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8" r:id="rId5"/>
    <p:sldId id="289" r:id="rId6"/>
    <p:sldId id="259" r:id="rId7"/>
    <p:sldId id="260" r:id="rId8"/>
    <p:sldId id="262" r:id="rId9"/>
    <p:sldId id="261" r:id="rId10"/>
    <p:sldId id="280" r:id="rId11"/>
    <p:sldId id="263" r:id="rId12"/>
    <p:sldId id="281" r:id="rId13"/>
    <p:sldId id="282" r:id="rId14"/>
    <p:sldId id="264" r:id="rId15"/>
    <p:sldId id="267" r:id="rId16"/>
    <p:sldId id="268" r:id="rId17"/>
    <p:sldId id="266" r:id="rId18"/>
    <p:sldId id="265" r:id="rId19"/>
    <p:sldId id="270" r:id="rId20"/>
    <p:sldId id="278" r:id="rId21"/>
    <p:sldId id="279" r:id="rId22"/>
    <p:sldId id="271" r:id="rId23"/>
    <p:sldId id="272" r:id="rId24"/>
    <p:sldId id="274" r:id="rId25"/>
    <p:sldId id="275" r:id="rId26"/>
    <p:sldId id="273" r:id="rId27"/>
    <p:sldId id="276" r:id="rId28"/>
    <p:sldId id="277" r:id="rId29"/>
    <p:sldId id="285" r:id="rId30"/>
    <p:sldId id="286" r:id="rId31"/>
    <p:sldId id="287" r:id="rId32"/>
    <p:sldId id="290" r:id="rId33"/>
    <p:sldId id="291" r:id="rId34"/>
    <p:sldId id="29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15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800838532327469"/>
          <c:y val="0.75507922696039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3166463526054"/>
          <c:y val="0.19940792672164195"/>
          <c:w val="0.86189165744669316"/>
          <c:h val="0.28224863981073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Prawdopodobieństwo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ą</c:v>
                </c:pt>
                <c:pt idx="2">
                  <c:v>i</c:v>
                </c:pt>
                <c:pt idx="3">
                  <c:v>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0.05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221120"/>
        <c:axId val="85389312"/>
      </c:barChart>
      <c:catAx>
        <c:axId val="83221120"/>
        <c:scaling>
          <c:orientation val="minMax"/>
        </c:scaling>
        <c:delete val="0"/>
        <c:axPos val="b"/>
        <c:majorTickMark val="out"/>
        <c:minorTickMark val="none"/>
        <c:tickLblPos val="nextTo"/>
        <c:crossAx val="85389312"/>
        <c:crosses val="autoZero"/>
        <c:auto val="1"/>
        <c:lblAlgn val="ctr"/>
        <c:lblOffset val="100"/>
        <c:noMultiLvlLbl val="0"/>
      </c:catAx>
      <c:valAx>
        <c:axId val="8538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22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800838532327469"/>
          <c:y val="0.75507922696039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3166463526054"/>
          <c:y val="0.19940792672164195"/>
          <c:w val="0.86189165744669316"/>
          <c:h val="0.28224863981073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Prawdopodobieństwo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ą</c:v>
                </c:pt>
                <c:pt idx="2">
                  <c:v>i</c:v>
                </c:pt>
                <c:pt idx="3">
                  <c:v>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0.05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683200"/>
        <c:axId val="128004864"/>
      </c:barChart>
      <c:catAx>
        <c:axId val="127683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004864"/>
        <c:crosses val="autoZero"/>
        <c:auto val="1"/>
        <c:lblAlgn val="ctr"/>
        <c:lblOffset val="100"/>
        <c:noMultiLvlLbl val="0"/>
      </c:catAx>
      <c:valAx>
        <c:axId val="12800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683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2000" smtClean="0"/>
              <a:t>Rozkład</a:t>
            </a:r>
            <a:r>
              <a:rPr lang="pl-PL" sz="2000" baseline="0" smtClean="0"/>
              <a:t> spłaszcony (</a:t>
            </a:r>
            <a:r>
              <a:rPr lang="el-GR" sz="2000" baseline="0" smtClean="0">
                <a:latin typeface="Calibri"/>
              </a:rPr>
              <a:t>τ</a:t>
            </a:r>
            <a:r>
              <a:rPr lang="pl-PL" sz="2000" baseline="0" smtClean="0">
                <a:latin typeface="Calibri"/>
              </a:rPr>
              <a:t> duże)</a:t>
            </a:r>
            <a:endParaRPr lang="en-US" sz="2000"/>
          </a:p>
        </c:rich>
      </c:tx>
      <c:layout>
        <c:manualLayout>
          <c:xMode val="edge"/>
          <c:yMode val="edge"/>
          <c:x val="0.19800838532327469"/>
          <c:y val="0.75507922696039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3166463526054"/>
          <c:y val="0.19940792672164195"/>
          <c:w val="0.86189165744669316"/>
          <c:h val="0.28224863981073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Prawdopodobieństwo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ą</c:v>
                </c:pt>
                <c:pt idx="2">
                  <c:v>i</c:v>
                </c:pt>
                <c:pt idx="3">
                  <c:v>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0.367392353726542</c:v>
                </c:pt>
                <c:pt idx="1">
                  <c:v>0.18244164358593587</c:v>
                </c:pt>
                <c:pt idx="2">
                  <c:v>0.14937058424589802</c:v>
                </c:pt>
                <c:pt idx="3">
                  <c:v>0.30079541844162405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16320"/>
        <c:axId val="83100032"/>
      </c:barChart>
      <c:catAx>
        <c:axId val="8301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83100032"/>
        <c:crosses val="autoZero"/>
        <c:auto val="1"/>
        <c:lblAlgn val="ctr"/>
        <c:lblOffset val="100"/>
        <c:noMultiLvlLbl val="0"/>
      </c:catAx>
      <c:valAx>
        <c:axId val="831000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016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2000" smtClean="0"/>
              <a:t>Rozkład</a:t>
            </a:r>
            <a:r>
              <a:rPr lang="pl-PL" sz="2000" baseline="0" smtClean="0"/>
              <a:t> wyostrzony (</a:t>
            </a:r>
            <a:r>
              <a:rPr lang="el-GR" sz="2000" b="1" i="0" u="none" strike="noStrike" baseline="0" smtClean="0">
                <a:effectLst/>
              </a:rPr>
              <a:t>τ</a:t>
            </a:r>
            <a:r>
              <a:rPr lang="pl-PL" sz="2000" b="1" i="0" u="none" strike="noStrike" baseline="0" smtClean="0">
                <a:effectLst/>
              </a:rPr>
              <a:t> małe)</a:t>
            </a:r>
            <a:endParaRPr lang="en-US" sz="2000"/>
          </a:p>
        </c:rich>
      </c:tx>
      <c:layout>
        <c:manualLayout>
          <c:xMode val="edge"/>
          <c:yMode val="edge"/>
          <c:x val="0.19800838532327469"/>
          <c:y val="0.75507922696039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3166463526054"/>
          <c:y val="0.19940792672164195"/>
          <c:w val="0.86189165744669316"/>
          <c:h val="0.28224863981073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Prawdopodobieństwo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ą</c:v>
                </c:pt>
                <c:pt idx="2">
                  <c:v>i</c:v>
                </c:pt>
                <c:pt idx="3">
                  <c:v>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0.87999462674796602</c:v>
                </c:pt>
                <c:pt idx="1">
                  <c:v>8.0245122991634815E-4</c:v>
                </c:pt>
                <c:pt idx="2">
                  <c:v>1.0859996448429718E-4</c:v>
                </c:pt>
                <c:pt idx="3">
                  <c:v>0.11909432205763325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438144"/>
        <c:axId val="162563200"/>
      </c:barChart>
      <c:catAx>
        <c:axId val="162438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2563200"/>
        <c:crosses val="autoZero"/>
        <c:auto val="1"/>
        <c:lblAlgn val="ctr"/>
        <c:lblOffset val="100"/>
        <c:noMultiLvlLbl val="0"/>
      </c:catAx>
      <c:valAx>
        <c:axId val="162563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438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5FCD8-E02B-4A06-AA29-51CD5A91FAE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2B26-8DE3-4722-BB50-FC9A0BCD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2B26-8DE3-4722-BB50-FC9A0BCDF2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20DF-39C7-4672-8351-10EA5B9E5E4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99B8-1E05-4627-B91A-356614BA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smtClean="0"/>
              <a:t>Głębokie sieci neuronowe</a:t>
            </a:r>
            <a:br>
              <a:rPr lang="pl-PL" smtClean="0"/>
            </a:br>
            <a:r>
              <a:rPr lang="pl-PL" smtClean="0"/>
              <a:t>w przetwarzaniu języka naturalnego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1008112"/>
          </a:xfrm>
        </p:spPr>
        <p:txBody>
          <a:bodyPr>
            <a:normAutofit/>
          </a:bodyPr>
          <a:lstStyle/>
          <a:p>
            <a:r>
              <a:rPr lang="pl-PL" sz="2400" smtClean="0">
                <a:solidFill>
                  <a:schemeClr val="tx1"/>
                </a:solidFill>
              </a:rPr>
              <a:t>CaseWeek 2018</a:t>
            </a:r>
            <a:br>
              <a:rPr lang="pl-PL" sz="2400" smtClean="0">
                <a:solidFill>
                  <a:schemeClr val="tx1"/>
                </a:solidFill>
              </a:rPr>
            </a:br>
            <a:r>
              <a:rPr lang="pl-PL" sz="2400" smtClean="0">
                <a:solidFill>
                  <a:schemeClr val="tx1"/>
                </a:solidFill>
              </a:rPr>
              <a:t>Tomasz Limisiewicz, Szymon Łęski</a:t>
            </a:r>
          </a:p>
        </p:txBody>
      </p:sp>
      <p:pic>
        <p:nvPicPr>
          <p:cNvPr id="1026" name="Picture 2" descr="https://intranet.sprc.samsung.pl/Knowledge%20Base/Visual%20Identity/Samsung%20Brand%20Guide%20(Global)/2.%20Logo/Samsung_Logo_Wordmar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1" y="5877272"/>
            <a:ext cx="235065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Dropout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40160" y="1916832"/>
            <a:ext cx="3168352" cy="3672408"/>
            <a:chOff x="840160" y="1916832"/>
            <a:chExt cx="3168352" cy="3672408"/>
          </a:xfrm>
        </p:grpSpPr>
        <p:grpSp>
          <p:nvGrpSpPr>
            <p:cNvPr id="24" name="Group 23"/>
            <p:cNvGrpSpPr/>
            <p:nvPr/>
          </p:nvGrpSpPr>
          <p:grpSpPr>
            <a:xfrm>
              <a:off x="1284209" y="5085184"/>
              <a:ext cx="2280254" cy="504056"/>
              <a:chOff x="899592" y="5085184"/>
              <a:chExt cx="2280254" cy="50405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99592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787691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75790" y="50851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0160" y="4029066"/>
              <a:ext cx="3168352" cy="504056"/>
              <a:chOff x="1051992" y="5237584"/>
              <a:chExt cx="3168352" cy="50405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28190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16288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0160" y="2972949"/>
              <a:ext cx="3168352" cy="504056"/>
              <a:chOff x="1051992" y="5237584"/>
              <a:chExt cx="3168352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28190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16288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28259" y="1916832"/>
              <a:ext cx="1392155" cy="504056"/>
              <a:chOff x="1051992" y="5237584"/>
              <a:chExt cx="1392155" cy="50405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51992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40091" y="52375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>
              <a:stCxn id="4" idx="0"/>
              <a:endCxn id="9" idx="4"/>
            </p:cNvCxnSpPr>
            <p:nvPr/>
          </p:nvCxnSpPr>
          <p:spPr>
            <a:xfrm flipH="1" flipV="1">
              <a:off x="1092188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0"/>
              <a:endCxn id="9" idx="4"/>
            </p:cNvCxnSpPr>
            <p:nvPr/>
          </p:nvCxnSpPr>
          <p:spPr>
            <a:xfrm flipH="1" flipV="1">
              <a:off x="1092188" y="4533122"/>
              <a:ext cx="1332148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0"/>
              <a:endCxn id="9" idx="4"/>
            </p:cNvCxnSpPr>
            <p:nvPr/>
          </p:nvCxnSpPr>
          <p:spPr>
            <a:xfrm flipH="1" flipV="1">
              <a:off x="1092188" y="4533122"/>
              <a:ext cx="2220247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0"/>
              <a:endCxn id="20" idx="4"/>
            </p:cNvCxnSpPr>
            <p:nvPr/>
          </p:nvCxnSpPr>
          <p:spPr>
            <a:xfrm flipV="1">
              <a:off x="1092188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0"/>
              <a:endCxn id="20" idx="4"/>
            </p:cNvCxnSpPr>
            <p:nvPr/>
          </p:nvCxnSpPr>
          <p:spPr>
            <a:xfrm flipV="1">
              <a:off x="1980287" y="2420888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20" idx="4"/>
            </p:cNvCxnSpPr>
            <p:nvPr/>
          </p:nvCxnSpPr>
          <p:spPr>
            <a:xfrm flipH="1" flipV="1">
              <a:off x="1980287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0"/>
              <a:endCxn id="20" idx="4"/>
            </p:cNvCxnSpPr>
            <p:nvPr/>
          </p:nvCxnSpPr>
          <p:spPr>
            <a:xfrm flipH="1" flipV="1">
              <a:off x="1980287" y="2420888"/>
              <a:ext cx="1776197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0"/>
              <a:endCxn id="15" idx="4"/>
            </p:cNvCxnSpPr>
            <p:nvPr/>
          </p:nvCxnSpPr>
          <p:spPr>
            <a:xfrm flipV="1">
              <a:off x="1092188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0"/>
              <a:endCxn id="15" idx="4"/>
            </p:cNvCxnSpPr>
            <p:nvPr/>
          </p:nvCxnSpPr>
          <p:spPr>
            <a:xfrm flipH="1" flipV="1">
              <a:off x="1092188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0"/>
              <a:endCxn id="15" idx="4"/>
            </p:cNvCxnSpPr>
            <p:nvPr/>
          </p:nvCxnSpPr>
          <p:spPr>
            <a:xfrm flipH="1" flipV="1">
              <a:off x="1092188" y="3477005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2" idx="0"/>
              <a:endCxn id="15" idx="4"/>
            </p:cNvCxnSpPr>
            <p:nvPr/>
          </p:nvCxnSpPr>
          <p:spPr>
            <a:xfrm flipH="1" flipV="1">
              <a:off x="1092188" y="3477005"/>
              <a:ext cx="2664296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0"/>
              <a:endCxn id="21" idx="4"/>
            </p:cNvCxnSpPr>
            <p:nvPr/>
          </p:nvCxnSpPr>
          <p:spPr>
            <a:xfrm flipV="1">
              <a:off x="1092188" y="2420888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0"/>
              <a:endCxn id="21" idx="4"/>
            </p:cNvCxnSpPr>
            <p:nvPr/>
          </p:nvCxnSpPr>
          <p:spPr>
            <a:xfrm flipV="1">
              <a:off x="1980287" y="2420888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0"/>
              <a:endCxn id="21" idx="4"/>
            </p:cNvCxnSpPr>
            <p:nvPr/>
          </p:nvCxnSpPr>
          <p:spPr>
            <a:xfrm flipV="1">
              <a:off x="2868386" y="2420888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8" idx="0"/>
              <a:endCxn id="21" idx="4"/>
            </p:cNvCxnSpPr>
            <p:nvPr/>
          </p:nvCxnSpPr>
          <p:spPr>
            <a:xfrm flipH="1" flipV="1">
              <a:off x="2868386" y="2420888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" idx="0"/>
              <a:endCxn id="16" idx="4"/>
            </p:cNvCxnSpPr>
            <p:nvPr/>
          </p:nvCxnSpPr>
          <p:spPr>
            <a:xfrm flipV="1">
              <a:off x="1092188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0"/>
              <a:endCxn id="17" idx="4"/>
            </p:cNvCxnSpPr>
            <p:nvPr/>
          </p:nvCxnSpPr>
          <p:spPr>
            <a:xfrm flipV="1">
              <a:off x="1092188" y="3477005"/>
              <a:ext cx="17761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9" idx="0"/>
              <a:endCxn id="18" idx="4"/>
            </p:cNvCxnSpPr>
            <p:nvPr/>
          </p:nvCxnSpPr>
          <p:spPr>
            <a:xfrm flipV="1">
              <a:off x="1092188" y="3477005"/>
              <a:ext cx="2664296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0" idx="0"/>
              <a:endCxn id="16" idx="4"/>
            </p:cNvCxnSpPr>
            <p:nvPr/>
          </p:nvCxnSpPr>
          <p:spPr>
            <a:xfrm flipV="1">
              <a:off x="1980287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0"/>
              <a:endCxn id="17" idx="4"/>
            </p:cNvCxnSpPr>
            <p:nvPr/>
          </p:nvCxnSpPr>
          <p:spPr>
            <a:xfrm flipV="1">
              <a:off x="1980287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1" idx="0"/>
            </p:cNvCxnSpPr>
            <p:nvPr/>
          </p:nvCxnSpPr>
          <p:spPr>
            <a:xfrm flipH="1" flipV="1">
              <a:off x="1980287" y="3477005"/>
              <a:ext cx="888099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1" idx="0"/>
              <a:endCxn id="17" idx="4"/>
            </p:cNvCxnSpPr>
            <p:nvPr/>
          </p:nvCxnSpPr>
          <p:spPr>
            <a:xfrm flipV="1">
              <a:off x="2868386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1" idx="0"/>
              <a:endCxn id="18" idx="4"/>
            </p:cNvCxnSpPr>
            <p:nvPr/>
          </p:nvCxnSpPr>
          <p:spPr>
            <a:xfrm flipV="1">
              <a:off x="2868386" y="3477005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" idx="0"/>
              <a:endCxn id="18" idx="4"/>
            </p:cNvCxnSpPr>
            <p:nvPr/>
          </p:nvCxnSpPr>
          <p:spPr>
            <a:xfrm flipV="1">
              <a:off x="3756484" y="3477005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2" idx="0"/>
              <a:endCxn id="17" idx="4"/>
            </p:cNvCxnSpPr>
            <p:nvPr/>
          </p:nvCxnSpPr>
          <p:spPr>
            <a:xfrm flipH="1" flipV="1">
              <a:off x="2868386" y="3477005"/>
              <a:ext cx="888098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0"/>
              <a:endCxn id="16" idx="4"/>
            </p:cNvCxnSpPr>
            <p:nvPr/>
          </p:nvCxnSpPr>
          <p:spPr>
            <a:xfrm flipH="1" flipV="1">
              <a:off x="1980287" y="3477005"/>
              <a:ext cx="1776197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" idx="0"/>
              <a:endCxn id="10" idx="4"/>
            </p:cNvCxnSpPr>
            <p:nvPr/>
          </p:nvCxnSpPr>
          <p:spPr>
            <a:xfrm flipV="1">
              <a:off x="1536237" y="4533122"/>
              <a:ext cx="44405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4" idx="0"/>
              <a:endCxn id="11" idx="4"/>
            </p:cNvCxnSpPr>
            <p:nvPr/>
          </p:nvCxnSpPr>
          <p:spPr>
            <a:xfrm flipV="1">
              <a:off x="1536237" y="4533122"/>
              <a:ext cx="13321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" idx="0"/>
              <a:endCxn id="12" idx="4"/>
            </p:cNvCxnSpPr>
            <p:nvPr/>
          </p:nvCxnSpPr>
          <p:spPr>
            <a:xfrm flipV="1">
              <a:off x="1536237" y="4533122"/>
              <a:ext cx="2220247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0"/>
              <a:endCxn id="10" idx="4"/>
            </p:cNvCxnSpPr>
            <p:nvPr/>
          </p:nvCxnSpPr>
          <p:spPr>
            <a:xfrm flipH="1" flipV="1">
              <a:off x="1980287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" idx="0"/>
            </p:cNvCxnSpPr>
            <p:nvPr/>
          </p:nvCxnSpPr>
          <p:spPr>
            <a:xfrm flipV="1">
              <a:off x="2424336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" idx="0"/>
              <a:endCxn id="12" idx="4"/>
            </p:cNvCxnSpPr>
            <p:nvPr/>
          </p:nvCxnSpPr>
          <p:spPr>
            <a:xfrm flipV="1">
              <a:off x="2424336" y="4533122"/>
              <a:ext cx="1332148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" idx="0"/>
            </p:cNvCxnSpPr>
            <p:nvPr/>
          </p:nvCxnSpPr>
          <p:spPr>
            <a:xfrm flipH="1" flipV="1">
              <a:off x="1907704" y="4533122"/>
              <a:ext cx="140473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" idx="0"/>
              <a:endCxn id="11" idx="4"/>
            </p:cNvCxnSpPr>
            <p:nvPr/>
          </p:nvCxnSpPr>
          <p:spPr>
            <a:xfrm flipH="1" flipV="1">
              <a:off x="2868386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" idx="0"/>
              <a:endCxn id="12" idx="4"/>
            </p:cNvCxnSpPr>
            <p:nvPr/>
          </p:nvCxnSpPr>
          <p:spPr>
            <a:xfrm flipV="1">
              <a:off x="3312435" y="4533122"/>
              <a:ext cx="444049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48097" y="5044000"/>
            <a:ext cx="2280254" cy="504056"/>
            <a:chOff x="899592" y="5085184"/>
            <a:chExt cx="2280254" cy="504056"/>
          </a:xfrm>
        </p:grpSpPr>
        <p:sp>
          <p:nvSpPr>
            <p:cNvPr id="151" name="Oval 150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04048" y="3987882"/>
            <a:ext cx="3168352" cy="504056"/>
            <a:chOff x="1051992" y="5237584"/>
            <a:chExt cx="3168352" cy="504056"/>
          </a:xfrm>
        </p:grpSpPr>
        <p:sp>
          <p:nvSpPr>
            <p:cNvPr id="147" name="Oval 146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04048" y="2931765"/>
            <a:ext cx="3168352" cy="504056"/>
            <a:chOff x="1051992" y="5237584"/>
            <a:chExt cx="3168352" cy="504056"/>
          </a:xfrm>
        </p:grpSpPr>
        <p:sp>
          <p:nvSpPr>
            <p:cNvPr id="143" name="Oval 142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892147" y="1875648"/>
            <a:ext cx="1392155" cy="504056"/>
            <a:chOff x="1051992" y="5237584"/>
            <a:chExt cx="1392155" cy="504056"/>
          </a:xfrm>
        </p:grpSpPr>
        <p:sp>
          <p:nvSpPr>
            <p:cNvPr id="141" name="Oval 140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/>
          <p:cNvCxnSpPr>
            <a:stCxn id="153" idx="0"/>
            <a:endCxn id="147" idx="4"/>
          </p:cNvCxnSpPr>
          <p:nvPr/>
        </p:nvCxnSpPr>
        <p:spPr>
          <a:xfrm flipH="1" flipV="1">
            <a:off x="5256076" y="4491938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44" idx="0"/>
            <a:endCxn id="141" idx="4"/>
          </p:cNvCxnSpPr>
          <p:nvPr/>
        </p:nvCxnSpPr>
        <p:spPr>
          <a:xfrm flipV="1">
            <a:off x="6144175" y="2379704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46" idx="0"/>
            <a:endCxn id="141" idx="4"/>
          </p:cNvCxnSpPr>
          <p:nvPr/>
        </p:nvCxnSpPr>
        <p:spPr>
          <a:xfrm flipH="1" flipV="1">
            <a:off x="6144175" y="2379704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8" idx="0"/>
            <a:endCxn id="143" idx="4"/>
          </p:cNvCxnSpPr>
          <p:nvPr/>
        </p:nvCxnSpPr>
        <p:spPr>
          <a:xfrm flipH="1" flipV="1">
            <a:off x="5256076" y="3435821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50" idx="0"/>
            <a:endCxn id="143" idx="4"/>
          </p:cNvCxnSpPr>
          <p:nvPr/>
        </p:nvCxnSpPr>
        <p:spPr>
          <a:xfrm flipH="1" flipV="1">
            <a:off x="5256076" y="3435821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3" idx="0"/>
            <a:endCxn id="142" idx="4"/>
          </p:cNvCxnSpPr>
          <p:nvPr/>
        </p:nvCxnSpPr>
        <p:spPr>
          <a:xfrm flipV="1">
            <a:off x="5256076" y="2379704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46" idx="0"/>
            <a:endCxn id="142" idx="4"/>
          </p:cNvCxnSpPr>
          <p:nvPr/>
        </p:nvCxnSpPr>
        <p:spPr>
          <a:xfrm flipH="1" flipV="1">
            <a:off x="7032274" y="2379704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47" idx="0"/>
            <a:endCxn id="145" idx="4"/>
          </p:cNvCxnSpPr>
          <p:nvPr/>
        </p:nvCxnSpPr>
        <p:spPr>
          <a:xfrm flipV="1">
            <a:off x="5256076" y="3435821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8" idx="0"/>
            <a:endCxn id="144" idx="4"/>
          </p:cNvCxnSpPr>
          <p:nvPr/>
        </p:nvCxnSpPr>
        <p:spPr>
          <a:xfrm flipV="1">
            <a:off x="6144175" y="3435821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9" idx="0"/>
            <a:endCxn id="146" idx="4"/>
          </p:cNvCxnSpPr>
          <p:nvPr/>
        </p:nvCxnSpPr>
        <p:spPr>
          <a:xfrm flipV="1">
            <a:off x="7032274" y="3435821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0" idx="0"/>
            <a:endCxn id="145" idx="4"/>
          </p:cNvCxnSpPr>
          <p:nvPr/>
        </p:nvCxnSpPr>
        <p:spPr>
          <a:xfrm flipH="1" flipV="1">
            <a:off x="7032274" y="3435821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50" idx="0"/>
            <a:endCxn id="144" idx="4"/>
          </p:cNvCxnSpPr>
          <p:nvPr/>
        </p:nvCxnSpPr>
        <p:spPr>
          <a:xfrm flipH="1" flipV="1">
            <a:off x="6144175" y="3435821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51" idx="0"/>
            <a:endCxn id="148" idx="4"/>
          </p:cNvCxnSpPr>
          <p:nvPr/>
        </p:nvCxnSpPr>
        <p:spPr>
          <a:xfrm flipV="1">
            <a:off x="5700125" y="4491938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51" idx="0"/>
            <a:endCxn id="149" idx="4"/>
          </p:cNvCxnSpPr>
          <p:nvPr/>
        </p:nvCxnSpPr>
        <p:spPr>
          <a:xfrm flipV="1">
            <a:off x="5700125" y="4491938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2" idx="0"/>
          </p:cNvCxnSpPr>
          <p:nvPr/>
        </p:nvCxnSpPr>
        <p:spPr>
          <a:xfrm flipV="1">
            <a:off x="6588224" y="4491938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52" idx="0"/>
            <a:endCxn id="150" idx="4"/>
          </p:cNvCxnSpPr>
          <p:nvPr/>
        </p:nvCxnSpPr>
        <p:spPr>
          <a:xfrm flipV="1">
            <a:off x="6588224" y="4491938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53" idx="0"/>
          </p:cNvCxnSpPr>
          <p:nvPr/>
        </p:nvCxnSpPr>
        <p:spPr>
          <a:xfrm flipH="1" flipV="1">
            <a:off x="6071592" y="4491938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Głębokie sieci neuronowe</a:t>
            </a:r>
            <a:endParaRPr lang="en-US"/>
          </a:p>
        </p:txBody>
      </p:sp>
      <p:pic>
        <p:nvPicPr>
          <p:cNvPr id="2050" name="Picture 2" descr="Figure 5: The Google “Inception” deep neural network architecture. Source: Christian Szegedy et. al. Going deeper with convolutions. CVPR 2015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01590"/>
            <a:ext cx="8071624" cy="2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 rot="16200000">
            <a:off x="3789116" y="635402"/>
            <a:ext cx="1428481" cy="3702658"/>
            <a:chOff x="5195747" y="1364770"/>
            <a:chExt cx="1428481" cy="3702658"/>
          </a:xfrm>
        </p:grpSpPr>
        <p:sp>
          <p:nvSpPr>
            <p:cNvPr id="66" name="Rectangle 65"/>
            <p:cNvSpPr/>
            <p:nvPr/>
          </p:nvSpPr>
          <p:spPr>
            <a:xfrm>
              <a:off x="5220072" y="2955193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0072" y="4011310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5747" y="1916832"/>
              <a:ext cx="142848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cxnSp>
          <p:nvCxnSpPr>
            <p:cNvPr id="76" name="Straight Arrow Connector 75"/>
            <p:cNvCxnSpPr>
              <a:stCxn id="68" idx="0"/>
              <a:endCxn id="66" idx="2"/>
            </p:cNvCxnSpPr>
            <p:nvPr/>
          </p:nvCxnSpPr>
          <p:spPr>
            <a:xfrm flipV="1">
              <a:off x="5922150" y="3459249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6" idx="0"/>
              <a:endCxn id="70" idx="2"/>
            </p:cNvCxnSpPr>
            <p:nvPr/>
          </p:nvCxnSpPr>
          <p:spPr>
            <a:xfrm flipH="1" flipV="1">
              <a:off x="5909988" y="2420888"/>
              <a:ext cx="12162" cy="534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8" idx="2"/>
            </p:cNvCxnSpPr>
            <p:nvPr/>
          </p:nvCxnSpPr>
          <p:spPr>
            <a:xfrm flipV="1">
              <a:off x="5922150" y="4515366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0" idx="0"/>
            </p:cNvCxnSpPr>
            <p:nvPr/>
          </p:nvCxnSpPr>
          <p:spPr>
            <a:xfrm flipH="1" flipV="1">
              <a:off x="5909987" y="1364770"/>
              <a:ext cx="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078655" y="5589240"/>
            <a:ext cx="18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Inception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131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MNIST – cyfry pisane ręcznie</a:t>
            </a:r>
            <a:endParaRPr lang="en-US"/>
          </a:p>
        </p:txBody>
      </p:sp>
      <p:pic>
        <p:nvPicPr>
          <p:cNvPr id="1026" name="Picture 2" descr="https://upload.wikimedia.org/wikipedia/commons/2/27/Mnist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Część praktyczna: MNIST / Keras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04224" y="2222229"/>
            <a:ext cx="1368152" cy="1837350"/>
            <a:chOff x="755576" y="2060848"/>
            <a:chExt cx="1368152" cy="1837350"/>
          </a:xfrm>
        </p:grpSpPr>
        <p:sp>
          <p:nvSpPr>
            <p:cNvPr id="3" name="Rectangle 2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25" y="4178697"/>
            <a:ext cx="628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8221" y="1772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3</a:t>
            </a:r>
            <a:endParaRPr lang="en-US" sz="2400"/>
          </a:p>
        </p:txBody>
      </p:sp>
      <p:grpSp>
        <p:nvGrpSpPr>
          <p:cNvPr id="27" name="Group 26"/>
          <p:cNvGrpSpPr/>
          <p:nvPr/>
        </p:nvGrpSpPr>
        <p:grpSpPr>
          <a:xfrm>
            <a:off x="5136672" y="2222229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792856" y="315141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968" y="42940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3, 4, 5, 5, 6, 4, 3, 0, 1, 2, 3, 3, 4, ...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03648" y="2222229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0944" y="42940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3, 4, 5, 5, 6, 4, 3, 0, 1, 2, 3, 3, 4, ... 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0" y="2366245"/>
            <a:ext cx="2579158" cy="1549318"/>
            <a:chOff x="1122181" y="2857203"/>
            <a:chExt cx="2579158" cy="1549318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31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1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4665190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11074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56958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5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02842" y="433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66747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12631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5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8515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99" y="1858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29562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2485" y="1987292"/>
            <a:ext cx="814962" cy="1549318"/>
            <a:chOff x="4686577" y="2685897"/>
            <a:chExt cx="814962" cy="1549318"/>
          </a:xfrm>
        </p:grpSpPr>
        <p:grpSp>
          <p:nvGrpSpPr>
            <p:cNvPr id="38" name="Group 37"/>
            <p:cNvGrpSpPr/>
            <p:nvPr/>
          </p:nvGrpSpPr>
          <p:grpSpPr>
            <a:xfrm>
              <a:off x="4860032" y="2685897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/>
            <p:cNvCxnSpPr/>
            <p:nvPr/>
          </p:nvCxnSpPr>
          <p:spPr>
            <a:xfrm>
              <a:off x="4686577" y="3460556"/>
              <a:ext cx="1734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170517" y="355781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x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2" name="TextBox 71"/>
          <p:cNvSpPr txBox="1"/>
          <p:nvPr/>
        </p:nvSpPr>
        <p:spPr>
          <a:xfrm>
            <a:off x="3134513" y="155524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y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3" name="TextBox 72"/>
          <p:cNvSpPr txBox="1"/>
          <p:nvPr/>
        </p:nvSpPr>
        <p:spPr>
          <a:xfrm>
            <a:off x="2378429" y="2577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74" name="TextBox 73"/>
          <p:cNvSpPr txBox="1"/>
          <p:nvPr/>
        </p:nvSpPr>
        <p:spPr>
          <a:xfrm>
            <a:off x="3674573" y="2577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75" name="TextBox 74"/>
          <p:cNvSpPr txBox="1"/>
          <p:nvPr/>
        </p:nvSpPr>
        <p:spPr>
          <a:xfrm>
            <a:off x="4466372" y="1628800"/>
            <a:ext cx="28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f(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r>
              <a:rPr lang="pl-PL" smtClean="0"/>
              <a:t>y</a:t>
            </a:r>
            <a:r>
              <a:rPr lang="pl-PL" baseline="-25000" smtClean="0"/>
              <a:t>t</a:t>
            </a:r>
            <a:r>
              <a:rPr lang="pl-PL" smtClean="0"/>
              <a:t> = g(</a:t>
            </a:r>
            <a:r>
              <a:rPr lang="pl-PL" b="1" smtClean="0"/>
              <a:t>V </a:t>
            </a:r>
            <a:r>
              <a:rPr lang="pl-PL" smtClean="0"/>
              <a:t>· h</a:t>
            </a:r>
            <a:r>
              <a:rPr lang="pl-PL" baseline="-25000" smtClean="0"/>
              <a:t>t</a:t>
            </a:r>
            <a:r>
              <a:rPr lang="pl-PL" smtClean="0"/>
              <a:t> + b</a:t>
            </a:r>
            <a:r>
              <a:rPr lang="pl-PL" baseline="-25000" smtClean="0"/>
              <a:t>V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5" name="TextBox 4"/>
          <p:cNvSpPr txBox="1"/>
          <p:nvPr/>
        </p:nvSpPr>
        <p:spPr>
          <a:xfrm>
            <a:off x="4538380" y="256187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smtClean="0"/>
              <a:t>W, V </a:t>
            </a:r>
            <a:r>
              <a:rPr lang="pl-PL" smtClean="0"/>
              <a:t>– macierze wag</a:t>
            </a:r>
          </a:p>
          <a:p>
            <a:r>
              <a:rPr lang="pl-PL" smtClean="0"/>
              <a:t>b</a:t>
            </a:r>
            <a:r>
              <a:rPr lang="pl-PL" baseline="-25000" smtClean="0"/>
              <a:t>W</a:t>
            </a:r>
            <a:r>
              <a:rPr lang="pl-PL" smtClean="0"/>
              <a:t>, b</a:t>
            </a:r>
            <a:r>
              <a:rPr lang="pl-PL" baseline="-25000"/>
              <a:t>V</a:t>
            </a:r>
            <a:r>
              <a:rPr lang="pl-PL" smtClean="0"/>
              <a:t> – wektory </a:t>
            </a:r>
          </a:p>
          <a:p>
            <a:r>
              <a:rPr lang="pl-PL" smtClean="0"/>
              <a:t>f, g – funkcje nieliniowe,</a:t>
            </a:r>
            <a:br>
              <a:rPr lang="pl-PL" smtClean="0"/>
            </a:br>
            <a:r>
              <a:rPr lang="pl-PL" smtClean="0"/>
              <a:t>np. f = tanh, g = softmax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66330" y="4335842"/>
            <a:ext cx="5172533" cy="1549318"/>
            <a:chOff x="1959222" y="4193798"/>
            <a:chExt cx="5172533" cy="1549318"/>
          </a:xfrm>
        </p:grpSpPr>
        <p:grpSp>
          <p:nvGrpSpPr>
            <p:cNvPr id="76" name="Group 75"/>
            <p:cNvGrpSpPr/>
            <p:nvPr/>
          </p:nvGrpSpPr>
          <p:grpSpPr>
            <a:xfrm>
              <a:off x="1959222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stCxn id="9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>
                  <a:stCxn id="8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96"/>
            <p:cNvGrpSpPr/>
            <p:nvPr/>
          </p:nvGrpSpPr>
          <p:grpSpPr>
            <a:xfrm>
              <a:off x="4552597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Arrow Connector 114"/>
                <p:cNvCxnSpPr>
                  <a:stCxn id="1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>
                  <a:stCxn id="1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/>
                <p:cNvCxnSpPr>
                  <a:stCxn id="1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/>
                <p:cNvCxnSpPr>
                  <a:stCxn id="10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10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04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923928" y="2237398"/>
            <a:ext cx="1368152" cy="1837350"/>
            <a:chOff x="755576" y="2060848"/>
            <a:chExt cx="1368152" cy="1837350"/>
          </a:xfrm>
        </p:grpSpPr>
        <p:sp>
          <p:nvSpPr>
            <p:cNvPr id="28" name="Rectangle 27"/>
            <p:cNvSpPr/>
            <p:nvPr/>
          </p:nvSpPr>
          <p:spPr>
            <a:xfrm>
              <a:off x="755576" y="2547475"/>
              <a:ext cx="1368152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439652" y="2060848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39652" y="3411571"/>
              <a:ext cx="0" cy="48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07704" y="4193866"/>
            <a:ext cx="562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Neural networks can translate text from English to French.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80112" y="316658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7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36779" y="480533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Neural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907704" y="2857203"/>
            <a:ext cx="2579158" cy="1549318"/>
            <a:chOff x="1122181" y="2857203"/>
            <a:chExt cx="2579158" cy="1549318"/>
          </a:xfrm>
        </p:grpSpPr>
        <p:grpSp>
          <p:nvGrpSpPr>
            <p:cNvPr id="13" name="Group 12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28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28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2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34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 rot="16200000">
            <a:off x="2270395" y="4805338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networks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3197032" y="4805338"/>
            <a:ext cx="5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can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3604170" y="4805338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translate</a:t>
            </a: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501079" y="2857203"/>
            <a:ext cx="2579158" cy="1549318"/>
            <a:chOff x="1122181" y="2857203"/>
            <a:chExt cx="2579158" cy="1549318"/>
          </a:xfrm>
        </p:grpSpPr>
        <p:grpSp>
          <p:nvGrpSpPr>
            <p:cNvPr id="47" name="Group 46"/>
            <p:cNvGrpSpPr/>
            <p:nvPr/>
          </p:nvGrpSpPr>
          <p:grpSpPr>
            <a:xfrm>
              <a:off x="1122181" y="2857203"/>
              <a:ext cx="641507" cy="1549318"/>
              <a:chOff x="1122181" y="2780928"/>
              <a:chExt cx="641507" cy="15493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3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768065" y="2857203"/>
              <a:ext cx="641507" cy="1549318"/>
              <a:chOff x="1122181" y="2780928"/>
              <a:chExt cx="641507" cy="154931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9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413949" y="2857203"/>
              <a:ext cx="641507" cy="1549318"/>
              <a:chOff x="1122181" y="2780928"/>
              <a:chExt cx="641507" cy="154931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5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3059832" y="2857203"/>
              <a:ext cx="641507" cy="1549318"/>
              <a:chOff x="1122181" y="2780928"/>
              <a:chExt cx="641507" cy="154931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122181" y="3123539"/>
                <a:ext cx="468052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51" idx="0"/>
              </p:cNvCxnSpPr>
              <p:nvPr/>
            </p:nvCxnSpPr>
            <p:spPr>
              <a:xfrm flipV="1">
                <a:off x="1356207" y="2780928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366214" y="3987635"/>
                <a:ext cx="0" cy="342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1" idx="3"/>
              </p:cNvCxnSpPr>
              <p:nvPr/>
            </p:nvCxnSpPr>
            <p:spPr>
              <a:xfrm>
                <a:off x="1590233" y="3555587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 rot="16200000">
            <a:off x="4236047" y="2021376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Réseaux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773157" y="2021376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neuronaux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5547991" y="2021376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peuvent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214398" y="2021376"/>
            <a:ext cx="93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1227" y="1417134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888093" y="1465497"/>
            <a:ext cx="28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f(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r>
              <a:rPr lang="pl-PL" smtClean="0"/>
              <a:t>y</a:t>
            </a:r>
            <a:r>
              <a:rPr lang="pl-PL" baseline="-25000" smtClean="0"/>
              <a:t>t</a:t>
            </a:r>
            <a:r>
              <a:rPr lang="pl-PL" smtClean="0"/>
              <a:t> = g(</a:t>
            </a:r>
            <a:r>
              <a:rPr lang="pl-PL" b="1" smtClean="0"/>
              <a:t>V </a:t>
            </a:r>
            <a:r>
              <a:rPr lang="pl-PL" smtClean="0"/>
              <a:t>· h</a:t>
            </a:r>
            <a:r>
              <a:rPr lang="pl-PL" baseline="-25000" smtClean="0"/>
              <a:t>t</a:t>
            </a:r>
            <a:r>
              <a:rPr lang="pl-PL" smtClean="0"/>
              <a:t> + b</a:t>
            </a:r>
            <a:r>
              <a:rPr lang="pl-PL" baseline="-25000" smtClean="0"/>
              <a:t>V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grpSp>
        <p:nvGrpSpPr>
          <p:cNvPr id="6" name="Group 5"/>
          <p:cNvGrpSpPr/>
          <p:nvPr/>
        </p:nvGrpSpPr>
        <p:grpSpPr>
          <a:xfrm>
            <a:off x="2888093" y="2488147"/>
            <a:ext cx="5172533" cy="1549318"/>
            <a:chOff x="1959222" y="4193798"/>
            <a:chExt cx="5172533" cy="1549318"/>
          </a:xfrm>
        </p:grpSpPr>
        <p:grpSp>
          <p:nvGrpSpPr>
            <p:cNvPr id="76" name="Group 75"/>
            <p:cNvGrpSpPr/>
            <p:nvPr/>
          </p:nvGrpSpPr>
          <p:grpSpPr>
            <a:xfrm>
              <a:off x="1959222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stCxn id="9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>
                  <a:stCxn id="8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96"/>
            <p:cNvGrpSpPr/>
            <p:nvPr/>
          </p:nvGrpSpPr>
          <p:grpSpPr>
            <a:xfrm>
              <a:off x="4552597" y="4193798"/>
              <a:ext cx="2579158" cy="1549318"/>
              <a:chOff x="1122181" y="2857203"/>
              <a:chExt cx="2579158" cy="154931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Arrow Connector 114"/>
                <p:cNvCxnSpPr>
                  <a:stCxn id="1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>
                  <a:stCxn id="1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/>
                <p:cNvCxnSpPr>
                  <a:stCxn id="1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/>
                <p:cNvCxnSpPr>
                  <a:stCxn id="10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10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0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TextBox 7"/>
          <p:cNvSpPr txBox="1"/>
          <p:nvPr/>
        </p:nvSpPr>
        <p:spPr>
          <a:xfrm>
            <a:off x="701226" y="4293096"/>
            <a:ext cx="696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Problem 1: nawet gdy x = 0, stan h zmienia się w czasie.</a:t>
            </a:r>
          </a:p>
          <a:p>
            <a:r>
              <a:rPr lang="pl-PL" smtClean="0"/>
              <a:t>Problem 2: informację o błędzie trudno przenieść o wiele kroków wstecz.</a:t>
            </a:r>
          </a:p>
          <a:p>
            <a:endParaRPr lang="pl-PL"/>
          </a:p>
          <a:p>
            <a:r>
              <a:rPr lang="pl-PL" smtClean="0"/>
              <a:t>Rozwiązanie: zmodyfikowane komórki RNN, takie jak:</a:t>
            </a:r>
          </a:p>
          <a:p>
            <a:r>
              <a:rPr lang="pl-PL" smtClean="0"/>
              <a:t>LSTM – Long Short-Term Memory</a:t>
            </a:r>
          </a:p>
          <a:p>
            <a:r>
              <a:rPr lang="pl-PL" smtClean="0"/>
              <a:t>GRU – Gated Recurrent 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Sieci neuronowe – wstęp</a:t>
            </a:r>
          </a:p>
          <a:p>
            <a:r>
              <a:rPr lang="pl-PL" smtClean="0">
                <a:solidFill>
                  <a:srgbClr val="7030A0"/>
                </a:solidFill>
              </a:rPr>
              <a:t>Część praktyczna: MNIST / Keras</a:t>
            </a:r>
          </a:p>
          <a:p>
            <a:r>
              <a:rPr lang="pl-PL" smtClean="0"/>
              <a:t>Sieci rekurencyjne</a:t>
            </a:r>
          </a:p>
          <a:p>
            <a:r>
              <a:rPr lang="pl-PL" smtClean="0"/>
              <a:t>Zastosowania sieci w NLP</a:t>
            </a:r>
          </a:p>
          <a:p>
            <a:r>
              <a:rPr lang="pl-PL" smtClean="0"/>
              <a:t>Modele języka</a:t>
            </a:r>
          </a:p>
          <a:p>
            <a:r>
              <a:rPr lang="pl-PL" smtClean="0">
                <a:solidFill>
                  <a:srgbClr val="7030A0"/>
                </a:solidFill>
              </a:rPr>
              <a:t>Część praktyczna: modele języka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 LSTM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554" y="1442865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9592" y="3964693"/>
            <a:ext cx="288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 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tanh(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60" name="TextBox 59"/>
          <p:cNvSpPr txBox="1"/>
          <p:nvPr/>
        </p:nvSpPr>
        <p:spPr>
          <a:xfrm>
            <a:off x="4795511" y="4005064"/>
            <a:ext cx="41163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o</a:t>
            </a:r>
            <a:r>
              <a:rPr lang="pl-PL" baseline="-25000" smtClean="0"/>
              <a:t>t</a:t>
            </a:r>
            <a:r>
              <a:rPr lang="pl-PL" smtClean="0"/>
              <a:t> · tanh(C</a:t>
            </a:r>
            <a:r>
              <a:rPr lang="pl-PL" baseline="-25000" smtClean="0"/>
              <a:t>t</a:t>
            </a:r>
            <a:r>
              <a:rPr lang="pl-PL" smtClean="0"/>
              <a:t>)</a:t>
            </a:r>
          </a:p>
          <a:p>
            <a:r>
              <a:rPr lang="pl-PL" smtClean="0"/>
              <a:t>C</a:t>
            </a:r>
            <a:r>
              <a:rPr lang="pl-PL" baseline="-25000" smtClean="0"/>
              <a:t>t</a:t>
            </a:r>
            <a:r>
              <a:rPr lang="pl-PL" smtClean="0"/>
              <a:t> = f</a:t>
            </a:r>
            <a:r>
              <a:rPr lang="pl-PL" baseline="-25000" smtClean="0"/>
              <a:t>t</a:t>
            </a:r>
            <a:r>
              <a:rPr lang="pl-PL"/>
              <a:t> </a:t>
            </a:r>
            <a:r>
              <a:rPr lang="pl-PL" smtClean="0"/>
              <a:t>· C</a:t>
            </a:r>
            <a:r>
              <a:rPr lang="pl-PL" baseline="-25000" smtClean="0"/>
              <a:t>t-1</a:t>
            </a:r>
            <a:r>
              <a:rPr lang="pl-PL" smtClean="0"/>
              <a:t> + i</a:t>
            </a:r>
            <a:r>
              <a:rPr lang="pl-PL" baseline="-25000" smtClean="0"/>
              <a:t>t</a:t>
            </a:r>
            <a:r>
              <a:rPr lang="pl-PL"/>
              <a:t> · </a:t>
            </a:r>
            <a:r>
              <a:rPr lang="pl-PL" smtClean="0"/>
              <a:t>tanh(</a:t>
            </a:r>
            <a:r>
              <a:rPr lang="pl-PL" b="1" smtClean="0"/>
              <a:t>W</a:t>
            </a:r>
            <a:r>
              <a:rPr lang="pl-PL" b="1" baseline="-25000" smtClean="0"/>
              <a:t>C</a:t>
            </a:r>
            <a:r>
              <a:rPr lang="pl-PL"/>
              <a:t> 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/>
              <a:t>C</a:t>
            </a:r>
            <a:r>
              <a:rPr lang="pl-PL" smtClean="0"/>
              <a:t>)</a:t>
            </a:r>
          </a:p>
          <a:p>
            <a:endParaRPr lang="pl-PL" smtClean="0"/>
          </a:p>
          <a:p>
            <a:r>
              <a:rPr lang="pl-PL" smtClean="0"/>
              <a:t>Bramki: </a:t>
            </a:r>
            <a:endParaRPr lang="pl-PL"/>
          </a:p>
          <a:p>
            <a:r>
              <a:rPr lang="pl-PL" smtClean="0"/>
              <a:t>o</a:t>
            </a:r>
            <a:r>
              <a:rPr lang="pl-PL" baseline="-25000" smtClean="0"/>
              <a:t>t</a:t>
            </a:r>
            <a:r>
              <a:rPr lang="pl-PL" smtClean="0"/>
              <a:t> = </a:t>
            </a:r>
            <a:r>
              <a:rPr lang="el-GR" smtClean="0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o</a:t>
            </a:r>
            <a:r>
              <a:rPr lang="pl-PL" b="1" smtClean="0"/>
              <a:t>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o</a:t>
            </a:r>
            <a:r>
              <a:rPr lang="pl-PL" smtClean="0"/>
              <a:t>)</a:t>
            </a:r>
          </a:p>
          <a:p>
            <a:r>
              <a:rPr lang="pl-PL" smtClean="0"/>
              <a:t>i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i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 smtClean="0"/>
              <a:t>i</a:t>
            </a:r>
            <a:r>
              <a:rPr lang="pl-PL" smtClean="0"/>
              <a:t>)</a:t>
            </a:r>
            <a:endParaRPr lang="pl-PL"/>
          </a:p>
          <a:p>
            <a:r>
              <a:rPr lang="pl-PL" smtClean="0"/>
              <a:t>f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f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/>
              <a:t>] + </a:t>
            </a:r>
            <a:r>
              <a:rPr lang="pl-PL" smtClean="0"/>
              <a:t>b</a:t>
            </a:r>
            <a:r>
              <a:rPr lang="pl-PL" baseline="-25000" smtClean="0"/>
              <a:t>f</a:t>
            </a:r>
            <a:r>
              <a:rPr lang="pl-PL" smtClean="0"/>
              <a:t>)</a:t>
            </a:r>
            <a:endParaRPr lang="pl-PL"/>
          </a:p>
          <a:p>
            <a:endParaRPr lang="en-US" baseline="-25000"/>
          </a:p>
        </p:txBody>
      </p:sp>
      <p:sp>
        <p:nvSpPr>
          <p:cNvPr id="69" name="Rectangle 68"/>
          <p:cNvSpPr/>
          <p:nvPr/>
        </p:nvSpPr>
        <p:spPr>
          <a:xfrm>
            <a:off x="5473022" y="2187435"/>
            <a:ext cx="468052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5707048" y="1844824"/>
            <a:ext cx="0" cy="34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717055" y="3051531"/>
            <a:ext cx="0" cy="34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9" idx="3"/>
          </p:cNvCxnSpPr>
          <p:nvPr/>
        </p:nvCxnSpPr>
        <p:spPr>
          <a:xfrm>
            <a:off x="5941074" y="2619483"/>
            <a:ext cx="173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299567" y="2619483"/>
            <a:ext cx="173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87599" y="341535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x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64" name="TextBox 63"/>
          <p:cNvSpPr txBox="1"/>
          <p:nvPr/>
        </p:nvSpPr>
        <p:spPr>
          <a:xfrm>
            <a:off x="5551595" y="141277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y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65" name="TextBox 64"/>
          <p:cNvSpPr txBox="1"/>
          <p:nvPr/>
        </p:nvSpPr>
        <p:spPr>
          <a:xfrm>
            <a:off x="4795511" y="21757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66" name="TextBox 65"/>
          <p:cNvSpPr txBox="1"/>
          <p:nvPr/>
        </p:nvSpPr>
        <p:spPr>
          <a:xfrm>
            <a:off x="6091655" y="21850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h</a:t>
            </a:r>
            <a:r>
              <a:rPr lang="pl-PL" baseline="-25000" smtClean="0"/>
              <a:t>t</a:t>
            </a:r>
            <a:endParaRPr lang="en-US" baseline="-25000"/>
          </a:p>
        </p:txBody>
      </p:sp>
      <p:sp>
        <p:nvSpPr>
          <p:cNvPr id="120" name="TextBox 119"/>
          <p:cNvSpPr txBox="1"/>
          <p:nvPr/>
        </p:nvSpPr>
        <p:spPr>
          <a:xfrm>
            <a:off x="4795511" y="25985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</a:t>
            </a:r>
            <a:r>
              <a:rPr lang="pl-PL" baseline="-25000" smtClean="0"/>
              <a:t>t-1</a:t>
            </a:r>
            <a:endParaRPr lang="en-US" baseline="-25000"/>
          </a:p>
        </p:txBody>
      </p:sp>
      <p:sp>
        <p:nvSpPr>
          <p:cNvPr id="121" name="TextBox 120"/>
          <p:cNvSpPr txBox="1"/>
          <p:nvPr/>
        </p:nvSpPr>
        <p:spPr>
          <a:xfrm>
            <a:off x="6091655" y="26078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</a:t>
            </a:r>
            <a:r>
              <a:rPr lang="pl-PL" baseline="-25000" smtClean="0"/>
              <a:t>t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550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rekurencyjne GRU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554" y="1442865"/>
            <a:ext cx="1944216" cy="2371906"/>
            <a:chOff x="2378429" y="1555244"/>
            <a:chExt cx="1944216" cy="2371906"/>
          </a:xfrm>
        </p:grpSpPr>
        <p:grpSp>
          <p:nvGrpSpPr>
            <p:cNvPr id="3" name="Group 2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>
                  <a:stCxn id="3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9592" y="3964693"/>
            <a:ext cx="288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 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tanh(</a:t>
            </a:r>
            <a:r>
              <a:rPr lang="pl-PL" b="1" smtClean="0"/>
              <a:t>W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 + b</a:t>
            </a:r>
            <a:r>
              <a:rPr lang="pl-PL" baseline="-25000" smtClean="0"/>
              <a:t>W</a:t>
            </a:r>
            <a:r>
              <a:rPr lang="pl-PL" smtClean="0"/>
              <a:t>)</a:t>
            </a:r>
          </a:p>
          <a:p>
            <a:endParaRPr lang="en-US" baseline="-25000"/>
          </a:p>
        </p:txBody>
      </p:sp>
      <p:sp>
        <p:nvSpPr>
          <p:cNvPr id="60" name="TextBox 59"/>
          <p:cNvSpPr txBox="1"/>
          <p:nvPr/>
        </p:nvSpPr>
        <p:spPr>
          <a:xfrm>
            <a:off x="4795511" y="4005064"/>
            <a:ext cx="4116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Stan:</a:t>
            </a:r>
            <a:br>
              <a:rPr lang="pl-PL" smtClean="0"/>
            </a:br>
            <a:r>
              <a:rPr lang="pl-PL" smtClean="0"/>
              <a:t>h</a:t>
            </a:r>
            <a:r>
              <a:rPr lang="pl-PL" baseline="-25000" smtClean="0"/>
              <a:t>t</a:t>
            </a:r>
            <a:r>
              <a:rPr lang="pl-PL" smtClean="0"/>
              <a:t> = (1-z</a:t>
            </a:r>
            <a:r>
              <a:rPr lang="pl-PL" baseline="-25000" smtClean="0"/>
              <a:t>t</a:t>
            </a:r>
            <a:r>
              <a:rPr lang="pl-PL" smtClean="0"/>
              <a:t>) · h</a:t>
            </a:r>
            <a:r>
              <a:rPr lang="pl-PL" baseline="-25000" smtClean="0"/>
              <a:t>t-1</a:t>
            </a:r>
            <a:r>
              <a:rPr lang="pl-PL" smtClean="0"/>
              <a:t> + z</a:t>
            </a:r>
            <a:r>
              <a:rPr lang="pl-PL" baseline="-25000" smtClean="0"/>
              <a:t>t</a:t>
            </a:r>
            <a:r>
              <a:rPr lang="pl-PL"/>
              <a:t> </a:t>
            </a:r>
            <a:r>
              <a:rPr lang="pl-PL" smtClean="0"/>
              <a:t>· tanh(</a:t>
            </a:r>
            <a:r>
              <a:rPr lang="pl-PL" b="1" smtClean="0"/>
              <a:t>W</a:t>
            </a:r>
            <a:r>
              <a:rPr lang="pl-PL" smtClean="0"/>
              <a:t> </a:t>
            </a:r>
            <a:r>
              <a:rPr lang="pl-PL"/>
              <a:t>· </a:t>
            </a:r>
            <a:r>
              <a:rPr lang="pl-PL" smtClean="0"/>
              <a:t>[r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· </a:t>
            </a:r>
            <a:r>
              <a:rPr lang="pl-PL" smtClean="0"/>
              <a:t>h</a:t>
            </a:r>
            <a:r>
              <a:rPr lang="pl-PL" baseline="-25000" smtClean="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 smtClean="0"/>
              <a:t>])</a:t>
            </a:r>
          </a:p>
          <a:p>
            <a:endParaRPr lang="pl-PL" smtClean="0"/>
          </a:p>
          <a:p>
            <a:r>
              <a:rPr lang="pl-PL" smtClean="0"/>
              <a:t>Bramki: </a:t>
            </a:r>
            <a:endParaRPr lang="pl-PL"/>
          </a:p>
          <a:p>
            <a:r>
              <a:rPr lang="pl-PL" smtClean="0"/>
              <a:t>z</a:t>
            </a:r>
            <a:r>
              <a:rPr lang="pl-PL" baseline="-25000" smtClean="0"/>
              <a:t>t</a:t>
            </a:r>
            <a:r>
              <a:rPr lang="pl-PL" smtClean="0"/>
              <a:t> = </a:t>
            </a:r>
            <a:r>
              <a:rPr lang="el-GR" smtClean="0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z</a:t>
            </a:r>
            <a:r>
              <a:rPr lang="pl-PL" b="1" smtClean="0"/>
              <a:t> </a:t>
            </a:r>
            <a:r>
              <a:rPr lang="pl-PL" smtClean="0"/>
              <a:t>· [h</a:t>
            </a:r>
            <a:r>
              <a:rPr lang="pl-PL" baseline="-25000" smtClean="0"/>
              <a:t>t-1</a:t>
            </a:r>
            <a:r>
              <a:rPr lang="pl-PL" smtClean="0"/>
              <a:t>, x</a:t>
            </a:r>
            <a:r>
              <a:rPr lang="pl-PL" baseline="-25000" smtClean="0"/>
              <a:t>t</a:t>
            </a:r>
            <a:r>
              <a:rPr lang="pl-PL" smtClean="0"/>
              <a:t>])</a:t>
            </a:r>
          </a:p>
          <a:p>
            <a:r>
              <a:rPr lang="pl-PL" smtClean="0"/>
              <a:t>r</a:t>
            </a:r>
            <a:r>
              <a:rPr lang="pl-PL" baseline="-25000" smtClean="0"/>
              <a:t>t</a:t>
            </a:r>
            <a:r>
              <a:rPr lang="pl-PL" smtClean="0"/>
              <a:t> </a:t>
            </a:r>
            <a:r>
              <a:rPr lang="pl-PL"/>
              <a:t>= </a:t>
            </a:r>
            <a:r>
              <a:rPr lang="el-GR"/>
              <a:t>σ</a:t>
            </a:r>
            <a:r>
              <a:rPr lang="pl-PL" smtClean="0"/>
              <a:t>(</a:t>
            </a:r>
            <a:r>
              <a:rPr lang="pl-PL" b="1" smtClean="0"/>
              <a:t>W</a:t>
            </a:r>
            <a:r>
              <a:rPr lang="pl-PL" b="1" baseline="-25000" smtClean="0"/>
              <a:t>r</a:t>
            </a:r>
            <a:r>
              <a:rPr lang="pl-PL" b="1" smtClean="0"/>
              <a:t> </a:t>
            </a:r>
            <a:r>
              <a:rPr lang="pl-PL"/>
              <a:t>· [h</a:t>
            </a:r>
            <a:r>
              <a:rPr lang="pl-PL" baseline="-25000"/>
              <a:t>t-1</a:t>
            </a:r>
            <a:r>
              <a:rPr lang="pl-PL"/>
              <a:t>, x</a:t>
            </a:r>
            <a:r>
              <a:rPr lang="pl-PL" baseline="-25000"/>
              <a:t>t</a:t>
            </a:r>
            <a:r>
              <a:rPr lang="pl-PL" smtClean="0"/>
              <a:t>])</a:t>
            </a:r>
            <a:endParaRPr lang="pl-PL"/>
          </a:p>
          <a:p>
            <a:endParaRPr lang="en-US" baseline="-25000"/>
          </a:p>
        </p:txBody>
      </p:sp>
      <p:grpSp>
        <p:nvGrpSpPr>
          <p:cNvPr id="28" name="Group 27"/>
          <p:cNvGrpSpPr/>
          <p:nvPr/>
        </p:nvGrpSpPr>
        <p:grpSpPr>
          <a:xfrm>
            <a:off x="4788024" y="1412776"/>
            <a:ext cx="1944216" cy="2371906"/>
            <a:chOff x="2378429" y="1555244"/>
            <a:chExt cx="1944216" cy="2371906"/>
          </a:xfrm>
        </p:grpSpPr>
        <p:grpSp>
          <p:nvGrpSpPr>
            <p:cNvPr id="29" name="Group 28"/>
            <p:cNvGrpSpPr/>
            <p:nvPr/>
          </p:nvGrpSpPr>
          <p:grpSpPr>
            <a:xfrm>
              <a:off x="2882485" y="1987292"/>
              <a:ext cx="814962" cy="1549318"/>
              <a:chOff x="4686577" y="2685897"/>
              <a:chExt cx="814962" cy="154931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860032" y="2685897"/>
                <a:ext cx="641507" cy="1549318"/>
                <a:chOff x="1122181" y="2780928"/>
                <a:chExt cx="641507" cy="154931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6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36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>
                <a:off x="4686577" y="3460556"/>
                <a:ext cx="1734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3170517" y="35578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x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4513" y="15552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/>
                <a:t>y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8429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t-1</a:t>
              </a:r>
              <a:endParaRPr lang="en-US" baseline="-25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4573" y="25778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h</a:t>
              </a:r>
              <a:r>
                <a:rPr lang="pl-PL" baseline="-25000" smtClean="0"/>
                <a:t>t</a:t>
              </a:r>
              <a:endParaRPr 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23922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Słowa na wejściu sieci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Kodowanie </a:t>
            </a:r>
            <a:r>
              <a:rPr lang="pl-PL" i="1" smtClean="0"/>
              <a:t>one-hot</a:t>
            </a:r>
            <a:r>
              <a:rPr lang="pl-PL" smtClean="0"/>
              <a:t>: każde słowo kodowane</a:t>
            </a:r>
            <a:br>
              <a:rPr lang="pl-PL" smtClean="0"/>
            </a:br>
            <a:r>
              <a:rPr lang="pl-PL" smtClean="0"/>
              <a:t>wektorem który ma jedną jedynkę i resztę zer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r>
              <a:rPr lang="pl-PL" i="1" smtClean="0"/>
              <a:t>Zanurzenia słów</a:t>
            </a:r>
            <a:r>
              <a:rPr lang="pl-PL" smtClean="0"/>
              <a:t>: każde słowo jest reprezentowane wektorem liczb rzeczywistych</a:t>
            </a:r>
            <a:endParaRPr lang="en-US" i="1"/>
          </a:p>
        </p:txBody>
      </p:sp>
      <p:grpSp>
        <p:nvGrpSpPr>
          <p:cNvPr id="7168" name="Group 7167"/>
          <p:cNvGrpSpPr/>
          <p:nvPr/>
        </p:nvGrpSpPr>
        <p:grpSpPr>
          <a:xfrm>
            <a:off x="1617946" y="2814464"/>
            <a:ext cx="534121" cy="1655327"/>
            <a:chOff x="1617946" y="2814464"/>
            <a:chExt cx="534121" cy="165532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962"/>
            <a:stretch/>
          </p:blipFill>
          <p:spPr bwMode="auto">
            <a:xfrm>
              <a:off x="1818626" y="2814464"/>
              <a:ext cx="13276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617946" y="410045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Ala </a:t>
              </a:r>
              <a:endParaRPr lang="en-US"/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2411760" y="2814464"/>
            <a:ext cx="479618" cy="1655327"/>
            <a:chOff x="2958630" y="2814464"/>
            <a:chExt cx="479618" cy="1655327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5" r="34627"/>
            <a:stretch/>
          </p:blipFill>
          <p:spPr bwMode="auto">
            <a:xfrm>
              <a:off x="3146533" y="2814464"/>
              <a:ext cx="158316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958630" y="410045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ma</a:t>
              </a:r>
              <a:endParaRPr lang="en-US"/>
            </a:p>
          </p:txBody>
        </p:sp>
      </p:grpSp>
      <p:grpSp>
        <p:nvGrpSpPr>
          <p:cNvPr id="7171" name="Group 7170"/>
          <p:cNvGrpSpPr/>
          <p:nvPr/>
        </p:nvGrpSpPr>
        <p:grpSpPr>
          <a:xfrm>
            <a:off x="3192251" y="2814464"/>
            <a:ext cx="587661" cy="1655327"/>
            <a:chOff x="4260183" y="2814464"/>
            <a:chExt cx="587661" cy="165532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2" r="-11102"/>
            <a:stretch/>
          </p:blipFill>
          <p:spPr bwMode="auto">
            <a:xfrm>
              <a:off x="4499992" y="2814464"/>
              <a:ext cx="228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260183" y="4100459"/>
              <a:ext cx="587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kota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4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Model języka przypisuje</a:t>
            </a:r>
            <a:br>
              <a:rPr lang="pl-PL" smtClean="0"/>
            </a:br>
            <a:r>
              <a:rPr lang="pl-PL" smtClean="0"/>
              <a:t>prawdopodobieństwo ciągowi słów </a:t>
            </a:r>
            <a:br>
              <a:rPr lang="pl-PL" smtClean="0"/>
            </a:b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/>
            </a:r>
            <a:br>
              <a:rPr lang="pl-PL" smtClean="0"/>
            </a:br>
            <a:endParaRPr lang="pl-PL" smtClean="0"/>
          </a:p>
          <a:p>
            <a:r>
              <a:rPr lang="pl-PL" smtClean="0"/>
              <a:t>Pozwala na porównywanie alternatywnych wersji zdania: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5853" y="27809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Anna poszła do kiosku i kupiła gazetę. 		</a:t>
            </a:r>
            <a:r>
              <a:rPr lang="pl-PL" i="1" smtClean="0"/>
              <a:t>p = 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5853" y="335699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p = p</a:t>
            </a:r>
            <a:r>
              <a:rPr lang="pl-PL" smtClean="0"/>
              <a:t>(Anna) · </a:t>
            </a:r>
            <a:r>
              <a:rPr lang="pl-PL" i="1" smtClean="0"/>
              <a:t>p</a:t>
            </a:r>
            <a:r>
              <a:rPr lang="pl-PL" smtClean="0"/>
              <a:t>(poszła|Anna) · </a:t>
            </a:r>
            <a:r>
              <a:rPr lang="pl-PL" i="1" smtClean="0"/>
              <a:t>p</a:t>
            </a:r>
            <a:r>
              <a:rPr lang="pl-PL" smtClean="0"/>
              <a:t>(do|Anna poszła) · ...</a:t>
            </a:r>
            <a:br>
              <a:rPr lang="pl-PL" smtClean="0"/>
            </a:br>
            <a:r>
              <a:rPr lang="pl-PL" smtClean="0"/>
              <a:t>      · </a:t>
            </a:r>
            <a:r>
              <a:rPr lang="pl-PL" i="1" smtClean="0"/>
              <a:t>p</a:t>
            </a:r>
            <a:r>
              <a:rPr lang="pl-PL" smtClean="0"/>
              <a:t>(.| Anna poszła do kiosku i kupiła gazetę)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1255853" y="5301208"/>
            <a:ext cx="46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smtClean="0"/>
              <a:t>p </a:t>
            </a:r>
            <a:r>
              <a:rPr lang="pl-PL" smtClean="0"/>
              <a:t>(Zaczyna się wiosna) &gt; </a:t>
            </a:r>
            <a:r>
              <a:rPr lang="pl-PL" i="1" smtClean="0"/>
              <a:t>p</a:t>
            </a:r>
            <a:r>
              <a:rPr lang="pl-PL" smtClean="0"/>
              <a:t> (Zaczyna się wiosła)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598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– zastosowania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Rozpoznawanie mowy</a:t>
            </a:r>
          </a:p>
          <a:p>
            <a:r>
              <a:rPr lang="pl-PL" smtClean="0"/>
              <a:t>Rozpoznawanie tekstu, pisma (OCR)</a:t>
            </a:r>
          </a:p>
          <a:p>
            <a:r>
              <a:rPr lang="pl-PL" smtClean="0"/>
              <a:t>Tłumaczenie maszynowe</a:t>
            </a:r>
          </a:p>
          <a:p>
            <a:r>
              <a:rPr lang="pl-PL" smtClean="0"/>
              <a:t>Korekcja błędów</a:t>
            </a:r>
          </a:p>
          <a:p>
            <a:r>
              <a:rPr lang="pl-PL" smtClean="0"/>
              <a:t>Wprowadzanie tekstu </a:t>
            </a:r>
          </a:p>
          <a:p>
            <a:r>
              <a:rPr lang="pl-PL" smtClean="0"/>
              <a:t>...</a:t>
            </a:r>
            <a:endParaRPr lang="en-US" smtClean="0"/>
          </a:p>
          <a:p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– jak zbudować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l-PL" smtClean="0"/>
              <a:t>p(w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... w</a:t>
            </a:r>
            <a:r>
              <a:rPr lang="pl-PL" baseline="-25000" smtClean="0"/>
              <a:t>N</a:t>
            </a:r>
            <a:r>
              <a:rPr lang="pl-PL" smtClean="0"/>
              <a:t>) = p(w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2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) ·</a:t>
            </a:r>
            <a:br>
              <a:rPr lang="pl-PL" smtClean="0"/>
            </a:br>
            <a:r>
              <a:rPr lang="pl-PL" smtClean="0"/>
              <a:t>· 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 smtClean="0"/>
              <a:t>2</a:t>
            </a:r>
            <a:r>
              <a:rPr lang="pl-PL" smtClean="0"/>
              <a:t>, w</a:t>
            </a:r>
            <a:r>
              <a:rPr lang="pl-PL" baseline="-25000" smtClean="0"/>
              <a:t>1</a:t>
            </a:r>
            <a:r>
              <a:rPr lang="pl-PL" smtClean="0"/>
              <a:t>) ·... · p(w</a:t>
            </a:r>
            <a:r>
              <a:rPr lang="pl-PL" baseline="-25000" smtClean="0"/>
              <a:t>N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... w</a:t>
            </a:r>
            <a:r>
              <a:rPr lang="pl-PL" baseline="-25000" smtClean="0"/>
              <a:t>N-1</a:t>
            </a:r>
            <a:r>
              <a:rPr lang="pl-PL" smtClean="0"/>
              <a:t>)</a:t>
            </a:r>
          </a:p>
          <a:p>
            <a:r>
              <a:rPr lang="pl-PL" smtClean="0"/>
              <a:t>Model unigramowy:</a:t>
            </a:r>
            <a:br>
              <a:rPr lang="pl-PL" smtClean="0"/>
            </a:br>
            <a:r>
              <a:rPr lang="pl-PL" smtClean="0"/>
              <a:t>p ≈ p(w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2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) · 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/>
              <a:t>2</a:t>
            </a:r>
            <a:r>
              <a:rPr lang="pl-PL" smtClean="0"/>
              <a:t>) · ...</a:t>
            </a:r>
            <a:br>
              <a:rPr lang="pl-PL" smtClean="0"/>
            </a:br>
            <a:r>
              <a:rPr lang="pl-PL" smtClean="0"/>
              <a:t>· p(w</a:t>
            </a:r>
            <a:r>
              <a:rPr lang="pl-PL" baseline="-25000" smtClean="0"/>
              <a:t>N</a:t>
            </a:r>
            <a:r>
              <a:rPr lang="pl-PL" smtClean="0"/>
              <a:t>|w</a:t>
            </a:r>
            <a:r>
              <a:rPr lang="pl-PL" baseline="-25000" smtClean="0"/>
              <a:t>N-1</a:t>
            </a:r>
            <a:r>
              <a:rPr lang="pl-PL" smtClean="0"/>
              <a:t>)</a:t>
            </a:r>
            <a:endParaRPr lang="en-US" smtClean="0"/>
          </a:p>
          <a:p>
            <a:r>
              <a:rPr lang="pl-PL" smtClean="0"/>
              <a:t>Model bigramowy:</a:t>
            </a:r>
            <a:br>
              <a:rPr lang="pl-PL" smtClean="0"/>
            </a:br>
            <a:r>
              <a:rPr lang="pl-PL" smtClean="0"/>
              <a:t>p(x|y</a:t>
            </a:r>
            <a:r>
              <a:rPr lang="pl-PL" baseline="-25000" smtClean="0"/>
              <a:t>1</a:t>
            </a:r>
            <a:r>
              <a:rPr lang="pl-PL" smtClean="0"/>
              <a:t>,y</a:t>
            </a:r>
            <a:r>
              <a:rPr lang="pl-PL" baseline="-25000" smtClean="0"/>
              <a:t>2</a:t>
            </a:r>
            <a:r>
              <a:rPr lang="pl-PL" smtClean="0"/>
              <a:t>,... y</a:t>
            </a:r>
            <a:r>
              <a:rPr lang="pl-PL" baseline="-25000" smtClean="0"/>
              <a:t>k</a:t>
            </a:r>
            <a:r>
              <a:rPr lang="pl-PL" smtClean="0"/>
              <a:t>) ≈ p(x|y</a:t>
            </a:r>
            <a:r>
              <a:rPr lang="pl-PL" baseline="-25000" smtClean="0"/>
              <a:t>1</a:t>
            </a:r>
            <a:r>
              <a:rPr lang="pl-PL" smtClean="0"/>
              <a:t>, y</a:t>
            </a:r>
            <a:r>
              <a:rPr lang="pl-PL" baseline="-25000" smtClean="0"/>
              <a:t>2</a:t>
            </a:r>
            <a:r>
              <a:rPr lang="pl-PL" smtClean="0"/>
              <a:t>)</a:t>
            </a:r>
          </a:p>
          <a:p>
            <a:r>
              <a:rPr lang="pl-PL" smtClean="0"/>
              <a:t>Prawdopodobieństwa szacowane z </a:t>
            </a:r>
            <a:r>
              <a:rPr lang="pl-PL" i="1" smtClean="0"/>
              <a:t>korpusu:</a:t>
            </a: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>p(w</a:t>
            </a:r>
            <a:r>
              <a:rPr lang="pl-PL" baseline="-25000" smtClean="0"/>
              <a:t>3</a:t>
            </a:r>
            <a:r>
              <a:rPr lang="pl-PL" smtClean="0"/>
              <a:t>|w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) = n(w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, w</a:t>
            </a:r>
            <a:r>
              <a:rPr lang="pl-PL" baseline="-25000" smtClean="0"/>
              <a:t>3</a:t>
            </a:r>
            <a:r>
              <a:rPr lang="pl-PL" smtClean="0"/>
              <a:t>) / n(w</a:t>
            </a:r>
            <a:r>
              <a:rPr lang="pl-PL" baseline="-25000" smtClean="0"/>
              <a:t>1</a:t>
            </a:r>
            <a:r>
              <a:rPr lang="pl-PL" smtClean="0"/>
              <a:t>, w</a:t>
            </a:r>
            <a:r>
              <a:rPr lang="pl-PL" baseline="-25000" smtClean="0"/>
              <a:t>2</a:t>
            </a:r>
            <a:r>
              <a:rPr lang="pl-PL" smtClean="0"/>
              <a:t>)</a:t>
            </a:r>
            <a:endParaRPr lang="pl-PL" i="1" smtClean="0"/>
          </a:p>
        </p:txBody>
      </p:sp>
    </p:spTree>
    <p:extLst>
      <p:ext uri="{BB962C8B-B14F-4D97-AF65-F5344CB8AC3E}">
        <p14:creationId xmlns:p14="http://schemas.microsoft.com/office/powerpoint/2010/main" val="12759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smtClean="0"/>
              <a:t>n-</a:t>
            </a:r>
            <a:r>
              <a:rPr lang="pl-PL" smtClean="0"/>
              <a:t>gramowe modele języka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Zalety: dobre skalowanie, szybkość</a:t>
            </a:r>
          </a:p>
          <a:p>
            <a:r>
              <a:rPr lang="pl-PL" smtClean="0"/>
              <a:t>Problemy:</a:t>
            </a:r>
          </a:p>
          <a:p>
            <a:pPr lvl="1"/>
            <a:r>
              <a:rPr lang="pl-PL" smtClean="0"/>
              <a:t>dla większych </a:t>
            </a:r>
            <a:r>
              <a:rPr lang="pl-PL" i="1" smtClean="0"/>
              <a:t>n</a:t>
            </a:r>
            <a:r>
              <a:rPr lang="pl-PL" smtClean="0"/>
              <a:t> wiele </a:t>
            </a:r>
            <a:r>
              <a:rPr lang="pl-PL" i="1" smtClean="0"/>
              <a:t>n-</a:t>
            </a:r>
            <a:r>
              <a:rPr lang="pl-PL" smtClean="0"/>
              <a:t>gramów w ogóle nie wystąpi w korpusie (krótki kontekst)</a:t>
            </a:r>
          </a:p>
          <a:p>
            <a:pPr lvl="1"/>
            <a:r>
              <a:rPr lang="pl-PL" smtClean="0"/>
              <a:t>nie uwzględniają pokrewieństwa słów:</a:t>
            </a:r>
            <a:br>
              <a:rPr lang="pl-PL" smtClean="0"/>
            </a:br>
            <a:r>
              <a:rPr lang="pl-PL" smtClean="0"/>
              <a:t>np. poszedł ↔ pojechał; kot ↔ pies</a:t>
            </a:r>
          </a:p>
          <a:p>
            <a:pPr lvl="1"/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Kolejne słowa są wejściem do RNN w kolejnych krokach czasowych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23728" y="3645024"/>
            <a:ext cx="2579158" cy="2521016"/>
            <a:chOff x="1907704" y="2857203"/>
            <a:chExt cx="2579158" cy="2521016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1805741" y="48053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Anna</a:t>
              </a:r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22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stCxn id="18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8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14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4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 rot="16200000">
              <a:off x="2409762" y="4805338"/>
              <a:ext cx="7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poszła</a:t>
              </a:r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239351" y="480533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do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721190" y="4805338"/>
              <a:ext cx="77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kiosku</a:t>
              </a:r>
              <a:endParaRPr lang="en-US"/>
            </a:p>
          </p:txBody>
        </p:sp>
      </p:grpSp>
      <p:sp>
        <p:nvSpPr>
          <p:cNvPr id="31" name="Bent Arrow 30"/>
          <p:cNvSpPr/>
          <p:nvPr/>
        </p:nvSpPr>
        <p:spPr>
          <a:xfrm>
            <a:off x="4242434" y="3081536"/>
            <a:ext cx="1038659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29249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Rozkład prawdopodobieństwa</a:t>
            </a:r>
            <a:br>
              <a:rPr lang="pl-PL" smtClean="0"/>
            </a:br>
            <a:r>
              <a:rPr lang="pl-PL" smtClean="0"/>
              <a:t>następnego słowa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Mogą uchwycić nawet długie zależności</a:t>
            </a:r>
            <a:br>
              <a:rPr lang="pl-PL" smtClean="0"/>
            </a:br>
            <a:r>
              <a:rPr lang="pl-PL" smtClean="0"/>
              <a:t>(nie mają ograniczenia do </a:t>
            </a:r>
            <a:r>
              <a:rPr lang="pl-PL" i="1" smtClean="0"/>
              <a:t>n</a:t>
            </a:r>
            <a:r>
              <a:rPr lang="pl-PL" smtClean="0"/>
              <a:t> słów kontekstu)</a:t>
            </a:r>
          </a:p>
          <a:p>
            <a:r>
              <a:rPr lang="pl-PL" smtClean="0"/>
              <a:t>Mogą działać na poziomie słów, morfemów, znaków...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72818" y="3987637"/>
            <a:ext cx="2579158" cy="1898927"/>
            <a:chOff x="1907704" y="2857203"/>
            <a:chExt cx="2579158" cy="1898927"/>
          </a:xfrm>
        </p:grpSpPr>
        <p:sp>
          <p:nvSpPr>
            <p:cNvPr id="34" name="TextBox 33"/>
            <p:cNvSpPr txBox="1"/>
            <p:nvPr/>
          </p:nvSpPr>
          <p:spPr>
            <a:xfrm>
              <a:off x="1921958" y="438679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An</a:t>
              </a:r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>
                  <a:stCxn id="55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55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5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5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stCxn id="47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47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/>
                <p:cNvCxnSpPr>
                  <a:stCxn id="4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4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2589073" y="438679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na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9808" y="4386798"/>
              <a:ext cx="60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posz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2914" y="438679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ła</a:t>
              </a:r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20072" y="3933834"/>
            <a:ext cx="2579158" cy="1952730"/>
            <a:chOff x="1907704" y="2857203"/>
            <a:chExt cx="2579158" cy="1952730"/>
          </a:xfrm>
        </p:grpSpPr>
        <p:sp>
          <p:nvSpPr>
            <p:cNvPr id="60" name="TextBox 59"/>
            <p:cNvSpPr txBox="1"/>
            <p:nvPr/>
          </p:nvSpPr>
          <p:spPr>
            <a:xfrm>
              <a:off x="1982872" y="44406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A</a:t>
              </a:r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907704" y="2857203"/>
              <a:ext cx="2579158" cy="1549318"/>
              <a:chOff x="1122181" y="2857203"/>
              <a:chExt cx="2579158" cy="154931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122181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1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1768065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>
                  <a:stCxn id="77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77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2413949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Arrow Connector 73"/>
                <p:cNvCxnSpPr>
                  <a:stCxn id="73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3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3059832" y="2857203"/>
                <a:ext cx="641507" cy="1549318"/>
                <a:chOff x="1122181" y="2780928"/>
                <a:chExt cx="641507" cy="154931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122181" y="3123539"/>
                  <a:ext cx="468052" cy="8640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>
                  <a:stCxn id="69" idx="0"/>
                </p:cNvCxnSpPr>
                <p:nvPr/>
              </p:nvCxnSpPr>
              <p:spPr>
                <a:xfrm flipV="1">
                  <a:off x="1356207" y="2780928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1366214" y="3987635"/>
                  <a:ext cx="0" cy="3426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69" idx="3"/>
                </p:cNvCxnSpPr>
                <p:nvPr/>
              </p:nvCxnSpPr>
              <p:spPr>
                <a:xfrm>
                  <a:off x="1590233" y="3555587"/>
                  <a:ext cx="17345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2644377" y="44406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00265" y="44406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mtClean="0"/>
                <a:t>n</a:t>
              </a: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1768" y="444060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Modele języka oparte na RNN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039434" y="2132856"/>
            <a:ext cx="2305544" cy="3417784"/>
            <a:chOff x="682280" y="1538944"/>
            <a:chExt cx="2305544" cy="2848153"/>
          </a:xfrm>
        </p:grpSpPr>
        <p:cxnSp>
          <p:nvCxnSpPr>
            <p:cNvPr id="87" name="Straight Arrow Connector 86"/>
            <p:cNvCxnSpPr>
              <a:endCxn id="89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90" name="Straight Arrow Connector 89"/>
            <p:cNvCxnSpPr>
              <a:stCxn id="89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9" idx="0"/>
              <a:endCxn id="92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44978" y="2132856"/>
            <a:ext cx="2305544" cy="3417784"/>
            <a:chOff x="682280" y="1538944"/>
            <a:chExt cx="2305544" cy="2848153"/>
          </a:xfrm>
        </p:grpSpPr>
        <p:cxnSp>
          <p:nvCxnSpPr>
            <p:cNvPr id="96" name="Straight Arrow Connector 95"/>
            <p:cNvCxnSpPr>
              <a:endCxn id="98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99" name="Straight Arrow Connector 98"/>
            <p:cNvCxnSpPr>
              <a:stCxn id="98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8" idx="0"/>
              <a:endCxn id="101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stCxn id="101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50522" y="2132856"/>
            <a:ext cx="2305544" cy="3417784"/>
            <a:chOff x="682280" y="1538944"/>
            <a:chExt cx="2305544" cy="2848153"/>
          </a:xfrm>
        </p:grpSpPr>
        <p:cxnSp>
          <p:nvCxnSpPr>
            <p:cNvPr id="105" name="Straight Arrow Connector 104"/>
            <p:cNvCxnSpPr>
              <a:endCxn id="107" idx="2"/>
            </p:cNvCxnSpPr>
            <p:nvPr/>
          </p:nvCxnSpPr>
          <p:spPr>
            <a:xfrm flipV="1">
              <a:off x="1547020" y="3952355"/>
              <a:ext cx="0" cy="4347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82281" y="3180390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Warstwa rekurencyjna</a:t>
              </a:r>
              <a:endParaRPr lang="en-US" dirty="0"/>
            </a:p>
          </p:txBody>
        </p:sp>
        <p:cxnSp>
          <p:nvCxnSpPr>
            <p:cNvPr id="108" name="Straight Arrow Connector 107"/>
            <p:cNvCxnSpPr>
              <a:stCxn id="107" idx="3"/>
            </p:cNvCxnSpPr>
            <p:nvPr/>
          </p:nvCxnSpPr>
          <p:spPr>
            <a:xfrm>
              <a:off x="2411759" y="3566372"/>
              <a:ext cx="57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7" idx="0"/>
              <a:endCxn id="110" idx="2"/>
            </p:cNvCxnSpPr>
            <p:nvPr/>
          </p:nvCxnSpPr>
          <p:spPr>
            <a:xfrm flipH="1" flipV="1">
              <a:off x="1547019" y="2745649"/>
              <a:ext cx="1" cy="434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682280" y="1973684"/>
              <a:ext cx="1729478" cy="77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Softmax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>
            <a:xfrm flipV="1">
              <a:off x="1547019" y="1538944"/>
              <a:ext cx="2" cy="434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246658" y="43441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9218" y="1627890"/>
            <a:ext cx="2160240" cy="1728192"/>
            <a:chOff x="1259632" y="2204864"/>
            <a:chExt cx="2160240" cy="1728192"/>
          </a:xfrm>
        </p:grpSpPr>
        <p:grpSp>
          <p:nvGrpSpPr>
            <p:cNvPr id="9" name="Group 8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ight Arrow 45"/>
          <p:cNvSpPr/>
          <p:nvPr/>
        </p:nvSpPr>
        <p:spPr>
          <a:xfrm>
            <a:off x="4331709" y="2257470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619916" y="1655109"/>
            <a:ext cx="306205" cy="2880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395533" y="1628800"/>
            <a:ext cx="2160240" cy="1728192"/>
            <a:chOff x="1259632" y="2204864"/>
            <a:chExt cx="2160240" cy="1728192"/>
          </a:xfrm>
        </p:grpSpPr>
        <p:grpSp>
          <p:nvGrpSpPr>
            <p:cNvPr id="53" name="Group 52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6" y="1182350"/>
            <a:ext cx="3950494" cy="405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31" y="750302"/>
            <a:ext cx="4629150" cy="5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332" y="63669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Andrej</a:t>
            </a:r>
            <a:r>
              <a:rPr lang="pl-PL" dirty="0" smtClean="0"/>
              <a:t> </a:t>
            </a:r>
            <a:r>
              <a:rPr lang="pl-PL" dirty="0" err="1" smtClean="0"/>
              <a:t>Karpathy</a:t>
            </a:r>
            <a:r>
              <a:rPr lang="pl-PL" dirty="0" smtClean="0"/>
              <a:t>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588" y="620688"/>
            <a:ext cx="7416824" cy="454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332" y="6366927"/>
            <a:ext cx="25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Jozefowicz</a:t>
            </a:r>
            <a:r>
              <a:rPr lang="pl-PL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Kodowanie wejścia do sieci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znaki – one-hot:</a:t>
            </a:r>
          </a:p>
          <a:p>
            <a:pPr marL="0" indent="0">
              <a:buNone/>
            </a:pPr>
            <a:r>
              <a:rPr lang="pl-PL"/>
              <a:t>	</a:t>
            </a:r>
            <a:r>
              <a:rPr lang="pl-PL" smtClean="0"/>
              <a:t>{a, b, c, d, … , z, ` `}	</a:t>
            </a:r>
            <a:r>
              <a:rPr lang="pl-PL" i="1" smtClean="0"/>
              <a:t>n </a:t>
            </a:r>
            <a:r>
              <a:rPr lang="pl-PL" smtClean="0"/>
              <a:t>różnych znaków</a:t>
            </a:r>
            <a:br>
              <a:rPr lang="pl-PL" smtClean="0"/>
            </a:br>
            <a:r>
              <a:rPr lang="pl-PL" smtClean="0"/>
              <a:t>	a → 	[1, 0, 0, … 0]   	długość = </a:t>
            </a:r>
            <a:r>
              <a:rPr lang="pl-PL" i="1" smtClean="0"/>
              <a:t>n</a:t>
            </a: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>	b → 	[0, 1, 0, … 0]</a:t>
            </a:r>
            <a:br>
              <a:rPr lang="pl-PL" smtClean="0"/>
            </a:br>
            <a:r>
              <a:rPr lang="pl-PL" smtClean="0"/>
              <a:t>	z → 	[ 0, 0, …, 1, 0]</a:t>
            </a:r>
          </a:p>
          <a:p>
            <a:pPr marL="0" indent="0">
              <a:buNone/>
            </a:pPr>
            <a:r>
              <a:rPr lang="pl-PL"/>
              <a:t>	</a:t>
            </a:r>
            <a:r>
              <a:rPr lang="pl-PL" smtClean="0"/>
              <a:t>` ` → 	[0, 0, …, 0, 1]</a:t>
            </a:r>
          </a:p>
          <a:p>
            <a:r>
              <a:rPr lang="pl-PL" smtClean="0"/>
              <a:t>fragment tekstu: macierz o wymiarach </a:t>
            </a:r>
            <a:br>
              <a:rPr lang="pl-PL" smtClean="0"/>
            </a:br>
            <a:r>
              <a:rPr lang="pl-PL" smtClean="0"/>
              <a:t>długość tekstu x </a:t>
            </a:r>
            <a:r>
              <a:rPr lang="pl-PL" i="1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505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Dekodowanie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= generowanie tekstu z modelu</a:t>
            </a:r>
          </a:p>
          <a:p>
            <a:r>
              <a:rPr lang="pl-PL" smtClean="0"/>
              <a:t>„zachłanne” (</a:t>
            </a:r>
            <a:r>
              <a:rPr lang="pl-PL" i="1" smtClean="0"/>
              <a:t>greedy</a:t>
            </a:r>
            <a:r>
              <a:rPr lang="pl-PL" smtClean="0"/>
              <a:t>) – zawsze wybieramy znak o największym prawdopodobieństwie, deterministyczne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99592" y="3716980"/>
            <a:ext cx="7296472" cy="2922912"/>
            <a:chOff x="899592" y="2924944"/>
            <a:chExt cx="7296472" cy="2922912"/>
          </a:xfrm>
        </p:grpSpPr>
        <p:grpSp>
          <p:nvGrpSpPr>
            <p:cNvPr id="31" name="Group 30"/>
            <p:cNvGrpSpPr/>
            <p:nvPr/>
          </p:nvGrpSpPr>
          <p:grpSpPr>
            <a:xfrm>
              <a:off x="899592" y="3336233"/>
              <a:ext cx="3157365" cy="2511623"/>
              <a:chOff x="2123728" y="3081536"/>
              <a:chExt cx="3157365" cy="25116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204094" y="522382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mtClean="0"/>
                  <a:t>g</a:t>
                </a:r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123728" y="3645024"/>
                <a:ext cx="2579158" cy="1549318"/>
                <a:chOff x="1122181" y="2857203"/>
                <a:chExt cx="2579158" cy="15493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22181" y="2857203"/>
                  <a:ext cx="641507" cy="1549318"/>
                  <a:chOff x="1122181" y="2780928"/>
                  <a:chExt cx="641507" cy="1549318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1122181" y="3123539"/>
                    <a:ext cx="468052" cy="8640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>
                    <a:stCxn id="26" idx="0"/>
                  </p:cNvCxnSpPr>
                  <p:nvPr/>
                </p:nvCxnSpPr>
                <p:spPr>
                  <a:xfrm flipV="1">
                    <a:off x="1356207" y="2780928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366214" y="3987635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6" idx="3"/>
                  </p:cNvCxnSpPr>
                  <p:nvPr/>
                </p:nvCxnSpPr>
                <p:spPr>
                  <a:xfrm>
                    <a:off x="1590233" y="3555587"/>
                    <a:ext cx="17345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768065" y="2857203"/>
                  <a:ext cx="641507" cy="1549318"/>
                  <a:chOff x="1122181" y="2780928"/>
                  <a:chExt cx="641507" cy="1549318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122181" y="3123539"/>
                    <a:ext cx="468052" cy="8640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Arrow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1356207" y="2780928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1366214" y="3987635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22" idx="3"/>
                  </p:cNvCxnSpPr>
                  <p:nvPr/>
                </p:nvCxnSpPr>
                <p:spPr>
                  <a:xfrm>
                    <a:off x="1590233" y="3555587"/>
                    <a:ext cx="17345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2413949" y="2857203"/>
                  <a:ext cx="641507" cy="1549318"/>
                  <a:chOff x="1122181" y="2780928"/>
                  <a:chExt cx="641507" cy="1549318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122181" y="3123539"/>
                    <a:ext cx="468052" cy="8640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Arrow Connector 18"/>
                  <p:cNvCxnSpPr>
                    <a:stCxn id="18" idx="0"/>
                  </p:cNvCxnSpPr>
                  <p:nvPr/>
                </p:nvCxnSpPr>
                <p:spPr>
                  <a:xfrm flipV="1">
                    <a:off x="1356207" y="2780928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1366214" y="3987635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stCxn id="18" idx="3"/>
                  </p:cNvCxnSpPr>
                  <p:nvPr/>
                </p:nvCxnSpPr>
                <p:spPr>
                  <a:xfrm>
                    <a:off x="1590233" y="3555587"/>
                    <a:ext cx="17345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059832" y="2857203"/>
                  <a:ext cx="641507" cy="1549318"/>
                  <a:chOff x="1122181" y="2780928"/>
                  <a:chExt cx="641507" cy="1549318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122181" y="3123539"/>
                    <a:ext cx="468052" cy="8640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14" idx="0"/>
                  </p:cNvCxnSpPr>
                  <p:nvPr/>
                </p:nvCxnSpPr>
                <p:spPr>
                  <a:xfrm flipV="1">
                    <a:off x="1356207" y="2780928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1366214" y="3987635"/>
                    <a:ext cx="0" cy="34261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>
                    <a:stCxn id="14" idx="3"/>
                  </p:cNvCxnSpPr>
                  <p:nvPr/>
                </p:nvCxnSpPr>
                <p:spPr>
                  <a:xfrm>
                    <a:off x="1590233" y="3555587"/>
                    <a:ext cx="17345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2875626" y="522382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mtClean="0"/>
                  <a:t>ł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30739" y="522382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mtClean="0"/>
                  <a:t>o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8195" y="5223827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/>
                  <a:t>w</a:t>
                </a:r>
                <a:endParaRPr lang="en-US"/>
              </a:p>
            </p:txBody>
          </p:sp>
          <p:sp>
            <p:nvSpPr>
              <p:cNvPr id="30" name="Bent Arrow 29"/>
              <p:cNvSpPr/>
              <p:nvPr/>
            </p:nvSpPr>
            <p:spPr>
              <a:xfrm>
                <a:off x="4242434" y="3081536"/>
                <a:ext cx="1038659" cy="504056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32" name="Chart 31"/>
            <p:cNvGraphicFramePr/>
            <p:nvPr>
              <p:extLst>
                <p:ext uri="{D42A27DB-BD31-4B8C-83A1-F6EECF244321}">
                  <p14:modId xmlns:p14="http://schemas.microsoft.com/office/powerpoint/2010/main" val="3564750927"/>
                </p:ext>
              </p:extLst>
            </p:nvPr>
          </p:nvGraphicFramePr>
          <p:xfrm>
            <a:off x="4211960" y="2924944"/>
            <a:ext cx="3984104" cy="16146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190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Dekodowanie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losowanie z rozkładu</a:t>
            </a:r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losowanie z przekształconego rozkładu</a:t>
            </a: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972218614"/>
              </p:ext>
            </p:extLst>
          </p:nvPr>
        </p:nvGraphicFramePr>
        <p:xfrm>
          <a:off x="4499992" y="1484784"/>
          <a:ext cx="3984104" cy="161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203259867"/>
              </p:ext>
            </p:extLst>
          </p:nvPr>
        </p:nvGraphicFramePr>
        <p:xfrm>
          <a:off x="395536" y="4005064"/>
          <a:ext cx="3984104" cy="161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485301872"/>
              </p:ext>
            </p:extLst>
          </p:nvPr>
        </p:nvGraphicFramePr>
        <p:xfrm>
          <a:off x="4716016" y="4005064"/>
          <a:ext cx="3984104" cy="161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3610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Część praktyczna: modele języka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 – uczenie maszynowe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9218" y="1627890"/>
            <a:ext cx="2160240" cy="1728192"/>
            <a:chOff x="1259632" y="2204864"/>
            <a:chExt cx="2160240" cy="1728192"/>
          </a:xfrm>
        </p:grpSpPr>
        <p:grpSp>
          <p:nvGrpSpPr>
            <p:cNvPr id="9" name="Group 8"/>
            <p:cNvGrpSpPr/>
            <p:nvPr/>
          </p:nvGrpSpPr>
          <p:grpSpPr>
            <a:xfrm>
              <a:off x="1259632" y="2204864"/>
              <a:ext cx="2160240" cy="1728192"/>
              <a:chOff x="1115616" y="1772816"/>
              <a:chExt cx="2160240" cy="1728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15616" y="3501008"/>
                <a:ext cx="21602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115616" y="1772816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547664" y="3140968"/>
              <a:ext cx="1728192" cy="576064"/>
              <a:chOff x="1547664" y="3140968"/>
              <a:chExt cx="1728192" cy="5760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547664" y="357301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051720" y="350100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83768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09611" y="355172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31840" y="31409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75656" y="2276872"/>
              <a:ext cx="1778083" cy="771707"/>
              <a:chOff x="1475656" y="2276872"/>
              <a:chExt cx="1778083" cy="77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75656" y="290456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9712" y="256490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06080" y="2695765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87824" y="227687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09723" y="25600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ight Arrow 45"/>
          <p:cNvSpPr/>
          <p:nvPr/>
        </p:nvSpPr>
        <p:spPr>
          <a:xfrm>
            <a:off x="4331709" y="2257470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395533" y="1628800"/>
            <a:ext cx="2536576" cy="1728192"/>
            <a:chOff x="5419800" y="2542511"/>
            <a:chExt cx="2536576" cy="1728192"/>
          </a:xfrm>
        </p:grpSpPr>
        <p:grpSp>
          <p:nvGrpSpPr>
            <p:cNvPr id="30" name="Group 29"/>
            <p:cNvGrpSpPr/>
            <p:nvPr/>
          </p:nvGrpSpPr>
          <p:grpSpPr>
            <a:xfrm>
              <a:off x="5419800" y="2542511"/>
              <a:ext cx="2160240" cy="1728192"/>
              <a:chOff x="1259632" y="2204864"/>
              <a:chExt cx="2160240" cy="172819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59632" y="2204864"/>
                <a:ext cx="2160240" cy="1728192"/>
                <a:chOff x="1115616" y="1772816"/>
                <a:chExt cx="2160240" cy="1728192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115616" y="3501008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1115616" y="1772816"/>
                  <a:ext cx="0" cy="1728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547664" y="3140968"/>
                <a:ext cx="1728192" cy="576064"/>
                <a:chOff x="1547664" y="3140968"/>
                <a:chExt cx="1728192" cy="576064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547664" y="357301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051720" y="35010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483768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609611" y="3551725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131840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475656" y="2276872"/>
                <a:ext cx="1778083" cy="771707"/>
                <a:chOff x="1475656" y="2276872"/>
                <a:chExt cx="1778083" cy="771707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475656" y="290456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979712" y="256490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406080" y="269576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987824" y="2276872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109723" y="2560051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V="1">
              <a:off x="5508104" y="3064107"/>
              <a:ext cx="2448272" cy="58091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12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Klasyfikacja – sieci neuronowe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529218" y="1627890"/>
            <a:ext cx="6402891" cy="1729102"/>
            <a:chOff x="1553485" y="2541601"/>
            <a:chExt cx="6402891" cy="1729102"/>
          </a:xfrm>
        </p:grpSpPr>
        <p:grpSp>
          <p:nvGrpSpPr>
            <p:cNvPr id="29" name="Group 28"/>
            <p:cNvGrpSpPr/>
            <p:nvPr/>
          </p:nvGrpSpPr>
          <p:grpSpPr>
            <a:xfrm>
              <a:off x="1553485" y="2541601"/>
              <a:ext cx="2160240" cy="1728192"/>
              <a:chOff x="1259632" y="2204864"/>
              <a:chExt cx="2160240" cy="17281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59632" y="2204864"/>
                <a:ext cx="2160240" cy="1728192"/>
                <a:chOff x="1115616" y="1772816"/>
                <a:chExt cx="2160240" cy="1728192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115616" y="3501008"/>
                  <a:ext cx="21602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115616" y="1772816"/>
                  <a:ext cx="0" cy="17281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547664" y="3140968"/>
                <a:ext cx="1728192" cy="576064"/>
                <a:chOff x="1547664" y="3140968"/>
                <a:chExt cx="1728192" cy="576064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547664" y="3573016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51720" y="35010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83768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09611" y="3551725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31840" y="314096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475656" y="2276872"/>
                <a:ext cx="1778083" cy="771707"/>
                <a:chOff x="1475656" y="2276872"/>
                <a:chExt cx="1778083" cy="771707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475656" y="290456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979712" y="256490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06080" y="269576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987824" y="2276872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109723" y="2560051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ight Arrow 45"/>
            <p:cNvSpPr/>
            <p:nvPr/>
          </p:nvSpPr>
          <p:spPr>
            <a:xfrm>
              <a:off x="4355976" y="3171181"/>
              <a:ext cx="360040" cy="334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419800" y="2542511"/>
              <a:ext cx="2536576" cy="1728192"/>
              <a:chOff x="5419800" y="2542511"/>
              <a:chExt cx="2536576" cy="172819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9800" y="2542511"/>
                <a:ext cx="2160240" cy="1728192"/>
                <a:chOff x="1259632" y="2204864"/>
                <a:chExt cx="2160240" cy="1728192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259632" y="2204864"/>
                  <a:ext cx="2160240" cy="1728192"/>
                  <a:chOff x="1115616" y="1772816"/>
                  <a:chExt cx="2160240" cy="1728192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1115616" y="3501008"/>
                    <a:ext cx="216024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115616" y="1772816"/>
                    <a:ext cx="0" cy="172819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547664" y="3140968"/>
                  <a:ext cx="1728192" cy="576064"/>
                  <a:chOff x="1547664" y="3140968"/>
                  <a:chExt cx="1728192" cy="576064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547664" y="3573016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051720" y="350100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2483768" y="314096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2609611" y="3551725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131840" y="3140968"/>
                    <a:ext cx="144016" cy="1440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475656" y="2276872"/>
                  <a:ext cx="1778083" cy="771707"/>
                  <a:chOff x="1475656" y="2276872"/>
                  <a:chExt cx="1778083" cy="771707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475656" y="2904563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979712" y="2564904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406080" y="269576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987824" y="2276872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09723" y="256005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8" name="Straight Connector 47"/>
              <p:cNvCxnSpPr/>
              <p:nvPr/>
            </p:nvCxnSpPr>
            <p:spPr>
              <a:xfrm flipV="1">
                <a:off x="5508104" y="3064107"/>
                <a:ext cx="2448272" cy="5809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Kot, Siamese Cat, Futro, Kotek, Kot Ra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75" y="5130727"/>
            <a:ext cx="1875901" cy="12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vrolet, Camaro, &amp;Zdot;ó&amp;lstrok;ty, Pr&amp;eogon;t Ulic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0" y="3978599"/>
            <a:ext cx="2231233" cy="16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ight Arrow 57"/>
          <p:cNvSpPr/>
          <p:nvPr/>
        </p:nvSpPr>
        <p:spPr>
          <a:xfrm>
            <a:off x="6156176" y="4963448"/>
            <a:ext cx="360040" cy="33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04646" y="4122615"/>
            <a:ext cx="115173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15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US" sz="115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Algorytm uczenia maszynowego</a:t>
            </a:r>
          </a:p>
          <a:p>
            <a:r>
              <a:rPr lang="pl-PL" smtClean="0"/>
              <a:t>Inspiracja: próba naśladowania mózgu</a:t>
            </a:r>
          </a:p>
          <a:p>
            <a:r>
              <a:rPr lang="pl-PL" smtClean="0"/>
              <a:t>Są uniwersalne</a:t>
            </a:r>
          </a:p>
          <a:p>
            <a:r>
              <a:rPr lang="pl-PL" smtClean="0"/>
              <a:t>Mogą wykonywać bardzo złożone operacje</a:t>
            </a:r>
          </a:p>
          <a:p>
            <a:r>
              <a:rPr lang="pl-PL" smtClean="0"/>
              <a:t>Mogą uczyć się, które cechy danych wejściowych są istotne</a:t>
            </a:r>
          </a:p>
          <a:p>
            <a:endParaRPr lang="pl-PL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6548" y="5707081"/>
            <a:ext cx="110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wejście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461631" y="1584374"/>
            <a:ext cx="109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wyjście</a:t>
            </a:r>
            <a:endParaRPr lang="en-US" sz="2400"/>
          </a:p>
        </p:txBody>
      </p: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01081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0,71...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41943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0,29...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929156" y="57532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0,03...</a:t>
            </a:r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4812238" y="2276872"/>
            <a:ext cx="3792210" cy="2505846"/>
            <a:chOff x="4812238" y="2996952"/>
            <a:chExt cx="3792210" cy="2505846"/>
          </a:xfrm>
        </p:grpSpPr>
        <p:sp>
          <p:nvSpPr>
            <p:cNvPr id="26" name="TextBox 25"/>
            <p:cNvSpPr txBox="1"/>
            <p:nvPr/>
          </p:nvSpPr>
          <p:spPr>
            <a:xfrm>
              <a:off x="4812238" y="2996952"/>
              <a:ext cx="2103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smtClean="0"/>
                <a:t>warstwy ukryte</a:t>
              </a:r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12238" y="3677410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10248" y="3717032"/>
              <a:ext cx="3294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mtClean="0"/>
                <a:t>: suma ważona wejść,</a:t>
              </a:r>
              <a:br>
                <a:rPr lang="pl-PL" smtClean="0"/>
              </a:br>
              <a:r>
                <a:rPr lang="pl-PL" smtClean="0"/>
                <a:t>  dodatkowo funkcja nieliniowa</a:t>
              </a:r>
              <a:br>
                <a:rPr lang="pl-PL" smtClean="0"/>
              </a:br>
              <a:r>
                <a:rPr lang="pl-PL" smtClean="0"/>
                <a:t>  na wyjściu</a:t>
              </a:r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228184" y="4638318"/>
              <a:ext cx="1840529" cy="864480"/>
              <a:chOff x="6228184" y="4638318"/>
              <a:chExt cx="1840529" cy="86448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6228184" y="4638318"/>
                <a:ext cx="1840529" cy="864480"/>
                <a:chOff x="5467775" y="5085183"/>
                <a:chExt cx="1840529" cy="86448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5467775" y="5949663"/>
                  <a:ext cx="18405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6388039" y="5085183"/>
                  <a:ext cx="0" cy="8644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6228184" y="5502798"/>
                <a:ext cx="92026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7148449" y="4725144"/>
                <a:ext cx="807927" cy="7776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18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 – uczenie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4008" y="1340768"/>
            <a:ext cx="3960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mtClean="0"/>
              <a:t>Algorytm </a:t>
            </a:r>
            <a:r>
              <a:rPr lang="pl-PL" i="1" smtClean="0"/>
              <a:t>propagacji wstecznej</a:t>
            </a:r>
            <a:br>
              <a:rPr lang="pl-PL" i="1" smtClean="0"/>
            </a:br>
            <a:r>
              <a:rPr lang="pl-PL" smtClean="0"/>
              <a:t>(backpropagation)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Inicjalizacja wag (losowa)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Dla każdego przykładu treningowego: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Podajemy dane wejściowe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Obliczamy wynik działania sieci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Porównujemy z oczekiwanym wynikiem, obliczamy różnicę (błąd) na wyjściu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mtClean="0"/>
              <a:t>Błąd propagujemy wstecz, obliczamy o ile zmienić każdą wagę aby go zmniejszyć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Sieci neuronowe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84209" y="5085184"/>
            <a:ext cx="2280254" cy="504056"/>
            <a:chOff x="899592" y="5085184"/>
            <a:chExt cx="2280254" cy="504056"/>
          </a:xfrm>
        </p:grpSpPr>
        <p:sp>
          <p:nvSpPr>
            <p:cNvPr id="4" name="Oval 3"/>
            <p:cNvSpPr/>
            <p:nvPr/>
          </p:nvSpPr>
          <p:spPr>
            <a:xfrm>
              <a:off x="899592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7691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75790" y="5085184"/>
              <a:ext cx="50405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0160" y="4029066"/>
            <a:ext cx="3168352" cy="504056"/>
            <a:chOff x="1051992" y="5237584"/>
            <a:chExt cx="3168352" cy="504056"/>
          </a:xfrm>
        </p:grpSpPr>
        <p:sp>
          <p:nvSpPr>
            <p:cNvPr id="9" name="Oval 8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160" y="2972949"/>
            <a:ext cx="3168352" cy="504056"/>
            <a:chOff x="1051992" y="5237584"/>
            <a:chExt cx="3168352" cy="504056"/>
          </a:xfrm>
        </p:grpSpPr>
        <p:sp>
          <p:nvSpPr>
            <p:cNvPr id="15" name="Oval 14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8190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6288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8259" y="1916832"/>
            <a:ext cx="1392155" cy="504056"/>
            <a:chOff x="1051992" y="5237584"/>
            <a:chExt cx="1392155" cy="504056"/>
          </a:xfrm>
        </p:grpSpPr>
        <p:sp>
          <p:nvSpPr>
            <p:cNvPr id="20" name="Oval 19"/>
            <p:cNvSpPr/>
            <p:nvPr/>
          </p:nvSpPr>
          <p:spPr>
            <a:xfrm>
              <a:off x="1051992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0091" y="5237584"/>
              <a:ext cx="504056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>
            <a:stCxn id="4" idx="0"/>
            <a:endCxn id="9" idx="4"/>
          </p:cNvCxnSpPr>
          <p:nvPr/>
        </p:nvCxnSpPr>
        <p:spPr>
          <a:xfrm flipH="1" flipV="1">
            <a:off x="1092188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9" idx="4"/>
          </p:cNvCxnSpPr>
          <p:nvPr/>
        </p:nvCxnSpPr>
        <p:spPr>
          <a:xfrm flipH="1" flipV="1">
            <a:off x="1092188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0"/>
            <a:endCxn id="9" idx="4"/>
          </p:cNvCxnSpPr>
          <p:nvPr/>
        </p:nvCxnSpPr>
        <p:spPr>
          <a:xfrm flipH="1" flipV="1">
            <a:off x="1092188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20" idx="4"/>
          </p:cNvCxnSpPr>
          <p:nvPr/>
        </p:nvCxnSpPr>
        <p:spPr>
          <a:xfrm flipV="1">
            <a:off x="1092188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20" idx="4"/>
          </p:cNvCxnSpPr>
          <p:nvPr/>
        </p:nvCxnSpPr>
        <p:spPr>
          <a:xfrm flipV="1">
            <a:off x="1980287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20" idx="4"/>
          </p:cNvCxnSpPr>
          <p:nvPr/>
        </p:nvCxnSpPr>
        <p:spPr>
          <a:xfrm flipH="1"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0"/>
            <a:endCxn id="20" idx="4"/>
          </p:cNvCxnSpPr>
          <p:nvPr/>
        </p:nvCxnSpPr>
        <p:spPr>
          <a:xfrm flipH="1" flipV="1">
            <a:off x="1980287" y="2420888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5" idx="4"/>
          </p:cNvCxnSpPr>
          <p:nvPr/>
        </p:nvCxnSpPr>
        <p:spPr>
          <a:xfrm flipV="1">
            <a:off x="1092188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15" idx="4"/>
          </p:cNvCxnSpPr>
          <p:nvPr/>
        </p:nvCxnSpPr>
        <p:spPr>
          <a:xfrm flipH="1"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0"/>
            <a:endCxn id="15" idx="4"/>
          </p:cNvCxnSpPr>
          <p:nvPr/>
        </p:nvCxnSpPr>
        <p:spPr>
          <a:xfrm flipH="1"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15" idx="4"/>
          </p:cNvCxnSpPr>
          <p:nvPr/>
        </p:nvCxnSpPr>
        <p:spPr>
          <a:xfrm flipH="1"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0"/>
            <a:endCxn id="21" idx="4"/>
          </p:cNvCxnSpPr>
          <p:nvPr/>
        </p:nvCxnSpPr>
        <p:spPr>
          <a:xfrm flipV="1">
            <a:off x="1092188" y="2420888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21" idx="4"/>
          </p:cNvCxnSpPr>
          <p:nvPr/>
        </p:nvCxnSpPr>
        <p:spPr>
          <a:xfrm flipV="1">
            <a:off x="1980287" y="2420888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21" idx="4"/>
          </p:cNvCxnSpPr>
          <p:nvPr/>
        </p:nvCxnSpPr>
        <p:spPr>
          <a:xfrm flipV="1">
            <a:off x="2868386" y="2420888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21" idx="4"/>
          </p:cNvCxnSpPr>
          <p:nvPr/>
        </p:nvCxnSpPr>
        <p:spPr>
          <a:xfrm flipH="1" flipV="1">
            <a:off x="2868386" y="2420888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16" idx="4"/>
          </p:cNvCxnSpPr>
          <p:nvPr/>
        </p:nvCxnSpPr>
        <p:spPr>
          <a:xfrm flipV="1">
            <a:off x="1092188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0"/>
            <a:endCxn id="17" idx="4"/>
          </p:cNvCxnSpPr>
          <p:nvPr/>
        </p:nvCxnSpPr>
        <p:spPr>
          <a:xfrm flipV="1">
            <a:off x="1092188" y="3477005"/>
            <a:ext cx="17761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0"/>
            <a:endCxn id="18" idx="4"/>
          </p:cNvCxnSpPr>
          <p:nvPr/>
        </p:nvCxnSpPr>
        <p:spPr>
          <a:xfrm flipV="1">
            <a:off x="1092188" y="3477005"/>
            <a:ext cx="2664296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0"/>
            <a:endCxn id="16" idx="4"/>
          </p:cNvCxnSpPr>
          <p:nvPr/>
        </p:nvCxnSpPr>
        <p:spPr>
          <a:xfrm flipV="1">
            <a:off x="1980287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0"/>
            <a:endCxn id="17" idx="4"/>
          </p:cNvCxnSpPr>
          <p:nvPr/>
        </p:nvCxnSpPr>
        <p:spPr>
          <a:xfrm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0"/>
          </p:cNvCxnSpPr>
          <p:nvPr/>
        </p:nvCxnSpPr>
        <p:spPr>
          <a:xfrm flipH="1" flipV="1">
            <a:off x="1980287" y="3477005"/>
            <a:ext cx="888099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0"/>
            <a:endCxn id="17" idx="4"/>
          </p:cNvCxnSpPr>
          <p:nvPr/>
        </p:nvCxnSpPr>
        <p:spPr>
          <a:xfrm flipV="1">
            <a:off x="2868386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8" idx="4"/>
          </p:cNvCxnSpPr>
          <p:nvPr/>
        </p:nvCxnSpPr>
        <p:spPr>
          <a:xfrm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0"/>
            <a:endCxn id="18" idx="4"/>
          </p:cNvCxnSpPr>
          <p:nvPr/>
        </p:nvCxnSpPr>
        <p:spPr>
          <a:xfrm flipV="1">
            <a:off x="3756484" y="3477005"/>
            <a:ext cx="0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0"/>
            <a:endCxn id="17" idx="4"/>
          </p:cNvCxnSpPr>
          <p:nvPr/>
        </p:nvCxnSpPr>
        <p:spPr>
          <a:xfrm flipH="1" flipV="1">
            <a:off x="2868386" y="3477005"/>
            <a:ext cx="888098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16" idx="4"/>
          </p:cNvCxnSpPr>
          <p:nvPr/>
        </p:nvCxnSpPr>
        <p:spPr>
          <a:xfrm flipH="1" flipV="1">
            <a:off x="1980287" y="3477005"/>
            <a:ext cx="1776197" cy="552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0"/>
            <a:endCxn id="10" idx="4"/>
          </p:cNvCxnSpPr>
          <p:nvPr/>
        </p:nvCxnSpPr>
        <p:spPr>
          <a:xfrm flipV="1">
            <a:off x="1536237" y="4533122"/>
            <a:ext cx="444050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0"/>
            <a:endCxn id="11" idx="4"/>
          </p:cNvCxnSpPr>
          <p:nvPr/>
        </p:nvCxnSpPr>
        <p:spPr>
          <a:xfrm flipV="1">
            <a:off x="1536237" y="4533122"/>
            <a:ext cx="13321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0"/>
            <a:endCxn id="12" idx="4"/>
          </p:cNvCxnSpPr>
          <p:nvPr/>
        </p:nvCxnSpPr>
        <p:spPr>
          <a:xfrm flipV="1">
            <a:off x="1536237" y="4533122"/>
            <a:ext cx="2220247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0"/>
            <a:endCxn id="10" idx="4"/>
          </p:cNvCxnSpPr>
          <p:nvPr/>
        </p:nvCxnSpPr>
        <p:spPr>
          <a:xfrm flipH="1" flipV="1">
            <a:off x="1980287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0"/>
          </p:cNvCxnSpPr>
          <p:nvPr/>
        </p:nvCxnSpPr>
        <p:spPr>
          <a:xfrm flipV="1">
            <a:off x="242433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0"/>
            <a:endCxn id="12" idx="4"/>
          </p:cNvCxnSpPr>
          <p:nvPr/>
        </p:nvCxnSpPr>
        <p:spPr>
          <a:xfrm flipV="1">
            <a:off x="2424336" y="4533122"/>
            <a:ext cx="1332148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0"/>
          </p:cNvCxnSpPr>
          <p:nvPr/>
        </p:nvCxnSpPr>
        <p:spPr>
          <a:xfrm flipH="1" flipV="1">
            <a:off x="1907704" y="4533122"/>
            <a:ext cx="1404731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" idx="0"/>
            <a:endCxn id="11" idx="4"/>
          </p:cNvCxnSpPr>
          <p:nvPr/>
        </p:nvCxnSpPr>
        <p:spPr>
          <a:xfrm flipH="1" flipV="1">
            <a:off x="2868386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" idx="0"/>
            <a:endCxn id="12" idx="4"/>
          </p:cNvCxnSpPr>
          <p:nvPr/>
        </p:nvCxnSpPr>
        <p:spPr>
          <a:xfrm flipV="1">
            <a:off x="3312435" y="4533122"/>
            <a:ext cx="444049" cy="552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422" y="526433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Sieć o </a:t>
            </a:r>
            <a:r>
              <a:rPr lang="pl-PL" i="1" smtClean="0"/>
              <a:t>n</a:t>
            </a:r>
            <a:r>
              <a:rPr lang="pl-PL" smtClean="0"/>
              <a:t> warstwach</a:t>
            </a:r>
            <a:br>
              <a:rPr lang="pl-PL" smtClean="0"/>
            </a:br>
            <a:r>
              <a:rPr lang="pl-PL" smtClean="0"/>
              <a:t>≈ program o </a:t>
            </a:r>
            <a:r>
              <a:rPr lang="pl-PL" i="1" smtClean="0"/>
              <a:t>n</a:t>
            </a:r>
            <a:r>
              <a:rPr lang="pl-PL" smtClean="0"/>
              <a:t> krokach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871711" y="1364770"/>
            <a:ext cx="1428481" cy="3702658"/>
            <a:chOff x="5195747" y="1364770"/>
            <a:chExt cx="1428481" cy="3702658"/>
          </a:xfrm>
        </p:grpSpPr>
        <p:sp>
          <p:nvSpPr>
            <p:cNvPr id="3" name="Rectangle 2"/>
            <p:cNvSpPr/>
            <p:nvPr/>
          </p:nvSpPr>
          <p:spPr>
            <a:xfrm>
              <a:off x="5220072" y="2955193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Dense</a:t>
              </a:r>
              <a:endParaRPr lang="en-US" smtClean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0072" y="4011310"/>
              <a:ext cx="14041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Dense</a:t>
              </a:r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95747" y="1916832"/>
              <a:ext cx="1428481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mtClean="0"/>
                <a:t>Output</a:t>
              </a:r>
              <a:endParaRPr lang="en-US" smtClean="0"/>
            </a:p>
          </p:txBody>
        </p:sp>
        <p:cxnSp>
          <p:nvCxnSpPr>
            <p:cNvPr id="23" name="Straight Arrow Connector 22"/>
            <p:cNvCxnSpPr>
              <a:stCxn id="72" idx="0"/>
              <a:endCxn id="3" idx="2"/>
            </p:cNvCxnSpPr>
            <p:nvPr/>
          </p:nvCxnSpPr>
          <p:spPr>
            <a:xfrm flipV="1">
              <a:off x="5922150" y="3459249"/>
              <a:ext cx="0" cy="552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" idx="0"/>
              <a:endCxn id="74" idx="2"/>
            </p:cNvCxnSpPr>
            <p:nvPr/>
          </p:nvCxnSpPr>
          <p:spPr>
            <a:xfrm flipH="1" flipV="1">
              <a:off x="5909988" y="2420888"/>
              <a:ext cx="12162" cy="534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72" idx="2"/>
            </p:cNvCxnSpPr>
            <p:nvPr/>
          </p:nvCxnSpPr>
          <p:spPr>
            <a:xfrm flipV="1">
              <a:off x="5922150" y="4515366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4" idx="0"/>
            </p:cNvCxnSpPr>
            <p:nvPr/>
          </p:nvCxnSpPr>
          <p:spPr>
            <a:xfrm flipH="1" flipV="1">
              <a:off x="5909987" y="1364770"/>
              <a:ext cx="1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092280" y="1345042"/>
            <a:ext cx="1428481" cy="3740142"/>
            <a:chOff x="6719345" y="1345042"/>
            <a:chExt cx="1428481" cy="3740142"/>
          </a:xfrm>
        </p:grpSpPr>
        <p:grpSp>
          <p:nvGrpSpPr>
            <p:cNvPr id="42" name="Group 41"/>
            <p:cNvGrpSpPr/>
            <p:nvPr/>
          </p:nvGrpSpPr>
          <p:grpSpPr>
            <a:xfrm>
              <a:off x="6731507" y="3988788"/>
              <a:ext cx="1404156" cy="736356"/>
              <a:chOff x="6744402" y="4011310"/>
              <a:chExt cx="1404156" cy="73635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44402" y="4011310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ReLU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44402" y="4365104"/>
                <a:ext cx="1404156" cy="382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Dense</a:t>
                </a:r>
                <a:endParaRPr lang="en-US"/>
              </a:p>
            </p:txBody>
          </p:sp>
        </p:grpSp>
        <p:cxnSp>
          <p:nvCxnSpPr>
            <p:cNvPr id="76" name="Straight Arrow Connector 75"/>
            <p:cNvCxnSpPr>
              <a:stCxn id="30" idx="0"/>
              <a:endCxn id="90" idx="2"/>
            </p:cNvCxnSpPr>
            <p:nvPr/>
          </p:nvCxnSpPr>
          <p:spPr>
            <a:xfrm flipV="1">
              <a:off x="7433585" y="3569689"/>
              <a:ext cx="0" cy="419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6" idx="0"/>
              <a:endCxn id="70" idx="2"/>
            </p:cNvCxnSpPr>
            <p:nvPr/>
          </p:nvCxnSpPr>
          <p:spPr>
            <a:xfrm flipV="1">
              <a:off x="7433585" y="2418998"/>
              <a:ext cx="1" cy="4143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8" idx="2"/>
            </p:cNvCxnSpPr>
            <p:nvPr/>
          </p:nvCxnSpPr>
          <p:spPr>
            <a:xfrm flipH="1" flipV="1">
              <a:off x="7433585" y="4725144"/>
              <a:ext cx="949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7433585" y="1345042"/>
              <a:ext cx="0" cy="5520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731507" y="2833333"/>
              <a:ext cx="1404156" cy="736356"/>
              <a:chOff x="6905924" y="4163710"/>
              <a:chExt cx="1404156" cy="736356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6905924" y="4163710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ReLU</a:t>
                </a: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05924" y="4517504"/>
                <a:ext cx="1404156" cy="382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Dense</a:t>
                </a:r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19345" y="1714211"/>
              <a:ext cx="1428481" cy="704787"/>
              <a:chOff x="8324151" y="4006789"/>
              <a:chExt cx="1428481" cy="704787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8324151" y="4342582"/>
                <a:ext cx="1428481" cy="36899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Output</a:t>
                </a:r>
                <a:endParaRPr lang="en-US" smtClean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336313" y="4006789"/>
                <a:ext cx="1404156" cy="33579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mtClean="0"/>
                  <a:t>softmax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624</Words>
  <Application>Microsoft Office PowerPoint</Application>
  <PresentationFormat>On-screen Show (4:3)</PresentationFormat>
  <Paragraphs>234</Paragraphs>
  <Slides>35</Slides>
  <Notes>16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Głębokie sieci neuronowe w przetwarzaniu języka naturalnego</vt:lpstr>
      <vt:lpstr>Agenda</vt:lpstr>
      <vt:lpstr>Klasyfikacja</vt:lpstr>
      <vt:lpstr>Klasyfikacja – uczenie maszynowe</vt:lpstr>
      <vt:lpstr>Klasyfikacja – sieci neuronowe</vt:lpstr>
      <vt:lpstr>Sieci neuronowe</vt:lpstr>
      <vt:lpstr>Sieci neuronowe</vt:lpstr>
      <vt:lpstr>Sieci neuronowe – uczenie</vt:lpstr>
      <vt:lpstr>Sieci neuronowe</vt:lpstr>
      <vt:lpstr>Dropout</vt:lpstr>
      <vt:lpstr>Głębokie sieci neuronowe</vt:lpstr>
      <vt:lpstr>MNIST – cyfry pisane ręcznie</vt:lpstr>
      <vt:lpstr>Część praktyczna: MNIST / Keras</vt:lpstr>
      <vt:lpstr>Sieci rekurencyjne</vt:lpstr>
      <vt:lpstr>Sieci rekurencyjne</vt:lpstr>
      <vt:lpstr>Sieci rekurencyjne</vt:lpstr>
      <vt:lpstr>Sieci rekurencyjne</vt:lpstr>
      <vt:lpstr>Sieci rekurencyjne</vt:lpstr>
      <vt:lpstr>Sieci rekurencyjne</vt:lpstr>
      <vt:lpstr>Sieci rekurencyjne LSTM</vt:lpstr>
      <vt:lpstr>Sieci rekurencyjne GRU</vt:lpstr>
      <vt:lpstr>Słowa na wejściu sieci</vt:lpstr>
      <vt:lpstr>Modele języka</vt:lpstr>
      <vt:lpstr>Modele języka – zastosowania</vt:lpstr>
      <vt:lpstr>Modele języka – jak zbudować</vt:lpstr>
      <vt:lpstr>n-gramowe modele języka</vt:lpstr>
      <vt:lpstr>Modele języka oparte na RNN</vt:lpstr>
      <vt:lpstr>Modele języka oparte na RNN</vt:lpstr>
      <vt:lpstr>Modele języka oparte na RNN</vt:lpstr>
      <vt:lpstr>PowerPoint Presentation</vt:lpstr>
      <vt:lpstr>PowerPoint Presentation</vt:lpstr>
      <vt:lpstr>Kodowanie wejścia do sieci</vt:lpstr>
      <vt:lpstr>Dekodowanie</vt:lpstr>
      <vt:lpstr>Dekodowanie</vt:lpstr>
      <vt:lpstr>Część praktyczna: modele języka</vt:lpstr>
    </vt:vector>
  </TitlesOfParts>
  <Company>Samsung Electronics Polska Sp.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Leski</dc:creator>
  <cp:lastModifiedBy>Szymon Leski</cp:lastModifiedBy>
  <cp:revision>54</cp:revision>
  <dcterms:created xsi:type="dcterms:W3CDTF">2017-03-15T10:27:49Z</dcterms:created>
  <dcterms:modified xsi:type="dcterms:W3CDTF">2018-04-23T08:45:45Z</dcterms:modified>
</cp:coreProperties>
</file>