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93" r:id="rId5"/>
    <p:sldId id="279" r:id="rId6"/>
    <p:sldId id="294" r:id="rId7"/>
    <p:sldId id="295" r:id="rId8"/>
    <p:sldId id="268" r:id="rId9"/>
    <p:sldId id="269" r:id="rId10"/>
    <p:sldId id="296" r:id="rId11"/>
    <p:sldId id="297" r:id="rId12"/>
    <p:sldId id="272" r:id="rId13"/>
    <p:sldId id="301" r:id="rId14"/>
    <p:sldId id="298" r:id="rId15"/>
    <p:sldId id="300" r:id="rId16"/>
  </p:sldIdLst>
  <p:sldSz cx="9144000" cy="6858000" type="screen4x3"/>
  <p:notesSz cx="6858000" cy="9144000"/>
  <p:embeddedFontLs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27D24"/>
    <a:srgbClr val="8282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157" d="100"/>
          <a:sy n="157" d="100"/>
        </p:scale>
        <p:origin x="-21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75605-9F3D-4F99-B207-C162C6EA087F}" type="datetimeFigureOut">
              <a:rPr lang="nl-BE" smtClean="0"/>
              <a:pPr/>
              <a:t>24/02/2017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1663-D5A2-441D-B9A2-B2D958999647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1279738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B69D9-F4A1-45B3-9243-80F13EBC8028}" type="datetimeFigureOut">
              <a:rPr lang="nl-BE" smtClean="0"/>
              <a:pPr/>
              <a:t>24/02/2017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12861-E3A7-4643-9D57-E7E790BFBA9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375949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Hoe in </a:t>
            </a:r>
            <a:r>
              <a:rPr lang="nl-BE" dirty="0" err="1" smtClean="0"/>
              <a:t>testing</a:t>
            </a:r>
            <a:r>
              <a:rPr lang="nl-BE" baseline="0" dirty="0" smtClean="0"/>
              <a:t> beland? </a:t>
            </a:r>
            <a:r>
              <a:rPr lang="nl-BE" baseline="0" dirty="0" err="1" smtClean="0"/>
              <a:t>Cronos</a:t>
            </a:r>
            <a:endParaRPr lang="nl-BE" baseline="0" dirty="0" smtClean="0"/>
          </a:p>
          <a:p>
            <a:r>
              <a:rPr lang="nl-BE" baseline="0" dirty="0" smtClean="0"/>
              <a:t>Manueel testen kan iedereen -&gt; test </a:t>
            </a:r>
            <a:r>
              <a:rPr lang="nl-BE" baseline="0" dirty="0" err="1" smtClean="0"/>
              <a:t>automation</a:t>
            </a:r>
            <a:r>
              <a:rPr lang="nl-BE" baseline="0" dirty="0" smtClean="0"/>
              <a:t> is the </a:t>
            </a:r>
            <a:r>
              <a:rPr lang="nl-BE" baseline="0" dirty="0" err="1" smtClean="0"/>
              <a:t>way</a:t>
            </a:r>
            <a:r>
              <a:rPr lang="nl-BE" baseline="0" dirty="0" smtClean="0"/>
              <a:t> to go</a:t>
            </a:r>
          </a:p>
          <a:p>
            <a:r>
              <a:rPr lang="nl-BE" baseline="0" dirty="0" smtClean="0"/>
              <a:t>Veel testers zijn niet technisch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2861-E3A7-4643-9D57-E7E790BFBA9F}" type="slidenum">
              <a:rPr lang="nl-BE" smtClean="0"/>
              <a:pPr/>
              <a:t>1</a:t>
            </a:fld>
            <a:endParaRPr lang="nl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3 profielen : software</a:t>
            </a:r>
            <a:r>
              <a:rPr lang="nl-BE" baseline="0" dirty="0" smtClean="0"/>
              <a:t> </a:t>
            </a:r>
            <a:r>
              <a:rPr lang="nl-BE" baseline="0" dirty="0" err="1" smtClean="0"/>
              <a:t>engineer</a:t>
            </a:r>
            <a:r>
              <a:rPr lang="nl-BE" baseline="0" dirty="0" smtClean="0"/>
              <a:t>, software </a:t>
            </a:r>
            <a:r>
              <a:rPr lang="nl-BE" baseline="0" dirty="0" err="1" smtClean="0"/>
              <a:t>engineer</a:t>
            </a:r>
            <a:r>
              <a:rPr lang="nl-BE" baseline="0" dirty="0" smtClean="0"/>
              <a:t> in test, test </a:t>
            </a:r>
            <a:r>
              <a:rPr lang="nl-BE" baseline="0" dirty="0" err="1" smtClean="0"/>
              <a:t>engineer</a:t>
            </a:r>
            <a:r>
              <a:rPr lang="nl-BE" baseline="0" dirty="0" smtClean="0"/>
              <a:t> -&gt; combinatie high level maar ook heel diep kunnen gaan. .NET, Java 13 in een dozijn</a:t>
            </a:r>
          </a:p>
          <a:p>
            <a:r>
              <a:rPr lang="nl-BE" baseline="0" dirty="0" smtClean="0"/>
              <a:t>Productie big bang bij veel bedrijven -&gt; paniek. Google, </a:t>
            </a:r>
            <a:r>
              <a:rPr lang="nl-BE" baseline="0" dirty="0" err="1" smtClean="0"/>
              <a:t>NetFlix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Spotify</a:t>
            </a:r>
            <a:r>
              <a:rPr lang="nl-BE" baseline="0" dirty="0" smtClean="0"/>
              <a:t>: </a:t>
            </a:r>
            <a:r>
              <a:rPr lang="nl-BE" baseline="0" dirty="0" err="1" smtClean="0"/>
              <a:t>canary</a:t>
            </a:r>
            <a:r>
              <a:rPr lang="nl-BE" baseline="0" dirty="0" smtClean="0"/>
              <a:t> releases, risico beperken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2861-E3A7-4643-9D57-E7E790BFBA9F}" type="slidenum">
              <a:rPr lang="nl-BE" smtClean="0"/>
              <a:pPr/>
              <a:t>4</a:t>
            </a:fld>
            <a:endParaRPr 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Acceptance</a:t>
            </a:r>
            <a:r>
              <a:rPr lang="nl-BE" dirty="0" smtClean="0"/>
              <a:t> test </a:t>
            </a:r>
            <a:r>
              <a:rPr lang="nl-BE" dirty="0" err="1" smtClean="0"/>
              <a:t>driven</a:t>
            </a:r>
            <a:r>
              <a:rPr lang="nl-BE" dirty="0" smtClean="0"/>
              <a:t> </a:t>
            </a:r>
            <a:r>
              <a:rPr lang="nl-BE" dirty="0" err="1" smtClean="0"/>
              <a:t>development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2861-E3A7-4643-9D57-E7E790BFBA9F}" type="slidenum">
              <a:rPr lang="nl-BE" smtClean="0"/>
              <a:pPr/>
              <a:t>8</a:t>
            </a:fld>
            <a:endParaRPr 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12861-E3A7-4643-9D57-E7E790BFBA9F}" type="slidenum">
              <a:rPr lang="nl-BE" smtClean="0"/>
              <a:pPr/>
              <a:t>9</a:t>
            </a:fld>
            <a:endParaRPr 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0" name="Titel 1"/>
          <p:cNvSpPr txBox="1">
            <a:spLocks/>
          </p:cNvSpPr>
          <p:nvPr userDrawn="1"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1911353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2342E1A-31A0-4D38-AA2C-B5A2EA4BDC9E}" type="datetime1">
              <a:rPr lang="nl-BE" smtClean="0"/>
              <a:pPr/>
              <a:t>24/02/2017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1D03E1-88BB-4724-B372-1ADB41B68439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115222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339922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  <a:lvl2pPr marL="742950" indent="-28575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2409182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88224" y="638132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116702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800100" indent="-342900">
              <a:buFontTx/>
              <a:buBlip>
                <a:blip r:embed="rId2"/>
              </a:buBlip>
              <a:defRPr sz="24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657350" indent="-285750">
              <a:buFontTx/>
              <a:buBlip>
                <a:blip r:embed="rId2"/>
              </a:buBlip>
              <a:defRPr sz="1800"/>
            </a:lvl4pPr>
            <a:lvl5pPr marL="2114550" indent="-285750"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 marL="742950" indent="-285750">
              <a:buFontTx/>
              <a:buBlip>
                <a:blip r:embed="rId2"/>
              </a:buBlip>
              <a:defRPr sz="2400"/>
            </a:lvl2pPr>
            <a:lvl3pPr marL="1143000" indent="-228600">
              <a:buFontTx/>
              <a:buBlip>
                <a:blip r:embed="rId2"/>
              </a:buBlip>
              <a:defRPr sz="2000"/>
            </a:lvl3pPr>
            <a:lvl4pPr marL="1600200" indent="-228600">
              <a:buFontTx/>
              <a:buBlip>
                <a:blip r:embed="rId2"/>
              </a:buBlip>
              <a:defRPr sz="1800"/>
            </a:lvl4pPr>
            <a:lvl5pPr marL="2057400" indent="-228600"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1552036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648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742950" indent="-285750">
              <a:buFontTx/>
              <a:buBlip>
                <a:blip r:embed="rId2"/>
              </a:buBlip>
              <a:defRPr sz="2000"/>
            </a:lvl2pPr>
            <a:lvl3pPr marL="1143000" indent="-228600">
              <a:buFontTx/>
              <a:buBlip>
                <a:blip r:embed="rId2"/>
              </a:buBlip>
              <a:defRPr sz="1800"/>
            </a:lvl3pPr>
            <a:lvl4pPr marL="1600200" indent="-228600">
              <a:buFontTx/>
              <a:buBlip>
                <a:blip r:embed="rId2"/>
              </a:buBlip>
              <a:defRPr sz="1600"/>
            </a:lvl4pPr>
            <a:lvl5pPr marL="2057400" indent="-228600">
              <a:buFontTx/>
              <a:buBlip>
                <a:blip r:embed="rId2"/>
              </a:buBlip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65850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33616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235784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1605770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1340769"/>
            <a:ext cx="5486400" cy="33868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91D03E1-88BB-4724-B372-1ADB41B68439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124496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2464"/>
            <a:ext cx="9144001" cy="836712"/>
          </a:xfrm>
          <a:prstGeom prst="rect">
            <a:avLst/>
          </a:prstGeom>
          <a:solidFill>
            <a:srgbClr val="82828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514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pic>
        <p:nvPicPr>
          <p:cNvPr id="2053" name="Picture 5" descr="C:\Users\Yannick\Desktop\logo-light.pn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68678"/>
          <a:stretch/>
        </p:blipFill>
        <p:spPr bwMode="auto">
          <a:xfrm>
            <a:off x="7236296" y="116633"/>
            <a:ext cx="1907704" cy="5975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57200" y="201057"/>
            <a:ext cx="6779096" cy="4395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C773F-B6C7-44AE-B840-AB75A45F431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="" xmlns:p14="http://schemas.microsoft.com/office/powerpoint/2010/main" val="360844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demolge/axxes-traineeship-testing-dotnet" TargetMode="External"/><Relationship Id="rId2" Type="http://schemas.openxmlformats.org/officeDocument/2006/relationships/hyperlink" Target="https://bitbucket.org/demolge/axxes-traineeship-testing-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15616" y="2132856"/>
            <a:ext cx="6800800" cy="3192760"/>
          </a:xfrm>
        </p:spPr>
        <p:txBody>
          <a:bodyPr>
            <a:normAutofit/>
          </a:bodyPr>
          <a:lstStyle/>
          <a:p>
            <a:r>
              <a:rPr lang="nl-BE" sz="3900" dirty="0" err="1" smtClean="0">
                <a:solidFill>
                  <a:schemeClr val="tx1"/>
                </a:solidFill>
              </a:rPr>
              <a:t>Introduction</a:t>
            </a:r>
            <a:r>
              <a:rPr lang="nl-BE" sz="3900" dirty="0" smtClean="0">
                <a:solidFill>
                  <a:schemeClr val="tx1"/>
                </a:solidFill>
              </a:rPr>
              <a:t> to</a:t>
            </a:r>
          </a:p>
          <a:p>
            <a:r>
              <a:rPr lang="nl-BE" sz="3900" dirty="0" smtClean="0">
                <a:solidFill>
                  <a:schemeClr val="tx1"/>
                </a:solidFill>
              </a:rPr>
              <a:t>Software </a:t>
            </a:r>
            <a:r>
              <a:rPr lang="nl-BE" sz="3900" dirty="0" err="1" smtClean="0">
                <a:solidFill>
                  <a:schemeClr val="tx1"/>
                </a:solidFill>
              </a:rPr>
              <a:t>Testing</a:t>
            </a:r>
            <a:endParaRPr lang="nl-BE" sz="3900" dirty="0" smtClean="0">
              <a:solidFill>
                <a:schemeClr val="tx1"/>
              </a:solidFill>
            </a:endParaRPr>
          </a:p>
          <a:p>
            <a:endParaRPr lang="nl-BE" dirty="0" smtClean="0"/>
          </a:p>
          <a:p>
            <a:r>
              <a:rPr lang="nl-BE" sz="2600" dirty="0" smtClean="0"/>
              <a:t>2016 </a:t>
            </a:r>
            <a:r>
              <a:rPr lang="nl-BE" sz="2600" dirty="0" err="1" smtClean="0"/>
              <a:t>Axxes</a:t>
            </a:r>
            <a:r>
              <a:rPr lang="nl-BE" sz="2600" dirty="0" smtClean="0"/>
              <a:t> </a:t>
            </a:r>
            <a:r>
              <a:rPr lang="nl-BE" sz="2600" dirty="0" err="1" smtClean="0"/>
              <a:t>Traineeship</a:t>
            </a:r>
            <a:endParaRPr lang="nl-BE" sz="2600" dirty="0" smtClean="0"/>
          </a:p>
          <a:p>
            <a:r>
              <a:rPr lang="nl-BE" sz="2600" dirty="0" smtClean="0"/>
              <a:t>Gert </a:t>
            </a:r>
            <a:r>
              <a:rPr lang="nl-BE" sz="2600" dirty="0" err="1" smtClean="0"/>
              <a:t>Demol</a:t>
            </a:r>
            <a:endParaRPr lang="nl-BE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1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12731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Open </a:t>
            </a:r>
            <a:r>
              <a:rPr lang="nl-BE" dirty="0" err="1" smtClean="0"/>
              <a:t>source</a:t>
            </a:r>
            <a:r>
              <a:rPr lang="nl-BE" dirty="0" smtClean="0"/>
              <a:t> GUI </a:t>
            </a:r>
            <a:r>
              <a:rPr lang="nl-BE" dirty="0" err="1" smtClean="0"/>
              <a:t>testing</a:t>
            </a:r>
            <a:r>
              <a:rPr lang="nl-BE" dirty="0" smtClean="0"/>
              <a:t> </a:t>
            </a:r>
            <a:r>
              <a:rPr lang="nl-BE" dirty="0" err="1" smtClean="0"/>
              <a:t>framework</a:t>
            </a:r>
            <a:endParaRPr lang="nl-BE" dirty="0" smtClean="0"/>
          </a:p>
          <a:p>
            <a:r>
              <a:rPr lang="nl-BE" dirty="0" smtClean="0"/>
              <a:t>Support </a:t>
            </a:r>
            <a:r>
              <a:rPr lang="nl-BE" dirty="0" err="1" smtClean="0"/>
              <a:t>for</a:t>
            </a:r>
            <a:r>
              <a:rPr lang="nl-BE" dirty="0" smtClean="0"/>
              <a:t> multiple </a:t>
            </a:r>
            <a:r>
              <a:rPr lang="nl-BE" dirty="0" err="1" smtClean="0"/>
              <a:t>programming</a:t>
            </a:r>
            <a:r>
              <a:rPr lang="nl-BE" dirty="0" smtClean="0"/>
              <a:t> </a:t>
            </a:r>
            <a:r>
              <a:rPr lang="nl-BE" dirty="0" err="1" smtClean="0"/>
              <a:t>languages</a:t>
            </a:r>
            <a:endParaRPr lang="nl-BE" dirty="0" smtClean="0"/>
          </a:p>
          <a:p>
            <a:r>
              <a:rPr lang="nl-BE" dirty="0" err="1" smtClean="0"/>
              <a:t>FirefoxDriver</a:t>
            </a:r>
            <a:r>
              <a:rPr lang="nl-BE" dirty="0" smtClean="0"/>
              <a:t>, </a:t>
            </a:r>
            <a:r>
              <a:rPr lang="nl-BE" dirty="0" err="1" smtClean="0"/>
              <a:t>ChromeDriver</a:t>
            </a:r>
            <a:r>
              <a:rPr lang="nl-BE" dirty="0" smtClean="0"/>
              <a:t>,…</a:t>
            </a:r>
          </a:p>
          <a:p>
            <a:r>
              <a:rPr lang="nl-BE" dirty="0" err="1" smtClean="0"/>
              <a:t>Selenium-Grid</a:t>
            </a:r>
            <a:r>
              <a:rPr lang="nl-BE" dirty="0" smtClean="0"/>
              <a:t> support </a:t>
            </a:r>
            <a:r>
              <a:rPr lang="nl-BE" dirty="0" err="1" smtClean="0"/>
              <a:t>built-in</a:t>
            </a:r>
            <a:endParaRPr lang="nl-BE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Selenium </a:t>
            </a:r>
            <a:r>
              <a:rPr lang="nl-BE" dirty="0" err="1" smtClean="0"/>
              <a:t>WebDriver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Cap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980728"/>
            <a:ext cx="8932736" cy="4392488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Selenium </a:t>
            </a:r>
            <a:r>
              <a:rPr lang="nl-BE" dirty="0" err="1" smtClean="0"/>
              <a:t>WebDriver</a:t>
            </a:r>
            <a:r>
              <a:rPr lang="nl-BE" dirty="0" smtClean="0"/>
              <a:t> API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/>
              <a:t>page related locators and actions in an object</a:t>
            </a:r>
          </a:p>
          <a:p>
            <a:r>
              <a:rPr lang="en-US" dirty="0"/>
              <a:t>Maintainability of tests</a:t>
            </a:r>
          </a:p>
          <a:p>
            <a:r>
              <a:rPr lang="en-US" dirty="0"/>
              <a:t>DRY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Page Object </a:t>
            </a:r>
            <a:r>
              <a:rPr lang="nl-NL" dirty="0" err="1" smtClean="0"/>
              <a:t>Pattern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8547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Try</a:t>
            </a:r>
            <a:r>
              <a:rPr lang="nl-BE" dirty="0" smtClean="0"/>
              <a:t> to </a:t>
            </a:r>
            <a:r>
              <a:rPr lang="nl-BE" dirty="0" err="1" smtClean="0"/>
              <a:t>understand</a:t>
            </a:r>
            <a:r>
              <a:rPr lang="nl-BE" dirty="0" smtClean="0"/>
              <a:t> </a:t>
            </a:r>
            <a:r>
              <a:rPr lang="nl-BE" dirty="0" err="1" smtClean="0"/>
              <a:t>setup</a:t>
            </a:r>
            <a:endParaRPr lang="nl-BE" dirty="0" smtClean="0"/>
          </a:p>
          <a:p>
            <a:r>
              <a:rPr lang="nl-BE" dirty="0" err="1" smtClean="0"/>
              <a:t>Find</a:t>
            </a:r>
            <a:r>
              <a:rPr lang="nl-BE" dirty="0" smtClean="0"/>
              <a:t> </a:t>
            </a:r>
            <a:r>
              <a:rPr lang="nl-BE" dirty="0" err="1" smtClean="0"/>
              <a:t>other</a:t>
            </a:r>
            <a:r>
              <a:rPr lang="nl-BE" dirty="0" smtClean="0"/>
              <a:t> </a:t>
            </a:r>
            <a:r>
              <a:rPr lang="nl-BE" dirty="0" err="1" smtClean="0"/>
              <a:t>use</a:t>
            </a:r>
            <a:r>
              <a:rPr lang="nl-BE" dirty="0" smtClean="0"/>
              <a:t> cases</a:t>
            </a:r>
          </a:p>
          <a:p>
            <a:r>
              <a:rPr lang="nl-BE" dirty="0" err="1" smtClean="0"/>
              <a:t>Write</a:t>
            </a:r>
            <a:r>
              <a:rPr lang="nl-BE" dirty="0" smtClean="0"/>
              <a:t> </a:t>
            </a:r>
            <a:r>
              <a:rPr lang="nl-BE" dirty="0" err="1" smtClean="0"/>
              <a:t>Cucumber</a:t>
            </a:r>
            <a:r>
              <a:rPr lang="nl-BE" dirty="0" smtClean="0"/>
              <a:t>/</a:t>
            </a:r>
            <a:r>
              <a:rPr lang="nl-BE" dirty="0" err="1" smtClean="0"/>
              <a:t>Specflow</a:t>
            </a:r>
            <a:r>
              <a:rPr lang="nl-BE" dirty="0" smtClean="0"/>
              <a:t> scenario</a:t>
            </a:r>
          </a:p>
          <a:p>
            <a:r>
              <a:rPr lang="nl-BE" dirty="0" smtClean="0"/>
              <a:t>Automate </a:t>
            </a:r>
            <a:r>
              <a:rPr lang="nl-BE" dirty="0" err="1" smtClean="0"/>
              <a:t>with</a:t>
            </a:r>
            <a:r>
              <a:rPr lang="nl-BE" dirty="0" smtClean="0"/>
              <a:t> Selenium</a:t>
            </a:r>
          </a:p>
          <a:p>
            <a:r>
              <a:rPr lang="nl-BE" dirty="0" smtClean="0"/>
              <a:t>Java </a:t>
            </a:r>
            <a:r>
              <a:rPr lang="nl-BE" dirty="0" err="1" smtClean="0"/>
              <a:t>Bitbucket</a:t>
            </a:r>
            <a:r>
              <a:rPr lang="nl-BE" dirty="0" smtClean="0"/>
              <a:t> URL </a:t>
            </a:r>
            <a:r>
              <a:rPr lang="nl-BE" sz="1400" dirty="0" smtClean="0">
                <a:hlinkClick r:id="rId2"/>
              </a:rPr>
              <a:t>https://bitbucket.org/demolge/axxes-traineeship-testing-java</a:t>
            </a:r>
            <a:endParaRPr lang="nl-BE" sz="1400" dirty="0" smtClean="0"/>
          </a:p>
          <a:p>
            <a:r>
              <a:rPr lang="nl-BE" dirty="0" smtClean="0"/>
              <a:t>C# </a:t>
            </a:r>
            <a:r>
              <a:rPr lang="nl-BE" dirty="0" err="1" smtClean="0"/>
              <a:t>Bitbucket</a:t>
            </a:r>
            <a:r>
              <a:rPr lang="nl-BE" dirty="0" smtClean="0"/>
              <a:t> URL </a:t>
            </a:r>
            <a:r>
              <a:rPr lang="nl-BE" sz="1400" dirty="0" smtClean="0">
                <a:hlinkClick r:id="rId3"/>
              </a:rPr>
              <a:t>https://bitbucket.org/demolge/axxes-traineeship-testing-dotnet</a:t>
            </a:r>
            <a:endParaRPr lang="nl-BE" sz="1400" dirty="0" smtClean="0"/>
          </a:p>
          <a:p>
            <a:endParaRPr lang="nl-BE" sz="140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Selenium </a:t>
            </a:r>
            <a:r>
              <a:rPr lang="nl-BE" dirty="0" err="1" smtClean="0"/>
              <a:t>Excercice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Functional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r>
              <a:rPr lang="nl-BE" dirty="0" smtClean="0"/>
              <a:t> </a:t>
            </a:r>
            <a:r>
              <a:rPr lang="nl-BE" dirty="0" err="1" smtClean="0"/>
              <a:t>vs</a:t>
            </a:r>
            <a:r>
              <a:rPr lang="nl-BE" dirty="0" smtClean="0"/>
              <a:t> </a:t>
            </a:r>
            <a:r>
              <a:rPr lang="nl-BE" dirty="0" err="1" smtClean="0"/>
              <a:t>non-functional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endParaRPr lang="nl-BE" dirty="0" smtClean="0"/>
          </a:p>
          <a:p>
            <a:r>
              <a:rPr lang="nl-BE" dirty="0" smtClean="0"/>
              <a:t>Performance </a:t>
            </a:r>
            <a:r>
              <a:rPr lang="nl-BE" dirty="0" err="1" smtClean="0"/>
              <a:t>testing</a:t>
            </a:r>
            <a:endParaRPr lang="nl-BE" dirty="0" smtClean="0"/>
          </a:p>
          <a:p>
            <a:r>
              <a:rPr lang="nl-BE" dirty="0" err="1" smtClean="0"/>
              <a:t>Usability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endParaRPr lang="nl-BE" dirty="0" smtClean="0"/>
          </a:p>
          <a:p>
            <a:r>
              <a:rPr lang="nl-BE" dirty="0" smtClean="0"/>
              <a:t>Mobile </a:t>
            </a:r>
            <a:r>
              <a:rPr lang="nl-BE" dirty="0" err="1" smtClean="0"/>
              <a:t>testing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appium</a:t>
            </a:r>
            <a:endParaRPr lang="nl-BE" dirty="0" smtClean="0"/>
          </a:p>
          <a:p>
            <a:r>
              <a:rPr lang="nl-BE" dirty="0" err="1" smtClean="0"/>
              <a:t>Spock</a:t>
            </a:r>
            <a:r>
              <a:rPr lang="nl-BE" dirty="0" smtClean="0"/>
              <a:t>/</a:t>
            </a:r>
            <a:r>
              <a:rPr lang="nl-BE" dirty="0" err="1" smtClean="0"/>
              <a:t>Geb</a:t>
            </a:r>
            <a:r>
              <a:rPr lang="nl-BE" dirty="0" smtClean="0"/>
              <a:t>/Selenium Combo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We’ve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scratched</a:t>
            </a:r>
            <a:r>
              <a:rPr lang="nl-NL" dirty="0" smtClean="0"/>
              <a:t> the </a:t>
            </a:r>
            <a:r>
              <a:rPr lang="nl-NL" dirty="0" err="1" smtClean="0"/>
              <a:t>surface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Veel succes!</a:t>
            </a:r>
          </a:p>
          <a:p>
            <a:r>
              <a:rPr lang="nl-BE" dirty="0" err="1" smtClean="0"/>
              <a:t>Lots</a:t>
            </a:r>
            <a:r>
              <a:rPr lang="nl-BE" dirty="0" smtClean="0"/>
              <a:t> of </a:t>
            </a:r>
            <a:r>
              <a:rPr lang="nl-BE" dirty="0" err="1" smtClean="0"/>
              <a:t>success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Beaucoup</a:t>
            </a:r>
            <a:r>
              <a:rPr lang="nl-BE" dirty="0" smtClean="0"/>
              <a:t> de succes!</a:t>
            </a:r>
          </a:p>
          <a:p>
            <a:r>
              <a:rPr lang="nl-BE" dirty="0" smtClean="0"/>
              <a:t>Viel </a:t>
            </a:r>
            <a:r>
              <a:rPr lang="nl-BE" dirty="0" err="1" smtClean="0"/>
              <a:t>Erfolg</a:t>
            </a:r>
            <a:r>
              <a:rPr lang="nl-BE" dirty="0" smtClean="0"/>
              <a:t>!</a:t>
            </a:r>
          </a:p>
          <a:p>
            <a:r>
              <a:rPr lang="nl-BE" dirty="0" err="1" smtClean="0"/>
              <a:t>Mucho</a:t>
            </a:r>
            <a:r>
              <a:rPr lang="nl-BE" dirty="0" smtClean="0"/>
              <a:t> </a:t>
            </a:r>
            <a:r>
              <a:rPr lang="nl-BE" dirty="0" err="1" smtClean="0"/>
              <a:t>éxito</a:t>
            </a:r>
            <a:r>
              <a:rPr lang="nl-BE" dirty="0" smtClean="0"/>
              <a:t>!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Short quiz</a:t>
            </a:r>
          </a:p>
          <a:p>
            <a:r>
              <a:rPr lang="nl-BE" dirty="0" err="1" smtClean="0"/>
              <a:t>Testing</a:t>
            </a:r>
            <a:r>
              <a:rPr lang="nl-BE" dirty="0" smtClean="0"/>
              <a:t> </a:t>
            </a:r>
            <a:r>
              <a:rPr lang="nl-BE" dirty="0"/>
              <a:t>fundamentals</a:t>
            </a:r>
          </a:p>
          <a:p>
            <a:r>
              <a:rPr lang="nl-BE" dirty="0" err="1" smtClean="0"/>
              <a:t>Behavior</a:t>
            </a:r>
            <a:r>
              <a:rPr lang="nl-BE" dirty="0" smtClean="0"/>
              <a:t> </a:t>
            </a:r>
            <a:r>
              <a:rPr lang="nl-BE" dirty="0" err="1" smtClean="0"/>
              <a:t>Driven</a:t>
            </a:r>
            <a:r>
              <a:rPr lang="nl-BE" dirty="0" smtClean="0"/>
              <a:t> </a:t>
            </a:r>
            <a:r>
              <a:rPr lang="nl-BE" dirty="0" err="1" smtClean="0"/>
              <a:t>Development</a:t>
            </a:r>
            <a:r>
              <a:rPr lang="nl-BE" dirty="0" smtClean="0"/>
              <a:t> (BDD)</a:t>
            </a:r>
          </a:p>
          <a:p>
            <a:r>
              <a:rPr lang="nl-BE" dirty="0" smtClean="0"/>
              <a:t>Page Object </a:t>
            </a:r>
            <a:r>
              <a:rPr lang="nl-BE" dirty="0" err="1" smtClean="0"/>
              <a:t>Pattern</a:t>
            </a:r>
            <a:endParaRPr lang="nl-BE" dirty="0" smtClean="0"/>
          </a:p>
          <a:p>
            <a:r>
              <a:rPr lang="nl-BE" dirty="0" smtClean="0"/>
              <a:t>Selenium API</a:t>
            </a:r>
            <a:endParaRPr lang="nl-BE" dirty="0"/>
          </a:p>
          <a:p>
            <a:r>
              <a:rPr lang="nl-BE" dirty="0" smtClean="0"/>
              <a:t>Selenium </a:t>
            </a:r>
            <a:r>
              <a:rPr lang="nl-BE" dirty="0" err="1" smtClean="0"/>
              <a:t>Excercice</a:t>
            </a:r>
            <a:r>
              <a:rPr lang="nl-BE" dirty="0" smtClean="0"/>
              <a:t> (Java + .NET </a:t>
            </a:r>
            <a:r>
              <a:rPr lang="nl-BE" dirty="0" err="1" smtClean="0"/>
              <a:t>setup</a:t>
            </a:r>
            <a:r>
              <a:rPr lang="nl-BE" dirty="0" smtClean="0"/>
              <a:t>)</a:t>
            </a:r>
            <a:endParaRPr lang="nl-BE" dirty="0"/>
          </a:p>
          <a:p>
            <a:r>
              <a:rPr lang="nl-BE" dirty="0" err="1" smtClean="0"/>
              <a:t>We’ve</a:t>
            </a:r>
            <a:r>
              <a:rPr lang="nl-BE" dirty="0" smtClean="0"/>
              <a:t> </a:t>
            </a:r>
            <a:r>
              <a:rPr lang="nl-BE" dirty="0" err="1" smtClean="0"/>
              <a:t>only</a:t>
            </a:r>
            <a:r>
              <a:rPr lang="nl-BE" dirty="0" smtClean="0"/>
              <a:t> </a:t>
            </a:r>
            <a:r>
              <a:rPr lang="nl-BE" dirty="0" err="1" smtClean="0"/>
              <a:t>scratched</a:t>
            </a:r>
            <a:r>
              <a:rPr lang="nl-BE" dirty="0" smtClean="0"/>
              <a:t> the </a:t>
            </a:r>
            <a:r>
              <a:rPr lang="nl-BE" dirty="0" err="1" smtClean="0"/>
              <a:t>surface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nl-BE" dirty="0"/>
          </a:p>
        </p:txBody>
      </p:sp>
    </p:spTree>
    <p:extLst>
      <p:ext uri="{BB962C8B-B14F-4D97-AF65-F5344CB8AC3E}">
        <p14:creationId xmlns="" xmlns:p14="http://schemas.microsoft.com/office/powerpoint/2010/main" val="415458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 and beta testing</a:t>
            </a:r>
          </a:p>
          <a:p>
            <a:r>
              <a:rPr lang="en-US" dirty="0"/>
              <a:t>Regression testing</a:t>
            </a:r>
          </a:p>
          <a:p>
            <a:r>
              <a:rPr lang="en-US" dirty="0"/>
              <a:t>White box and black box testing</a:t>
            </a:r>
          </a:p>
          <a:p>
            <a:r>
              <a:rPr lang="en-US" dirty="0" smtClean="0"/>
              <a:t>Exploratory testing</a:t>
            </a:r>
          </a:p>
          <a:p>
            <a:r>
              <a:rPr lang="en-US" dirty="0" smtClean="0"/>
              <a:t>Smoke </a:t>
            </a:r>
            <a:r>
              <a:rPr lang="en-US" dirty="0"/>
              <a:t>test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Tester </a:t>
            </a:r>
            <a:r>
              <a:rPr lang="nl-NL" dirty="0" err="1" smtClean="0"/>
              <a:t>lingo</a:t>
            </a:r>
            <a:r>
              <a:rPr lang="nl-NL" dirty="0" smtClean="0"/>
              <a:t> quiz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2558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81Ni56YfJY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16526" y="1484313"/>
            <a:ext cx="3910948" cy="5141912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How</a:t>
            </a:r>
            <a:r>
              <a:rPr lang="nl-BE" dirty="0" smtClean="0"/>
              <a:t> Google Tests Software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End-To-End-Testing-Considered-Harmful-Labelled-Test-Pyrami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53385" y="1484313"/>
            <a:ext cx="5837229" cy="5141912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Testing</a:t>
            </a:r>
            <a:r>
              <a:rPr lang="nl-NL" dirty="0" smtClean="0"/>
              <a:t> </a:t>
            </a:r>
            <a:r>
              <a:rPr lang="nl-NL" dirty="0" err="1" smtClean="0"/>
              <a:t>Pyramid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125043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End-To-End-Testing-Considered-Harmful-Labelled-Test-Ice-Cream-Co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3343" y="1484313"/>
            <a:ext cx="6037314" cy="5141912"/>
          </a:xfr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Testing</a:t>
            </a:r>
            <a:r>
              <a:rPr lang="nl-BE" dirty="0" smtClean="0"/>
              <a:t> </a:t>
            </a:r>
            <a:r>
              <a:rPr lang="nl-BE" dirty="0" err="1" smtClean="0"/>
              <a:t>Pyramid</a:t>
            </a:r>
            <a:r>
              <a:rPr lang="nl-BE" dirty="0" smtClean="0"/>
              <a:t> </a:t>
            </a:r>
            <a:r>
              <a:rPr lang="nl-BE" dirty="0" err="1" smtClean="0"/>
              <a:t>anti-pattern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Impossible</a:t>
            </a:r>
            <a:r>
              <a:rPr lang="nl-BE" dirty="0" smtClean="0"/>
              <a:t> to test </a:t>
            </a:r>
            <a:r>
              <a:rPr lang="nl-BE" dirty="0" err="1" smtClean="0"/>
              <a:t>every</a:t>
            </a:r>
            <a:r>
              <a:rPr lang="nl-BE" dirty="0" smtClean="0"/>
              <a:t> </a:t>
            </a:r>
            <a:r>
              <a:rPr lang="nl-BE" dirty="0" err="1" smtClean="0"/>
              <a:t>possible</a:t>
            </a:r>
            <a:r>
              <a:rPr lang="nl-BE" dirty="0" smtClean="0"/>
              <a:t> user </a:t>
            </a:r>
            <a:r>
              <a:rPr lang="nl-BE" dirty="0" err="1" smtClean="0"/>
              <a:t>interaction</a:t>
            </a:r>
            <a:endParaRPr lang="nl-BE" dirty="0" smtClean="0"/>
          </a:p>
          <a:p>
            <a:r>
              <a:rPr lang="nl-BE" dirty="0" smtClean="0"/>
              <a:t>Risk </a:t>
            </a:r>
            <a:r>
              <a:rPr lang="nl-BE" dirty="0" err="1" smtClean="0"/>
              <a:t>Based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endParaRPr lang="nl-BE" dirty="0" smtClean="0"/>
          </a:p>
          <a:p>
            <a:pPr lvl="1"/>
            <a:r>
              <a:rPr lang="nl-BE" dirty="0" err="1" smtClean="0"/>
              <a:t>Which</a:t>
            </a:r>
            <a:r>
              <a:rPr lang="nl-BE" dirty="0" smtClean="0"/>
              <a:t> scenario is the most </a:t>
            </a:r>
            <a:r>
              <a:rPr lang="nl-BE" dirty="0" err="1" smtClean="0"/>
              <a:t>likely</a:t>
            </a:r>
            <a:r>
              <a:rPr lang="nl-BE" dirty="0" smtClean="0"/>
              <a:t> to </a:t>
            </a:r>
            <a:r>
              <a:rPr lang="nl-BE" dirty="0" err="1" smtClean="0"/>
              <a:t>occur</a:t>
            </a:r>
            <a:r>
              <a:rPr lang="nl-BE" dirty="0" smtClean="0"/>
              <a:t>?</a:t>
            </a:r>
          </a:p>
          <a:p>
            <a:pPr lvl="1"/>
            <a:r>
              <a:rPr lang="nl-BE" dirty="0" smtClean="0"/>
              <a:t>In </a:t>
            </a:r>
            <a:r>
              <a:rPr lang="nl-BE" dirty="0" err="1" smtClean="0"/>
              <a:t>which</a:t>
            </a:r>
            <a:r>
              <a:rPr lang="nl-BE" dirty="0" smtClean="0"/>
              <a:t> </a:t>
            </a:r>
            <a:r>
              <a:rPr lang="nl-BE" dirty="0" err="1" smtClean="0"/>
              <a:t>section</a:t>
            </a:r>
            <a:r>
              <a:rPr lang="nl-BE" dirty="0" smtClean="0"/>
              <a:t> of the </a:t>
            </a:r>
            <a:r>
              <a:rPr lang="nl-BE" dirty="0" err="1" smtClean="0"/>
              <a:t>application</a:t>
            </a:r>
            <a:r>
              <a:rPr lang="nl-BE" dirty="0" smtClean="0"/>
              <a:t> do most of the bugs </a:t>
            </a:r>
            <a:r>
              <a:rPr lang="nl-BE" dirty="0" err="1" smtClean="0"/>
              <a:t>occur</a:t>
            </a:r>
            <a:r>
              <a:rPr lang="nl-BE" dirty="0" smtClean="0"/>
              <a:t>?</a:t>
            </a:r>
          </a:p>
          <a:p>
            <a:pPr lvl="1"/>
            <a:r>
              <a:rPr lang="nl-BE" dirty="0" err="1" smtClean="0"/>
              <a:t>Interaction</a:t>
            </a:r>
            <a:r>
              <a:rPr lang="nl-BE" dirty="0" smtClean="0"/>
              <a:t> </a:t>
            </a:r>
            <a:r>
              <a:rPr lang="nl-BE" dirty="0" err="1" smtClean="0"/>
              <a:t>with</a:t>
            </a:r>
            <a:r>
              <a:rPr lang="nl-BE" dirty="0" smtClean="0"/>
              <a:t> </a:t>
            </a:r>
            <a:r>
              <a:rPr lang="nl-BE" dirty="0" err="1" smtClean="0"/>
              <a:t>external</a:t>
            </a:r>
            <a:r>
              <a:rPr lang="nl-BE" dirty="0" smtClean="0"/>
              <a:t> </a:t>
            </a:r>
            <a:r>
              <a:rPr lang="nl-BE" dirty="0" err="1" smtClean="0"/>
              <a:t>dependencies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Exhaustive</a:t>
            </a:r>
            <a:r>
              <a:rPr lang="nl-BE" dirty="0" smtClean="0"/>
              <a:t> </a:t>
            </a:r>
            <a:r>
              <a:rPr lang="nl-BE" dirty="0" err="1" smtClean="0"/>
              <a:t>Testing</a:t>
            </a:r>
            <a:r>
              <a:rPr lang="nl-BE" dirty="0" smtClean="0"/>
              <a:t> </a:t>
            </a:r>
            <a:r>
              <a:rPr lang="nl-BE" dirty="0" err="1" smtClean="0"/>
              <a:t>Impossible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known as BDD (or ATDD)</a:t>
            </a:r>
          </a:p>
          <a:p>
            <a:r>
              <a:rPr lang="en-US" dirty="0"/>
              <a:t>Agile software development technique</a:t>
            </a:r>
          </a:p>
          <a:p>
            <a:r>
              <a:rPr lang="en-US" dirty="0"/>
              <a:t>Extends TDD by writing</a:t>
            </a:r>
          </a:p>
          <a:p>
            <a:r>
              <a:rPr lang="en-US" dirty="0"/>
              <a:t>Testable requirements</a:t>
            </a:r>
          </a:p>
          <a:p>
            <a:r>
              <a:rPr lang="en-US" dirty="0"/>
              <a:t>In natural language that non-technical people can understand</a:t>
            </a:r>
          </a:p>
          <a:p>
            <a:r>
              <a:rPr lang="en-US" dirty="0"/>
              <a:t>Use of ubiquitous </a:t>
            </a:r>
            <a:r>
              <a:rPr lang="en-US" dirty="0" smtClean="0"/>
              <a:t>language (Gherkin)</a:t>
            </a:r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Behaviour</a:t>
            </a:r>
            <a:r>
              <a:rPr lang="nl-NL" dirty="0" smtClean="0"/>
              <a:t> </a:t>
            </a:r>
            <a:r>
              <a:rPr lang="nl-NL" dirty="0" err="1" smtClean="0"/>
              <a:t>driven</a:t>
            </a:r>
            <a:r>
              <a:rPr lang="nl-NL" dirty="0" smtClean="0"/>
              <a:t> </a:t>
            </a:r>
            <a:r>
              <a:rPr lang="nl-NL" dirty="0" err="1" smtClean="0"/>
              <a:t>development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22578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</a:t>
            </a:r>
            <a:endParaRPr lang="en-US" dirty="0"/>
          </a:p>
          <a:p>
            <a:pPr lvl="1"/>
            <a:r>
              <a:rPr lang="en-US" dirty="0"/>
              <a:t>As a [Role]</a:t>
            </a:r>
            <a:br>
              <a:rPr lang="en-US" dirty="0"/>
            </a:br>
            <a:r>
              <a:rPr lang="en-US" dirty="0"/>
              <a:t>I want [Feature]</a:t>
            </a:r>
            <a:br>
              <a:rPr lang="en-US" dirty="0"/>
            </a:br>
            <a:r>
              <a:rPr lang="en-US" dirty="0"/>
              <a:t>So that I receive [Value]</a:t>
            </a:r>
          </a:p>
          <a:p>
            <a:pPr lvl="1"/>
            <a:r>
              <a:rPr lang="en-US" dirty="0"/>
              <a:t>Given [Context]</a:t>
            </a:r>
            <a:br>
              <a:rPr lang="en-US" dirty="0"/>
            </a:br>
            <a:r>
              <a:rPr lang="en-US" dirty="0"/>
              <a:t>When [Event Occurs]</a:t>
            </a:r>
            <a:br>
              <a:rPr lang="en-US" dirty="0"/>
            </a:br>
            <a:r>
              <a:rPr lang="en-US" dirty="0"/>
              <a:t>Then [Outcome]</a:t>
            </a:r>
          </a:p>
          <a:p>
            <a:r>
              <a:rPr lang="nl-BE" dirty="0"/>
              <a:t>Frameworks</a:t>
            </a:r>
          </a:p>
          <a:p>
            <a:pPr lvl="1"/>
            <a:r>
              <a:rPr lang="nl-BE" dirty="0" smtClean="0"/>
              <a:t>Ruby: </a:t>
            </a:r>
            <a:r>
              <a:rPr lang="nl-BE" dirty="0" err="1" smtClean="0"/>
              <a:t>RSpec</a:t>
            </a:r>
            <a:endParaRPr lang="nl-BE" dirty="0"/>
          </a:p>
          <a:p>
            <a:pPr lvl="1"/>
            <a:r>
              <a:rPr lang="nl-BE" dirty="0" smtClean="0"/>
              <a:t>Java: </a:t>
            </a:r>
            <a:r>
              <a:rPr lang="nl-BE" dirty="0" err="1" smtClean="0"/>
              <a:t>Cucumber</a:t>
            </a:r>
            <a:endParaRPr lang="nl-BE" dirty="0"/>
          </a:p>
          <a:p>
            <a:pPr lvl="1"/>
            <a:r>
              <a:rPr lang="nl-BE" dirty="0"/>
              <a:t>DotNet: </a:t>
            </a:r>
            <a:r>
              <a:rPr lang="nl-BE" dirty="0" err="1" smtClean="0"/>
              <a:t>Specflow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D03E1-88BB-4724-B372-1ADB41B68439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Testable</a:t>
            </a:r>
            <a:r>
              <a:rPr lang="nl-NL" dirty="0" smtClean="0"/>
              <a:t>/</a:t>
            </a:r>
            <a:r>
              <a:rPr lang="nl-NL" dirty="0" err="1" smtClean="0"/>
              <a:t>executable</a:t>
            </a:r>
            <a:r>
              <a:rPr lang="nl-NL" dirty="0" smtClean="0"/>
              <a:t> user </a:t>
            </a:r>
            <a:r>
              <a:rPr lang="nl-NL" dirty="0" err="1" smtClean="0"/>
              <a:t>stories</a:t>
            </a:r>
            <a:endParaRPr lang="nl-NL" dirty="0"/>
          </a:p>
        </p:txBody>
      </p:sp>
    </p:spTree>
    <p:extLst>
      <p:ext uri="{BB962C8B-B14F-4D97-AF65-F5344CB8AC3E}">
        <p14:creationId xmlns="" xmlns:p14="http://schemas.microsoft.com/office/powerpoint/2010/main" val="8314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xes2012-Template 4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</TotalTime>
  <Words>355</Words>
  <Application>Microsoft Office PowerPoint</Application>
  <PresentationFormat>Diavoorstelling (4:3)</PresentationFormat>
  <Paragraphs>97</Paragraphs>
  <Slides>15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Calibri</vt:lpstr>
      <vt:lpstr>Axxes2012-Template 4</vt:lpstr>
      <vt:lpstr>Dia 1</vt:lpstr>
      <vt:lpstr>Agenda</vt:lpstr>
      <vt:lpstr>Tester lingo quiz</vt:lpstr>
      <vt:lpstr>How Google Tests Software</vt:lpstr>
      <vt:lpstr>Testing Pyramid</vt:lpstr>
      <vt:lpstr>Testing Pyramid anti-pattern</vt:lpstr>
      <vt:lpstr>Exhaustive Testing Impossible</vt:lpstr>
      <vt:lpstr>Behaviour driven development</vt:lpstr>
      <vt:lpstr>Testable/executable user stories</vt:lpstr>
      <vt:lpstr>Selenium WebDriver</vt:lpstr>
      <vt:lpstr>Selenium WebDriver API</vt:lpstr>
      <vt:lpstr>Page Object Pattern</vt:lpstr>
      <vt:lpstr>Selenium Excercice</vt:lpstr>
      <vt:lpstr>We’ve only scratched the surface</vt:lpstr>
      <vt:lpstr>Dia 15</vt:lpstr>
    </vt:vector>
  </TitlesOfParts>
  <Company>Axxes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Rosier</dc:creator>
  <cp:lastModifiedBy>Gert Demol</cp:lastModifiedBy>
  <cp:revision>125</cp:revision>
  <dcterms:created xsi:type="dcterms:W3CDTF">2012-06-11T15:31:46Z</dcterms:created>
  <dcterms:modified xsi:type="dcterms:W3CDTF">2017-02-24T13:29:32Z</dcterms:modified>
</cp:coreProperties>
</file>