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F01B32-B315-420B-9941-587023876D0F}" v="27" dt="2025-10-15T19:22:58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10" autoAdjust="0"/>
  </p:normalViewPr>
  <p:slideViewPr>
    <p:cSldViewPr snapToGrid="0">
      <p:cViewPr varScale="1">
        <p:scale>
          <a:sx n="63" d="100"/>
          <a:sy n="63" d="100"/>
        </p:scale>
        <p:origin x="72" y="7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m Archer" userId="dad8a03961003aec" providerId="LiveId" clId="{67CFECE2-8084-4AA4-8156-9008398D2D07}"/>
    <pc:docChg chg="undo custSel addSld modSld">
      <pc:chgData name="Tom Archer" userId="dad8a03961003aec" providerId="LiveId" clId="{67CFECE2-8084-4AA4-8156-9008398D2D07}" dt="2025-10-15T19:23:14.738" v="687" actId="27636"/>
      <pc:docMkLst>
        <pc:docMk/>
      </pc:docMkLst>
      <pc:sldChg chg="modSp mod">
        <pc:chgData name="Tom Archer" userId="dad8a03961003aec" providerId="LiveId" clId="{67CFECE2-8084-4AA4-8156-9008398D2D07}" dt="2025-10-15T17:31:31.572" v="148" actId="2711"/>
        <pc:sldMkLst>
          <pc:docMk/>
          <pc:sldMk cId="631236154" sldId="256"/>
        </pc:sldMkLst>
        <pc:spChg chg="mod">
          <ac:chgData name="Tom Archer" userId="dad8a03961003aec" providerId="LiveId" clId="{67CFECE2-8084-4AA4-8156-9008398D2D07}" dt="2025-10-15T17:31:22.316" v="147" actId="2711"/>
          <ac:spMkLst>
            <pc:docMk/>
            <pc:sldMk cId="631236154" sldId="256"/>
            <ac:spMk id="2" creationId="{616A3773-9B7C-2557-9AE7-3908099C725A}"/>
          </ac:spMkLst>
        </pc:spChg>
        <pc:spChg chg="mod">
          <ac:chgData name="Tom Archer" userId="dad8a03961003aec" providerId="LiveId" clId="{67CFECE2-8084-4AA4-8156-9008398D2D07}" dt="2025-10-15T17:31:31.572" v="148" actId="2711"/>
          <ac:spMkLst>
            <pc:docMk/>
            <pc:sldMk cId="631236154" sldId="256"/>
            <ac:spMk id="3" creationId="{829BEA5F-BF6F-05D2-2934-FFD52D85BDE9}"/>
          </ac:spMkLst>
        </pc:spChg>
      </pc:sldChg>
      <pc:sldChg chg="modSp new mod modNotesTx">
        <pc:chgData name="Tom Archer" userId="dad8a03961003aec" providerId="LiveId" clId="{67CFECE2-8084-4AA4-8156-9008398D2D07}" dt="2025-10-15T19:19:21.934" v="577" actId="20577"/>
        <pc:sldMkLst>
          <pc:docMk/>
          <pc:sldMk cId="716595823" sldId="257"/>
        </pc:sldMkLst>
        <pc:spChg chg="mod">
          <ac:chgData name="Tom Archer" userId="dad8a03961003aec" providerId="LiveId" clId="{67CFECE2-8084-4AA4-8156-9008398D2D07}" dt="2025-10-15T17:31:59.288" v="150" actId="2711"/>
          <ac:spMkLst>
            <pc:docMk/>
            <pc:sldMk cId="716595823" sldId="257"/>
            <ac:spMk id="2" creationId="{F5D846D3-DBF6-DB96-26A0-A19EA1A38857}"/>
          </ac:spMkLst>
        </pc:spChg>
        <pc:spChg chg="mod">
          <ac:chgData name="Tom Archer" userId="dad8a03961003aec" providerId="LiveId" clId="{67CFECE2-8084-4AA4-8156-9008398D2D07}" dt="2025-10-15T19:19:21.934" v="577" actId="20577"/>
          <ac:spMkLst>
            <pc:docMk/>
            <pc:sldMk cId="716595823" sldId="257"/>
            <ac:spMk id="3" creationId="{07013300-793F-E235-C9E0-F017ADE24880}"/>
          </ac:spMkLst>
        </pc:spChg>
      </pc:sldChg>
      <pc:sldChg chg="modSp new mod">
        <pc:chgData name="Tom Archer" userId="dad8a03961003aec" providerId="LiveId" clId="{67CFECE2-8084-4AA4-8156-9008398D2D07}" dt="2025-10-15T17:39:55.124" v="236" actId="313"/>
        <pc:sldMkLst>
          <pc:docMk/>
          <pc:sldMk cId="2147833981" sldId="258"/>
        </pc:sldMkLst>
        <pc:spChg chg="mod">
          <ac:chgData name="Tom Archer" userId="dad8a03961003aec" providerId="LiveId" clId="{67CFECE2-8084-4AA4-8156-9008398D2D07}" dt="2025-10-15T17:36:35.205" v="159" actId="2711"/>
          <ac:spMkLst>
            <pc:docMk/>
            <pc:sldMk cId="2147833981" sldId="258"/>
            <ac:spMk id="2" creationId="{EF613389-E0D7-A49E-0573-A3B42D10830A}"/>
          </ac:spMkLst>
        </pc:spChg>
        <pc:spChg chg="mod">
          <ac:chgData name="Tom Archer" userId="dad8a03961003aec" providerId="LiveId" clId="{67CFECE2-8084-4AA4-8156-9008398D2D07}" dt="2025-10-15T17:39:55.124" v="236" actId="313"/>
          <ac:spMkLst>
            <pc:docMk/>
            <pc:sldMk cId="2147833981" sldId="258"/>
            <ac:spMk id="3" creationId="{78F3FA6C-CA0A-1D8B-7DBC-E2DD29A00F33}"/>
          </ac:spMkLst>
        </pc:spChg>
      </pc:sldChg>
      <pc:sldChg chg="modSp new mod">
        <pc:chgData name="Tom Archer" userId="dad8a03961003aec" providerId="LiveId" clId="{67CFECE2-8084-4AA4-8156-9008398D2D07}" dt="2025-10-15T17:43:30.318" v="294" actId="2711"/>
        <pc:sldMkLst>
          <pc:docMk/>
          <pc:sldMk cId="2658718678" sldId="259"/>
        </pc:sldMkLst>
        <pc:spChg chg="mod">
          <ac:chgData name="Tom Archer" userId="dad8a03961003aec" providerId="LiveId" clId="{67CFECE2-8084-4AA4-8156-9008398D2D07}" dt="2025-10-15T17:43:23.886" v="293" actId="2711"/>
          <ac:spMkLst>
            <pc:docMk/>
            <pc:sldMk cId="2658718678" sldId="259"/>
            <ac:spMk id="2" creationId="{9E7782F8-F12E-B0BB-4A18-B2FA631FB5D8}"/>
          </ac:spMkLst>
        </pc:spChg>
        <pc:spChg chg="mod">
          <ac:chgData name="Tom Archer" userId="dad8a03961003aec" providerId="LiveId" clId="{67CFECE2-8084-4AA4-8156-9008398D2D07}" dt="2025-10-15T17:43:30.318" v="294" actId="2711"/>
          <ac:spMkLst>
            <pc:docMk/>
            <pc:sldMk cId="2658718678" sldId="259"/>
            <ac:spMk id="3" creationId="{8DF281E6-4178-F3EF-28BC-342161C4332D}"/>
          </ac:spMkLst>
        </pc:spChg>
      </pc:sldChg>
      <pc:sldChg chg="modSp new mod">
        <pc:chgData name="Tom Archer" userId="dad8a03961003aec" providerId="LiveId" clId="{67CFECE2-8084-4AA4-8156-9008398D2D07}" dt="2025-10-15T19:23:14.738" v="687" actId="27636"/>
        <pc:sldMkLst>
          <pc:docMk/>
          <pc:sldMk cId="1331895842" sldId="260"/>
        </pc:sldMkLst>
        <pc:spChg chg="mod">
          <ac:chgData name="Tom Archer" userId="dad8a03961003aec" providerId="LiveId" clId="{67CFECE2-8084-4AA4-8156-9008398D2D07}" dt="2025-10-15T17:45:10.244" v="315" actId="2711"/>
          <ac:spMkLst>
            <pc:docMk/>
            <pc:sldMk cId="1331895842" sldId="260"/>
            <ac:spMk id="2" creationId="{B024CC6A-4DB5-05EF-00D1-7AC90DE4938E}"/>
          </ac:spMkLst>
        </pc:spChg>
        <pc:spChg chg="mod">
          <ac:chgData name="Tom Archer" userId="dad8a03961003aec" providerId="LiveId" clId="{67CFECE2-8084-4AA4-8156-9008398D2D07}" dt="2025-10-15T19:23:14.738" v="687" actId="27636"/>
          <ac:spMkLst>
            <pc:docMk/>
            <pc:sldMk cId="1331895842" sldId="260"/>
            <ac:spMk id="3" creationId="{0EFA77CD-4C1B-8BD7-A3E6-56DF8392B988}"/>
          </ac:spMkLst>
        </pc:spChg>
      </pc:sldChg>
      <pc:sldChg chg="modSp new mod">
        <pc:chgData name="Tom Archer" userId="dad8a03961003aec" providerId="LiveId" clId="{67CFECE2-8084-4AA4-8156-9008398D2D07}" dt="2025-10-15T17:54:00.368" v="412" actId="27636"/>
        <pc:sldMkLst>
          <pc:docMk/>
          <pc:sldMk cId="1738020459" sldId="261"/>
        </pc:sldMkLst>
        <pc:spChg chg="mod">
          <ac:chgData name="Tom Archer" userId="dad8a03961003aec" providerId="LiveId" clId="{67CFECE2-8084-4AA4-8156-9008398D2D07}" dt="2025-10-15T17:49:04.690" v="389" actId="2711"/>
          <ac:spMkLst>
            <pc:docMk/>
            <pc:sldMk cId="1738020459" sldId="261"/>
            <ac:spMk id="2" creationId="{ECCCCE85-BB54-223D-84E2-1C9D9ECC34A7}"/>
          </ac:spMkLst>
        </pc:spChg>
        <pc:spChg chg="mod">
          <ac:chgData name="Tom Archer" userId="dad8a03961003aec" providerId="LiveId" clId="{67CFECE2-8084-4AA4-8156-9008398D2D07}" dt="2025-10-15T17:54:00.368" v="412" actId="27636"/>
          <ac:spMkLst>
            <pc:docMk/>
            <pc:sldMk cId="1738020459" sldId="261"/>
            <ac:spMk id="3" creationId="{05B707D0-DFCD-0579-3802-08F7122403E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5BE7F-4884-4531-B7B3-E14A8A67010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A27DCC-4B12-4951-B47E-63780841B6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784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A27DCC-4B12-4951-B47E-63780841B6B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403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8302E-AAED-DE37-60CF-EC97F5C99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4CEEA-89E3-C182-76AC-8F3FD071A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22453-43A1-C1C2-2369-D11C0E199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643B-8D30-4800-BD06-8D1542A16A2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D4FB3-4988-B7F4-D749-6142692C0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5F392-F999-B515-0A7F-2DDA2061E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0F4D-BE6B-4251-BC50-FE0D693A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89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BFD11-3D05-5B70-B3A6-93E6CC48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11C151-FB8B-457B-2136-26F5DA887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BAEE4-EBFF-B099-0A6C-A40AA2186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643B-8D30-4800-BD06-8D1542A16A2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B180C-9F74-225E-857D-2A9AD9697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E1A59E-2936-A3E3-0DCD-2567D43B8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0F4D-BE6B-4251-BC50-FE0D693A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1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DF076-3655-9F50-7D3C-9F8EDED8A9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614A07-CF13-E14B-3B13-594EE3A4D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1153D-B778-6018-6131-C542F5728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643B-8D30-4800-BD06-8D1542A16A2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4A157-D7A9-E916-4602-7EC1642F2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C80D3-60F3-FA41-6708-F613C4627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0F4D-BE6B-4251-BC50-FE0D693A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8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0EF0B-5A30-7BB5-EA2E-A85BA194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72D00-7ADA-D766-21B3-C1148E7B0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3346B-F007-C687-0B10-16B9DDC5A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643B-8D30-4800-BD06-8D1542A16A2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4DC6F-23CC-78F8-93C5-98F11A5F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DAAAE-4E47-0860-E377-0014701C5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0F4D-BE6B-4251-BC50-FE0D693A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999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809A-B600-4388-054B-468E3C466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DDC89-B096-3664-7EBB-7FDC894A78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CD321-631A-564C-041F-AC20647FA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643B-8D30-4800-BD06-8D1542A16A2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3D70D-AF47-4277-7A5B-09E9D6F47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210DC-8FD8-64D4-B9F6-4031E2FC1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0F4D-BE6B-4251-BC50-FE0D693A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3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14DD-3ADF-D993-5760-B37DB7C36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026BC-9A9E-5B48-20E9-C24BBAC1B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69730D-CFFB-F83F-937C-23D84CEAD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00AD1-4332-9FEE-2053-CE160B17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643B-8D30-4800-BD06-8D1542A16A2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4C2C7E-730D-54CF-27B6-60F15F199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A019F2-596B-219E-9820-8BEDF5CF5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0F4D-BE6B-4251-BC50-FE0D693A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359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FF18C-68C8-4FFA-B3EF-92E1ABC59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EC565B-0910-DB9B-66CF-03E6767EB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4CAA4-6823-771C-29B2-30B905D0F6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1CB591-233F-4D6B-21CA-ED90D8F93E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CE5DF4-36EA-48A9-4767-7FC2F1BE3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E4465-12AA-D7E9-712B-D13B5A3C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643B-8D30-4800-BD06-8D1542A16A2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8F45F6-00D7-5F4B-9534-8BC5BEA6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740857-1F6F-3B3C-226E-0BC38FA2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0F4D-BE6B-4251-BC50-FE0D693A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83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DF25E-36A4-7670-7B67-EB48FA93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8DCD7-C85C-E3EF-3CA1-10240C124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643B-8D30-4800-BD06-8D1542A16A2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29150-BCC1-ED27-B119-5730AD9C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AA69D-8EE6-6389-0AC5-045BA236E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0F4D-BE6B-4251-BC50-FE0D693A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845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29EE5-51A6-CE5A-A64B-E226CC2F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643B-8D30-4800-BD06-8D1542A16A2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F2A2C-BDB2-6839-51BC-4E2DAEAD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E777D-F22C-B06B-D4AA-406349798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0F4D-BE6B-4251-BC50-FE0D693A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54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E116-A8E7-8DA4-4C2E-5DD2025BE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9B7D0-F7ED-DABA-089B-749DDA0640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75548-1E1E-5E68-FB42-70462544E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2A74B7-7770-EF1E-CA92-9B9266FEA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643B-8D30-4800-BD06-8D1542A16A2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82705-067A-D249-8FE1-0D7233548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7BC243-9095-9329-0DE7-F808EB1D0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0F4D-BE6B-4251-BC50-FE0D693A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30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BB90B-10D3-BF78-997F-C3C162B57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E6E96-1AFF-6FDF-9D41-D7773DD7E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4BACDB-89AF-56D3-3FA7-0D0EC7F3E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517384-15EB-2F52-A8C7-1CE9FCFDB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2643B-8D30-4800-BD06-8D1542A16A2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2F644-02BB-B134-204F-B763B6ED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CDF2D-8F6A-4921-1E21-7F445F82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00F4D-BE6B-4251-BC50-FE0D693A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61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E57005-9563-E0A4-8D66-7DDF5B144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178FE-83CA-4D79-81AC-D96B68B39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97CCB-7023-FD7A-AFB7-DF054AFDCD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02643B-8D30-4800-BD06-8D1542A16A2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5900CA-4528-F758-7579-E7897106D2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CAE7A-944D-4518-0D2D-E6EB80A45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900F4D-BE6B-4251-BC50-FE0D693AA5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6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um.org/resources/scrum-guide" TargetMode="External"/><Relationship Id="rId2" Type="http://schemas.openxmlformats.org/officeDocument/2006/relationships/hyperlink" Target="https://community.atlassian.com/forums/Agile-articles/The-Agile-Advantage-Why-Flexibility-Wins-in-a-Fast-Paced-World/ba-p/3043065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uides.visual-paradigm.com/agile-methodology-embracing-flexibility-collaboration-and-continuous-improvement-for-effective-project-management" TargetMode="External"/><Relationship Id="rId4" Type="http://schemas.openxmlformats.org/officeDocument/2006/relationships/hyperlink" Target="https://doi.org/10.29119/1641-3466.2025.215.3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3773-9B7C-2557-9AE7-3908099C72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Facets of the Scrum-Agile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BEA5F-BF6F-05D2-2934-FFD52D85B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Southern New Hampshire University (SNHU)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CS-250-10297-M01 Software Development Lifecycle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Arthur McWain, Adjunct Professor, M.S.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Thomas Archer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October 15, 2025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236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46D3-DBF6-DB96-26A0-A19EA1A38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13300-793F-E235-C9E0-F017ADE24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of the following Agile roles is essential because success depends on clear accountability, open communication, and continuous inspection and adaptation (Stec, 2025). 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Owner: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Represents the customer and prioritizes the backlog based on business value. This ensures the team delivers what the user truly needs.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Scrum Master: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Serves as a coach and facilitator who enforces timeboxes, removes barriers, and helps the team stay aligned with Agile principles (Schwaber &amp; Sutherland, 2020).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Collaborates to design, build, and test working increments each sprint. They self-organize around commitments and share responsibility for outcomes. Developers run the Daily Scrum, 15-minute meetings meant to gauge progress, go-forward plans, and impediments (Schwaber &amp; Sutherland, 2020).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Tester: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Focuses on quality by turning acceptance criteria into concrete tests, designing exploratory and automated checks, pairing with developers to prevent defects, and confirming the definition of “Done”.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Although the Scrum Guide treats testing as part of the Developers’ accountabilities, calling out the Tester role clarifies quality ownership on teams that distinguish quality engineering as a specialty (Schwaber &amp; Sutherland, 2020; Stec, 2025).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95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3389-E0D7-A49E-0573-A3B42D10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3FA6C-CA0A-1D8B-7DBC-E2DD29A00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Agile approach, SDLC phases overlap and repeat through iterative cycles.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gathering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happens continuously through user stories and backlog refinement.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evolves incrementally, with each sprint refining architecture based on feedback.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testing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occur within the same sprint, ensuring faster validation and delivery.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follows frequently in small releases rather than a single large launch.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sprint ends with a review and retrospective to capture lessons and adapt the next cycle (Schwaber &amp; Sutherland, 2020).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Visual Paradigm Guides (2023) note, Agile replaces rigid milestone gates with flexible loops that encourage experimentation and learning. This process enables the “Fail Fast” pattern.</a:t>
            </a:r>
          </a:p>
        </p:txBody>
      </p:sp>
    </p:spTree>
    <p:extLst>
      <p:ext uri="{BB962C8B-B14F-4D97-AF65-F5344CB8AC3E}">
        <p14:creationId xmlns:p14="http://schemas.microsoft.com/office/powerpoint/2010/main" val="2147833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782F8-F12E-B0BB-4A18-B2FA631FB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281E6-4178-F3EF-28BC-342161C43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waterfall model follows a strict sequence of phases: requirements, design, implementation, verification, and maintenance.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stage must be completed before the next begins, which limits adaptability when requirements change.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waterfall environment, missed details or incorrect assumptions discovered late in development can cause major delays and rework.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 had built the travel application using waterfall, clarification about matching logic or database structure would have required formal change requests and approvals before any adjustment could occur.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Agile, by contrast, allowed me to address such changes within the next sprint, keeping momentum and reducing risk (Stec, 2025).</a:t>
            </a:r>
          </a:p>
        </p:txBody>
      </p:sp>
    </p:spTree>
    <p:extLst>
      <p:ext uri="{BB962C8B-B14F-4D97-AF65-F5344CB8AC3E}">
        <p14:creationId xmlns:p14="http://schemas.microsoft.com/office/powerpoint/2010/main" val="265871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CC6A-4DB5-05EF-00D1-7AC90DE49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vs.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A77CD-4C1B-8BD7-A3E6-56DF8392B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choice between Waterfall and Agile depends on project complexity, stakeholder involvement, and tolerance for change.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Waterfall fits projects with fixed requirements, predictable outcomes, and heavy regulation, such as infrastructure or compliance systems.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Agile is better suited for evolving products, innovative solutions, or environments that require frequent feedback and adaptability (Atlassian, 2025).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Based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my experience serving in multiple Scrum roles,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Agile’s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iterative flow provided continuous feedback, reduced waste, and improved team collaboration.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appropriate, ChadaTech should adopt Scrum-Agile as it aligns with modern software practices and strengthens communication across cross-functional teams.</a:t>
            </a:r>
          </a:p>
        </p:txBody>
      </p:sp>
    </p:spTree>
    <p:extLst>
      <p:ext uri="{BB962C8B-B14F-4D97-AF65-F5344CB8AC3E}">
        <p14:creationId xmlns:p14="http://schemas.microsoft.com/office/powerpoint/2010/main" val="133189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CCE85-BB54-223D-84E2-1C9D9ECC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707D0-DFCD-0579-3802-08F712240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Atlassian. (2025, June 16). The Agile advantage: Why flexibility wins in a fast-paced world. Atlassian Community.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https://community.atlassian.com/forums/Agile-articles/The-Agile-Advantage-Why-Flexibility-Wins-in-a-Fast-Paced-World/ba-p/3043065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Schwaber, K., &amp; Sutherland, J. (2020). The Scrum Guide: The definitive guide to Scrum – The rules of the game. Scrum.org &amp; Scrum Inc.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https://www.scrum.org/resources/scrum-guide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Stec, B. (2025). Success criteria and factors of agile-managed IT projects. Organization and Management, 215, 623–639.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https://doi.org/10.29119/1641-3466.2025.215.36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Paradigm Guides. (2023, March 28). Agile methodology: Embracing flexibility, collaboration, and continuous improvement for effective project management.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https://guides.visual-paradigm.com/agile-methodology-embracing-flexibility-collaboration-and-continuous-improvement-for-effective-project-management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020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763</Words>
  <Application>Microsoft Office PowerPoint</Application>
  <PresentationFormat>Widescreen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Times New Roman</vt:lpstr>
      <vt:lpstr>Office Theme</vt:lpstr>
      <vt:lpstr>Key Facets of the Scrum-Agile Approach</vt:lpstr>
      <vt:lpstr>Agile Roles</vt:lpstr>
      <vt:lpstr>Agile Phases</vt:lpstr>
      <vt:lpstr>Waterfall Model</vt:lpstr>
      <vt:lpstr>Waterfall vs. Agile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Archer</dc:creator>
  <cp:lastModifiedBy>Tom Archer</cp:lastModifiedBy>
  <cp:revision>1</cp:revision>
  <dcterms:created xsi:type="dcterms:W3CDTF">2025-10-15T17:12:20Z</dcterms:created>
  <dcterms:modified xsi:type="dcterms:W3CDTF">2025-10-15T19:23:15Z</dcterms:modified>
</cp:coreProperties>
</file>