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4648"/>
  </p:normalViewPr>
  <p:slideViewPr>
    <p:cSldViewPr snapToGrid="0" snapToObjects="1">
      <p:cViewPr varScale="1">
        <p:scale>
          <a:sx n="85" d="100"/>
          <a:sy n="85" d="100"/>
        </p:scale>
        <p:origin x="200"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33A6A-36F6-44E5-9DB2-292A30EA1C59}" type="doc">
      <dgm:prSet loTypeId="urn:microsoft.com/office/officeart/2016/7/layout/VerticalHollowActionList" loCatId="List" qsTypeId="urn:microsoft.com/office/officeart/2005/8/quickstyle/simple2" qsCatId="simple" csTypeId="urn:microsoft.com/office/officeart/2005/8/colors/colorful2" csCatId="colorful" phldr="1"/>
      <dgm:spPr/>
      <dgm:t>
        <a:bodyPr/>
        <a:lstStyle/>
        <a:p>
          <a:endParaRPr lang="en-US"/>
        </a:p>
      </dgm:t>
    </dgm:pt>
    <dgm:pt modelId="{697DC71E-FDF5-4D0C-9AA7-4B2D9E6559AD}">
      <dgm:prSet/>
      <dgm:spPr/>
      <dgm:t>
        <a:bodyPr/>
        <a:lstStyle/>
        <a:p>
          <a:r>
            <a:rPr lang="en-US" dirty="0"/>
            <a:t>FOCUS</a:t>
          </a:r>
        </a:p>
      </dgm:t>
    </dgm:pt>
    <dgm:pt modelId="{4F86A8E5-16ED-4948-82F1-EA5B24F96ADE}" type="parTrans" cxnId="{C8A93EB3-6CB8-4AEE-A3C3-1690D1B7BFFA}">
      <dgm:prSet/>
      <dgm:spPr/>
      <dgm:t>
        <a:bodyPr/>
        <a:lstStyle/>
        <a:p>
          <a:endParaRPr lang="en-US"/>
        </a:p>
      </dgm:t>
    </dgm:pt>
    <dgm:pt modelId="{DDC7E0B2-F1BA-4864-A439-35EC3250E155}" type="sibTrans" cxnId="{C8A93EB3-6CB8-4AEE-A3C3-1690D1B7BFFA}">
      <dgm:prSet/>
      <dgm:spPr/>
      <dgm:t>
        <a:bodyPr/>
        <a:lstStyle/>
        <a:p>
          <a:endParaRPr lang="en-US"/>
        </a:p>
      </dgm:t>
    </dgm:pt>
    <dgm:pt modelId="{71B4380F-B8EF-4538-8FE9-D3F1633138FD}">
      <dgm:prSet/>
      <dgm:spPr/>
      <dgm:t>
        <a:bodyPr/>
        <a:lstStyle/>
        <a:p>
          <a:r>
            <a:rPr lang="en-US" dirty="0"/>
            <a:t>On patient care in donation appeals</a:t>
          </a:r>
        </a:p>
      </dgm:t>
    </dgm:pt>
    <dgm:pt modelId="{164FA1E4-5CBD-4DFF-9113-05E14F1B2303}" type="parTrans" cxnId="{1529AF56-A8D8-428C-B18A-0D7FEBAAAF07}">
      <dgm:prSet/>
      <dgm:spPr/>
      <dgm:t>
        <a:bodyPr/>
        <a:lstStyle/>
        <a:p>
          <a:endParaRPr lang="en-US"/>
        </a:p>
      </dgm:t>
    </dgm:pt>
    <dgm:pt modelId="{E8F5A5C2-9E49-4E5F-8204-D55CC4A7B588}" type="sibTrans" cxnId="{1529AF56-A8D8-428C-B18A-0D7FEBAAAF07}">
      <dgm:prSet/>
      <dgm:spPr/>
      <dgm:t>
        <a:bodyPr/>
        <a:lstStyle/>
        <a:p>
          <a:endParaRPr lang="en-US"/>
        </a:p>
      </dgm:t>
    </dgm:pt>
    <dgm:pt modelId="{B6C1A746-B5D9-4559-AA37-7BAAA7D7D46E}">
      <dgm:prSet/>
      <dgm:spPr/>
      <dgm:t>
        <a:bodyPr/>
        <a:lstStyle/>
        <a:p>
          <a:r>
            <a:rPr lang="en-US" dirty="0"/>
            <a:t>ADAPT</a:t>
          </a:r>
        </a:p>
      </dgm:t>
    </dgm:pt>
    <dgm:pt modelId="{22031EE6-40E2-46F0-A8FC-455DACCD4406}" type="parTrans" cxnId="{69B7B218-7FFA-4266-BADA-C46715D80E25}">
      <dgm:prSet/>
      <dgm:spPr/>
      <dgm:t>
        <a:bodyPr/>
        <a:lstStyle/>
        <a:p>
          <a:endParaRPr lang="en-US"/>
        </a:p>
      </dgm:t>
    </dgm:pt>
    <dgm:pt modelId="{116CDD60-1F94-43B7-94E1-AF4670748591}" type="sibTrans" cxnId="{69B7B218-7FFA-4266-BADA-C46715D80E25}">
      <dgm:prSet/>
      <dgm:spPr/>
      <dgm:t>
        <a:bodyPr/>
        <a:lstStyle/>
        <a:p>
          <a:endParaRPr lang="en-US"/>
        </a:p>
      </dgm:t>
    </dgm:pt>
    <dgm:pt modelId="{DB199766-9434-41C6-B735-09101E648833}">
      <dgm:prSet/>
      <dgm:spPr/>
      <dgm:t>
        <a:bodyPr/>
        <a:lstStyle/>
        <a:p>
          <a:r>
            <a:rPr lang="en-US" dirty="0"/>
            <a:t>Key messages to show why people should BELIEVE in the work being done at Mt. Rumpke Children’s Hospital</a:t>
          </a:r>
        </a:p>
      </dgm:t>
    </dgm:pt>
    <dgm:pt modelId="{9FDEDC11-2EB6-47D1-A816-5D9A9DC274D4}" type="parTrans" cxnId="{9AA38839-03F7-4D94-A3EC-47C1EC4617B6}">
      <dgm:prSet/>
      <dgm:spPr/>
      <dgm:t>
        <a:bodyPr/>
        <a:lstStyle/>
        <a:p>
          <a:endParaRPr lang="en-US"/>
        </a:p>
      </dgm:t>
    </dgm:pt>
    <dgm:pt modelId="{48685E54-68A6-4248-85B9-40B4DBFAD055}" type="sibTrans" cxnId="{9AA38839-03F7-4D94-A3EC-47C1EC4617B6}">
      <dgm:prSet/>
      <dgm:spPr/>
      <dgm:t>
        <a:bodyPr/>
        <a:lstStyle/>
        <a:p>
          <a:endParaRPr lang="en-US"/>
        </a:p>
      </dgm:t>
    </dgm:pt>
    <dgm:pt modelId="{2A1D1B3E-3367-44A1-8D0E-0BF5935022A9}">
      <dgm:prSet/>
      <dgm:spPr/>
      <dgm:t>
        <a:bodyPr/>
        <a:lstStyle/>
        <a:p>
          <a:r>
            <a:rPr lang="en-US" dirty="0"/>
            <a:t>PROVIDE</a:t>
          </a:r>
        </a:p>
      </dgm:t>
    </dgm:pt>
    <dgm:pt modelId="{D248584F-754F-48BF-996B-99A206F13807}" type="parTrans" cxnId="{2211C37E-393A-4329-A02C-C8F2BADDDC9E}">
      <dgm:prSet/>
      <dgm:spPr/>
      <dgm:t>
        <a:bodyPr/>
        <a:lstStyle/>
        <a:p>
          <a:endParaRPr lang="en-US"/>
        </a:p>
      </dgm:t>
    </dgm:pt>
    <dgm:pt modelId="{322DC930-2C5A-4350-AA38-C10DAA23CC7C}" type="sibTrans" cxnId="{2211C37E-393A-4329-A02C-C8F2BADDDC9E}">
      <dgm:prSet/>
      <dgm:spPr/>
      <dgm:t>
        <a:bodyPr/>
        <a:lstStyle/>
        <a:p>
          <a:endParaRPr lang="en-US"/>
        </a:p>
      </dgm:t>
    </dgm:pt>
    <dgm:pt modelId="{93EEE689-CD15-4C70-9666-6C1FC2522CD7}">
      <dgm:prSet/>
      <dgm:spPr/>
      <dgm:t>
        <a:bodyPr/>
        <a:lstStyle/>
        <a:p>
          <a:r>
            <a:rPr lang="en-US" dirty="0"/>
            <a:t>Greater clarity on how funds are being used</a:t>
          </a:r>
        </a:p>
      </dgm:t>
    </dgm:pt>
    <dgm:pt modelId="{52CAB55B-E90F-4014-A59B-F0DEA6D11EA5}" type="parTrans" cxnId="{A79CC8EE-DCB4-454D-B209-C47CC3AFB1FE}">
      <dgm:prSet/>
      <dgm:spPr/>
      <dgm:t>
        <a:bodyPr/>
        <a:lstStyle/>
        <a:p>
          <a:endParaRPr lang="en-US"/>
        </a:p>
      </dgm:t>
    </dgm:pt>
    <dgm:pt modelId="{3FEC80FA-458E-40F9-AC0C-79C75AEF5BCB}" type="sibTrans" cxnId="{A79CC8EE-DCB4-454D-B209-C47CC3AFB1FE}">
      <dgm:prSet/>
      <dgm:spPr/>
      <dgm:t>
        <a:bodyPr/>
        <a:lstStyle/>
        <a:p>
          <a:endParaRPr lang="en-US"/>
        </a:p>
      </dgm:t>
    </dgm:pt>
    <dgm:pt modelId="{503CB116-03C2-4E07-9524-32EBEEA65690}">
      <dgm:prSet/>
      <dgm:spPr/>
      <dgm:t>
        <a:bodyPr/>
        <a:lstStyle/>
        <a:p>
          <a:r>
            <a:rPr lang="en-US" dirty="0"/>
            <a:t>EDUCATE</a:t>
          </a:r>
        </a:p>
      </dgm:t>
    </dgm:pt>
    <dgm:pt modelId="{D406D1DB-6157-4BF8-8EC6-842481139B0B}" type="parTrans" cxnId="{E0AD601A-54A2-47B8-B0D0-CCB555FB5351}">
      <dgm:prSet/>
      <dgm:spPr/>
      <dgm:t>
        <a:bodyPr/>
        <a:lstStyle/>
        <a:p>
          <a:endParaRPr lang="en-US"/>
        </a:p>
      </dgm:t>
    </dgm:pt>
    <dgm:pt modelId="{211F7DE3-D87F-4714-8DC4-0CD47893E746}" type="sibTrans" cxnId="{E0AD601A-54A2-47B8-B0D0-CCB555FB5351}">
      <dgm:prSet/>
      <dgm:spPr/>
      <dgm:t>
        <a:bodyPr/>
        <a:lstStyle/>
        <a:p>
          <a:endParaRPr lang="en-US"/>
        </a:p>
      </dgm:t>
    </dgm:pt>
    <dgm:pt modelId="{A0238A0B-A700-44A1-96EC-73A5E18214B7}">
      <dgm:prSet/>
      <dgm:spPr/>
      <dgm:t>
        <a:bodyPr/>
        <a:lstStyle/>
        <a:p>
          <a:r>
            <a:rPr lang="en-US" dirty="0"/>
            <a:t>People on why children’s hospitals need donations</a:t>
          </a:r>
        </a:p>
      </dgm:t>
    </dgm:pt>
    <dgm:pt modelId="{5BC06BD1-949E-4F9A-BEE1-C29AAE797486}" type="parTrans" cxnId="{E0C9063C-D53C-4C8A-BD97-7514CCEE63B1}">
      <dgm:prSet/>
      <dgm:spPr/>
      <dgm:t>
        <a:bodyPr/>
        <a:lstStyle/>
        <a:p>
          <a:endParaRPr lang="en-US"/>
        </a:p>
      </dgm:t>
    </dgm:pt>
    <dgm:pt modelId="{3BAB59DE-2001-445C-A568-5386AD564AEB}" type="sibTrans" cxnId="{E0C9063C-D53C-4C8A-BD97-7514CCEE63B1}">
      <dgm:prSet/>
      <dgm:spPr/>
      <dgm:t>
        <a:bodyPr/>
        <a:lstStyle/>
        <a:p>
          <a:endParaRPr lang="en-US"/>
        </a:p>
      </dgm:t>
    </dgm:pt>
    <dgm:pt modelId="{5719B08D-B565-4774-B9F4-6A7C9A97F47D}">
      <dgm:prSet/>
      <dgm:spPr/>
      <dgm:t>
        <a:bodyPr/>
        <a:lstStyle/>
        <a:p>
          <a:r>
            <a:rPr lang="en-US" dirty="0"/>
            <a:t>OFFER</a:t>
          </a:r>
        </a:p>
      </dgm:t>
    </dgm:pt>
    <dgm:pt modelId="{C75B91AB-1E09-46B1-9121-9087ADD9173A}" type="parTrans" cxnId="{F265982F-C1DB-4A6B-B034-096F28C56B9F}">
      <dgm:prSet/>
      <dgm:spPr/>
      <dgm:t>
        <a:bodyPr/>
        <a:lstStyle/>
        <a:p>
          <a:endParaRPr lang="en-US"/>
        </a:p>
      </dgm:t>
    </dgm:pt>
    <dgm:pt modelId="{654E7AB9-429F-401B-BFF2-5E65990734D4}" type="sibTrans" cxnId="{F265982F-C1DB-4A6B-B034-096F28C56B9F}">
      <dgm:prSet/>
      <dgm:spPr/>
      <dgm:t>
        <a:bodyPr/>
        <a:lstStyle/>
        <a:p>
          <a:endParaRPr lang="en-US"/>
        </a:p>
      </dgm:t>
    </dgm:pt>
    <dgm:pt modelId="{FD822939-CA78-41B4-B7C2-201E43E10E4D}">
      <dgm:prSet/>
      <dgm:spPr/>
      <dgm:t>
        <a:bodyPr/>
        <a:lstStyle/>
        <a:p>
          <a:r>
            <a:rPr lang="en-US" dirty="0"/>
            <a:t>Stories and case studies from real-life</a:t>
          </a:r>
        </a:p>
      </dgm:t>
    </dgm:pt>
    <dgm:pt modelId="{CED2E438-A9B9-45F6-8240-40D713259613}" type="parTrans" cxnId="{9A837D3E-51C7-4030-A469-A739F34396AA}">
      <dgm:prSet/>
      <dgm:spPr/>
      <dgm:t>
        <a:bodyPr/>
        <a:lstStyle/>
        <a:p>
          <a:endParaRPr lang="en-US"/>
        </a:p>
      </dgm:t>
    </dgm:pt>
    <dgm:pt modelId="{774B0B04-D1E7-47C4-918E-1F82D1FBCC25}" type="sibTrans" cxnId="{9A837D3E-51C7-4030-A469-A739F34396AA}">
      <dgm:prSet/>
      <dgm:spPr/>
      <dgm:t>
        <a:bodyPr/>
        <a:lstStyle/>
        <a:p>
          <a:endParaRPr lang="en-US"/>
        </a:p>
      </dgm:t>
    </dgm:pt>
    <dgm:pt modelId="{50158F8B-561D-CC4F-B67C-4EFC43252905}" type="pres">
      <dgm:prSet presAssocID="{F7B33A6A-36F6-44E5-9DB2-292A30EA1C59}" presName="Name0" presStyleCnt="0">
        <dgm:presLayoutVars>
          <dgm:dir/>
          <dgm:animLvl val="lvl"/>
          <dgm:resizeHandles val="exact"/>
        </dgm:presLayoutVars>
      </dgm:prSet>
      <dgm:spPr/>
    </dgm:pt>
    <dgm:pt modelId="{E6EA2946-7FBB-B44D-B53B-5ED77BD5D275}" type="pres">
      <dgm:prSet presAssocID="{697DC71E-FDF5-4D0C-9AA7-4B2D9E6559AD}" presName="linNode" presStyleCnt="0"/>
      <dgm:spPr/>
    </dgm:pt>
    <dgm:pt modelId="{02914A31-1F80-0E46-9F57-D336ED13C18D}" type="pres">
      <dgm:prSet presAssocID="{697DC71E-FDF5-4D0C-9AA7-4B2D9E6559AD}" presName="parentText" presStyleLbl="solidFgAcc1" presStyleIdx="0" presStyleCnt="5">
        <dgm:presLayoutVars>
          <dgm:chMax val="1"/>
          <dgm:bulletEnabled/>
        </dgm:presLayoutVars>
      </dgm:prSet>
      <dgm:spPr/>
    </dgm:pt>
    <dgm:pt modelId="{0D28488C-D044-BD45-B15E-C897DC227217}" type="pres">
      <dgm:prSet presAssocID="{697DC71E-FDF5-4D0C-9AA7-4B2D9E6559AD}" presName="descendantText" presStyleLbl="alignNode1" presStyleIdx="0" presStyleCnt="5">
        <dgm:presLayoutVars>
          <dgm:bulletEnabled/>
        </dgm:presLayoutVars>
      </dgm:prSet>
      <dgm:spPr/>
    </dgm:pt>
    <dgm:pt modelId="{D8EF5F4C-27AC-F049-9891-A648028236FD}" type="pres">
      <dgm:prSet presAssocID="{DDC7E0B2-F1BA-4864-A439-35EC3250E155}" presName="sp" presStyleCnt="0"/>
      <dgm:spPr/>
    </dgm:pt>
    <dgm:pt modelId="{D5825E5A-BDD0-7240-9571-7FB3FEA48760}" type="pres">
      <dgm:prSet presAssocID="{B6C1A746-B5D9-4559-AA37-7BAAA7D7D46E}" presName="linNode" presStyleCnt="0"/>
      <dgm:spPr/>
    </dgm:pt>
    <dgm:pt modelId="{EB6F40E2-960A-EC43-A1CA-3642084C63F4}" type="pres">
      <dgm:prSet presAssocID="{B6C1A746-B5D9-4559-AA37-7BAAA7D7D46E}" presName="parentText" presStyleLbl="solidFgAcc1" presStyleIdx="1" presStyleCnt="5">
        <dgm:presLayoutVars>
          <dgm:chMax val="1"/>
          <dgm:bulletEnabled/>
        </dgm:presLayoutVars>
      </dgm:prSet>
      <dgm:spPr/>
    </dgm:pt>
    <dgm:pt modelId="{E4CC7B56-8526-C244-B9D4-57B24B8C74CA}" type="pres">
      <dgm:prSet presAssocID="{B6C1A746-B5D9-4559-AA37-7BAAA7D7D46E}" presName="descendantText" presStyleLbl="alignNode1" presStyleIdx="1" presStyleCnt="5">
        <dgm:presLayoutVars>
          <dgm:bulletEnabled/>
        </dgm:presLayoutVars>
      </dgm:prSet>
      <dgm:spPr/>
    </dgm:pt>
    <dgm:pt modelId="{18B8728E-0715-D34D-B1E5-782C652D329E}" type="pres">
      <dgm:prSet presAssocID="{116CDD60-1F94-43B7-94E1-AF4670748591}" presName="sp" presStyleCnt="0"/>
      <dgm:spPr/>
    </dgm:pt>
    <dgm:pt modelId="{BF52FF24-6A78-CC4C-B486-FA88AF2DB9F3}" type="pres">
      <dgm:prSet presAssocID="{2A1D1B3E-3367-44A1-8D0E-0BF5935022A9}" presName="linNode" presStyleCnt="0"/>
      <dgm:spPr/>
    </dgm:pt>
    <dgm:pt modelId="{EE8943C8-87C2-4F4E-AB1A-DD64E7AE00B1}" type="pres">
      <dgm:prSet presAssocID="{2A1D1B3E-3367-44A1-8D0E-0BF5935022A9}" presName="parentText" presStyleLbl="solidFgAcc1" presStyleIdx="2" presStyleCnt="5">
        <dgm:presLayoutVars>
          <dgm:chMax val="1"/>
          <dgm:bulletEnabled/>
        </dgm:presLayoutVars>
      </dgm:prSet>
      <dgm:spPr/>
    </dgm:pt>
    <dgm:pt modelId="{BB8B6385-FD4D-DB41-AB96-9F3633922DA3}" type="pres">
      <dgm:prSet presAssocID="{2A1D1B3E-3367-44A1-8D0E-0BF5935022A9}" presName="descendantText" presStyleLbl="alignNode1" presStyleIdx="2" presStyleCnt="5">
        <dgm:presLayoutVars>
          <dgm:bulletEnabled/>
        </dgm:presLayoutVars>
      </dgm:prSet>
      <dgm:spPr/>
    </dgm:pt>
    <dgm:pt modelId="{ADDEEE99-816F-1A48-AD10-184FFACF315B}" type="pres">
      <dgm:prSet presAssocID="{322DC930-2C5A-4350-AA38-C10DAA23CC7C}" presName="sp" presStyleCnt="0"/>
      <dgm:spPr/>
    </dgm:pt>
    <dgm:pt modelId="{03315A9B-81FF-064B-8D29-33EE1C2BA65B}" type="pres">
      <dgm:prSet presAssocID="{503CB116-03C2-4E07-9524-32EBEEA65690}" presName="linNode" presStyleCnt="0"/>
      <dgm:spPr/>
    </dgm:pt>
    <dgm:pt modelId="{14F18FD3-A1A7-764A-A479-1C8A794BC56A}" type="pres">
      <dgm:prSet presAssocID="{503CB116-03C2-4E07-9524-32EBEEA65690}" presName="parentText" presStyleLbl="solidFgAcc1" presStyleIdx="3" presStyleCnt="5">
        <dgm:presLayoutVars>
          <dgm:chMax val="1"/>
          <dgm:bulletEnabled/>
        </dgm:presLayoutVars>
      </dgm:prSet>
      <dgm:spPr/>
    </dgm:pt>
    <dgm:pt modelId="{FA31741D-8AC1-3A44-890A-3E212F3E742C}" type="pres">
      <dgm:prSet presAssocID="{503CB116-03C2-4E07-9524-32EBEEA65690}" presName="descendantText" presStyleLbl="alignNode1" presStyleIdx="3" presStyleCnt="5">
        <dgm:presLayoutVars>
          <dgm:bulletEnabled/>
        </dgm:presLayoutVars>
      </dgm:prSet>
      <dgm:spPr/>
    </dgm:pt>
    <dgm:pt modelId="{5C2AB2EC-BB90-7544-8652-5B64E8D399EF}" type="pres">
      <dgm:prSet presAssocID="{211F7DE3-D87F-4714-8DC4-0CD47893E746}" presName="sp" presStyleCnt="0"/>
      <dgm:spPr/>
    </dgm:pt>
    <dgm:pt modelId="{6782DFF1-6B73-E04E-AE5E-D8EC11C21CB9}" type="pres">
      <dgm:prSet presAssocID="{5719B08D-B565-4774-B9F4-6A7C9A97F47D}" presName="linNode" presStyleCnt="0"/>
      <dgm:spPr/>
    </dgm:pt>
    <dgm:pt modelId="{F62A81BD-E912-EF49-8107-9C1560C1BAA7}" type="pres">
      <dgm:prSet presAssocID="{5719B08D-B565-4774-B9F4-6A7C9A97F47D}" presName="parentText" presStyleLbl="solidFgAcc1" presStyleIdx="4" presStyleCnt="5">
        <dgm:presLayoutVars>
          <dgm:chMax val="1"/>
          <dgm:bulletEnabled/>
        </dgm:presLayoutVars>
      </dgm:prSet>
      <dgm:spPr/>
    </dgm:pt>
    <dgm:pt modelId="{664F6C8F-3AC9-4747-8AFE-9EEEF0545867}" type="pres">
      <dgm:prSet presAssocID="{5719B08D-B565-4774-B9F4-6A7C9A97F47D}" presName="descendantText" presStyleLbl="alignNode1" presStyleIdx="4" presStyleCnt="5">
        <dgm:presLayoutVars>
          <dgm:bulletEnabled/>
        </dgm:presLayoutVars>
      </dgm:prSet>
      <dgm:spPr/>
    </dgm:pt>
  </dgm:ptLst>
  <dgm:cxnLst>
    <dgm:cxn modelId="{DAFA9C07-FA5C-F94E-82C2-653F208B84A6}" type="presOf" srcId="{697DC71E-FDF5-4D0C-9AA7-4B2D9E6559AD}" destId="{02914A31-1F80-0E46-9F57-D336ED13C18D}" srcOrd="0" destOrd="0" presId="urn:microsoft.com/office/officeart/2016/7/layout/VerticalHollowActionList"/>
    <dgm:cxn modelId="{69B7B218-7FFA-4266-BADA-C46715D80E25}" srcId="{F7B33A6A-36F6-44E5-9DB2-292A30EA1C59}" destId="{B6C1A746-B5D9-4559-AA37-7BAAA7D7D46E}" srcOrd="1" destOrd="0" parTransId="{22031EE6-40E2-46F0-A8FC-455DACCD4406}" sibTransId="{116CDD60-1F94-43B7-94E1-AF4670748591}"/>
    <dgm:cxn modelId="{E0AD601A-54A2-47B8-B0D0-CCB555FB5351}" srcId="{F7B33A6A-36F6-44E5-9DB2-292A30EA1C59}" destId="{503CB116-03C2-4E07-9524-32EBEEA65690}" srcOrd="3" destOrd="0" parTransId="{D406D1DB-6157-4BF8-8EC6-842481139B0B}" sibTransId="{211F7DE3-D87F-4714-8DC4-0CD47893E746}"/>
    <dgm:cxn modelId="{E8A9BE1D-AA02-EF46-B72E-AD9670289E2A}" type="presOf" srcId="{71B4380F-B8EF-4538-8FE9-D3F1633138FD}" destId="{0D28488C-D044-BD45-B15E-C897DC227217}" srcOrd="0" destOrd="0" presId="urn:microsoft.com/office/officeart/2016/7/layout/VerticalHollowActionList"/>
    <dgm:cxn modelId="{34341D2E-F9C5-4F48-885B-0930386A65A2}" type="presOf" srcId="{2A1D1B3E-3367-44A1-8D0E-0BF5935022A9}" destId="{EE8943C8-87C2-4F4E-AB1A-DD64E7AE00B1}" srcOrd="0" destOrd="0" presId="urn:microsoft.com/office/officeart/2016/7/layout/VerticalHollowActionList"/>
    <dgm:cxn modelId="{F265982F-C1DB-4A6B-B034-096F28C56B9F}" srcId="{F7B33A6A-36F6-44E5-9DB2-292A30EA1C59}" destId="{5719B08D-B565-4774-B9F4-6A7C9A97F47D}" srcOrd="4" destOrd="0" parTransId="{C75B91AB-1E09-46B1-9121-9087ADD9173A}" sibTransId="{654E7AB9-429F-401B-BFF2-5E65990734D4}"/>
    <dgm:cxn modelId="{B36A4E31-A145-8046-B969-A9FF9A30CD72}" type="presOf" srcId="{B6C1A746-B5D9-4559-AA37-7BAAA7D7D46E}" destId="{EB6F40E2-960A-EC43-A1CA-3642084C63F4}" srcOrd="0" destOrd="0" presId="urn:microsoft.com/office/officeart/2016/7/layout/VerticalHollowActionList"/>
    <dgm:cxn modelId="{9AA38839-03F7-4D94-A3EC-47C1EC4617B6}" srcId="{B6C1A746-B5D9-4559-AA37-7BAAA7D7D46E}" destId="{DB199766-9434-41C6-B735-09101E648833}" srcOrd="0" destOrd="0" parTransId="{9FDEDC11-2EB6-47D1-A816-5D9A9DC274D4}" sibTransId="{48685E54-68A6-4248-85B9-40B4DBFAD055}"/>
    <dgm:cxn modelId="{E0C9063C-D53C-4C8A-BD97-7514CCEE63B1}" srcId="{503CB116-03C2-4E07-9524-32EBEEA65690}" destId="{A0238A0B-A700-44A1-96EC-73A5E18214B7}" srcOrd="0" destOrd="0" parTransId="{5BC06BD1-949E-4F9A-BEE1-C29AAE797486}" sibTransId="{3BAB59DE-2001-445C-A568-5386AD564AEB}"/>
    <dgm:cxn modelId="{9A837D3E-51C7-4030-A469-A739F34396AA}" srcId="{5719B08D-B565-4774-B9F4-6A7C9A97F47D}" destId="{FD822939-CA78-41B4-B7C2-201E43E10E4D}" srcOrd="0" destOrd="0" parTransId="{CED2E438-A9B9-45F6-8240-40D713259613}" sibTransId="{774B0B04-D1E7-47C4-918E-1F82D1FBCC25}"/>
    <dgm:cxn modelId="{1529AF56-A8D8-428C-B18A-0D7FEBAAAF07}" srcId="{697DC71E-FDF5-4D0C-9AA7-4B2D9E6559AD}" destId="{71B4380F-B8EF-4538-8FE9-D3F1633138FD}" srcOrd="0" destOrd="0" parTransId="{164FA1E4-5CBD-4DFF-9113-05E14F1B2303}" sibTransId="{E8F5A5C2-9E49-4E5F-8204-D55CC4A7B588}"/>
    <dgm:cxn modelId="{01717A6B-E774-784C-9541-CFA9F001DB8F}" type="presOf" srcId="{5719B08D-B565-4774-B9F4-6A7C9A97F47D}" destId="{F62A81BD-E912-EF49-8107-9C1560C1BAA7}" srcOrd="0" destOrd="0" presId="urn:microsoft.com/office/officeart/2016/7/layout/VerticalHollowActionList"/>
    <dgm:cxn modelId="{AB519B6D-3BC4-AC42-AF17-E9D2EADB3E8A}" type="presOf" srcId="{DB199766-9434-41C6-B735-09101E648833}" destId="{E4CC7B56-8526-C244-B9D4-57B24B8C74CA}" srcOrd="0" destOrd="0" presId="urn:microsoft.com/office/officeart/2016/7/layout/VerticalHollowActionList"/>
    <dgm:cxn modelId="{E42AED78-D0E4-B247-97A1-8842DD68ED85}" type="presOf" srcId="{A0238A0B-A700-44A1-96EC-73A5E18214B7}" destId="{FA31741D-8AC1-3A44-890A-3E212F3E742C}" srcOrd="0" destOrd="0" presId="urn:microsoft.com/office/officeart/2016/7/layout/VerticalHollowActionList"/>
    <dgm:cxn modelId="{2211C37E-393A-4329-A02C-C8F2BADDDC9E}" srcId="{F7B33A6A-36F6-44E5-9DB2-292A30EA1C59}" destId="{2A1D1B3E-3367-44A1-8D0E-0BF5935022A9}" srcOrd="2" destOrd="0" parTransId="{D248584F-754F-48BF-996B-99A206F13807}" sibTransId="{322DC930-2C5A-4350-AA38-C10DAA23CC7C}"/>
    <dgm:cxn modelId="{5806FA80-B2B9-AA4A-90DE-4282876E8C89}" type="presOf" srcId="{503CB116-03C2-4E07-9524-32EBEEA65690}" destId="{14F18FD3-A1A7-764A-A479-1C8A794BC56A}" srcOrd="0" destOrd="0" presId="urn:microsoft.com/office/officeart/2016/7/layout/VerticalHollowActionList"/>
    <dgm:cxn modelId="{7F35D985-9EF1-BE44-AF00-A44B2B8FE5B8}" type="presOf" srcId="{FD822939-CA78-41B4-B7C2-201E43E10E4D}" destId="{664F6C8F-3AC9-4747-8AFE-9EEEF0545867}" srcOrd="0" destOrd="0" presId="urn:microsoft.com/office/officeart/2016/7/layout/VerticalHollowActionList"/>
    <dgm:cxn modelId="{4A639D8D-6FE1-1A42-9AC1-A1559E7F126E}" type="presOf" srcId="{93EEE689-CD15-4C70-9666-6C1FC2522CD7}" destId="{BB8B6385-FD4D-DB41-AB96-9F3633922DA3}" srcOrd="0" destOrd="0" presId="urn:microsoft.com/office/officeart/2016/7/layout/VerticalHollowActionList"/>
    <dgm:cxn modelId="{C8A93EB3-6CB8-4AEE-A3C3-1690D1B7BFFA}" srcId="{F7B33A6A-36F6-44E5-9DB2-292A30EA1C59}" destId="{697DC71E-FDF5-4D0C-9AA7-4B2D9E6559AD}" srcOrd="0" destOrd="0" parTransId="{4F86A8E5-16ED-4948-82F1-EA5B24F96ADE}" sibTransId="{DDC7E0B2-F1BA-4864-A439-35EC3250E155}"/>
    <dgm:cxn modelId="{A79CC8EE-DCB4-454D-B209-C47CC3AFB1FE}" srcId="{2A1D1B3E-3367-44A1-8D0E-0BF5935022A9}" destId="{93EEE689-CD15-4C70-9666-6C1FC2522CD7}" srcOrd="0" destOrd="0" parTransId="{52CAB55B-E90F-4014-A59B-F0DEA6D11EA5}" sibTransId="{3FEC80FA-458E-40F9-AC0C-79C75AEF5BCB}"/>
    <dgm:cxn modelId="{5E8C9EF3-B784-6746-92FC-8CFAD6679ECE}" type="presOf" srcId="{F7B33A6A-36F6-44E5-9DB2-292A30EA1C59}" destId="{50158F8B-561D-CC4F-B67C-4EFC43252905}" srcOrd="0" destOrd="0" presId="urn:microsoft.com/office/officeart/2016/7/layout/VerticalHollowActionList"/>
    <dgm:cxn modelId="{050A81D1-BD40-7543-91FD-2712772E698F}" type="presParOf" srcId="{50158F8B-561D-CC4F-B67C-4EFC43252905}" destId="{E6EA2946-7FBB-B44D-B53B-5ED77BD5D275}" srcOrd="0" destOrd="0" presId="urn:microsoft.com/office/officeart/2016/7/layout/VerticalHollowActionList"/>
    <dgm:cxn modelId="{AB931E34-7EB4-244E-828D-DC7A0F4EEBD0}" type="presParOf" srcId="{E6EA2946-7FBB-B44D-B53B-5ED77BD5D275}" destId="{02914A31-1F80-0E46-9F57-D336ED13C18D}" srcOrd="0" destOrd="0" presId="urn:microsoft.com/office/officeart/2016/7/layout/VerticalHollowActionList"/>
    <dgm:cxn modelId="{33B3EF41-A3DA-E346-92CA-F338D52A9EC6}" type="presParOf" srcId="{E6EA2946-7FBB-B44D-B53B-5ED77BD5D275}" destId="{0D28488C-D044-BD45-B15E-C897DC227217}" srcOrd="1" destOrd="0" presId="urn:microsoft.com/office/officeart/2016/7/layout/VerticalHollowActionList"/>
    <dgm:cxn modelId="{9AB81369-08B5-5F41-AF3E-94CBB17618D3}" type="presParOf" srcId="{50158F8B-561D-CC4F-B67C-4EFC43252905}" destId="{D8EF5F4C-27AC-F049-9891-A648028236FD}" srcOrd="1" destOrd="0" presId="urn:microsoft.com/office/officeart/2016/7/layout/VerticalHollowActionList"/>
    <dgm:cxn modelId="{A36F75C5-1412-3445-BB08-0079449D67BE}" type="presParOf" srcId="{50158F8B-561D-CC4F-B67C-4EFC43252905}" destId="{D5825E5A-BDD0-7240-9571-7FB3FEA48760}" srcOrd="2" destOrd="0" presId="urn:microsoft.com/office/officeart/2016/7/layout/VerticalHollowActionList"/>
    <dgm:cxn modelId="{45D4D649-54EA-DB4C-8752-CD542E1D8C89}" type="presParOf" srcId="{D5825E5A-BDD0-7240-9571-7FB3FEA48760}" destId="{EB6F40E2-960A-EC43-A1CA-3642084C63F4}" srcOrd="0" destOrd="0" presId="urn:microsoft.com/office/officeart/2016/7/layout/VerticalHollowActionList"/>
    <dgm:cxn modelId="{0830D1C8-4388-1B4B-819D-BB6D965FC7FC}" type="presParOf" srcId="{D5825E5A-BDD0-7240-9571-7FB3FEA48760}" destId="{E4CC7B56-8526-C244-B9D4-57B24B8C74CA}" srcOrd="1" destOrd="0" presId="urn:microsoft.com/office/officeart/2016/7/layout/VerticalHollowActionList"/>
    <dgm:cxn modelId="{924473FD-6080-7F4D-B2C7-0C2B6153427B}" type="presParOf" srcId="{50158F8B-561D-CC4F-B67C-4EFC43252905}" destId="{18B8728E-0715-D34D-B1E5-782C652D329E}" srcOrd="3" destOrd="0" presId="urn:microsoft.com/office/officeart/2016/7/layout/VerticalHollowActionList"/>
    <dgm:cxn modelId="{8E03DF4C-8C11-F440-9E22-44A07973502A}" type="presParOf" srcId="{50158F8B-561D-CC4F-B67C-4EFC43252905}" destId="{BF52FF24-6A78-CC4C-B486-FA88AF2DB9F3}" srcOrd="4" destOrd="0" presId="urn:microsoft.com/office/officeart/2016/7/layout/VerticalHollowActionList"/>
    <dgm:cxn modelId="{51561707-C06B-E746-B1E6-2F0032A70A51}" type="presParOf" srcId="{BF52FF24-6A78-CC4C-B486-FA88AF2DB9F3}" destId="{EE8943C8-87C2-4F4E-AB1A-DD64E7AE00B1}" srcOrd="0" destOrd="0" presId="urn:microsoft.com/office/officeart/2016/7/layout/VerticalHollowActionList"/>
    <dgm:cxn modelId="{9F5D67BE-EF8D-0346-84DA-443C868F6DC8}" type="presParOf" srcId="{BF52FF24-6A78-CC4C-B486-FA88AF2DB9F3}" destId="{BB8B6385-FD4D-DB41-AB96-9F3633922DA3}" srcOrd="1" destOrd="0" presId="urn:microsoft.com/office/officeart/2016/7/layout/VerticalHollowActionList"/>
    <dgm:cxn modelId="{59649EE4-6610-0A48-A505-AC8B25005D19}" type="presParOf" srcId="{50158F8B-561D-CC4F-B67C-4EFC43252905}" destId="{ADDEEE99-816F-1A48-AD10-184FFACF315B}" srcOrd="5" destOrd="0" presId="urn:microsoft.com/office/officeart/2016/7/layout/VerticalHollowActionList"/>
    <dgm:cxn modelId="{55748676-37AC-CB48-AB12-4E5EBA59A37B}" type="presParOf" srcId="{50158F8B-561D-CC4F-B67C-4EFC43252905}" destId="{03315A9B-81FF-064B-8D29-33EE1C2BA65B}" srcOrd="6" destOrd="0" presId="urn:microsoft.com/office/officeart/2016/7/layout/VerticalHollowActionList"/>
    <dgm:cxn modelId="{DC48FE4F-6A7E-DD4C-BA36-36976082E870}" type="presParOf" srcId="{03315A9B-81FF-064B-8D29-33EE1C2BA65B}" destId="{14F18FD3-A1A7-764A-A479-1C8A794BC56A}" srcOrd="0" destOrd="0" presId="urn:microsoft.com/office/officeart/2016/7/layout/VerticalHollowActionList"/>
    <dgm:cxn modelId="{94017811-94F7-1E4F-BA65-C7C3570144DC}" type="presParOf" srcId="{03315A9B-81FF-064B-8D29-33EE1C2BA65B}" destId="{FA31741D-8AC1-3A44-890A-3E212F3E742C}" srcOrd="1" destOrd="0" presId="urn:microsoft.com/office/officeart/2016/7/layout/VerticalHollowActionList"/>
    <dgm:cxn modelId="{7E072B5C-F4C6-B343-AF60-E581E8856CD8}" type="presParOf" srcId="{50158F8B-561D-CC4F-B67C-4EFC43252905}" destId="{5C2AB2EC-BB90-7544-8652-5B64E8D399EF}" srcOrd="7" destOrd="0" presId="urn:microsoft.com/office/officeart/2016/7/layout/VerticalHollowActionList"/>
    <dgm:cxn modelId="{8412B625-30BD-C94B-8A5C-20E450F15E36}" type="presParOf" srcId="{50158F8B-561D-CC4F-B67C-4EFC43252905}" destId="{6782DFF1-6B73-E04E-AE5E-D8EC11C21CB9}" srcOrd="8" destOrd="0" presId="urn:microsoft.com/office/officeart/2016/7/layout/VerticalHollowActionList"/>
    <dgm:cxn modelId="{AF5C42D5-E6F7-EF42-AD7F-FB9DA4870C2F}" type="presParOf" srcId="{6782DFF1-6B73-E04E-AE5E-D8EC11C21CB9}" destId="{F62A81BD-E912-EF49-8107-9C1560C1BAA7}" srcOrd="0" destOrd="0" presId="urn:microsoft.com/office/officeart/2016/7/layout/VerticalHollowActionList"/>
    <dgm:cxn modelId="{89AAA7A9-E2C1-F741-A4A9-CEF296134290}" type="presParOf" srcId="{6782DFF1-6B73-E04E-AE5E-D8EC11C21CB9}" destId="{664F6C8F-3AC9-4747-8AFE-9EEEF0545867}"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8488C-D044-BD45-B15E-C897DC227217}">
      <dsp:nvSpPr>
        <dsp:cNvPr id="0" name=""/>
        <dsp:cNvSpPr/>
      </dsp:nvSpPr>
      <dsp:spPr>
        <a:xfrm>
          <a:off x="2103120" y="1890"/>
          <a:ext cx="8412480" cy="8296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225" tIns="210740" rIns="163225" bIns="210740" numCol="1" spcCol="1270" anchor="ctr" anchorCtr="0">
          <a:noAutofit/>
        </a:bodyPr>
        <a:lstStyle/>
        <a:p>
          <a:pPr marL="0" lvl="0" indent="0" algn="l" defTabSz="622300">
            <a:lnSpc>
              <a:spcPct val="90000"/>
            </a:lnSpc>
            <a:spcBef>
              <a:spcPct val="0"/>
            </a:spcBef>
            <a:spcAft>
              <a:spcPct val="35000"/>
            </a:spcAft>
            <a:buNone/>
          </a:pPr>
          <a:r>
            <a:rPr lang="en-US" sz="1400" kern="1200" dirty="0"/>
            <a:t>On patient care in donation appeals</a:t>
          </a:r>
        </a:p>
      </dsp:txBody>
      <dsp:txXfrm>
        <a:off x="2103120" y="1890"/>
        <a:ext cx="8412480" cy="829686"/>
      </dsp:txXfrm>
    </dsp:sp>
    <dsp:sp modelId="{02914A31-1F80-0E46-9F57-D336ED13C18D}">
      <dsp:nvSpPr>
        <dsp:cNvPr id="0" name=""/>
        <dsp:cNvSpPr/>
      </dsp:nvSpPr>
      <dsp:spPr>
        <a:xfrm>
          <a:off x="0" y="1890"/>
          <a:ext cx="2103120" cy="829686"/>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55" rIns="111290" bIns="81955" numCol="1" spcCol="1270" anchor="ctr" anchorCtr="0">
          <a:noAutofit/>
        </a:bodyPr>
        <a:lstStyle/>
        <a:p>
          <a:pPr marL="0" lvl="0" indent="0" algn="ctr" defTabSz="800100">
            <a:lnSpc>
              <a:spcPct val="90000"/>
            </a:lnSpc>
            <a:spcBef>
              <a:spcPct val="0"/>
            </a:spcBef>
            <a:spcAft>
              <a:spcPct val="35000"/>
            </a:spcAft>
            <a:buNone/>
          </a:pPr>
          <a:r>
            <a:rPr lang="en-US" sz="1800" kern="1200" dirty="0"/>
            <a:t>FOCUS</a:t>
          </a:r>
        </a:p>
      </dsp:txBody>
      <dsp:txXfrm>
        <a:off x="0" y="1890"/>
        <a:ext cx="2103120" cy="829686"/>
      </dsp:txXfrm>
    </dsp:sp>
    <dsp:sp modelId="{E4CC7B56-8526-C244-B9D4-57B24B8C74CA}">
      <dsp:nvSpPr>
        <dsp:cNvPr id="0" name=""/>
        <dsp:cNvSpPr/>
      </dsp:nvSpPr>
      <dsp:spPr>
        <a:xfrm>
          <a:off x="2103120" y="881358"/>
          <a:ext cx="8412480" cy="829686"/>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225" tIns="210740" rIns="163225" bIns="210740" numCol="1" spcCol="1270" anchor="ctr" anchorCtr="0">
          <a:noAutofit/>
        </a:bodyPr>
        <a:lstStyle/>
        <a:p>
          <a:pPr marL="0" lvl="0" indent="0" algn="l" defTabSz="622300">
            <a:lnSpc>
              <a:spcPct val="90000"/>
            </a:lnSpc>
            <a:spcBef>
              <a:spcPct val="0"/>
            </a:spcBef>
            <a:spcAft>
              <a:spcPct val="35000"/>
            </a:spcAft>
            <a:buNone/>
          </a:pPr>
          <a:r>
            <a:rPr lang="en-US" sz="1400" kern="1200" dirty="0"/>
            <a:t>Key messages to show why people should BELIEVE in the work being done at Mt. Rumpke Children’s Hospital</a:t>
          </a:r>
        </a:p>
      </dsp:txBody>
      <dsp:txXfrm>
        <a:off x="2103120" y="881358"/>
        <a:ext cx="8412480" cy="829686"/>
      </dsp:txXfrm>
    </dsp:sp>
    <dsp:sp modelId="{EB6F40E2-960A-EC43-A1CA-3642084C63F4}">
      <dsp:nvSpPr>
        <dsp:cNvPr id="0" name=""/>
        <dsp:cNvSpPr/>
      </dsp:nvSpPr>
      <dsp:spPr>
        <a:xfrm>
          <a:off x="0" y="881358"/>
          <a:ext cx="2103120" cy="829686"/>
        </a:xfrm>
        <a:prstGeom prst="rect">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55" rIns="111290" bIns="81955" numCol="1" spcCol="1270" anchor="ctr" anchorCtr="0">
          <a:noAutofit/>
        </a:bodyPr>
        <a:lstStyle/>
        <a:p>
          <a:pPr marL="0" lvl="0" indent="0" algn="ctr" defTabSz="800100">
            <a:lnSpc>
              <a:spcPct val="90000"/>
            </a:lnSpc>
            <a:spcBef>
              <a:spcPct val="0"/>
            </a:spcBef>
            <a:spcAft>
              <a:spcPct val="35000"/>
            </a:spcAft>
            <a:buNone/>
          </a:pPr>
          <a:r>
            <a:rPr lang="en-US" sz="1800" kern="1200" dirty="0"/>
            <a:t>ADAPT</a:t>
          </a:r>
        </a:p>
      </dsp:txBody>
      <dsp:txXfrm>
        <a:off x="0" y="881358"/>
        <a:ext cx="2103120" cy="829686"/>
      </dsp:txXfrm>
    </dsp:sp>
    <dsp:sp modelId="{BB8B6385-FD4D-DB41-AB96-9F3633922DA3}">
      <dsp:nvSpPr>
        <dsp:cNvPr id="0" name=""/>
        <dsp:cNvSpPr/>
      </dsp:nvSpPr>
      <dsp:spPr>
        <a:xfrm>
          <a:off x="2103120" y="1760825"/>
          <a:ext cx="8412480" cy="82968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225" tIns="210740" rIns="163225" bIns="210740" numCol="1" spcCol="1270" anchor="ctr" anchorCtr="0">
          <a:noAutofit/>
        </a:bodyPr>
        <a:lstStyle/>
        <a:p>
          <a:pPr marL="0" lvl="0" indent="0" algn="l" defTabSz="622300">
            <a:lnSpc>
              <a:spcPct val="90000"/>
            </a:lnSpc>
            <a:spcBef>
              <a:spcPct val="0"/>
            </a:spcBef>
            <a:spcAft>
              <a:spcPct val="35000"/>
            </a:spcAft>
            <a:buNone/>
          </a:pPr>
          <a:r>
            <a:rPr lang="en-US" sz="1400" kern="1200" dirty="0"/>
            <a:t>Greater clarity on how funds are being used</a:t>
          </a:r>
        </a:p>
      </dsp:txBody>
      <dsp:txXfrm>
        <a:off x="2103120" y="1760825"/>
        <a:ext cx="8412480" cy="829686"/>
      </dsp:txXfrm>
    </dsp:sp>
    <dsp:sp modelId="{EE8943C8-87C2-4F4E-AB1A-DD64E7AE00B1}">
      <dsp:nvSpPr>
        <dsp:cNvPr id="0" name=""/>
        <dsp:cNvSpPr/>
      </dsp:nvSpPr>
      <dsp:spPr>
        <a:xfrm>
          <a:off x="0" y="1760825"/>
          <a:ext cx="2103120" cy="829686"/>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55" rIns="111290" bIns="81955" numCol="1" spcCol="1270" anchor="ctr" anchorCtr="0">
          <a:noAutofit/>
        </a:bodyPr>
        <a:lstStyle/>
        <a:p>
          <a:pPr marL="0" lvl="0" indent="0" algn="ctr" defTabSz="800100">
            <a:lnSpc>
              <a:spcPct val="90000"/>
            </a:lnSpc>
            <a:spcBef>
              <a:spcPct val="0"/>
            </a:spcBef>
            <a:spcAft>
              <a:spcPct val="35000"/>
            </a:spcAft>
            <a:buNone/>
          </a:pPr>
          <a:r>
            <a:rPr lang="en-US" sz="1800" kern="1200" dirty="0"/>
            <a:t>PROVIDE</a:t>
          </a:r>
        </a:p>
      </dsp:txBody>
      <dsp:txXfrm>
        <a:off x="0" y="1760825"/>
        <a:ext cx="2103120" cy="829686"/>
      </dsp:txXfrm>
    </dsp:sp>
    <dsp:sp modelId="{FA31741D-8AC1-3A44-890A-3E212F3E742C}">
      <dsp:nvSpPr>
        <dsp:cNvPr id="0" name=""/>
        <dsp:cNvSpPr/>
      </dsp:nvSpPr>
      <dsp:spPr>
        <a:xfrm>
          <a:off x="2103120" y="2640293"/>
          <a:ext cx="8412480" cy="829686"/>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225" tIns="210740" rIns="163225" bIns="210740" numCol="1" spcCol="1270" anchor="ctr" anchorCtr="0">
          <a:noAutofit/>
        </a:bodyPr>
        <a:lstStyle/>
        <a:p>
          <a:pPr marL="0" lvl="0" indent="0" algn="l" defTabSz="622300">
            <a:lnSpc>
              <a:spcPct val="90000"/>
            </a:lnSpc>
            <a:spcBef>
              <a:spcPct val="0"/>
            </a:spcBef>
            <a:spcAft>
              <a:spcPct val="35000"/>
            </a:spcAft>
            <a:buNone/>
          </a:pPr>
          <a:r>
            <a:rPr lang="en-US" sz="1400" kern="1200" dirty="0"/>
            <a:t>People on why children’s hospitals need donations</a:t>
          </a:r>
        </a:p>
      </dsp:txBody>
      <dsp:txXfrm>
        <a:off x="2103120" y="2640293"/>
        <a:ext cx="8412480" cy="829686"/>
      </dsp:txXfrm>
    </dsp:sp>
    <dsp:sp modelId="{14F18FD3-A1A7-764A-A479-1C8A794BC56A}">
      <dsp:nvSpPr>
        <dsp:cNvPr id="0" name=""/>
        <dsp:cNvSpPr/>
      </dsp:nvSpPr>
      <dsp:spPr>
        <a:xfrm>
          <a:off x="0" y="2640293"/>
          <a:ext cx="2103120" cy="829686"/>
        </a:xfrm>
        <a:prstGeom prst="rect">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55" rIns="111290" bIns="81955" numCol="1" spcCol="1270" anchor="ctr" anchorCtr="0">
          <a:noAutofit/>
        </a:bodyPr>
        <a:lstStyle/>
        <a:p>
          <a:pPr marL="0" lvl="0" indent="0" algn="ctr" defTabSz="800100">
            <a:lnSpc>
              <a:spcPct val="90000"/>
            </a:lnSpc>
            <a:spcBef>
              <a:spcPct val="0"/>
            </a:spcBef>
            <a:spcAft>
              <a:spcPct val="35000"/>
            </a:spcAft>
            <a:buNone/>
          </a:pPr>
          <a:r>
            <a:rPr lang="en-US" sz="1800" kern="1200" dirty="0"/>
            <a:t>EDUCATE</a:t>
          </a:r>
        </a:p>
      </dsp:txBody>
      <dsp:txXfrm>
        <a:off x="0" y="2640293"/>
        <a:ext cx="2103120" cy="829686"/>
      </dsp:txXfrm>
    </dsp:sp>
    <dsp:sp modelId="{664F6C8F-3AC9-4747-8AFE-9EEEF0545867}">
      <dsp:nvSpPr>
        <dsp:cNvPr id="0" name=""/>
        <dsp:cNvSpPr/>
      </dsp:nvSpPr>
      <dsp:spPr>
        <a:xfrm>
          <a:off x="2103120" y="3519760"/>
          <a:ext cx="8412480" cy="82968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225" tIns="210740" rIns="163225" bIns="210740" numCol="1" spcCol="1270" anchor="ctr" anchorCtr="0">
          <a:noAutofit/>
        </a:bodyPr>
        <a:lstStyle/>
        <a:p>
          <a:pPr marL="0" lvl="0" indent="0" algn="l" defTabSz="622300">
            <a:lnSpc>
              <a:spcPct val="90000"/>
            </a:lnSpc>
            <a:spcBef>
              <a:spcPct val="0"/>
            </a:spcBef>
            <a:spcAft>
              <a:spcPct val="35000"/>
            </a:spcAft>
            <a:buNone/>
          </a:pPr>
          <a:r>
            <a:rPr lang="en-US" sz="1400" kern="1200" dirty="0"/>
            <a:t>Stories and case studies from real-life</a:t>
          </a:r>
        </a:p>
      </dsp:txBody>
      <dsp:txXfrm>
        <a:off x="2103120" y="3519760"/>
        <a:ext cx="8412480" cy="829686"/>
      </dsp:txXfrm>
    </dsp:sp>
    <dsp:sp modelId="{F62A81BD-E912-EF49-8107-9C1560C1BAA7}">
      <dsp:nvSpPr>
        <dsp:cNvPr id="0" name=""/>
        <dsp:cNvSpPr/>
      </dsp:nvSpPr>
      <dsp:spPr>
        <a:xfrm>
          <a:off x="0" y="3519760"/>
          <a:ext cx="2103120" cy="829686"/>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81955" rIns="111290" bIns="81955" numCol="1" spcCol="1270" anchor="ctr" anchorCtr="0">
          <a:noAutofit/>
        </a:bodyPr>
        <a:lstStyle/>
        <a:p>
          <a:pPr marL="0" lvl="0" indent="0" algn="ctr" defTabSz="800100">
            <a:lnSpc>
              <a:spcPct val="90000"/>
            </a:lnSpc>
            <a:spcBef>
              <a:spcPct val="0"/>
            </a:spcBef>
            <a:spcAft>
              <a:spcPct val="35000"/>
            </a:spcAft>
            <a:buNone/>
          </a:pPr>
          <a:r>
            <a:rPr lang="en-US" sz="1800" kern="1200" dirty="0"/>
            <a:t>OFFER</a:t>
          </a:r>
        </a:p>
      </dsp:txBody>
      <dsp:txXfrm>
        <a:off x="0" y="3519760"/>
        <a:ext cx="2103120" cy="82968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B535-29F7-2A4F-A324-28A3986678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56F3AD6-3F83-F747-AB57-30D0D80D2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60477D2-4E8E-2D44-9BC1-150632D97E9B}"/>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5" name="Footer Placeholder 4">
            <a:extLst>
              <a:ext uri="{FF2B5EF4-FFF2-40B4-BE49-F238E27FC236}">
                <a16:creationId xmlns:a16="http://schemas.microsoft.com/office/drawing/2014/main" id="{3795FBE8-F9A5-D44B-8BE9-A6E2B4059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A8A3E-98CB-CE40-B9FE-693DA39FAF88}"/>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297807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BB3A-9893-234D-93FF-8134177D2C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3A1EEB-D360-D74D-BD45-3D30D6D440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17F476-8232-604C-93B7-75DADA02321B}"/>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5" name="Footer Placeholder 4">
            <a:extLst>
              <a:ext uri="{FF2B5EF4-FFF2-40B4-BE49-F238E27FC236}">
                <a16:creationId xmlns:a16="http://schemas.microsoft.com/office/drawing/2014/main" id="{A736E992-0046-574C-AE83-8C2537A17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AC8D6-CECE-AC49-BA14-81F73EC5207F}"/>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316769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74565-4111-3545-A19B-DE2DCBBE27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E09362-9200-0F49-8F49-53FE7BE9D5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C28B26-810D-444B-AD9D-24FF38678428}"/>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5" name="Footer Placeholder 4">
            <a:extLst>
              <a:ext uri="{FF2B5EF4-FFF2-40B4-BE49-F238E27FC236}">
                <a16:creationId xmlns:a16="http://schemas.microsoft.com/office/drawing/2014/main" id="{6D1AD3D1-5AF3-DB42-ADD6-844641417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B0B54-8B24-2A47-8AA8-B96477937D5C}"/>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367925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19FF-069E-D348-8C3E-70993B9615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E6218B-8EB0-2C49-9A21-A8B8E9B00C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9A7DC6-0527-0843-A726-428DA0B17FD0}"/>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5" name="Footer Placeholder 4">
            <a:extLst>
              <a:ext uri="{FF2B5EF4-FFF2-40B4-BE49-F238E27FC236}">
                <a16:creationId xmlns:a16="http://schemas.microsoft.com/office/drawing/2014/main" id="{F84F64F6-581E-8943-9501-A52C759C2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B4B8-EB46-1648-B9E5-CD078555187B}"/>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413529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538D-AF9D-0D46-951E-7F2D1F05BA2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D571374-81AD-FF40-9D16-901D57DBF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EECFB3-0193-744E-8237-610D843358D2}"/>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5" name="Footer Placeholder 4">
            <a:extLst>
              <a:ext uri="{FF2B5EF4-FFF2-40B4-BE49-F238E27FC236}">
                <a16:creationId xmlns:a16="http://schemas.microsoft.com/office/drawing/2014/main" id="{2A6E6E69-8DE7-9A42-A649-AEB2B5BFA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98221-6A3B-0642-A0B3-02AD40936D09}"/>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92663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BA56-4242-E04B-9E67-B7151AAA13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C4C7FA-DCE3-0543-ACBA-8B6531D1858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36FE691-E8A1-CC43-83BE-B89BD0F83C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DA049BC-2459-E442-ABE3-8CDC54749864}"/>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6" name="Footer Placeholder 5">
            <a:extLst>
              <a:ext uri="{FF2B5EF4-FFF2-40B4-BE49-F238E27FC236}">
                <a16:creationId xmlns:a16="http://schemas.microsoft.com/office/drawing/2014/main" id="{42A491C8-D620-E147-949E-12D493F31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AF0AD-ED77-474D-A236-37B9EB96F8AB}"/>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278713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B828-9EE7-F647-97D3-78CA2E7BB23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E426B5D-9544-A64D-A209-7EA5631078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6E01B0-9762-FE46-89C8-477C84765F5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9D390D-FD8A-2B4E-A489-4DAB26FE8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AC639E-CE20-CF44-BEB2-CECC55883C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C36C266-D0CA-5440-8024-1929F463D69B}"/>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8" name="Footer Placeholder 7">
            <a:extLst>
              <a:ext uri="{FF2B5EF4-FFF2-40B4-BE49-F238E27FC236}">
                <a16:creationId xmlns:a16="http://schemas.microsoft.com/office/drawing/2014/main" id="{1B92FF2B-9678-EA43-B1CF-E1DC28FC61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2EF51E-E71E-2F4F-87D0-A14F3353D649}"/>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148253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3F6E-32DB-324D-B810-225897AF330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D38E52F-FD17-B349-8729-76B71BF59C4B}"/>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4" name="Footer Placeholder 3">
            <a:extLst>
              <a:ext uri="{FF2B5EF4-FFF2-40B4-BE49-F238E27FC236}">
                <a16:creationId xmlns:a16="http://schemas.microsoft.com/office/drawing/2014/main" id="{34349092-5044-DE4B-AB0E-8B1A93BF0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49F3E3-3C62-AC44-A6D0-45276B882285}"/>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299406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8AC04-2C07-4548-ADD9-5D36FED8319D}"/>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3" name="Footer Placeholder 2">
            <a:extLst>
              <a:ext uri="{FF2B5EF4-FFF2-40B4-BE49-F238E27FC236}">
                <a16:creationId xmlns:a16="http://schemas.microsoft.com/office/drawing/2014/main" id="{D9F64ED9-6467-564C-9DD5-65DB524B14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AA70A1-41C7-3148-80ED-66CEA4C67FED}"/>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141174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63CB-19F9-724C-B78D-EE692BF3D3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CA56EAA-100A-5444-BD3B-D27964714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839E45-4DB5-6346-82AC-D931669F5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2030CD-EE6B-DC4D-A204-105B989B1ED6}"/>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6" name="Footer Placeholder 5">
            <a:extLst>
              <a:ext uri="{FF2B5EF4-FFF2-40B4-BE49-F238E27FC236}">
                <a16:creationId xmlns:a16="http://schemas.microsoft.com/office/drawing/2014/main" id="{45587ACB-6E3F-684D-BB15-5D15459E8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EBF9D-535A-D34A-AE77-08AC467DBD32}"/>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91139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611F-3204-EB4B-BF84-21F181EE13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2AFF33-B892-7943-B8C2-C28DF5036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CA985-5A94-F442-9BCE-F8485C503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5FD55E-3ECA-0047-A90B-8E5038EED827}"/>
              </a:ext>
            </a:extLst>
          </p:cNvPr>
          <p:cNvSpPr>
            <a:spLocks noGrp="1"/>
          </p:cNvSpPr>
          <p:nvPr>
            <p:ph type="dt" sz="half" idx="10"/>
          </p:nvPr>
        </p:nvSpPr>
        <p:spPr/>
        <p:txBody>
          <a:bodyPr/>
          <a:lstStyle/>
          <a:p>
            <a:fld id="{F93196E7-7BCC-6B49-9B41-1E840015513D}" type="datetimeFigureOut">
              <a:rPr lang="en-US" smtClean="0"/>
              <a:t>11/23/21</a:t>
            </a:fld>
            <a:endParaRPr lang="en-US"/>
          </a:p>
        </p:txBody>
      </p:sp>
      <p:sp>
        <p:nvSpPr>
          <p:cNvPr id="6" name="Footer Placeholder 5">
            <a:extLst>
              <a:ext uri="{FF2B5EF4-FFF2-40B4-BE49-F238E27FC236}">
                <a16:creationId xmlns:a16="http://schemas.microsoft.com/office/drawing/2014/main" id="{57D15FC0-4498-A84D-BCEF-E37BAF2A4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BA077-8BF1-C64C-B90F-BE1B9B62B810}"/>
              </a:ext>
            </a:extLst>
          </p:cNvPr>
          <p:cNvSpPr>
            <a:spLocks noGrp="1"/>
          </p:cNvSpPr>
          <p:nvPr>
            <p:ph type="sldNum" sz="quarter" idx="12"/>
          </p:nvPr>
        </p:nvSpPr>
        <p:spPr/>
        <p:txBody>
          <a:bodyPr/>
          <a:lstStyle/>
          <a:p>
            <a:fld id="{63E2D5C7-0C54-9E4C-88EF-A027837180FB}" type="slidenum">
              <a:rPr lang="en-US" smtClean="0"/>
              <a:t>‹#›</a:t>
            </a:fld>
            <a:endParaRPr lang="en-US"/>
          </a:p>
        </p:txBody>
      </p:sp>
    </p:spTree>
    <p:extLst>
      <p:ext uri="{BB962C8B-B14F-4D97-AF65-F5344CB8AC3E}">
        <p14:creationId xmlns:p14="http://schemas.microsoft.com/office/powerpoint/2010/main" val="384899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FFADD-C62E-B94E-811C-B2E2AB5F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C136FE-F32B-0145-A6BA-011484C03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D86DAF-C5B7-8B44-90E9-25B35BA72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196E7-7BCC-6B49-9B41-1E840015513D}" type="datetimeFigureOut">
              <a:rPr lang="en-US" smtClean="0"/>
              <a:t>11/23/21</a:t>
            </a:fld>
            <a:endParaRPr lang="en-US"/>
          </a:p>
        </p:txBody>
      </p:sp>
      <p:sp>
        <p:nvSpPr>
          <p:cNvPr id="5" name="Footer Placeholder 4">
            <a:extLst>
              <a:ext uri="{FF2B5EF4-FFF2-40B4-BE49-F238E27FC236}">
                <a16:creationId xmlns:a16="http://schemas.microsoft.com/office/drawing/2014/main" id="{AA365AF2-2007-934B-95F1-3AA30569CB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1D1C70-DC23-7740-A00A-972132DB1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2D5C7-0C54-9E4C-88EF-A027837180FB}" type="slidenum">
              <a:rPr lang="en-US" smtClean="0"/>
              <a:t>‹#›</a:t>
            </a:fld>
            <a:endParaRPr lang="en-US"/>
          </a:p>
        </p:txBody>
      </p:sp>
    </p:spTree>
    <p:extLst>
      <p:ext uri="{BB962C8B-B14F-4D97-AF65-F5344CB8AC3E}">
        <p14:creationId xmlns:p14="http://schemas.microsoft.com/office/powerpoint/2010/main" val="645431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CBC8F9B-B3B0-9C4A-B116-92C446D6A0F1}"/>
              </a:ext>
            </a:extLst>
          </p:cNvPr>
          <p:cNvSpPr>
            <a:spLocks noGrp="1"/>
          </p:cNvSpPr>
          <p:nvPr>
            <p:ph type="ctrTitle"/>
          </p:nvPr>
        </p:nvSpPr>
        <p:spPr>
          <a:xfrm>
            <a:off x="2558716" y="955309"/>
            <a:ext cx="7074568" cy="2898975"/>
          </a:xfrm>
        </p:spPr>
        <p:txBody>
          <a:bodyPr>
            <a:normAutofit/>
          </a:bodyPr>
          <a:lstStyle/>
          <a:p>
            <a:r>
              <a:rPr lang="en-US" sz="6600">
                <a:solidFill>
                  <a:srgbClr val="FFFFFF"/>
                </a:solidFill>
              </a:rPr>
              <a:t>Mt. Rumpke Children’s Hospital </a:t>
            </a:r>
          </a:p>
        </p:txBody>
      </p:sp>
      <p:sp>
        <p:nvSpPr>
          <p:cNvPr id="3" name="Subtitle 2">
            <a:extLst>
              <a:ext uri="{FF2B5EF4-FFF2-40B4-BE49-F238E27FC236}">
                <a16:creationId xmlns:a16="http://schemas.microsoft.com/office/drawing/2014/main" id="{336A3E45-5664-514F-B36E-F9ADB13000FA}"/>
              </a:ext>
            </a:extLst>
          </p:cNvPr>
          <p:cNvSpPr>
            <a:spLocks noGrp="1"/>
          </p:cNvSpPr>
          <p:nvPr>
            <p:ph type="subTitle" idx="1"/>
          </p:nvPr>
        </p:nvSpPr>
        <p:spPr>
          <a:xfrm>
            <a:off x="2634916" y="4533813"/>
            <a:ext cx="6930189" cy="938463"/>
          </a:xfrm>
        </p:spPr>
        <p:txBody>
          <a:bodyPr>
            <a:noAutofit/>
          </a:bodyPr>
          <a:lstStyle/>
          <a:p>
            <a:r>
              <a:rPr lang="en-US" sz="1600" dirty="0">
                <a:solidFill>
                  <a:srgbClr val="FFFFFF"/>
                </a:solidFill>
              </a:rPr>
              <a:t>A Market Research Report:</a:t>
            </a:r>
          </a:p>
          <a:p>
            <a:r>
              <a:rPr lang="en-US" sz="1600" dirty="0">
                <a:solidFill>
                  <a:srgbClr val="FFFFFF"/>
                </a:solidFill>
              </a:rPr>
              <a:t>Test the giving environment in the local and national areas</a:t>
            </a:r>
          </a:p>
          <a:p>
            <a:r>
              <a:rPr lang="en-US" sz="1600" dirty="0">
                <a:solidFill>
                  <a:srgbClr val="FFFFFF"/>
                </a:solidFill>
              </a:rPr>
              <a:t>Consider key messages and how they are received</a:t>
            </a:r>
          </a:p>
        </p:txBody>
      </p:sp>
      <p:sp>
        <p:nvSpPr>
          <p:cNvPr id="27"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90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10B26-69CE-9F45-B901-F2504166EDC8}"/>
              </a:ext>
            </a:extLst>
          </p:cNvPr>
          <p:cNvSpPr>
            <a:spLocks noGrp="1"/>
          </p:cNvSpPr>
          <p:nvPr>
            <p:ph type="title"/>
          </p:nvPr>
        </p:nvSpPr>
        <p:spPr>
          <a:xfrm>
            <a:off x="841248" y="548640"/>
            <a:ext cx="3600860" cy="5431536"/>
          </a:xfrm>
        </p:spPr>
        <p:txBody>
          <a:bodyPr>
            <a:normAutofit/>
          </a:bodyPr>
          <a:lstStyle/>
          <a:p>
            <a:r>
              <a:rPr lang="en-US" sz="5400"/>
              <a:t>Research Objective &amp; Data Collection Methods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9C0B5F-60AE-1A47-9CAB-7C268B6148AF}"/>
              </a:ext>
            </a:extLst>
          </p:cNvPr>
          <p:cNvSpPr>
            <a:spLocks noGrp="1"/>
          </p:cNvSpPr>
          <p:nvPr>
            <p:ph idx="1"/>
          </p:nvPr>
        </p:nvSpPr>
        <p:spPr>
          <a:xfrm>
            <a:off x="5126418" y="552091"/>
            <a:ext cx="6224335" cy="5431536"/>
          </a:xfrm>
        </p:spPr>
        <p:txBody>
          <a:bodyPr anchor="ctr">
            <a:normAutofit/>
          </a:bodyPr>
          <a:lstStyle/>
          <a:p>
            <a:pPr marL="0" indent="0">
              <a:buNone/>
            </a:pPr>
            <a:r>
              <a:rPr lang="en-US" sz="2200" u="sng" dirty="0"/>
              <a:t>Research Objective</a:t>
            </a:r>
          </a:p>
          <a:p>
            <a:pPr marL="0" indent="0">
              <a:buNone/>
            </a:pPr>
            <a:r>
              <a:rPr lang="en-US" sz="2200" dirty="0"/>
              <a:t>Develop and follow messages for target audiences that can be incorporated throughout marketing and development communications. Inform marketing and communications plans and materials, as well as development communications for Mt. Rumpke Children’s Hospital. Determine the preferred method of communication for audiences of different ages and demographics to aid in planning a comprehensive communication strategy.</a:t>
            </a:r>
            <a:endParaRPr lang="en-GB" sz="2200" dirty="0"/>
          </a:p>
          <a:p>
            <a:pPr marL="0" indent="0">
              <a:buNone/>
            </a:pPr>
            <a:r>
              <a:rPr lang="en-US" sz="2200" u="sng" dirty="0"/>
              <a:t>Data Collection Methods</a:t>
            </a:r>
          </a:p>
          <a:p>
            <a:pPr marL="0" indent="0">
              <a:buNone/>
            </a:pPr>
            <a:r>
              <a:rPr lang="en-US" sz="2200" dirty="0"/>
              <a:t>Quantitative – Survey </a:t>
            </a:r>
          </a:p>
          <a:p>
            <a:pPr marL="0" indent="0">
              <a:buNone/>
            </a:pPr>
            <a:r>
              <a:rPr lang="en-US" sz="2200" dirty="0"/>
              <a:t>Qualitative – Focus Groups</a:t>
            </a:r>
          </a:p>
        </p:txBody>
      </p:sp>
    </p:spTree>
    <p:extLst>
      <p:ext uri="{BB962C8B-B14F-4D97-AF65-F5344CB8AC3E}">
        <p14:creationId xmlns:p14="http://schemas.microsoft.com/office/powerpoint/2010/main" val="311091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2">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14">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D25C04-B542-D246-ACC9-1EB0F6FC9A44}"/>
              </a:ext>
            </a:extLst>
          </p:cNvPr>
          <p:cNvSpPr>
            <a:spLocks noGrp="1"/>
          </p:cNvSpPr>
          <p:nvPr>
            <p:ph type="title"/>
          </p:nvPr>
        </p:nvSpPr>
        <p:spPr>
          <a:xfrm>
            <a:off x="841248" y="510047"/>
            <a:ext cx="3300984" cy="1645920"/>
          </a:xfrm>
        </p:spPr>
        <p:txBody>
          <a:bodyPr>
            <a:normAutofit/>
          </a:bodyPr>
          <a:lstStyle/>
          <a:p>
            <a:r>
              <a:rPr lang="en-US" sz="2800"/>
              <a:t>Research Outcomes</a:t>
            </a:r>
          </a:p>
        </p:txBody>
      </p:sp>
      <p:sp>
        <p:nvSpPr>
          <p:cNvPr id="41" name="Rectangle 16">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18">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B2FD1F5D-D368-4E61-A475-4CD8EB73C46B}"/>
              </a:ext>
            </a:extLst>
          </p:cNvPr>
          <p:cNvSpPr>
            <a:spLocks noGrp="1"/>
          </p:cNvSpPr>
          <p:nvPr>
            <p:ph idx="1"/>
          </p:nvPr>
        </p:nvSpPr>
        <p:spPr>
          <a:xfrm>
            <a:off x="4581144" y="510047"/>
            <a:ext cx="6858000" cy="1645920"/>
          </a:xfrm>
        </p:spPr>
        <p:txBody>
          <a:bodyPr anchor="ctr">
            <a:normAutofit/>
          </a:bodyPr>
          <a:lstStyle/>
          <a:p>
            <a:pPr marL="0" indent="0">
              <a:buNone/>
            </a:pPr>
            <a:r>
              <a:rPr lang="en-US" sz="1800" dirty="0"/>
              <a:t>The four charts below highlight the outcomes of our research. </a:t>
            </a:r>
          </a:p>
          <a:p>
            <a:pPr marL="0" indent="0">
              <a:buNone/>
            </a:pPr>
            <a:r>
              <a:rPr lang="en-US" sz="1800" dirty="0"/>
              <a:t>(from left to right) – Reasons for not giving, Reasons for giving, Reasons that would motivate to give.</a:t>
            </a:r>
          </a:p>
        </p:txBody>
      </p:sp>
      <p:pic>
        <p:nvPicPr>
          <p:cNvPr id="4" name="Content Placeholder 3" descr="Chart, bar chart&#10;&#10;Description automatically generated">
            <a:extLst>
              <a:ext uri="{FF2B5EF4-FFF2-40B4-BE49-F238E27FC236}">
                <a16:creationId xmlns:a16="http://schemas.microsoft.com/office/drawing/2014/main" id="{C7AE3486-A322-4440-8B7C-E8A634986FD2}"/>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3680" y="2599362"/>
            <a:ext cx="3106800" cy="3747600"/>
          </a:xfrm>
          <a:prstGeom prst="rect">
            <a:avLst/>
          </a:prstGeom>
        </p:spPr>
      </p:pic>
      <p:pic>
        <p:nvPicPr>
          <p:cNvPr id="5" name="Picture 4" descr="Chart, bar chart&#10;&#10;Description automatically generated">
            <a:extLst>
              <a:ext uri="{FF2B5EF4-FFF2-40B4-BE49-F238E27FC236}">
                <a16:creationId xmlns:a16="http://schemas.microsoft.com/office/drawing/2014/main" id="{9F71D8EE-72A8-B44C-A722-1FD7A0A023F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50480" y="2599362"/>
            <a:ext cx="3105564" cy="3748590"/>
          </a:xfrm>
          <a:prstGeom prst="rect">
            <a:avLst/>
          </a:prstGeom>
        </p:spPr>
      </p:pic>
      <p:pic>
        <p:nvPicPr>
          <p:cNvPr id="6" name="Picture 5" descr="Chart, bar chart&#10;&#10;Description automatically generated">
            <a:extLst>
              <a:ext uri="{FF2B5EF4-FFF2-40B4-BE49-F238E27FC236}">
                <a16:creationId xmlns:a16="http://schemas.microsoft.com/office/drawing/2014/main" id="{36BE526B-D18B-8C44-A20B-B3A69E0038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044" y="2709116"/>
            <a:ext cx="5609668" cy="3526792"/>
          </a:xfrm>
          <a:prstGeom prst="rect">
            <a:avLst/>
          </a:prstGeom>
        </p:spPr>
      </p:pic>
    </p:spTree>
    <p:extLst>
      <p:ext uri="{BB962C8B-B14F-4D97-AF65-F5344CB8AC3E}">
        <p14:creationId xmlns:p14="http://schemas.microsoft.com/office/powerpoint/2010/main" val="320288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74C40-2780-724C-956E-918A69B1FCE9}"/>
              </a:ext>
            </a:extLst>
          </p:cNvPr>
          <p:cNvSpPr>
            <a:spLocks noGrp="1"/>
          </p:cNvSpPr>
          <p:nvPr>
            <p:ph type="title"/>
          </p:nvPr>
        </p:nvSpPr>
        <p:spPr>
          <a:xfrm>
            <a:off x="686834" y="591344"/>
            <a:ext cx="3200400" cy="5585619"/>
          </a:xfrm>
        </p:spPr>
        <p:txBody>
          <a:bodyPr>
            <a:normAutofit/>
          </a:bodyPr>
          <a:lstStyle/>
          <a:p>
            <a:r>
              <a:rPr lang="en-US">
                <a:solidFill>
                  <a:srgbClr val="FFFFFF"/>
                </a:solidFill>
              </a:rPr>
              <a:t>Key Findings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5B25FAE-4B7B-1B4E-A648-D12B19D04E80}"/>
              </a:ext>
            </a:extLst>
          </p:cNvPr>
          <p:cNvSpPr>
            <a:spLocks noGrp="1"/>
          </p:cNvSpPr>
          <p:nvPr>
            <p:ph idx="1"/>
          </p:nvPr>
        </p:nvSpPr>
        <p:spPr>
          <a:xfrm>
            <a:off x="4447308" y="591344"/>
            <a:ext cx="6906491" cy="5585619"/>
          </a:xfrm>
        </p:spPr>
        <p:txBody>
          <a:bodyPr anchor="ctr">
            <a:normAutofit/>
          </a:bodyPr>
          <a:lstStyle/>
          <a:p>
            <a:pPr marL="0" indent="0">
              <a:buNone/>
            </a:pPr>
            <a:r>
              <a:rPr lang="en-US" sz="1300" u="sng"/>
              <a:t>Overall</a:t>
            </a:r>
            <a:r>
              <a:rPr lang="en-US" sz="1300"/>
              <a:t> </a:t>
            </a:r>
          </a:p>
          <a:p>
            <a:pPr lvl="0"/>
            <a:r>
              <a:rPr lang="en-GB" sz="1300"/>
              <a:t>Nice City MSA people are most likely to give only to causes in which they believe. </a:t>
            </a:r>
          </a:p>
          <a:p>
            <a:pPr lvl="0"/>
            <a:r>
              <a:rPr lang="en-GB" sz="1300"/>
              <a:t>Almost half of the people in the four-state area say that no specific request appeals to them.</a:t>
            </a:r>
          </a:p>
          <a:p>
            <a:pPr lvl="0"/>
            <a:r>
              <a:rPr lang="en-GB" sz="1300"/>
              <a:t>Mail solicitations remain the single most effective appeal – specifically with previous donors. </a:t>
            </a:r>
          </a:p>
          <a:p>
            <a:pPr lvl="0"/>
            <a:r>
              <a:rPr lang="en-GB" sz="1300"/>
              <a:t>A quarter of all people in these four states feel that children’s hospitals get enough money from major donors and thus don’t need their money. </a:t>
            </a:r>
          </a:p>
          <a:p>
            <a:pPr lvl="0"/>
            <a:r>
              <a:rPr lang="en-GB" sz="1300"/>
              <a:t>Universities and schools are not seen as needing money from people like these. </a:t>
            </a:r>
          </a:p>
          <a:p>
            <a:pPr marL="0" lvl="0" indent="0">
              <a:buNone/>
            </a:pPr>
            <a:r>
              <a:rPr lang="en-GB" sz="1300" u="sng"/>
              <a:t>Key Statistics</a:t>
            </a:r>
          </a:p>
          <a:p>
            <a:pPr lvl="0"/>
            <a:r>
              <a:rPr lang="en-GB" sz="1300" b="1" dirty="0"/>
              <a:t>1/5</a:t>
            </a:r>
            <a:r>
              <a:rPr lang="en-GB" sz="1300" dirty="0"/>
              <a:t> people who have donated to a children’s hospital have done so because of an experience with the hospital. </a:t>
            </a:r>
          </a:p>
          <a:p>
            <a:pPr lvl="0"/>
            <a:r>
              <a:rPr lang="en-GB" sz="1300" b="1" dirty="0"/>
              <a:t>8% </a:t>
            </a:r>
            <a:r>
              <a:rPr lang="en-GB" sz="1300" dirty="0"/>
              <a:t>of donators do so because of a working relationship with the hospital or at least healthcare.  </a:t>
            </a:r>
          </a:p>
          <a:p>
            <a:pPr lvl="0"/>
            <a:r>
              <a:rPr lang="en-GB" sz="1300" b="1" dirty="0"/>
              <a:t>40%</a:t>
            </a:r>
            <a:r>
              <a:rPr lang="en-GB" sz="1300" dirty="0"/>
              <a:t> of people give to children’s hospitals because they believe in their mission; and it does not matter if they have children or not.</a:t>
            </a:r>
          </a:p>
          <a:p>
            <a:pPr marL="0" lvl="0" indent="0">
              <a:buNone/>
            </a:pPr>
            <a:r>
              <a:rPr lang="en-GB" sz="1300" u="sng"/>
              <a:t>Key Messages</a:t>
            </a:r>
          </a:p>
          <a:p>
            <a:pPr marL="0" lvl="0" indent="0">
              <a:buNone/>
            </a:pPr>
            <a:r>
              <a:rPr lang="en-GB" sz="1300"/>
              <a:t>“Annie is alive/thriving today because of past donations that helped us.” </a:t>
            </a:r>
          </a:p>
          <a:p>
            <a:pPr marL="0" lvl="0" indent="0">
              <a:buNone/>
            </a:pPr>
            <a:r>
              <a:rPr lang="en-GB" sz="1300"/>
              <a:t>“Every gift matters. Contributions of any size combine for big impact.”</a:t>
            </a:r>
            <a:r>
              <a:rPr lang="en-GB" sz="1300">
                <a:effectLst/>
              </a:rPr>
              <a:t> </a:t>
            </a:r>
          </a:p>
          <a:p>
            <a:pPr marL="0" lvl="0" indent="0">
              <a:buNone/>
            </a:pPr>
            <a:r>
              <a:rPr lang="en-GB" sz="1300"/>
              <a:t>“Charitable giving accelerates our efforts – resulting in better treatments sooner.”</a:t>
            </a:r>
            <a:r>
              <a:rPr lang="en-GB" sz="1300">
                <a:effectLst/>
              </a:rPr>
              <a:t> </a:t>
            </a:r>
            <a:endParaRPr lang="en-GB" sz="1300"/>
          </a:p>
          <a:p>
            <a:pPr marL="0" lvl="0" indent="0">
              <a:buNone/>
            </a:pPr>
            <a:endParaRPr lang="en-GB" sz="1300"/>
          </a:p>
          <a:p>
            <a:pPr marL="0" indent="0">
              <a:buNone/>
            </a:pPr>
            <a:endParaRPr lang="en-US" sz="1300"/>
          </a:p>
        </p:txBody>
      </p:sp>
    </p:spTree>
    <p:extLst>
      <p:ext uri="{BB962C8B-B14F-4D97-AF65-F5344CB8AC3E}">
        <p14:creationId xmlns:p14="http://schemas.microsoft.com/office/powerpoint/2010/main" val="383361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21174C-577B-4FA4-91C4-4CBCEA395471}"/>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CB740-0505-B640-A9E2-702BA89B765B}"/>
              </a:ext>
            </a:extLst>
          </p:cNvPr>
          <p:cNvSpPr>
            <a:spLocks noGrp="1"/>
          </p:cNvSpPr>
          <p:nvPr>
            <p:ph type="title"/>
          </p:nvPr>
        </p:nvSpPr>
        <p:spPr>
          <a:xfrm>
            <a:off x="838200" y="365125"/>
            <a:ext cx="10515600" cy="1325563"/>
          </a:xfrm>
        </p:spPr>
        <p:txBody>
          <a:bodyPr>
            <a:normAutofit/>
          </a:bodyPr>
          <a:lstStyle/>
          <a:p>
            <a:r>
              <a:rPr lang="en-US"/>
              <a:t>Recommendations 	</a:t>
            </a:r>
            <a:endParaRPr lang="en-US" dirty="0"/>
          </a:p>
        </p:txBody>
      </p:sp>
      <p:graphicFrame>
        <p:nvGraphicFramePr>
          <p:cNvPr id="7" name="Content Placeholder 2">
            <a:extLst>
              <a:ext uri="{FF2B5EF4-FFF2-40B4-BE49-F238E27FC236}">
                <a16:creationId xmlns:a16="http://schemas.microsoft.com/office/drawing/2014/main" id="{AF90521E-9A2B-408F-855D-F51475A69CB6}"/>
              </a:ext>
            </a:extLst>
          </p:cNvPr>
          <p:cNvGraphicFramePr>
            <a:graphicFrameLocks noGrp="1"/>
          </p:cNvGraphicFramePr>
          <p:nvPr>
            <p:ph idx="1"/>
            <p:extLst>
              <p:ext uri="{D42A27DB-BD31-4B8C-83A1-F6EECF244321}">
                <p14:modId xmlns:p14="http://schemas.microsoft.com/office/powerpoint/2010/main" val="1673029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602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399</Words>
  <Application>Microsoft Macintosh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Mt. Rumpke Children’s Hospital </vt:lpstr>
      <vt:lpstr>Research Objective &amp; Data Collection Methods</vt:lpstr>
      <vt:lpstr>Research Outcomes</vt:lpstr>
      <vt:lpstr>Key Findings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 Rumpke Children’s Hospital </dc:title>
  <dc:creator>ARDRON, Thomas (FCMS (NW) LTD)</dc:creator>
  <cp:lastModifiedBy>ARDRON, Thomas (FCMS (NW) LTD)</cp:lastModifiedBy>
  <cp:revision>1</cp:revision>
  <dcterms:created xsi:type="dcterms:W3CDTF">2021-11-23T18:44:45Z</dcterms:created>
  <dcterms:modified xsi:type="dcterms:W3CDTF">2021-11-23T19:16:09Z</dcterms:modified>
</cp:coreProperties>
</file>