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7" r:id="rId2"/>
    <p:sldId id="268" r:id="rId3"/>
    <p:sldId id="266"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7071"/>
  </p:normalViewPr>
  <p:slideViewPr>
    <p:cSldViewPr snapToGrid="0" snapToObjects="1">
      <p:cViewPr varScale="1">
        <p:scale>
          <a:sx n="81" d="100"/>
          <a:sy n="81" d="100"/>
        </p:scale>
        <p:origin x="1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2FE4E1-5147-E14B-B799-E07505566844}" type="datetimeFigureOut">
              <a:rPr lang="en-US" smtClean="0"/>
              <a:t>12/8/17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E507F-8C3D-0448-A769-7B0E1A40C6CA}" type="slidenum">
              <a:rPr lang="en-US" smtClean="0"/>
              <a:t>‹#›</a:t>
            </a:fld>
            <a:endParaRPr lang="en-US"/>
          </a:p>
        </p:txBody>
      </p:sp>
    </p:spTree>
    <p:extLst>
      <p:ext uri="{BB962C8B-B14F-4D97-AF65-F5344CB8AC3E}">
        <p14:creationId xmlns:p14="http://schemas.microsoft.com/office/powerpoint/2010/main" val="53662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Complaint count by</a:t>
            </a:r>
            <a:r>
              <a:rPr lang="en-US" baseline="0" dirty="0" smtClean="0"/>
              <a:t> zip-code information extracted from Austin-311 call data(our primary data source)</a:t>
            </a:r>
          </a:p>
          <a:p>
            <a:r>
              <a:rPr lang="en-US" dirty="0" smtClean="0"/>
              <a:t>The top-3 </a:t>
            </a:r>
            <a:r>
              <a:rPr lang="en-US" dirty="0" err="1" smtClean="0"/>
              <a:t>zipcodes</a:t>
            </a:r>
            <a:r>
              <a:rPr lang="en-US" dirty="0" smtClean="0"/>
              <a:t> based on complaint counts are</a:t>
            </a:r>
          </a:p>
          <a:p>
            <a:pPr marL="228600" indent="-228600">
              <a:buAutoNum type="arabicPeriod"/>
            </a:pPr>
            <a:r>
              <a:rPr lang="en-US" dirty="0" smtClean="0"/>
              <a:t>78745 (Sunset Valley)</a:t>
            </a:r>
          </a:p>
          <a:p>
            <a:pPr marL="228600" indent="-228600">
              <a:buAutoNum type="arabicPeriod"/>
            </a:pPr>
            <a:r>
              <a:rPr lang="en-US" dirty="0" smtClean="0"/>
              <a:t>2. 78704 (</a:t>
            </a:r>
            <a:r>
              <a:rPr lang="en-US" dirty="0" err="1" smtClean="0"/>
              <a:t>Zilker</a:t>
            </a:r>
            <a:r>
              <a:rPr lang="en-US" dirty="0" smtClean="0"/>
              <a:t>/Barton hills)</a:t>
            </a:r>
          </a:p>
          <a:p>
            <a:pPr marL="228600" indent="-228600">
              <a:buAutoNum type="arabicPeriod"/>
            </a:pPr>
            <a:r>
              <a:rPr lang="en-US" dirty="0" smtClean="0"/>
              <a:t>3. 78702 (Central-East Austin)</a:t>
            </a:r>
            <a:endParaRPr lang="en-US" dirty="0"/>
          </a:p>
        </p:txBody>
      </p:sp>
      <p:sp>
        <p:nvSpPr>
          <p:cNvPr id="4" name="Slide Number Placeholder 3"/>
          <p:cNvSpPr>
            <a:spLocks noGrp="1"/>
          </p:cNvSpPr>
          <p:nvPr>
            <p:ph type="sldNum" sz="quarter" idx="10"/>
          </p:nvPr>
        </p:nvSpPr>
        <p:spPr/>
        <p:txBody>
          <a:bodyPr/>
          <a:lstStyle/>
          <a:p>
            <a:fld id="{263E507F-8C3D-0448-A769-7B0E1A40C6CA}" type="slidenum">
              <a:rPr lang="en-US" smtClean="0"/>
              <a:t>2</a:t>
            </a:fld>
            <a:endParaRPr lang="en-US"/>
          </a:p>
        </p:txBody>
      </p:sp>
    </p:spTree>
    <p:extLst>
      <p:ext uri="{BB962C8B-B14F-4D97-AF65-F5344CB8AC3E}">
        <p14:creationId xmlns:p14="http://schemas.microsoft.com/office/powerpoint/2010/main" val="89380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Complaint count by</a:t>
            </a:r>
            <a:r>
              <a:rPr lang="en-US" baseline="0" dirty="0" smtClean="0"/>
              <a:t> zip-code information extracted from Austin-311 call data(our primary data source)</a:t>
            </a:r>
          </a:p>
          <a:p>
            <a:r>
              <a:rPr lang="en-US" dirty="0" smtClean="0"/>
              <a:t>The top-3 </a:t>
            </a:r>
            <a:r>
              <a:rPr lang="en-US" dirty="0" err="1" smtClean="0"/>
              <a:t>zipcodes</a:t>
            </a:r>
            <a:r>
              <a:rPr lang="en-US" dirty="0" smtClean="0"/>
              <a:t> based on complaint counts are</a:t>
            </a:r>
          </a:p>
          <a:p>
            <a:pPr marL="228600" indent="-228600">
              <a:buAutoNum type="arabicPeriod"/>
            </a:pPr>
            <a:r>
              <a:rPr lang="en-US" dirty="0" smtClean="0"/>
              <a:t>78745 (Sunset Valley)</a:t>
            </a:r>
          </a:p>
          <a:p>
            <a:pPr marL="228600" indent="-228600">
              <a:buAutoNum type="arabicPeriod"/>
            </a:pPr>
            <a:r>
              <a:rPr lang="en-US" dirty="0" smtClean="0"/>
              <a:t>2. 78704 (</a:t>
            </a:r>
            <a:r>
              <a:rPr lang="en-US" dirty="0" err="1" smtClean="0"/>
              <a:t>Zilker</a:t>
            </a:r>
            <a:r>
              <a:rPr lang="en-US" dirty="0" smtClean="0"/>
              <a:t>/Barton hills)</a:t>
            </a:r>
          </a:p>
          <a:p>
            <a:pPr marL="228600" indent="-228600">
              <a:buAutoNum type="arabicPeriod"/>
            </a:pPr>
            <a:r>
              <a:rPr lang="en-US" dirty="0" smtClean="0"/>
              <a:t>3. 78702 (Central-East Austin)</a:t>
            </a:r>
            <a:endParaRPr lang="en-US" dirty="0"/>
          </a:p>
        </p:txBody>
      </p:sp>
      <p:sp>
        <p:nvSpPr>
          <p:cNvPr id="4" name="Slide Number Placeholder 3"/>
          <p:cNvSpPr>
            <a:spLocks noGrp="1"/>
          </p:cNvSpPr>
          <p:nvPr>
            <p:ph type="sldNum" sz="quarter" idx="10"/>
          </p:nvPr>
        </p:nvSpPr>
        <p:spPr/>
        <p:txBody>
          <a:bodyPr/>
          <a:lstStyle/>
          <a:p>
            <a:fld id="{263E507F-8C3D-0448-A769-7B0E1A40C6CA}" type="slidenum">
              <a:rPr lang="en-US" smtClean="0"/>
              <a:t>3</a:t>
            </a:fld>
            <a:endParaRPr lang="en-US"/>
          </a:p>
        </p:txBody>
      </p:sp>
    </p:spTree>
    <p:extLst>
      <p:ext uri="{BB962C8B-B14F-4D97-AF65-F5344CB8AC3E}">
        <p14:creationId xmlns:p14="http://schemas.microsoft.com/office/powerpoint/2010/main" val="53405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scatter-plot</a:t>
            </a:r>
            <a:r>
              <a:rPr lang="en-US" baseline="0" dirty="0" smtClean="0"/>
              <a:t>, there appears to be a low positive correlation between complaint count &amp; population of a zip-code</a:t>
            </a:r>
            <a:endParaRPr lang="en-US" dirty="0" smtClean="0"/>
          </a:p>
          <a:p>
            <a:r>
              <a:rPr lang="en-US" dirty="0" smtClean="0"/>
              <a:t>(Population per zip-code</a:t>
            </a:r>
            <a:r>
              <a:rPr lang="en-US" baseline="0" dirty="0" smtClean="0"/>
              <a:t> data is from 2010)</a:t>
            </a:r>
            <a:endParaRPr lang="en-US" dirty="0"/>
          </a:p>
        </p:txBody>
      </p:sp>
      <p:sp>
        <p:nvSpPr>
          <p:cNvPr id="4" name="Slide Number Placeholder 3"/>
          <p:cNvSpPr>
            <a:spLocks noGrp="1"/>
          </p:cNvSpPr>
          <p:nvPr>
            <p:ph type="sldNum" sz="quarter" idx="10"/>
          </p:nvPr>
        </p:nvSpPr>
        <p:spPr/>
        <p:txBody>
          <a:bodyPr/>
          <a:lstStyle/>
          <a:p>
            <a:fld id="{263E507F-8C3D-0448-A769-7B0E1A40C6CA}" type="slidenum">
              <a:rPr lang="en-US" smtClean="0"/>
              <a:t>4</a:t>
            </a:fld>
            <a:endParaRPr lang="en-US"/>
          </a:p>
        </p:txBody>
      </p:sp>
    </p:spTree>
    <p:extLst>
      <p:ext uri="{BB962C8B-B14F-4D97-AF65-F5344CB8AC3E}">
        <p14:creationId xmlns:p14="http://schemas.microsoft.com/office/powerpoint/2010/main" val="1731865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remove the effect of population on complaint count, it is useful to calculate &amp; plot per-capita complaints by </a:t>
            </a:r>
            <a:r>
              <a:rPr lang="en-US" dirty="0" err="1" smtClean="0"/>
              <a:t>zipcode</a:t>
            </a:r>
            <a:endParaRPr lang="en-US" dirty="0" smtClean="0"/>
          </a:p>
          <a:p>
            <a:r>
              <a:rPr lang="en-US" dirty="0" smtClean="0"/>
              <a:t>Now, The top-3 zip-codes based on per-capita complaint counts are</a:t>
            </a:r>
          </a:p>
          <a:p>
            <a:pPr marL="228600" indent="-228600">
              <a:buAutoNum type="arabicPeriod"/>
            </a:pPr>
            <a:r>
              <a:rPr lang="en-US" dirty="0" smtClean="0"/>
              <a:t>78701 (Downtown)</a:t>
            </a:r>
          </a:p>
          <a:p>
            <a:pPr marL="228600" indent="-228600">
              <a:buAutoNum type="arabicPeriod"/>
            </a:pPr>
            <a:r>
              <a:rPr lang="en-US" dirty="0" smtClean="0"/>
              <a:t>78702 (Central-East Austin)</a:t>
            </a:r>
          </a:p>
          <a:p>
            <a:pPr marL="228600" indent="-228600">
              <a:buAutoNum type="arabicPeriod"/>
            </a:pPr>
            <a:r>
              <a:rPr lang="en-US" dirty="0" smtClean="0"/>
              <a:t>78742 </a:t>
            </a:r>
            <a:endParaRPr lang="en-US" dirty="0"/>
          </a:p>
        </p:txBody>
      </p:sp>
      <p:sp>
        <p:nvSpPr>
          <p:cNvPr id="4" name="Slide Number Placeholder 3"/>
          <p:cNvSpPr>
            <a:spLocks noGrp="1"/>
          </p:cNvSpPr>
          <p:nvPr>
            <p:ph type="sldNum" sz="quarter" idx="10"/>
          </p:nvPr>
        </p:nvSpPr>
        <p:spPr/>
        <p:txBody>
          <a:bodyPr/>
          <a:lstStyle/>
          <a:p>
            <a:fld id="{263E507F-8C3D-0448-A769-7B0E1A40C6CA}" type="slidenum">
              <a:rPr lang="en-US" smtClean="0"/>
              <a:t>5</a:t>
            </a:fld>
            <a:endParaRPr lang="en-US"/>
          </a:p>
        </p:txBody>
      </p:sp>
    </p:spTree>
    <p:extLst>
      <p:ext uri="{BB962C8B-B14F-4D97-AF65-F5344CB8AC3E}">
        <p14:creationId xmlns:p14="http://schemas.microsoft.com/office/powerpoint/2010/main" val="909571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a:t>
            </a:r>
            <a:r>
              <a:rPr lang="en-US" sz="1200" b="0" i="0" kern="1200" baseline="0" dirty="0" smtClean="0">
                <a:solidFill>
                  <a:schemeClr val="tx1"/>
                </a:solidFill>
                <a:effectLst/>
                <a:latin typeface="+mn-lt"/>
                <a:ea typeface="+mn-ea"/>
                <a:cs typeface="+mn-cs"/>
              </a:rPr>
              <a:t> order to analyze complaint counts by income, zip-codes were </a:t>
            </a:r>
            <a:r>
              <a:rPr lang="en-US" sz="1200" b="0" i="0" kern="1200" dirty="0" smtClean="0">
                <a:solidFill>
                  <a:schemeClr val="tx1"/>
                </a:solidFill>
                <a:effectLst/>
                <a:latin typeface="+mn-lt"/>
                <a:ea typeface="+mn-ea"/>
                <a:cs typeface="+mn-cs"/>
              </a:rPr>
              <a:t>categorized into 5 income groups . Zip-codes</a:t>
            </a:r>
            <a:r>
              <a:rPr lang="en-US" sz="1200" b="0" i="0" kern="1200" baseline="0" dirty="0" smtClean="0">
                <a:solidFill>
                  <a:schemeClr val="tx1"/>
                </a:solidFill>
                <a:effectLst/>
                <a:latin typeface="+mn-lt"/>
                <a:ea typeface="+mn-ea"/>
                <a:cs typeface="+mn-cs"/>
              </a:rPr>
              <a:t> with median household income greater than 80K had the least complaints. They were either happy with their surroundings or they have found a better way of fixing their problems!!</a:t>
            </a:r>
          </a:p>
          <a:p>
            <a:r>
              <a:rPr lang="en-US" sz="1200" b="0" i="0" kern="1200" baseline="0" dirty="0" smtClean="0">
                <a:solidFill>
                  <a:schemeClr val="tx1"/>
                </a:solidFill>
                <a:effectLst/>
                <a:latin typeface="+mn-lt"/>
                <a:ea typeface="+mn-ea"/>
                <a:cs typeface="+mn-cs"/>
              </a:rPr>
              <a:t>(Median household income by zip-code was extracted from a 2014 Housing market analysis data-set)</a:t>
            </a:r>
            <a:endParaRPr lang="en-US" dirty="0"/>
          </a:p>
        </p:txBody>
      </p:sp>
      <p:sp>
        <p:nvSpPr>
          <p:cNvPr id="4" name="Slide Number Placeholder 3"/>
          <p:cNvSpPr>
            <a:spLocks noGrp="1"/>
          </p:cNvSpPr>
          <p:nvPr>
            <p:ph type="sldNum" sz="quarter" idx="10"/>
          </p:nvPr>
        </p:nvSpPr>
        <p:spPr/>
        <p:txBody>
          <a:bodyPr/>
          <a:lstStyle/>
          <a:p>
            <a:fld id="{263E507F-8C3D-0448-A769-7B0E1A40C6CA}" type="slidenum">
              <a:rPr lang="en-US" smtClean="0"/>
              <a:t>6</a:t>
            </a:fld>
            <a:endParaRPr lang="en-US"/>
          </a:p>
        </p:txBody>
      </p:sp>
    </p:spTree>
    <p:extLst>
      <p:ext uri="{BB962C8B-B14F-4D97-AF65-F5344CB8AC3E}">
        <p14:creationId xmlns:p14="http://schemas.microsoft.com/office/powerpoint/2010/main" val="2001164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analysis is based on a 2016 Annual Crime report data. There were </a:t>
            </a:r>
            <a:r>
              <a:rPr lang="en-US" sz="1200" b="0" i="0" kern="1200" dirty="0" err="1" smtClean="0">
                <a:solidFill>
                  <a:schemeClr val="tx1"/>
                </a:solidFill>
                <a:effectLst/>
                <a:latin typeface="+mn-lt"/>
                <a:ea typeface="+mn-ea"/>
                <a:cs typeface="+mn-cs"/>
              </a:rPr>
              <a:t>zipcode</a:t>
            </a:r>
            <a:r>
              <a:rPr lang="en-US" sz="1200" b="0" i="0" kern="1200" dirty="0" smtClean="0">
                <a:solidFill>
                  <a:schemeClr val="tx1"/>
                </a:solidFill>
                <a:effectLst/>
                <a:latin typeface="+mn-lt"/>
                <a:ea typeface="+mn-ea"/>
                <a:cs typeface="+mn-cs"/>
              </a:rPr>
              <a:t> mentioned for each reported crime. I grouped the crime reports by zip-code to get total crime reports per zip-code. </a:t>
            </a:r>
          </a:p>
          <a:p>
            <a:r>
              <a:rPr lang="en-US" sz="1200" b="0" i="0" kern="1200" dirty="0" smtClean="0">
                <a:solidFill>
                  <a:schemeClr val="tx1"/>
                </a:solidFill>
                <a:effectLst/>
                <a:latin typeface="+mn-lt"/>
                <a:ea typeface="+mn-ea"/>
                <a:cs typeface="+mn-cs"/>
              </a:rPr>
              <a:t>I then used this data to see if neighborhoods that are pro-active in reporting problems have lower crime rates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63E507F-8C3D-0448-A769-7B0E1A40C6CA}" type="slidenum">
              <a:rPr lang="en-US" smtClean="0"/>
              <a:t>7</a:t>
            </a:fld>
            <a:endParaRPr lang="en-US"/>
          </a:p>
        </p:txBody>
      </p:sp>
    </p:spTree>
    <p:extLst>
      <p:ext uri="{BB962C8B-B14F-4D97-AF65-F5344CB8AC3E}">
        <p14:creationId xmlns:p14="http://schemas.microsoft.com/office/powerpoint/2010/main" val="65831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looks like being involved &amp; vocal about their surroundings isn't helping. I did a linear regression analysis &amp; the best</a:t>
            </a:r>
            <a:r>
              <a:rPr lang="en-US" sz="1200" b="0" i="0" kern="1200" baseline="0" dirty="0" smtClean="0">
                <a:solidFill>
                  <a:schemeClr val="tx1"/>
                </a:solidFill>
                <a:effectLst/>
                <a:latin typeface="+mn-lt"/>
                <a:ea typeface="+mn-ea"/>
                <a:cs typeface="+mn-cs"/>
              </a:rPr>
              <a:t> fit line shows a </a:t>
            </a:r>
            <a:r>
              <a:rPr lang="en-US" sz="1200" b="0" i="0" kern="1200" dirty="0" smtClean="0">
                <a:solidFill>
                  <a:schemeClr val="tx1"/>
                </a:solidFill>
                <a:effectLst/>
                <a:latin typeface="+mn-lt"/>
                <a:ea typeface="+mn-ea"/>
                <a:cs typeface="+mn-cs"/>
              </a:rPr>
              <a:t>positive correlation</a:t>
            </a:r>
            <a:r>
              <a:rPr lang="en-US" sz="1200" b="0" i="0" kern="1200" baseline="0" dirty="0" smtClean="0">
                <a:solidFill>
                  <a:schemeClr val="tx1"/>
                </a:solidFill>
                <a:effectLst/>
                <a:latin typeface="+mn-lt"/>
                <a:ea typeface="+mn-ea"/>
                <a:cs typeface="+mn-cs"/>
              </a:rPr>
              <a:t> between </a:t>
            </a:r>
            <a:r>
              <a:rPr lang="en-US" sz="1200" b="0" i="0" kern="1200" dirty="0" smtClean="0">
                <a:solidFill>
                  <a:schemeClr val="tx1"/>
                </a:solidFill>
                <a:effectLst/>
                <a:latin typeface="+mn-lt"/>
                <a:ea typeface="+mn-ea"/>
                <a:cs typeface="+mn-cs"/>
              </a:rPr>
              <a:t>crime rate &amp; complaint count.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63E507F-8C3D-0448-A769-7B0E1A40C6CA}" type="slidenum">
              <a:rPr lang="en-US" smtClean="0"/>
              <a:t>8</a:t>
            </a:fld>
            <a:endParaRPr lang="en-US"/>
          </a:p>
        </p:txBody>
      </p:sp>
    </p:spTree>
    <p:extLst>
      <p:ext uri="{BB962C8B-B14F-4D97-AF65-F5344CB8AC3E}">
        <p14:creationId xmlns:p14="http://schemas.microsoft.com/office/powerpoint/2010/main" val="542388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order to discount the effect of population, I looked at only zip-codes with population between 20-30K. The linear relationship still holds good</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63E507F-8C3D-0448-A769-7B0E1A40C6CA}" type="slidenum">
              <a:rPr lang="en-US" smtClean="0"/>
              <a:t>9</a:t>
            </a:fld>
            <a:endParaRPr lang="en-US"/>
          </a:p>
        </p:txBody>
      </p:sp>
    </p:spTree>
    <p:extLst>
      <p:ext uri="{BB962C8B-B14F-4D97-AF65-F5344CB8AC3E}">
        <p14:creationId xmlns:p14="http://schemas.microsoft.com/office/powerpoint/2010/main" val="1788437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 wanted to see if home-owners call</a:t>
            </a:r>
            <a:r>
              <a:rPr lang="en-US" sz="1200" b="0" i="0" kern="1200" baseline="0" dirty="0" smtClean="0">
                <a:solidFill>
                  <a:schemeClr val="tx1"/>
                </a:solidFill>
                <a:effectLst/>
                <a:latin typeface="+mn-lt"/>
                <a:ea typeface="+mn-ea"/>
                <a:cs typeface="+mn-cs"/>
              </a:rPr>
              <a:t> 311 more frequently since they have a long-term stake in their neighborhood. City-</a:t>
            </a:r>
            <a:r>
              <a:rPr lang="en-US" sz="1200" b="0" i="0" kern="1200" baseline="0" dirty="0" err="1" smtClean="0">
                <a:solidFill>
                  <a:schemeClr val="tx1"/>
                </a:solidFill>
                <a:effectLst/>
                <a:latin typeface="+mn-lt"/>
                <a:ea typeface="+mn-ea"/>
                <a:cs typeface="+mn-cs"/>
              </a:rPr>
              <a:t>data.com</a:t>
            </a:r>
            <a:r>
              <a:rPr lang="en-US" sz="1200" b="0" i="0" kern="1200" baseline="0" dirty="0" smtClean="0">
                <a:solidFill>
                  <a:schemeClr val="tx1"/>
                </a:solidFill>
                <a:effectLst/>
                <a:latin typeface="+mn-lt"/>
                <a:ea typeface="+mn-ea"/>
                <a:cs typeface="+mn-cs"/>
              </a:rPr>
              <a:t> gives you percentage of renters in a particular zip-code. I used this to classify each zip-code into either renter majority zip-code or a homeowner majority zip-code.</a:t>
            </a:r>
          </a:p>
          <a:p>
            <a:r>
              <a:rPr lang="en-US" dirty="0" smtClean="0"/>
              <a:t>As the bar-chart</a:t>
            </a:r>
            <a:r>
              <a:rPr lang="en-US" baseline="0" dirty="0" smtClean="0"/>
              <a:t> shows, the opposite is true. Renter majority zip-codes have higher complaint count.</a:t>
            </a:r>
          </a:p>
          <a:p>
            <a:r>
              <a:rPr lang="en-US" baseline="0" dirty="0" smtClean="0"/>
              <a:t>This may be because most densely populated areas like downtown have more rentals. Homeowners are for the most part in suburbs. Also, as Donna’s analysis shows, majority of the complaints are pet-related &amp; not infrastructure related.</a:t>
            </a:r>
            <a:endParaRPr lang="en-US" dirty="0"/>
          </a:p>
        </p:txBody>
      </p:sp>
      <p:sp>
        <p:nvSpPr>
          <p:cNvPr id="4" name="Slide Number Placeholder 3"/>
          <p:cNvSpPr>
            <a:spLocks noGrp="1"/>
          </p:cNvSpPr>
          <p:nvPr>
            <p:ph type="sldNum" sz="quarter" idx="10"/>
          </p:nvPr>
        </p:nvSpPr>
        <p:spPr/>
        <p:txBody>
          <a:bodyPr/>
          <a:lstStyle/>
          <a:p>
            <a:fld id="{263E507F-8C3D-0448-A769-7B0E1A40C6CA}" type="slidenum">
              <a:rPr lang="en-US" smtClean="0"/>
              <a:t>10</a:t>
            </a:fld>
            <a:endParaRPr lang="en-US"/>
          </a:p>
        </p:txBody>
      </p:sp>
    </p:spTree>
    <p:extLst>
      <p:ext uri="{BB962C8B-B14F-4D97-AF65-F5344CB8AC3E}">
        <p14:creationId xmlns:p14="http://schemas.microsoft.com/office/powerpoint/2010/main" val="392898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0BA292-A92D-9E4C-B666-5545A12B1953}"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BB958-AB24-0243-8C09-6C365488131F}" type="slidenum">
              <a:rPr lang="en-US" smtClean="0"/>
              <a:t>‹#›</a:t>
            </a:fld>
            <a:endParaRPr lang="en-US"/>
          </a:p>
        </p:txBody>
      </p:sp>
    </p:spTree>
    <p:extLst>
      <p:ext uri="{BB962C8B-B14F-4D97-AF65-F5344CB8AC3E}">
        <p14:creationId xmlns:p14="http://schemas.microsoft.com/office/powerpoint/2010/main" val="53183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BA292-A92D-9E4C-B666-5545A12B1953}"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BB958-AB24-0243-8C09-6C365488131F}" type="slidenum">
              <a:rPr lang="en-US" smtClean="0"/>
              <a:t>‹#›</a:t>
            </a:fld>
            <a:endParaRPr lang="en-US"/>
          </a:p>
        </p:txBody>
      </p:sp>
    </p:spTree>
    <p:extLst>
      <p:ext uri="{BB962C8B-B14F-4D97-AF65-F5344CB8AC3E}">
        <p14:creationId xmlns:p14="http://schemas.microsoft.com/office/powerpoint/2010/main" val="1963057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BA292-A92D-9E4C-B666-5545A12B1953}"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BB958-AB24-0243-8C09-6C365488131F}" type="slidenum">
              <a:rPr lang="en-US" smtClean="0"/>
              <a:t>‹#›</a:t>
            </a:fld>
            <a:endParaRPr lang="en-US"/>
          </a:p>
        </p:txBody>
      </p:sp>
    </p:spTree>
    <p:extLst>
      <p:ext uri="{BB962C8B-B14F-4D97-AF65-F5344CB8AC3E}">
        <p14:creationId xmlns:p14="http://schemas.microsoft.com/office/powerpoint/2010/main" val="131482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BA292-A92D-9E4C-B666-5545A12B1953}"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BB958-AB24-0243-8C09-6C365488131F}" type="slidenum">
              <a:rPr lang="en-US" smtClean="0"/>
              <a:t>‹#›</a:t>
            </a:fld>
            <a:endParaRPr lang="en-US"/>
          </a:p>
        </p:txBody>
      </p:sp>
    </p:spTree>
    <p:extLst>
      <p:ext uri="{BB962C8B-B14F-4D97-AF65-F5344CB8AC3E}">
        <p14:creationId xmlns:p14="http://schemas.microsoft.com/office/powerpoint/2010/main" val="69629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0BA292-A92D-9E4C-B666-5545A12B1953}"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BB958-AB24-0243-8C09-6C365488131F}" type="slidenum">
              <a:rPr lang="en-US" smtClean="0"/>
              <a:t>‹#›</a:t>
            </a:fld>
            <a:endParaRPr lang="en-US"/>
          </a:p>
        </p:txBody>
      </p:sp>
    </p:spTree>
    <p:extLst>
      <p:ext uri="{BB962C8B-B14F-4D97-AF65-F5344CB8AC3E}">
        <p14:creationId xmlns:p14="http://schemas.microsoft.com/office/powerpoint/2010/main" val="946041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0BA292-A92D-9E4C-B666-5545A12B1953}"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BB958-AB24-0243-8C09-6C365488131F}" type="slidenum">
              <a:rPr lang="en-US" smtClean="0"/>
              <a:t>‹#›</a:t>
            </a:fld>
            <a:endParaRPr lang="en-US"/>
          </a:p>
        </p:txBody>
      </p:sp>
    </p:spTree>
    <p:extLst>
      <p:ext uri="{BB962C8B-B14F-4D97-AF65-F5344CB8AC3E}">
        <p14:creationId xmlns:p14="http://schemas.microsoft.com/office/powerpoint/2010/main" val="15043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0BA292-A92D-9E4C-B666-5545A12B1953}" type="datetimeFigureOut">
              <a:rPr lang="en-US" smtClean="0"/>
              <a:t>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0BB958-AB24-0243-8C09-6C365488131F}" type="slidenum">
              <a:rPr lang="en-US" smtClean="0"/>
              <a:t>‹#›</a:t>
            </a:fld>
            <a:endParaRPr lang="en-US"/>
          </a:p>
        </p:txBody>
      </p:sp>
    </p:spTree>
    <p:extLst>
      <p:ext uri="{BB962C8B-B14F-4D97-AF65-F5344CB8AC3E}">
        <p14:creationId xmlns:p14="http://schemas.microsoft.com/office/powerpoint/2010/main" val="750203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0BA292-A92D-9E4C-B666-5545A12B1953}" type="datetimeFigureOut">
              <a:rPr lang="en-US" smtClean="0"/>
              <a:t>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0BB958-AB24-0243-8C09-6C365488131F}" type="slidenum">
              <a:rPr lang="en-US" smtClean="0"/>
              <a:t>‹#›</a:t>
            </a:fld>
            <a:endParaRPr lang="en-US"/>
          </a:p>
        </p:txBody>
      </p:sp>
    </p:spTree>
    <p:extLst>
      <p:ext uri="{BB962C8B-B14F-4D97-AF65-F5344CB8AC3E}">
        <p14:creationId xmlns:p14="http://schemas.microsoft.com/office/powerpoint/2010/main" val="80000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BA292-A92D-9E4C-B666-5545A12B1953}" type="datetimeFigureOut">
              <a:rPr lang="en-US" smtClean="0"/>
              <a:t>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0BB958-AB24-0243-8C09-6C365488131F}" type="slidenum">
              <a:rPr lang="en-US" smtClean="0"/>
              <a:t>‹#›</a:t>
            </a:fld>
            <a:endParaRPr lang="en-US"/>
          </a:p>
        </p:txBody>
      </p:sp>
    </p:spTree>
    <p:extLst>
      <p:ext uri="{BB962C8B-B14F-4D97-AF65-F5344CB8AC3E}">
        <p14:creationId xmlns:p14="http://schemas.microsoft.com/office/powerpoint/2010/main" val="238063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0BA292-A92D-9E4C-B666-5545A12B1953}"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BB958-AB24-0243-8C09-6C365488131F}" type="slidenum">
              <a:rPr lang="en-US" smtClean="0"/>
              <a:t>‹#›</a:t>
            </a:fld>
            <a:endParaRPr lang="en-US"/>
          </a:p>
        </p:txBody>
      </p:sp>
    </p:spTree>
    <p:extLst>
      <p:ext uri="{BB962C8B-B14F-4D97-AF65-F5344CB8AC3E}">
        <p14:creationId xmlns:p14="http://schemas.microsoft.com/office/powerpoint/2010/main" val="36534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0BA292-A92D-9E4C-B666-5545A12B1953}"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BB958-AB24-0243-8C09-6C365488131F}" type="slidenum">
              <a:rPr lang="en-US" smtClean="0"/>
              <a:t>‹#›</a:t>
            </a:fld>
            <a:endParaRPr lang="en-US"/>
          </a:p>
        </p:txBody>
      </p:sp>
    </p:spTree>
    <p:extLst>
      <p:ext uri="{BB962C8B-B14F-4D97-AF65-F5344CB8AC3E}">
        <p14:creationId xmlns:p14="http://schemas.microsoft.com/office/powerpoint/2010/main" val="6891974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BA292-A92D-9E4C-B666-5545A12B1953}" type="datetimeFigureOut">
              <a:rPr lang="en-US" smtClean="0"/>
              <a:t>12/8/17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BB958-AB24-0243-8C09-6C365488131F}" type="slidenum">
              <a:rPr lang="en-US" smtClean="0"/>
              <a:t>‹#›</a:t>
            </a:fld>
            <a:endParaRPr lang="en-US"/>
          </a:p>
        </p:txBody>
      </p:sp>
    </p:spTree>
    <p:extLst>
      <p:ext uri="{BB962C8B-B14F-4D97-AF65-F5344CB8AC3E}">
        <p14:creationId xmlns:p14="http://schemas.microsoft.com/office/powerpoint/2010/main" val="890099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latin typeface="Arial" charset="0"/>
                <a:ea typeface="Arial" charset="0"/>
                <a:cs typeface="Arial" charset="0"/>
              </a:rPr>
              <a:t>Analysis of 311 calls by zip-code</a:t>
            </a:r>
            <a:endParaRPr lang="en-US" sz="4000" u="sng" dirty="0">
              <a:latin typeface="Arial" charset="0"/>
              <a:ea typeface="Arial" charset="0"/>
              <a:cs typeface="Arial" charset="0"/>
            </a:endParaRPr>
          </a:p>
        </p:txBody>
      </p:sp>
      <p:sp>
        <p:nvSpPr>
          <p:cNvPr id="3" name="Content Placeholder 2"/>
          <p:cNvSpPr>
            <a:spLocks noGrp="1"/>
          </p:cNvSpPr>
          <p:nvPr>
            <p:ph idx="1"/>
          </p:nvPr>
        </p:nvSpPr>
        <p:spPr>
          <a:xfrm>
            <a:off x="838200" y="2530421"/>
            <a:ext cx="10515600" cy="3676541"/>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Purpose: </a:t>
            </a:r>
            <a:r>
              <a:rPr lang="en-US" dirty="0" smtClean="0"/>
              <a:t>I wanted to focus on the number of 311 complaints per zip-code &amp; see how it relates to its population, income &amp; crime rate.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b="1" dirty="0" smtClean="0"/>
              <a:t>Procedure: </a:t>
            </a:r>
            <a:r>
              <a:rPr lang="en-US" dirty="0" smtClean="0"/>
              <a:t>I extracted complaints per zip-code from our main 311 data-set. I then analyzed &amp; extracted zip-code related data from other publicly available data-sets (population, median household income, crime-rate &amp; renter percentage) using pandas. I then used </a:t>
            </a:r>
            <a:r>
              <a:rPr lang="en-US" dirty="0" err="1" smtClean="0"/>
              <a:t>matplotlib</a:t>
            </a:r>
            <a:r>
              <a:rPr lang="en-US" dirty="0" smtClean="0"/>
              <a:t> to depict the relationship.</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7" name="Title 1"/>
          <p:cNvSpPr txBox="1">
            <a:spLocks/>
          </p:cNvSpPr>
          <p:nvPr/>
        </p:nvSpPr>
        <p:spPr>
          <a:xfrm>
            <a:off x="838200" y="1350361"/>
            <a:ext cx="3234559" cy="6806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smtClean="0">
                <a:latin typeface="Arial" charset="0"/>
                <a:ea typeface="Arial" charset="0"/>
                <a:cs typeface="Arial" charset="0"/>
              </a:rPr>
              <a:t>Bopanna</a:t>
            </a:r>
            <a:r>
              <a:rPr lang="en-US" sz="2400" dirty="0" smtClean="0">
                <a:latin typeface="Arial" charset="0"/>
                <a:ea typeface="Arial" charset="0"/>
                <a:cs typeface="Arial" charset="0"/>
              </a:rPr>
              <a:t> </a:t>
            </a:r>
            <a:r>
              <a:rPr lang="en-US" sz="2400" dirty="0" err="1" smtClean="0">
                <a:latin typeface="Arial" charset="0"/>
                <a:ea typeface="Arial" charset="0"/>
                <a:cs typeface="Arial" charset="0"/>
              </a:rPr>
              <a:t>Malachira</a:t>
            </a:r>
            <a:endParaRPr lang="en-US" sz="2400" dirty="0">
              <a:latin typeface="Arial" charset="0"/>
              <a:ea typeface="Arial" charset="0"/>
              <a:cs typeface="Arial" charset="0"/>
            </a:endParaRPr>
          </a:p>
        </p:txBody>
      </p:sp>
    </p:spTree>
    <p:extLst>
      <p:ext uri="{BB962C8B-B14F-4D97-AF65-F5344CB8AC3E}">
        <p14:creationId xmlns:p14="http://schemas.microsoft.com/office/powerpoint/2010/main" val="1283027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133" y="331260"/>
            <a:ext cx="10837333" cy="989542"/>
          </a:xfrm>
        </p:spPr>
        <p:txBody>
          <a:bodyPr>
            <a:normAutofit/>
          </a:bodyPr>
          <a:lstStyle/>
          <a:p>
            <a:r>
              <a:rPr lang="en-US" sz="2800" dirty="0" smtClean="0">
                <a:latin typeface="Arial" charset="0"/>
                <a:ea typeface="Arial" charset="0"/>
                <a:cs typeface="Arial" charset="0"/>
              </a:rPr>
              <a:t>Home-owner or Renter majority zip-codes</a:t>
            </a:r>
            <a:endParaRPr lang="en-US" sz="2800" dirty="0">
              <a:latin typeface="Arial" charset="0"/>
              <a:ea typeface="Arial" charset="0"/>
              <a:cs typeface="Arial"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3483" y="1320802"/>
            <a:ext cx="8096249" cy="5346937"/>
          </a:xfrm>
        </p:spPr>
      </p:pic>
    </p:spTree>
    <p:extLst>
      <p:ext uri="{BB962C8B-B14F-4D97-AF65-F5344CB8AC3E}">
        <p14:creationId xmlns:p14="http://schemas.microsoft.com/office/powerpoint/2010/main" val="108583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1260"/>
            <a:ext cx="10515600" cy="989542"/>
          </a:xfrm>
        </p:spPr>
        <p:txBody>
          <a:bodyPr>
            <a:normAutofit/>
          </a:bodyPr>
          <a:lstStyle/>
          <a:p>
            <a:r>
              <a:rPr lang="en-US" sz="2800" dirty="0" smtClean="0">
                <a:latin typeface="Arial" charset="0"/>
                <a:ea typeface="Arial" charset="0"/>
                <a:cs typeface="Arial" charset="0"/>
              </a:rPr>
              <a:t>Complaint count by zip-code</a:t>
            </a:r>
            <a:endParaRPr lang="en-US" sz="2800" dirty="0">
              <a:latin typeface="Arial" charset="0"/>
              <a:ea typeface="Arial" charset="0"/>
              <a:cs typeface="Arial"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12053"/>
            <a:ext cx="10642600" cy="3471148"/>
          </a:xfrm>
        </p:spPr>
      </p:pic>
    </p:spTree>
    <p:extLst>
      <p:ext uri="{BB962C8B-B14F-4D97-AF65-F5344CB8AC3E}">
        <p14:creationId xmlns:p14="http://schemas.microsoft.com/office/powerpoint/2010/main" val="46944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1260"/>
            <a:ext cx="10515600" cy="989542"/>
          </a:xfrm>
        </p:spPr>
        <p:txBody>
          <a:bodyPr>
            <a:normAutofit/>
          </a:bodyPr>
          <a:lstStyle/>
          <a:p>
            <a:r>
              <a:rPr lang="en-US" sz="2800" dirty="0" smtClean="0">
                <a:latin typeface="Arial" charset="0"/>
                <a:ea typeface="Arial" charset="0"/>
                <a:cs typeface="Arial" charset="0"/>
              </a:rPr>
              <a:t>Complaint count by zip-code</a:t>
            </a:r>
            <a:endParaRPr lang="en-US" sz="2800" dirty="0">
              <a:latin typeface="Arial" charset="0"/>
              <a:ea typeface="Arial" charset="0"/>
              <a:cs typeface="Arial"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12053"/>
            <a:ext cx="10642600" cy="3471148"/>
          </a:xfrm>
        </p:spPr>
      </p:pic>
    </p:spTree>
    <p:extLst>
      <p:ext uri="{BB962C8B-B14F-4D97-AF65-F5344CB8AC3E}">
        <p14:creationId xmlns:p14="http://schemas.microsoft.com/office/powerpoint/2010/main" val="16281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1260"/>
            <a:ext cx="10515600" cy="989542"/>
          </a:xfrm>
        </p:spPr>
        <p:txBody>
          <a:bodyPr>
            <a:normAutofit/>
          </a:bodyPr>
          <a:lstStyle/>
          <a:p>
            <a:r>
              <a:rPr lang="en-US" sz="2800" dirty="0" smtClean="0">
                <a:latin typeface="Arial" charset="0"/>
                <a:ea typeface="Arial" charset="0"/>
                <a:cs typeface="Arial" charset="0"/>
              </a:rPr>
              <a:t>Relationship between complaint count &amp; population</a:t>
            </a:r>
            <a:endParaRPr lang="en-US" sz="2800" dirty="0">
              <a:latin typeface="Arial" charset="0"/>
              <a:ea typeface="Arial" charset="0"/>
              <a:cs typeface="Arial" charset="0"/>
            </a:endParaRPr>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3167" y="1320802"/>
            <a:ext cx="7327900" cy="5040165"/>
          </a:xfrm>
        </p:spPr>
      </p:pic>
    </p:spTree>
    <p:extLst>
      <p:ext uri="{BB962C8B-B14F-4D97-AF65-F5344CB8AC3E}">
        <p14:creationId xmlns:p14="http://schemas.microsoft.com/office/powerpoint/2010/main" val="24823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1260"/>
            <a:ext cx="10515600" cy="989542"/>
          </a:xfrm>
        </p:spPr>
        <p:txBody>
          <a:bodyPr>
            <a:normAutofit/>
          </a:bodyPr>
          <a:lstStyle/>
          <a:p>
            <a:r>
              <a:rPr lang="en-US" sz="2800" dirty="0" smtClean="0">
                <a:latin typeface="Arial" charset="0"/>
                <a:ea typeface="Arial" charset="0"/>
                <a:cs typeface="Arial" charset="0"/>
              </a:rPr>
              <a:t>Per-capita complaints by zip-code</a:t>
            </a:r>
            <a:endParaRPr lang="en-US" sz="2800" dirty="0">
              <a:latin typeface="Arial" charset="0"/>
              <a:ea typeface="Arial" charset="0"/>
              <a:cs typeface="Arial"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238" y="1932439"/>
            <a:ext cx="10967523" cy="2927428"/>
          </a:xfrm>
        </p:spPr>
      </p:pic>
    </p:spTree>
    <p:extLst>
      <p:ext uri="{BB962C8B-B14F-4D97-AF65-F5344CB8AC3E}">
        <p14:creationId xmlns:p14="http://schemas.microsoft.com/office/powerpoint/2010/main" val="149282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133" y="331260"/>
            <a:ext cx="10837333" cy="989542"/>
          </a:xfrm>
        </p:spPr>
        <p:txBody>
          <a:bodyPr>
            <a:normAutofit/>
          </a:bodyPr>
          <a:lstStyle/>
          <a:p>
            <a:r>
              <a:rPr lang="en-US" sz="2800" dirty="0" smtClean="0">
                <a:latin typeface="Arial" charset="0"/>
                <a:ea typeface="Arial" charset="0"/>
                <a:cs typeface="Arial" charset="0"/>
              </a:rPr>
              <a:t>Relationship between complaint count &amp; median household income</a:t>
            </a:r>
            <a:endParaRPr lang="en-US" sz="2800" dirty="0">
              <a:latin typeface="Arial" charset="0"/>
              <a:ea typeface="Arial" charset="0"/>
              <a:cs typeface="Arial"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3599" y="1448594"/>
            <a:ext cx="6976534" cy="4822016"/>
          </a:xfrm>
        </p:spPr>
      </p:pic>
    </p:spTree>
    <p:extLst>
      <p:ext uri="{BB962C8B-B14F-4D97-AF65-F5344CB8AC3E}">
        <p14:creationId xmlns:p14="http://schemas.microsoft.com/office/powerpoint/2010/main" val="109935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133" y="331260"/>
            <a:ext cx="10837333" cy="989542"/>
          </a:xfrm>
        </p:spPr>
        <p:txBody>
          <a:bodyPr>
            <a:normAutofit/>
          </a:bodyPr>
          <a:lstStyle/>
          <a:p>
            <a:r>
              <a:rPr lang="en-US" sz="2800" dirty="0" smtClean="0">
                <a:latin typeface="Arial" charset="0"/>
                <a:ea typeface="Arial" charset="0"/>
                <a:cs typeface="Arial" charset="0"/>
              </a:rPr>
              <a:t>Relationship between complaint count &amp; crime-rate</a:t>
            </a:r>
            <a:endParaRPr lang="en-US" sz="2800" dirty="0">
              <a:latin typeface="Arial" charset="0"/>
              <a:ea typeface="Arial" charset="0"/>
              <a:cs typeface="Arial"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0532" y="1320802"/>
            <a:ext cx="7315201" cy="5056095"/>
          </a:xfrm>
        </p:spPr>
      </p:pic>
    </p:spTree>
    <p:extLst>
      <p:ext uri="{BB962C8B-B14F-4D97-AF65-F5344CB8AC3E}">
        <p14:creationId xmlns:p14="http://schemas.microsoft.com/office/powerpoint/2010/main" val="55057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133" y="331260"/>
            <a:ext cx="10837333" cy="989542"/>
          </a:xfrm>
        </p:spPr>
        <p:txBody>
          <a:bodyPr>
            <a:normAutofit/>
          </a:bodyPr>
          <a:lstStyle/>
          <a:p>
            <a:r>
              <a:rPr lang="en-US" sz="2800" dirty="0" smtClean="0">
                <a:latin typeface="Arial" charset="0"/>
                <a:ea typeface="Arial" charset="0"/>
                <a:cs typeface="Arial" charset="0"/>
              </a:rPr>
              <a:t>Relationship between complaint count &amp; crime-rate</a:t>
            </a:r>
            <a:endParaRPr lang="en-US" sz="2800" dirty="0">
              <a:latin typeface="Arial" charset="0"/>
              <a:ea typeface="Arial" charset="0"/>
              <a:cs typeface="Arial"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132" y="1320802"/>
            <a:ext cx="7653867" cy="5290173"/>
          </a:xfrm>
        </p:spPr>
      </p:pic>
    </p:spTree>
    <p:extLst>
      <p:ext uri="{BB962C8B-B14F-4D97-AF65-F5344CB8AC3E}">
        <p14:creationId xmlns:p14="http://schemas.microsoft.com/office/powerpoint/2010/main" val="177071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133" y="331260"/>
            <a:ext cx="10837333" cy="989542"/>
          </a:xfrm>
        </p:spPr>
        <p:txBody>
          <a:bodyPr>
            <a:normAutofit/>
          </a:bodyPr>
          <a:lstStyle/>
          <a:p>
            <a:r>
              <a:rPr lang="en-US" sz="2800" dirty="0" smtClean="0">
                <a:latin typeface="Arial" charset="0"/>
                <a:ea typeface="Arial" charset="0"/>
                <a:cs typeface="Arial" charset="0"/>
              </a:rPr>
              <a:t>Relationship between complaint count &amp; crime-rate</a:t>
            </a:r>
            <a:endParaRPr lang="en-US" sz="2800" dirty="0">
              <a:latin typeface="Arial" charset="0"/>
              <a:ea typeface="Arial" charset="0"/>
              <a:cs typeface="Arial"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7601" y="1507068"/>
            <a:ext cx="10058396" cy="4775198"/>
          </a:xfrm>
        </p:spPr>
      </p:pic>
    </p:spTree>
    <p:extLst>
      <p:ext uri="{BB962C8B-B14F-4D97-AF65-F5344CB8AC3E}">
        <p14:creationId xmlns:p14="http://schemas.microsoft.com/office/powerpoint/2010/main" val="374737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587</Words>
  <Application>Microsoft Macintosh PowerPoint</Application>
  <PresentationFormat>Widescreen</PresentationFormat>
  <Paragraphs>50</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Arial</vt:lpstr>
      <vt:lpstr>Office Theme</vt:lpstr>
      <vt:lpstr>Analysis of 311 calls by zip-code</vt:lpstr>
      <vt:lpstr>Complaint count by zip-code</vt:lpstr>
      <vt:lpstr>Complaint count by zip-code</vt:lpstr>
      <vt:lpstr>Relationship between complaint count &amp; population</vt:lpstr>
      <vt:lpstr>Per-capita complaints by zip-code</vt:lpstr>
      <vt:lpstr>Relationship between complaint count &amp; median household income</vt:lpstr>
      <vt:lpstr>Relationship between complaint count &amp; crime-rate</vt:lpstr>
      <vt:lpstr>Relationship between complaint count &amp; crime-rate</vt:lpstr>
      <vt:lpstr>Relationship between complaint count &amp; crime-rate</vt:lpstr>
      <vt:lpstr>Home-owner or Renter majority zip-codes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Kallichanda, Rachana M</dc:creator>
  <cp:lastModifiedBy>Kallichanda, Rachana M</cp:lastModifiedBy>
  <cp:revision>12</cp:revision>
  <dcterms:created xsi:type="dcterms:W3CDTF">2017-12-09T00:39:03Z</dcterms:created>
  <dcterms:modified xsi:type="dcterms:W3CDTF">2017-12-09T01:45:25Z</dcterms:modified>
</cp:coreProperties>
</file>