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10" r:id="rId49"/>
    <p:sldId id="311" r:id="rId50"/>
    <p:sldId id="309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7" r:id="rId75"/>
    <p:sldId id="336" r:id="rId76"/>
    <p:sldId id="338" r:id="rId7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6DAF"/>
    <a:srgbClr val="1E243D"/>
    <a:srgbClr val="F4F5FA"/>
    <a:srgbClr val="DDDDDD"/>
    <a:srgbClr val="E5E8F3"/>
    <a:srgbClr val="D5D9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9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7BEA-1DC6-4E47-BADF-F20C28503FCC}" type="datetimeFigureOut">
              <a:rPr lang="nl-NL" smtClean="0"/>
              <a:t>10-2-2020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708F-37A9-4737-8FC8-CCCA92DC148F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44215833"/>
      </p:ext>
    </p:extLst>
  </p:cSld>
  <p:clrMapOvr>
    <a:masterClrMapping/>
  </p:clrMapOvr>
  <p:transition spd="slow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7BEA-1DC6-4E47-BADF-F20C28503FCC}" type="datetimeFigureOut">
              <a:rPr lang="nl-NL" smtClean="0"/>
              <a:t>10-2-2020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708F-37A9-4737-8FC8-CCCA92DC148F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48472216"/>
      </p:ext>
    </p:extLst>
  </p:cSld>
  <p:clrMapOvr>
    <a:masterClrMapping/>
  </p:clrMapOvr>
  <p:transition spd="slow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7BEA-1DC6-4E47-BADF-F20C28503FCC}" type="datetimeFigureOut">
              <a:rPr lang="nl-NL" smtClean="0"/>
              <a:t>10-2-2020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708F-37A9-4737-8FC8-CCCA92DC148F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89159447"/>
      </p:ext>
    </p:extLst>
  </p:cSld>
  <p:clrMapOvr>
    <a:masterClrMapping/>
  </p:clrMapOvr>
  <p:transition spd="slow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7BEA-1DC6-4E47-BADF-F20C28503FCC}" type="datetimeFigureOut">
              <a:rPr lang="nl-NL" smtClean="0"/>
              <a:t>10-2-2020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708F-37A9-4737-8FC8-CCCA92DC148F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62000930"/>
      </p:ext>
    </p:extLst>
  </p:cSld>
  <p:clrMapOvr>
    <a:masterClrMapping/>
  </p:clrMapOvr>
  <p:transition spd="slow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7BEA-1DC6-4E47-BADF-F20C28503FCC}" type="datetimeFigureOut">
              <a:rPr lang="nl-NL" smtClean="0"/>
              <a:t>10-2-2020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708F-37A9-4737-8FC8-CCCA92DC148F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441780"/>
      </p:ext>
    </p:extLst>
  </p:cSld>
  <p:clrMapOvr>
    <a:masterClrMapping/>
  </p:clrMapOvr>
  <p:transition spd="slow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7BEA-1DC6-4E47-BADF-F20C28503FCC}" type="datetimeFigureOut">
              <a:rPr lang="nl-NL" smtClean="0"/>
              <a:t>10-2-2020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708F-37A9-4737-8FC8-CCCA92DC148F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7382960"/>
      </p:ext>
    </p:extLst>
  </p:cSld>
  <p:clrMapOvr>
    <a:masterClrMapping/>
  </p:clrMapOvr>
  <p:transition spd="slow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7BEA-1DC6-4E47-BADF-F20C28503FCC}" type="datetimeFigureOut">
              <a:rPr lang="nl-NL" smtClean="0"/>
              <a:t>10-2-2020</a:t>
            </a:fld>
            <a:endParaRPr lang="nl-N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708F-37A9-4737-8FC8-CCCA92DC148F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49786430"/>
      </p:ext>
    </p:extLst>
  </p:cSld>
  <p:clrMapOvr>
    <a:masterClrMapping/>
  </p:clrMapOvr>
  <p:transition spd="slow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7BEA-1DC6-4E47-BADF-F20C28503FCC}" type="datetimeFigureOut">
              <a:rPr lang="nl-NL" smtClean="0"/>
              <a:t>10-2-2020</a:t>
            </a:fld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708F-37A9-4737-8FC8-CCCA92DC148F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29693615"/>
      </p:ext>
    </p:extLst>
  </p:cSld>
  <p:clrMapOvr>
    <a:masterClrMapping/>
  </p:clrMapOvr>
  <p:transition spd="slow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7BEA-1DC6-4E47-BADF-F20C28503FCC}" type="datetimeFigureOut">
              <a:rPr lang="nl-NL" smtClean="0"/>
              <a:t>10-2-2020</a:t>
            </a:fld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708F-37A9-4737-8FC8-CCCA92DC148F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9637861"/>
      </p:ext>
    </p:extLst>
  </p:cSld>
  <p:clrMapOvr>
    <a:masterClrMapping/>
  </p:clrMapOvr>
  <p:transition spd="slow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7BEA-1DC6-4E47-BADF-F20C28503FCC}" type="datetimeFigureOut">
              <a:rPr lang="nl-NL" smtClean="0"/>
              <a:t>10-2-2020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708F-37A9-4737-8FC8-CCCA92DC148F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7549371"/>
      </p:ext>
    </p:extLst>
  </p:cSld>
  <p:clrMapOvr>
    <a:masterClrMapping/>
  </p:clrMapOvr>
  <p:transition spd="slow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7BEA-1DC6-4E47-BADF-F20C28503FCC}" type="datetimeFigureOut">
              <a:rPr lang="nl-NL" smtClean="0"/>
              <a:t>10-2-2020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708F-37A9-4737-8FC8-CCCA92DC148F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38580249"/>
      </p:ext>
    </p:extLst>
  </p:cSld>
  <p:clrMapOvr>
    <a:masterClrMapping/>
  </p:clrMapOvr>
  <p:transition spd="slow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C7BEA-1DC6-4E47-BADF-F20C28503FCC}" type="datetimeFigureOut">
              <a:rPr lang="nl-NL" smtClean="0"/>
              <a:t>10-2-2020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3708F-37A9-4737-8FC8-CCCA92DC148F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79550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split orient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1980" y="2721364"/>
            <a:ext cx="8668037" cy="707636"/>
          </a:xfrm>
        </p:spPr>
        <p:txBody>
          <a:bodyPr>
            <a:normAutofit/>
          </a:bodyPr>
          <a:lstStyle/>
          <a:p>
            <a:r>
              <a:rPr lang="nl-NL" sz="3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3521006"/>
            <a:ext cx="9144000" cy="595230"/>
          </a:xfrm>
        </p:spPr>
        <p:txBody>
          <a:bodyPr/>
          <a:lstStyle/>
          <a:p>
            <a:r>
              <a:rPr lang="nl-NL" b="1" dirty="0"/>
              <a:t>13 maart 2018</a:t>
            </a:r>
            <a:endParaRPr lang="nl-NL" sz="2000" dirty="0"/>
          </a:p>
          <a:p>
            <a:pPr algn="l"/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67692152"/>
      </p:ext>
    </p:extLst>
  </p:cSld>
  <p:clrMapOvr>
    <a:masterClrMapping/>
  </p:clrMapOvr>
  <p:transition spd="slow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 lnSpcReduction="10000"/>
          </a:bodyPr>
          <a:lstStyle/>
          <a:p>
            <a:pPr algn="l"/>
            <a:r>
              <a:rPr lang="nl-NL" sz="2000" b="1" dirty="0"/>
              <a:t>public class Program {</a:t>
            </a:r>
          </a:p>
          <a:p>
            <a:pPr algn="l"/>
            <a:r>
              <a:rPr lang="nl-NL" sz="2000" b="1" dirty="0"/>
              <a:t>	public </a:t>
            </a:r>
            <a:r>
              <a:rPr lang="nl-NL" sz="2000" b="1" dirty="0" err="1"/>
              <a:t>static</a:t>
            </a:r>
            <a:r>
              <a:rPr lang="nl-NL" sz="2000" b="1" dirty="0"/>
              <a:t> </a:t>
            </a:r>
            <a:r>
              <a:rPr lang="nl-NL" sz="2000" b="1" dirty="0" err="1"/>
              <a:t>void</a:t>
            </a:r>
            <a:r>
              <a:rPr lang="nl-NL" sz="2000" b="1" dirty="0"/>
              <a:t> </a:t>
            </a:r>
            <a:r>
              <a:rPr lang="nl-NL" sz="2000" b="1" dirty="0" err="1"/>
              <a:t>Main</a:t>
            </a:r>
            <a:r>
              <a:rPr lang="nl-NL" sz="2000" b="1" dirty="0"/>
              <a:t>(string </a:t>
            </a:r>
            <a:r>
              <a:rPr lang="nl-NL" sz="2000" b="1" dirty="0" err="1"/>
              <a:t>args</a:t>
            </a:r>
            <a:r>
              <a:rPr lang="nl-NL" sz="2000" b="1" dirty="0"/>
              <a:t>[]) {</a:t>
            </a:r>
          </a:p>
          <a:p>
            <a:pPr algn="l"/>
            <a:r>
              <a:rPr lang="nl-NL" sz="2000" b="1" dirty="0"/>
              <a:t>		</a:t>
            </a:r>
            <a:r>
              <a:rPr lang="nl-NL" sz="2000" b="1" dirty="0" err="1"/>
              <a:t>DoSomething</a:t>
            </a:r>
            <a:r>
              <a:rPr lang="nl-NL" sz="2000" b="1" dirty="0"/>
              <a:t>(</a:t>
            </a:r>
            <a:r>
              <a:rPr lang="nl-NL" sz="2000" b="1" dirty="0" err="1"/>
              <a:t>true</a:t>
            </a:r>
            <a:r>
              <a:rPr lang="nl-NL" sz="2000" b="1" dirty="0"/>
              <a:t>);		</a:t>
            </a:r>
          </a:p>
          <a:p>
            <a:pPr algn="l"/>
            <a:r>
              <a:rPr lang="nl-NL" sz="2000" b="1" dirty="0"/>
              <a:t>	}</a:t>
            </a:r>
          </a:p>
          <a:p>
            <a:pPr algn="l"/>
            <a:endParaRPr lang="nl-NL" sz="2000" b="1" dirty="0"/>
          </a:p>
          <a:p>
            <a:pPr algn="l"/>
            <a:r>
              <a:rPr lang="nl-NL" sz="2000" b="1" dirty="0"/>
              <a:t>	public </a:t>
            </a:r>
            <a:r>
              <a:rPr lang="nl-NL" sz="2000" b="1" dirty="0" err="1"/>
              <a:t>static</a:t>
            </a:r>
            <a:r>
              <a:rPr lang="nl-NL" sz="2000" b="1" dirty="0"/>
              <a:t> </a:t>
            </a:r>
            <a:r>
              <a:rPr lang="nl-NL" sz="2000" b="1" dirty="0" err="1"/>
              <a:t>void</a:t>
            </a:r>
            <a:r>
              <a:rPr lang="nl-NL" sz="2000" b="1" dirty="0"/>
              <a:t> </a:t>
            </a:r>
            <a:r>
              <a:rPr lang="nl-NL" sz="2000" b="1" dirty="0" err="1"/>
              <a:t>DoSomething</a:t>
            </a:r>
            <a:r>
              <a:rPr lang="nl-NL" sz="2000" b="1" dirty="0"/>
              <a:t>(</a:t>
            </a:r>
            <a:r>
              <a:rPr lang="nl-NL" sz="2000" b="1" dirty="0" err="1"/>
              <a:t>bool</a:t>
            </a:r>
            <a:r>
              <a:rPr lang="nl-NL" sz="2000" b="1" dirty="0"/>
              <a:t> start) {</a:t>
            </a:r>
          </a:p>
          <a:p>
            <a:pPr algn="l"/>
            <a:r>
              <a:rPr lang="nl-NL" sz="2000" b="1" dirty="0"/>
              <a:t>		</a:t>
            </a:r>
            <a:r>
              <a:rPr lang="nl-NL" sz="2000" b="1" dirty="0" err="1"/>
              <a:t>if</a:t>
            </a:r>
            <a:r>
              <a:rPr lang="nl-NL" sz="2000" b="1" dirty="0"/>
              <a:t> (start) {</a:t>
            </a:r>
          </a:p>
          <a:p>
            <a:pPr lvl="2" algn="l"/>
            <a:r>
              <a:rPr lang="nl-NL" sz="2000" b="1" dirty="0"/>
              <a:t>		</a:t>
            </a:r>
            <a:r>
              <a:rPr lang="nl-NL" sz="2000" b="1" dirty="0" err="1"/>
              <a:t>for</a:t>
            </a:r>
            <a:r>
              <a:rPr lang="nl-NL" sz="2000" b="1" dirty="0"/>
              <a:t> (var i = 0; i &lt; 10; i++) {</a:t>
            </a:r>
          </a:p>
          <a:p>
            <a:pPr lvl="2" algn="l"/>
            <a:r>
              <a:rPr lang="nl-NL" sz="2000" b="1" dirty="0"/>
              <a:t>			</a:t>
            </a:r>
            <a:r>
              <a:rPr lang="nl-NL" sz="2000" b="1" dirty="0" err="1"/>
              <a:t>Console.WriteLine</a:t>
            </a:r>
            <a:r>
              <a:rPr lang="nl-NL" sz="2000" b="1" dirty="0"/>
              <a:t>(i);</a:t>
            </a:r>
          </a:p>
          <a:p>
            <a:pPr lvl="2" algn="l"/>
            <a:r>
              <a:rPr lang="nl-NL" sz="2000" b="1" dirty="0"/>
              <a:t>		}</a:t>
            </a:r>
          </a:p>
          <a:p>
            <a:pPr lvl="1" algn="l"/>
            <a:r>
              <a:rPr lang="nl-NL" b="1" dirty="0"/>
              <a:t>		}</a:t>
            </a:r>
          </a:p>
          <a:p>
            <a:pPr lvl="1" algn="l"/>
            <a:endParaRPr lang="nl-NL" b="1" dirty="0"/>
          </a:p>
          <a:p>
            <a:pPr lvl="1" algn="l"/>
            <a:r>
              <a:rPr lang="nl-NL" b="1" dirty="0"/>
              <a:t>		 </a:t>
            </a:r>
            <a:r>
              <a:rPr lang="nl-NL" b="1" dirty="0" err="1"/>
              <a:t>DoSomethingElse</a:t>
            </a:r>
            <a:r>
              <a:rPr lang="nl-NL" b="1" dirty="0"/>
              <a:t>();</a:t>
            </a:r>
          </a:p>
          <a:p>
            <a:pPr algn="l"/>
            <a:r>
              <a:rPr lang="nl-NL" sz="2000" b="1" dirty="0"/>
              <a:t>	}</a:t>
            </a:r>
          </a:p>
          <a:p>
            <a:pPr algn="l"/>
            <a:r>
              <a:rPr lang="nl-NL" sz="2000" b="1" dirty="0"/>
              <a:t>}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E828D4A-6175-498C-B45E-79E5B009CF3B}"/>
              </a:ext>
            </a:extLst>
          </p:cNvPr>
          <p:cNvSpPr/>
          <p:nvPr/>
        </p:nvSpPr>
        <p:spPr>
          <a:xfrm>
            <a:off x="2317071" y="3329127"/>
            <a:ext cx="4270159" cy="16867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806E99BA-BDFC-4B2E-97D2-8DBF528E458B}"/>
              </a:ext>
            </a:extLst>
          </p:cNvPr>
          <p:cNvCxnSpPr>
            <a:cxnSpLocks/>
          </p:cNvCxnSpPr>
          <p:nvPr/>
        </p:nvCxnSpPr>
        <p:spPr>
          <a:xfrm flipH="1" flipV="1">
            <a:off x="6738151" y="4346515"/>
            <a:ext cx="1481091" cy="4172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011427"/>
      </p:ext>
    </p:extLst>
  </p:cSld>
  <p:clrMapOvr>
    <a:masterClrMapping/>
  </p:clrMapOvr>
  <p:transition spd="slow"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31385"/>
            <a:ext cx="9144000" cy="595230"/>
          </a:xfrm>
        </p:spPr>
        <p:txBody>
          <a:bodyPr>
            <a:normAutofit lnSpcReduction="10000"/>
          </a:bodyPr>
          <a:lstStyle/>
          <a:p>
            <a:r>
              <a:rPr lang="nl-NL" sz="4000" b="1" dirty="0"/>
              <a:t>Object-</a:t>
            </a:r>
            <a:r>
              <a:rPr lang="nl-NL" sz="4000" b="1" dirty="0" err="1"/>
              <a:t>Oriented</a:t>
            </a:r>
            <a:r>
              <a:rPr lang="nl-NL" sz="4000" b="1" dirty="0"/>
              <a:t> Programming (OOP)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429830326"/>
      </p:ext>
    </p:extLst>
  </p:cSld>
  <p:clrMapOvr>
    <a:masterClrMapping/>
  </p:clrMapOvr>
  <p:transition spd="slow"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/>
              <a:t>Ontstaan halverwege de jaren 60.</a:t>
            </a:r>
          </a:p>
          <a:p>
            <a:pPr algn="l"/>
            <a:endParaRPr lang="nl-NL" sz="3500" dirty="0"/>
          </a:p>
        </p:txBody>
      </p:sp>
    </p:spTree>
    <p:extLst>
      <p:ext uri="{BB962C8B-B14F-4D97-AF65-F5344CB8AC3E}">
        <p14:creationId xmlns:p14="http://schemas.microsoft.com/office/powerpoint/2010/main" val="3129771113"/>
      </p:ext>
    </p:extLst>
  </p:cSld>
  <p:clrMapOvr>
    <a:masterClrMapping/>
  </p:clrMapOvr>
  <p:transition spd="slow"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/>
              <a:t>Ontstaan halverwege de jaren 60.</a:t>
            </a:r>
          </a:p>
          <a:p>
            <a:pPr algn="l"/>
            <a:r>
              <a:rPr lang="nl-NL" sz="3500" b="1" dirty="0"/>
              <a:t>Simula67, Smalltalk en C++ waren de eerste talen.</a:t>
            </a:r>
          </a:p>
          <a:p>
            <a:pPr algn="l"/>
            <a:endParaRPr lang="nl-NL" sz="3500" dirty="0"/>
          </a:p>
        </p:txBody>
      </p:sp>
    </p:spTree>
    <p:extLst>
      <p:ext uri="{BB962C8B-B14F-4D97-AF65-F5344CB8AC3E}">
        <p14:creationId xmlns:p14="http://schemas.microsoft.com/office/powerpoint/2010/main" val="3350334310"/>
      </p:ext>
    </p:extLst>
  </p:cSld>
  <p:clrMapOvr>
    <a:masterClrMapping/>
  </p:clrMapOvr>
  <p:transition spd="slow"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/>
              <a:t>Ontstaan halverwege de jaren 60.</a:t>
            </a:r>
          </a:p>
          <a:p>
            <a:pPr algn="l"/>
            <a:r>
              <a:rPr lang="nl-NL" sz="3500" b="1" dirty="0"/>
              <a:t>Simula67, Smalltalk en C++ waren de eerste talen.</a:t>
            </a:r>
          </a:p>
          <a:p>
            <a:pPr algn="l"/>
            <a:r>
              <a:rPr lang="nl-NL" sz="3500" b="1" dirty="0"/>
              <a:t>Later volgende Java, C#, Javascript en nog veel andere talen.</a:t>
            </a:r>
          </a:p>
          <a:p>
            <a:pPr algn="l"/>
            <a:endParaRPr lang="nl-NL" sz="3500" dirty="0"/>
          </a:p>
        </p:txBody>
      </p:sp>
    </p:spTree>
    <p:extLst>
      <p:ext uri="{BB962C8B-B14F-4D97-AF65-F5344CB8AC3E}">
        <p14:creationId xmlns:p14="http://schemas.microsoft.com/office/powerpoint/2010/main" val="1142176654"/>
      </p:ext>
    </p:extLst>
  </p:cSld>
  <p:clrMapOvr>
    <a:masterClrMapping/>
  </p:clrMapOvr>
  <p:transition spd="slow"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/>
              <a:t>Ontstaan halverwege de jaren 60.</a:t>
            </a:r>
          </a:p>
          <a:p>
            <a:pPr algn="l"/>
            <a:r>
              <a:rPr lang="nl-NL" sz="3500" b="1" dirty="0"/>
              <a:t>Simula67, Smalltalk en C++ waren de eerste talen.</a:t>
            </a:r>
          </a:p>
          <a:p>
            <a:pPr algn="l"/>
            <a:r>
              <a:rPr lang="nl-NL" sz="3500" b="1" dirty="0"/>
              <a:t>Later volgende Java, C#, Javascript en nog veel andere talen.</a:t>
            </a:r>
          </a:p>
          <a:p>
            <a:pPr algn="l"/>
            <a:r>
              <a:rPr lang="nl-NL" sz="3500" b="1" dirty="0"/>
              <a:t>Nog steeds extreem populair.</a:t>
            </a:r>
          </a:p>
          <a:p>
            <a:pPr algn="l"/>
            <a:endParaRPr lang="nl-NL" sz="3500" dirty="0"/>
          </a:p>
        </p:txBody>
      </p:sp>
    </p:spTree>
    <p:extLst>
      <p:ext uri="{BB962C8B-B14F-4D97-AF65-F5344CB8AC3E}">
        <p14:creationId xmlns:p14="http://schemas.microsoft.com/office/powerpoint/2010/main" val="614680042"/>
      </p:ext>
    </p:extLst>
  </p:cSld>
  <p:clrMapOvr>
    <a:masterClrMapping/>
  </p:clrMapOvr>
  <p:transition spd="slow">
    <p:split orient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/>
              <a:t>Maar wat is OOP?</a:t>
            </a:r>
          </a:p>
          <a:p>
            <a:pPr algn="l"/>
            <a:endParaRPr lang="nl-NL" sz="3500" dirty="0"/>
          </a:p>
        </p:txBody>
      </p:sp>
    </p:spTree>
    <p:extLst>
      <p:ext uri="{BB962C8B-B14F-4D97-AF65-F5344CB8AC3E}">
        <p14:creationId xmlns:p14="http://schemas.microsoft.com/office/powerpoint/2010/main" val="2282003375"/>
      </p:ext>
    </p:extLst>
  </p:cSld>
  <p:clrMapOvr>
    <a:masterClrMapping/>
  </p:clrMapOvr>
  <p:transition spd="slow">
    <p:split orient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/>
              <a:t>En wat is een object?</a:t>
            </a:r>
          </a:p>
          <a:p>
            <a:pPr algn="l"/>
            <a:endParaRPr lang="nl-NL" sz="3500" dirty="0"/>
          </a:p>
        </p:txBody>
      </p:sp>
    </p:spTree>
    <p:extLst>
      <p:ext uri="{BB962C8B-B14F-4D97-AF65-F5344CB8AC3E}">
        <p14:creationId xmlns:p14="http://schemas.microsoft.com/office/powerpoint/2010/main" val="3533878025"/>
      </p:ext>
    </p:extLst>
  </p:cSld>
  <p:clrMapOvr>
    <a:masterClrMapping/>
  </p:clrMapOvr>
  <p:transition spd="slow">
    <p:split orient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/>
              <a:t>Een object is een </a:t>
            </a:r>
            <a:r>
              <a:rPr lang="nl-NL" sz="3500" b="1" dirty="0" err="1"/>
              <a:t>instance</a:t>
            </a:r>
            <a:r>
              <a:rPr lang="nl-NL" sz="3500" b="1" dirty="0"/>
              <a:t> van een class.</a:t>
            </a:r>
          </a:p>
          <a:p>
            <a:pPr algn="l"/>
            <a:endParaRPr lang="nl-NL" sz="3500" dirty="0"/>
          </a:p>
        </p:txBody>
      </p:sp>
    </p:spTree>
    <p:extLst>
      <p:ext uri="{BB962C8B-B14F-4D97-AF65-F5344CB8AC3E}">
        <p14:creationId xmlns:p14="http://schemas.microsoft.com/office/powerpoint/2010/main" val="871303277"/>
      </p:ext>
    </p:extLst>
  </p:cSld>
  <p:clrMapOvr>
    <a:masterClrMapping/>
  </p:clrMapOvr>
  <p:transition spd="slow">
    <p:split orient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/>
              <a:t>Een object is een </a:t>
            </a:r>
            <a:r>
              <a:rPr lang="nl-NL" sz="3500" b="1" dirty="0" err="1"/>
              <a:t>instance</a:t>
            </a:r>
            <a:r>
              <a:rPr lang="nl-NL" sz="3500" b="1" dirty="0"/>
              <a:t> van een class.</a:t>
            </a:r>
          </a:p>
          <a:p>
            <a:pPr algn="l"/>
            <a:r>
              <a:rPr lang="nl-NL" sz="3500" b="1" dirty="0"/>
              <a:t>De class is de blauwdruk.</a:t>
            </a:r>
          </a:p>
        </p:txBody>
      </p:sp>
    </p:spTree>
    <p:extLst>
      <p:ext uri="{BB962C8B-B14F-4D97-AF65-F5344CB8AC3E}">
        <p14:creationId xmlns:p14="http://schemas.microsoft.com/office/powerpoint/2010/main" val="157121256"/>
      </p:ext>
    </p:extLst>
  </p:cSld>
  <p:clrMapOvr>
    <a:masterClrMapping/>
  </p:clrMapOvr>
  <p:transition spd="slow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31385"/>
            <a:ext cx="9144000" cy="595230"/>
          </a:xfrm>
        </p:spPr>
        <p:txBody>
          <a:bodyPr>
            <a:normAutofit lnSpcReduction="10000"/>
          </a:bodyPr>
          <a:lstStyle/>
          <a:p>
            <a:r>
              <a:rPr lang="nl-NL" sz="4000" b="1" dirty="0" err="1"/>
              <a:t>Procedural</a:t>
            </a:r>
            <a:r>
              <a:rPr lang="nl-NL" sz="4000" b="1" dirty="0"/>
              <a:t> </a:t>
            </a:r>
            <a:r>
              <a:rPr lang="nl-NL" sz="4000" b="1" dirty="0" err="1"/>
              <a:t>programming</a:t>
            </a:r>
            <a:endParaRPr lang="nl-NL" sz="4000" b="1" dirty="0"/>
          </a:p>
          <a:p>
            <a:pPr algn="l"/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074100536"/>
      </p:ext>
    </p:extLst>
  </p:cSld>
  <p:clrMapOvr>
    <a:masterClrMapping/>
  </p:clrMapOvr>
  <p:transition spd="slow">
    <p:split orient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/>
              <a:t>Een object is een </a:t>
            </a:r>
            <a:r>
              <a:rPr lang="nl-NL" sz="3500" b="1" dirty="0" err="1"/>
              <a:t>instance</a:t>
            </a:r>
            <a:r>
              <a:rPr lang="nl-NL" sz="3500" b="1" dirty="0"/>
              <a:t> van een class.</a:t>
            </a:r>
          </a:p>
          <a:p>
            <a:pPr algn="l"/>
            <a:r>
              <a:rPr lang="nl-NL" sz="3500" b="1" dirty="0"/>
              <a:t>De class is de blauwdruk.</a:t>
            </a:r>
          </a:p>
          <a:p>
            <a:pPr algn="l"/>
            <a:r>
              <a:rPr lang="nl-NL" sz="3500" b="1" dirty="0"/>
              <a:t>Een object representeert een real life “</a:t>
            </a:r>
            <a:r>
              <a:rPr lang="nl-NL" sz="3500" b="1" dirty="0" err="1"/>
              <a:t>thing</a:t>
            </a:r>
            <a:r>
              <a:rPr lang="nl-NL" sz="3500" b="1" dirty="0"/>
              <a:t>”. </a:t>
            </a:r>
          </a:p>
        </p:txBody>
      </p:sp>
    </p:spTree>
    <p:extLst>
      <p:ext uri="{BB962C8B-B14F-4D97-AF65-F5344CB8AC3E}">
        <p14:creationId xmlns:p14="http://schemas.microsoft.com/office/powerpoint/2010/main" val="3927700418"/>
      </p:ext>
    </p:extLst>
  </p:cSld>
  <p:clrMapOvr>
    <a:masterClrMapping/>
  </p:clrMapOvr>
  <p:transition spd="slow">
    <p:split orient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/>
              <a:t>Een object is een </a:t>
            </a:r>
            <a:r>
              <a:rPr lang="nl-NL" sz="3500" b="1" dirty="0" err="1"/>
              <a:t>instance</a:t>
            </a:r>
            <a:r>
              <a:rPr lang="nl-NL" sz="3500" b="1" dirty="0"/>
              <a:t> van een class.</a:t>
            </a:r>
          </a:p>
          <a:p>
            <a:pPr algn="l"/>
            <a:r>
              <a:rPr lang="nl-NL" sz="3500" b="1" dirty="0"/>
              <a:t>De class is de blauwdruk.</a:t>
            </a:r>
          </a:p>
          <a:p>
            <a:pPr algn="l"/>
            <a:r>
              <a:rPr lang="nl-NL" sz="3500" b="1" dirty="0"/>
              <a:t>Een object representeert een real life “</a:t>
            </a:r>
            <a:r>
              <a:rPr lang="nl-NL" sz="3500" b="1" dirty="0" err="1"/>
              <a:t>thing</a:t>
            </a:r>
            <a:r>
              <a:rPr lang="nl-NL" sz="3500" b="1" dirty="0"/>
              <a:t>”. </a:t>
            </a:r>
          </a:p>
          <a:p>
            <a:pPr algn="l"/>
            <a:r>
              <a:rPr lang="nl-NL" sz="3500" b="1" dirty="0"/>
              <a:t>Een </a:t>
            </a:r>
            <a:r>
              <a:rPr lang="nl-NL" sz="3500" b="1" dirty="0" err="1"/>
              <a:t>entity</a:t>
            </a:r>
            <a:r>
              <a:rPr lang="nl-NL" sz="35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5452586"/>
      </p:ext>
    </p:extLst>
  </p:cSld>
  <p:clrMapOvr>
    <a:masterClrMapping/>
  </p:clrMapOvr>
  <p:transition spd="slow">
    <p:split orient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/>
              <a:t>Een object is een </a:t>
            </a:r>
            <a:r>
              <a:rPr lang="nl-NL" sz="3500" b="1" dirty="0" err="1"/>
              <a:t>instance</a:t>
            </a:r>
            <a:r>
              <a:rPr lang="nl-NL" sz="3500" b="1" dirty="0"/>
              <a:t> van een class.</a:t>
            </a:r>
          </a:p>
          <a:p>
            <a:pPr algn="l"/>
            <a:r>
              <a:rPr lang="nl-NL" sz="3500" b="1" dirty="0"/>
              <a:t>De class is de blauwdruk.</a:t>
            </a:r>
          </a:p>
          <a:p>
            <a:pPr algn="l"/>
            <a:r>
              <a:rPr lang="nl-NL" sz="3500" b="1" dirty="0"/>
              <a:t>Een object representeert een real life “</a:t>
            </a:r>
            <a:r>
              <a:rPr lang="nl-NL" sz="3500" b="1" dirty="0" err="1"/>
              <a:t>thing</a:t>
            </a:r>
            <a:r>
              <a:rPr lang="nl-NL" sz="3500" b="1" dirty="0"/>
              <a:t>”. </a:t>
            </a:r>
          </a:p>
          <a:p>
            <a:pPr algn="l"/>
            <a:r>
              <a:rPr lang="nl-NL" sz="3500" b="1" dirty="0"/>
              <a:t>Een </a:t>
            </a:r>
            <a:r>
              <a:rPr lang="nl-NL" sz="3500" b="1" dirty="0" err="1"/>
              <a:t>entity</a:t>
            </a:r>
            <a:r>
              <a:rPr lang="nl-NL" sz="3500" b="1" dirty="0"/>
              <a:t>.</a:t>
            </a:r>
          </a:p>
          <a:p>
            <a:pPr algn="l"/>
            <a:r>
              <a:rPr lang="nl-NL" sz="3500" b="1" dirty="0"/>
              <a:t>Alle </a:t>
            </a:r>
            <a:r>
              <a:rPr lang="nl-NL" sz="3500" b="1" dirty="0" err="1"/>
              <a:t>entities</a:t>
            </a:r>
            <a:r>
              <a:rPr lang="nl-NL" sz="3500" b="1" dirty="0"/>
              <a:t> gezamenlijk vormen het domein.</a:t>
            </a:r>
          </a:p>
        </p:txBody>
      </p:sp>
    </p:spTree>
    <p:extLst>
      <p:ext uri="{BB962C8B-B14F-4D97-AF65-F5344CB8AC3E}">
        <p14:creationId xmlns:p14="http://schemas.microsoft.com/office/powerpoint/2010/main" val="3997554365"/>
      </p:ext>
    </p:extLst>
  </p:cSld>
  <p:clrMapOvr>
    <a:masterClrMapping/>
  </p:clrMapOvr>
  <p:transition spd="slow">
    <p:split orient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/>
              <a:t>Objecten kunnen andere objecten zijn (is a).</a:t>
            </a:r>
          </a:p>
        </p:txBody>
      </p:sp>
    </p:spTree>
    <p:extLst>
      <p:ext uri="{BB962C8B-B14F-4D97-AF65-F5344CB8AC3E}">
        <p14:creationId xmlns:p14="http://schemas.microsoft.com/office/powerpoint/2010/main" val="1941467812"/>
      </p:ext>
    </p:extLst>
  </p:cSld>
  <p:clrMapOvr>
    <a:masterClrMapping/>
  </p:clrMapOvr>
  <p:transition spd="slow">
    <p:split orient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/>
              <a:t>Objecten kunnen andere objecten zijn (is a).</a:t>
            </a:r>
          </a:p>
          <a:p>
            <a:pPr algn="l"/>
            <a:r>
              <a:rPr lang="nl-NL" sz="3500" b="1" dirty="0"/>
              <a:t>Objecten kunnen andere objecten hebben (has a).</a:t>
            </a:r>
          </a:p>
        </p:txBody>
      </p:sp>
    </p:spTree>
    <p:extLst>
      <p:ext uri="{BB962C8B-B14F-4D97-AF65-F5344CB8AC3E}">
        <p14:creationId xmlns:p14="http://schemas.microsoft.com/office/powerpoint/2010/main" val="1329821746"/>
      </p:ext>
    </p:extLst>
  </p:cSld>
  <p:clrMapOvr>
    <a:masterClrMapping/>
  </p:clrMapOvr>
  <p:transition spd="slow">
    <p:split orient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/>
              <a:t>Objecten kunnen andere objecten zijn (is a).</a:t>
            </a:r>
          </a:p>
          <a:p>
            <a:pPr algn="l"/>
            <a:r>
              <a:rPr lang="nl-NL" sz="3500" b="1" dirty="0"/>
              <a:t>Objecten kunnen andere objecten hebben (has a).</a:t>
            </a:r>
          </a:p>
          <a:p>
            <a:pPr algn="l"/>
            <a:r>
              <a:rPr lang="nl-NL" sz="3500" b="1" dirty="0"/>
              <a:t>Objecten kunnen andere objecten gebruiken (</a:t>
            </a:r>
            <a:r>
              <a:rPr lang="nl-NL" sz="3500" b="1" dirty="0" err="1"/>
              <a:t>uses</a:t>
            </a:r>
            <a:r>
              <a:rPr lang="nl-NL" sz="3500" b="1" dirty="0"/>
              <a:t> a).</a:t>
            </a:r>
          </a:p>
        </p:txBody>
      </p:sp>
    </p:spTree>
    <p:extLst>
      <p:ext uri="{BB962C8B-B14F-4D97-AF65-F5344CB8AC3E}">
        <p14:creationId xmlns:p14="http://schemas.microsoft.com/office/powerpoint/2010/main" val="1278738513"/>
      </p:ext>
    </p:extLst>
  </p:cSld>
  <p:clrMapOvr>
    <a:masterClrMapping/>
  </p:clrMapOvr>
  <p:transition spd="slow">
    <p:split orient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 err="1"/>
              <a:t>Inheritance</a:t>
            </a:r>
            <a:r>
              <a:rPr lang="nl-NL" sz="3500" b="1" dirty="0"/>
              <a:t> (is a)</a:t>
            </a:r>
          </a:p>
        </p:txBody>
      </p:sp>
    </p:spTree>
    <p:extLst>
      <p:ext uri="{BB962C8B-B14F-4D97-AF65-F5344CB8AC3E}">
        <p14:creationId xmlns:p14="http://schemas.microsoft.com/office/powerpoint/2010/main" val="3360742637"/>
      </p:ext>
    </p:extLst>
  </p:cSld>
  <p:clrMapOvr>
    <a:masterClrMapping/>
  </p:clrMapOvr>
  <p:transition spd="slow">
    <p:split orient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 err="1"/>
              <a:t>Inheritance</a:t>
            </a:r>
            <a:r>
              <a:rPr lang="nl-NL" sz="3500" b="1" dirty="0"/>
              <a:t> (is a)</a:t>
            </a:r>
          </a:p>
          <a:p>
            <a:pPr algn="l"/>
            <a:r>
              <a:rPr lang="nl-NL" sz="3500" b="1" dirty="0" err="1"/>
              <a:t>Composition</a:t>
            </a:r>
            <a:r>
              <a:rPr lang="nl-NL" sz="3500" b="1" dirty="0"/>
              <a:t> (has a)</a:t>
            </a:r>
          </a:p>
        </p:txBody>
      </p:sp>
    </p:spTree>
    <p:extLst>
      <p:ext uri="{BB962C8B-B14F-4D97-AF65-F5344CB8AC3E}">
        <p14:creationId xmlns:p14="http://schemas.microsoft.com/office/powerpoint/2010/main" val="1921374779"/>
      </p:ext>
    </p:extLst>
  </p:cSld>
  <p:clrMapOvr>
    <a:masterClrMapping/>
  </p:clrMapOvr>
  <p:transition spd="slow">
    <p:split orient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 err="1"/>
              <a:t>Inheritance</a:t>
            </a:r>
            <a:r>
              <a:rPr lang="nl-NL" sz="3500" b="1" dirty="0"/>
              <a:t> (is a)</a:t>
            </a:r>
          </a:p>
          <a:p>
            <a:pPr algn="l"/>
            <a:r>
              <a:rPr lang="nl-NL" sz="3500" b="1" dirty="0" err="1"/>
              <a:t>Composition</a:t>
            </a:r>
            <a:r>
              <a:rPr lang="nl-NL" sz="3500" b="1" dirty="0"/>
              <a:t> (has a)</a:t>
            </a:r>
          </a:p>
          <a:p>
            <a:pPr algn="l"/>
            <a:r>
              <a:rPr lang="nl-NL" sz="3500" b="1" dirty="0" err="1"/>
              <a:t>Delegation</a:t>
            </a:r>
            <a:r>
              <a:rPr lang="nl-NL" sz="3500" b="1" dirty="0"/>
              <a:t> (</a:t>
            </a:r>
            <a:r>
              <a:rPr lang="nl-NL" sz="3500" b="1" dirty="0" err="1"/>
              <a:t>uses</a:t>
            </a:r>
            <a:r>
              <a:rPr lang="nl-NL" sz="3500" b="1" dirty="0"/>
              <a:t> a)</a:t>
            </a:r>
          </a:p>
        </p:txBody>
      </p:sp>
    </p:spTree>
    <p:extLst>
      <p:ext uri="{BB962C8B-B14F-4D97-AF65-F5344CB8AC3E}">
        <p14:creationId xmlns:p14="http://schemas.microsoft.com/office/powerpoint/2010/main" val="1491178723"/>
      </p:ext>
    </p:extLst>
  </p:cSld>
  <p:clrMapOvr>
    <a:masterClrMapping/>
  </p:clrMapOvr>
  <p:transition spd="slow">
    <p:split orient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31385"/>
            <a:ext cx="9144000" cy="595230"/>
          </a:xfrm>
        </p:spPr>
        <p:txBody>
          <a:bodyPr>
            <a:normAutofit lnSpcReduction="10000"/>
          </a:bodyPr>
          <a:lstStyle/>
          <a:p>
            <a:r>
              <a:rPr lang="nl-NL" sz="4000" b="1" dirty="0"/>
              <a:t>Pilaren van OOP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800328710"/>
      </p:ext>
    </p:extLst>
  </p:cSld>
  <p:clrMapOvr>
    <a:masterClrMapping/>
  </p:clrMapOvr>
  <p:transition spd="slow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/>
              <a:t>Ontstaan in de jaren 60.</a:t>
            </a:r>
          </a:p>
          <a:p>
            <a:pPr algn="l"/>
            <a:endParaRPr lang="nl-NL" sz="3500" dirty="0"/>
          </a:p>
        </p:txBody>
      </p:sp>
    </p:spTree>
    <p:extLst>
      <p:ext uri="{BB962C8B-B14F-4D97-AF65-F5344CB8AC3E}">
        <p14:creationId xmlns:p14="http://schemas.microsoft.com/office/powerpoint/2010/main" val="85967341"/>
      </p:ext>
    </p:extLst>
  </p:cSld>
  <p:clrMapOvr>
    <a:masterClrMapping/>
  </p:clrMapOvr>
  <p:transition spd="slow">
    <p:split orient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 err="1"/>
              <a:t>Inheritance</a:t>
            </a:r>
            <a:endParaRPr lang="nl-NL" sz="3500" b="1" dirty="0"/>
          </a:p>
        </p:txBody>
      </p:sp>
    </p:spTree>
    <p:extLst>
      <p:ext uri="{BB962C8B-B14F-4D97-AF65-F5344CB8AC3E}">
        <p14:creationId xmlns:p14="http://schemas.microsoft.com/office/powerpoint/2010/main" val="2299640823"/>
      </p:ext>
    </p:extLst>
  </p:cSld>
  <p:clrMapOvr>
    <a:masterClrMapping/>
  </p:clrMapOvr>
  <p:transition spd="slow">
    <p:split orient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 err="1"/>
              <a:t>Inheritance</a:t>
            </a:r>
            <a:endParaRPr lang="nl-NL" sz="3500" b="1" dirty="0"/>
          </a:p>
          <a:p>
            <a:pPr algn="l"/>
            <a:r>
              <a:rPr lang="nl-NL" sz="3500" b="1" dirty="0" err="1"/>
              <a:t>Polymorphism</a:t>
            </a:r>
            <a:endParaRPr lang="nl-NL" sz="3500" b="1" dirty="0"/>
          </a:p>
        </p:txBody>
      </p:sp>
    </p:spTree>
    <p:extLst>
      <p:ext uri="{BB962C8B-B14F-4D97-AF65-F5344CB8AC3E}">
        <p14:creationId xmlns:p14="http://schemas.microsoft.com/office/powerpoint/2010/main" val="3357791667"/>
      </p:ext>
    </p:extLst>
  </p:cSld>
  <p:clrMapOvr>
    <a:masterClrMapping/>
  </p:clrMapOvr>
  <p:transition spd="slow">
    <p:split orient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 err="1"/>
              <a:t>Inheritance</a:t>
            </a:r>
            <a:endParaRPr lang="nl-NL" sz="3500" b="1" dirty="0"/>
          </a:p>
          <a:p>
            <a:pPr algn="l"/>
            <a:r>
              <a:rPr lang="nl-NL" sz="3500" b="1" dirty="0" err="1"/>
              <a:t>Polymorphism</a:t>
            </a:r>
            <a:endParaRPr lang="nl-NL" sz="3500" b="1" dirty="0"/>
          </a:p>
          <a:p>
            <a:pPr algn="l"/>
            <a:r>
              <a:rPr lang="nl-NL" sz="3500" b="1" dirty="0" err="1"/>
              <a:t>Encapsulation</a:t>
            </a:r>
            <a:endParaRPr lang="nl-NL" sz="3500" b="1" dirty="0"/>
          </a:p>
          <a:p>
            <a:pPr algn="l"/>
            <a:endParaRPr lang="nl-NL" sz="3500" b="1" dirty="0"/>
          </a:p>
        </p:txBody>
      </p:sp>
    </p:spTree>
    <p:extLst>
      <p:ext uri="{BB962C8B-B14F-4D97-AF65-F5344CB8AC3E}">
        <p14:creationId xmlns:p14="http://schemas.microsoft.com/office/powerpoint/2010/main" val="61866975"/>
      </p:ext>
    </p:extLst>
  </p:cSld>
  <p:clrMapOvr>
    <a:masterClrMapping/>
  </p:clrMapOvr>
  <p:transition spd="slow">
    <p:split orient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 err="1"/>
              <a:t>Inheritance</a:t>
            </a:r>
            <a:endParaRPr lang="nl-NL" sz="3500" b="1" dirty="0"/>
          </a:p>
          <a:p>
            <a:pPr algn="l"/>
            <a:r>
              <a:rPr lang="nl-NL" sz="3500" b="1" dirty="0" err="1"/>
              <a:t>Polymorphism</a:t>
            </a:r>
            <a:endParaRPr lang="nl-NL" sz="3500" b="1" dirty="0"/>
          </a:p>
          <a:p>
            <a:pPr algn="l"/>
            <a:r>
              <a:rPr lang="nl-NL" sz="3500" b="1" dirty="0" err="1"/>
              <a:t>Encapsulation</a:t>
            </a:r>
            <a:endParaRPr lang="nl-NL" sz="3500" b="1" dirty="0"/>
          </a:p>
          <a:p>
            <a:pPr algn="l"/>
            <a:r>
              <a:rPr lang="nl-NL" sz="3500" b="1" dirty="0" err="1"/>
              <a:t>Abstraction</a:t>
            </a:r>
            <a:endParaRPr lang="nl-NL" sz="3500" b="1" dirty="0"/>
          </a:p>
          <a:p>
            <a:pPr algn="l"/>
            <a:endParaRPr lang="nl-NL" sz="3500" b="1" dirty="0"/>
          </a:p>
        </p:txBody>
      </p:sp>
    </p:spTree>
    <p:extLst>
      <p:ext uri="{BB962C8B-B14F-4D97-AF65-F5344CB8AC3E}">
        <p14:creationId xmlns:p14="http://schemas.microsoft.com/office/powerpoint/2010/main" val="3205198719"/>
      </p:ext>
    </p:extLst>
  </p:cSld>
  <p:clrMapOvr>
    <a:masterClrMapping/>
  </p:clrMapOvr>
  <p:transition spd="slow">
    <p:split orient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/>
              <a:t>Wat is </a:t>
            </a:r>
            <a:r>
              <a:rPr lang="nl-NL" sz="3500" b="1" dirty="0" err="1"/>
              <a:t>polymorphism</a:t>
            </a:r>
            <a:r>
              <a:rPr lang="nl-NL" sz="3500" b="1" dirty="0"/>
              <a:t>?</a:t>
            </a:r>
          </a:p>
          <a:p>
            <a:pPr algn="l"/>
            <a:endParaRPr lang="nl-NL" sz="3500" b="1" dirty="0"/>
          </a:p>
        </p:txBody>
      </p:sp>
    </p:spTree>
    <p:extLst>
      <p:ext uri="{BB962C8B-B14F-4D97-AF65-F5344CB8AC3E}">
        <p14:creationId xmlns:p14="http://schemas.microsoft.com/office/powerpoint/2010/main" val="2751375377"/>
      </p:ext>
    </p:extLst>
  </p:cSld>
  <p:clrMapOvr>
    <a:masterClrMapping/>
  </p:clrMapOvr>
  <p:transition spd="slow">
    <p:split orient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/>
              <a:t>Wat is </a:t>
            </a:r>
            <a:r>
              <a:rPr lang="nl-NL" sz="3500" b="1" dirty="0" err="1"/>
              <a:t>polymorphism</a:t>
            </a:r>
            <a:r>
              <a:rPr lang="nl-NL" sz="3500" b="1" dirty="0"/>
              <a:t>?</a:t>
            </a:r>
          </a:p>
          <a:p>
            <a:pPr algn="l"/>
            <a:r>
              <a:rPr lang="nl-NL" sz="3500" b="1" dirty="0"/>
              <a:t>Poly (=</a:t>
            </a:r>
            <a:r>
              <a:rPr lang="nl-NL" sz="3500" b="1" dirty="0" err="1"/>
              <a:t>many</a:t>
            </a:r>
            <a:r>
              <a:rPr lang="nl-NL" sz="3500" b="1" dirty="0"/>
              <a:t>)</a:t>
            </a:r>
          </a:p>
          <a:p>
            <a:pPr algn="l"/>
            <a:endParaRPr lang="nl-NL" sz="3500" b="1" dirty="0"/>
          </a:p>
        </p:txBody>
      </p:sp>
    </p:spTree>
    <p:extLst>
      <p:ext uri="{BB962C8B-B14F-4D97-AF65-F5344CB8AC3E}">
        <p14:creationId xmlns:p14="http://schemas.microsoft.com/office/powerpoint/2010/main" val="928128239"/>
      </p:ext>
    </p:extLst>
  </p:cSld>
  <p:clrMapOvr>
    <a:masterClrMapping/>
  </p:clrMapOvr>
  <p:transition spd="slow">
    <p:split orient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/>
              <a:t>Wat is </a:t>
            </a:r>
            <a:r>
              <a:rPr lang="nl-NL" sz="3500" b="1" dirty="0" err="1"/>
              <a:t>polymorphism</a:t>
            </a:r>
            <a:r>
              <a:rPr lang="nl-NL" sz="3500" b="1" dirty="0"/>
              <a:t>?</a:t>
            </a:r>
          </a:p>
          <a:p>
            <a:pPr algn="l"/>
            <a:r>
              <a:rPr lang="nl-NL" sz="3500" b="1" dirty="0"/>
              <a:t>Poly (=</a:t>
            </a:r>
            <a:r>
              <a:rPr lang="nl-NL" sz="3500" b="1" dirty="0" err="1"/>
              <a:t>many</a:t>
            </a:r>
            <a:r>
              <a:rPr lang="nl-NL" sz="3500" b="1" dirty="0"/>
              <a:t>)</a:t>
            </a:r>
          </a:p>
          <a:p>
            <a:pPr algn="l"/>
            <a:r>
              <a:rPr lang="nl-NL" sz="3500" b="1" dirty="0" err="1"/>
              <a:t>Morp</a:t>
            </a:r>
            <a:r>
              <a:rPr lang="nl-NL" sz="3500" b="1" dirty="0"/>
              <a:t> (=form)</a:t>
            </a:r>
          </a:p>
          <a:p>
            <a:pPr algn="l"/>
            <a:endParaRPr lang="nl-NL" sz="3500" b="1" dirty="0"/>
          </a:p>
        </p:txBody>
      </p:sp>
    </p:spTree>
    <p:extLst>
      <p:ext uri="{BB962C8B-B14F-4D97-AF65-F5344CB8AC3E}">
        <p14:creationId xmlns:p14="http://schemas.microsoft.com/office/powerpoint/2010/main" val="3374578404"/>
      </p:ext>
    </p:extLst>
  </p:cSld>
  <p:clrMapOvr>
    <a:masterClrMapping/>
  </p:clrMapOvr>
  <p:transition spd="slow">
    <p:split orient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/>
              <a:t>Wat is </a:t>
            </a:r>
            <a:r>
              <a:rPr lang="nl-NL" sz="3500" b="1" dirty="0" err="1"/>
              <a:t>polymorphism</a:t>
            </a:r>
            <a:r>
              <a:rPr lang="nl-NL" sz="3500" b="1" dirty="0"/>
              <a:t>?</a:t>
            </a:r>
          </a:p>
          <a:p>
            <a:pPr algn="l"/>
            <a:r>
              <a:rPr lang="nl-NL" sz="3500" b="1" dirty="0"/>
              <a:t>Poly (=</a:t>
            </a:r>
            <a:r>
              <a:rPr lang="nl-NL" sz="3500" b="1" dirty="0" err="1"/>
              <a:t>many</a:t>
            </a:r>
            <a:r>
              <a:rPr lang="nl-NL" sz="3500" b="1" dirty="0"/>
              <a:t>)</a:t>
            </a:r>
          </a:p>
          <a:p>
            <a:pPr algn="l"/>
            <a:r>
              <a:rPr lang="nl-NL" sz="3500" b="1" dirty="0" err="1"/>
              <a:t>Morp</a:t>
            </a:r>
            <a:r>
              <a:rPr lang="nl-NL" sz="3500" b="1" dirty="0"/>
              <a:t> (=form)</a:t>
            </a:r>
          </a:p>
          <a:p>
            <a:pPr algn="l"/>
            <a:br>
              <a:rPr lang="nl-NL" sz="3500" b="1" dirty="0"/>
            </a:br>
            <a:r>
              <a:rPr lang="nl-NL" sz="3500" b="1" dirty="0"/>
              <a:t>“</a:t>
            </a:r>
            <a:r>
              <a:rPr lang="nl-NL" sz="3500" b="1" dirty="0" err="1"/>
              <a:t>Can</a:t>
            </a:r>
            <a:r>
              <a:rPr lang="nl-NL" sz="3500" b="1" dirty="0"/>
              <a:t> </a:t>
            </a:r>
            <a:r>
              <a:rPr lang="nl-NL" sz="3500" b="1" dirty="0" err="1"/>
              <a:t>come</a:t>
            </a:r>
            <a:r>
              <a:rPr lang="nl-NL" sz="3500" b="1" dirty="0"/>
              <a:t> in </a:t>
            </a:r>
            <a:r>
              <a:rPr lang="nl-NL" sz="3500" b="1" dirty="0" err="1"/>
              <a:t>many</a:t>
            </a:r>
            <a:r>
              <a:rPr lang="nl-NL" sz="3500" b="1" dirty="0"/>
              <a:t> </a:t>
            </a:r>
            <a:r>
              <a:rPr lang="nl-NL" sz="3500" b="1" dirty="0" err="1"/>
              <a:t>forms</a:t>
            </a:r>
            <a:r>
              <a:rPr lang="nl-NL" sz="3500" b="1" dirty="0"/>
              <a:t>”</a:t>
            </a:r>
          </a:p>
          <a:p>
            <a:pPr algn="l"/>
            <a:endParaRPr lang="nl-NL" sz="3500" b="1" dirty="0"/>
          </a:p>
        </p:txBody>
      </p:sp>
    </p:spTree>
    <p:extLst>
      <p:ext uri="{BB962C8B-B14F-4D97-AF65-F5344CB8AC3E}">
        <p14:creationId xmlns:p14="http://schemas.microsoft.com/office/powerpoint/2010/main" val="1557368043"/>
      </p:ext>
    </p:extLst>
  </p:cSld>
  <p:clrMapOvr>
    <a:masterClrMapping/>
  </p:clrMapOvr>
  <p:transition spd="slow">
    <p:split orient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/>
              <a:t>Hoe pas je </a:t>
            </a:r>
            <a:r>
              <a:rPr lang="nl-NL" sz="3500" b="1" dirty="0" err="1"/>
              <a:t>polymorphism</a:t>
            </a:r>
            <a:r>
              <a:rPr lang="nl-NL" sz="3500" b="1" dirty="0"/>
              <a:t> toe in .NET (3 manieren)?</a:t>
            </a:r>
          </a:p>
          <a:p>
            <a:pPr algn="l"/>
            <a:endParaRPr lang="nl-NL" sz="3500" b="1" dirty="0"/>
          </a:p>
        </p:txBody>
      </p:sp>
    </p:spTree>
    <p:extLst>
      <p:ext uri="{BB962C8B-B14F-4D97-AF65-F5344CB8AC3E}">
        <p14:creationId xmlns:p14="http://schemas.microsoft.com/office/powerpoint/2010/main" val="2386287410"/>
      </p:ext>
    </p:extLst>
  </p:cSld>
  <p:clrMapOvr>
    <a:masterClrMapping/>
  </p:clrMapOvr>
  <p:transition spd="slow">
    <p:split orient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/>
              <a:t>Hoe pas je </a:t>
            </a:r>
            <a:r>
              <a:rPr lang="nl-NL" sz="3500" b="1" dirty="0" err="1"/>
              <a:t>polymorphism</a:t>
            </a:r>
            <a:r>
              <a:rPr lang="nl-NL" sz="3500" b="1" dirty="0"/>
              <a:t> toe in .NET (3 manieren)?</a:t>
            </a:r>
          </a:p>
          <a:p>
            <a:pPr algn="l"/>
            <a:r>
              <a:rPr lang="nl-NL" sz="3500" b="1" dirty="0" err="1"/>
              <a:t>Inheritance</a:t>
            </a:r>
            <a:endParaRPr lang="nl-NL" sz="3500" b="1" dirty="0"/>
          </a:p>
          <a:p>
            <a:pPr algn="l"/>
            <a:endParaRPr lang="nl-NL" sz="3500" b="1" dirty="0"/>
          </a:p>
        </p:txBody>
      </p:sp>
    </p:spTree>
    <p:extLst>
      <p:ext uri="{BB962C8B-B14F-4D97-AF65-F5344CB8AC3E}">
        <p14:creationId xmlns:p14="http://schemas.microsoft.com/office/powerpoint/2010/main" val="1948785544"/>
      </p:ext>
    </p:extLst>
  </p:cSld>
  <p:clrMapOvr>
    <a:masterClrMapping/>
  </p:clrMapOvr>
  <p:transition spd="slow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/>
              <a:t>Ontstaan in de jaren 60.</a:t>
            </a:r>
          </a:p>
          <a:p>
            <a:pPr algn="l"/>
            <a:r>
              <a:rPr lang="nl-NL" sz="3500" b="1" dirty="0"/>
              <a:t>Veelgebruikt in talen als C, BASIC en FORTRAN.</a:t>
            </a:r>
          </a:p>
          <a:p>
            <a:pPr algn="l"/>
            <a:endParaRPr lang="nl-NL" sz="3500" dirty="0"/>
          </a:p>
        </p:txBody>
      </p:sp>
    </p:spTree>
    <p:extLst>
      <p:ext uri="{BB962C8B-B14F-4D97-AF65-F5344CB8AC3E}">
        <p14:creationId xmlns:p14="http://schemas.microsoft.com/office/powerpoint/2010/main" val="2415798971"/>
      </p:ext>
    </p:extLst>
  </p:cSld>
  <p:clrMapOvr>
    <a:masterClrMapping/>
  </p:clrMapOvr>
  <p:transition spd="slow">
    <p:split orient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/>
              <a:t>Hoe pas je </a:t>
            </a:r>
            <a:r>
              <a:rPr lang="nl-NL" sz="3500" b="1" dirty="0" err="1"/>
              <a:t>polymorphism</a:t>
            </a:r>
            <a:r>
              <a:rPr lang="nl-NL" sz="3500" b="1" dirty="0"/>
              <a:t> toe in .NET (3 manieren)?</a:t>
            </a:r>
          </a:p>
          <a:p>
            <a:pPr algn="l"/>
            <a:r>
              <a:rPr lang="nl-NL" sz="3500" b="1" dirty="0" err="1"/>
              <a:t>Inheritance</a:t>
            </a:r>
            <a:endParaRPr lang="nl-NL" sz="3500" b="1" dirty="0"/>
          </a:p>
          <a:p>
            <a:pPr algn="l"/>
            <a:r>
              <a:rPr lang="nl-NL" sz="3500" b="1" dirty="0"/>
              <a:t>Interfaces</a:t>
            </a:r>
          </a:p>
          <a:p>
            <a:pPr algn="l"/>
            <a:endParaRPr lang="nl-NL" sz="3500" b="1" dirty="0"/>
          </a:p>
        </p:txBody>
      </p:sp>
    </p:spTree>
    <p:extLst>
      <p:ext uri="{BB962C8B-B14F-4D97-AF65-F5344CB8AC3E}">
        <p14:creationId xmlns:p14="http://schemas.microsoft.com/office/powerpoint/2010/main" val="1700924576"/>
      </p:ext>
    </p:extLst>
  </p:cSld>
  <p:clrMapOvr>
    <a:masterClrMapping/>
  </p:clrMapOvr>
  <p:transition spd="slow">
    <p:split orient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/>
              <a:t>Hoe pas je </a:t>
            </a:r>
            <a:r>
              <a:rPr lang="nl-NL" sz="3500" b="1" dirty="0" err="1"/>
              <a:t>polymorphism</a:t>
            </a:r>
            <a:r>
              <a:rPr lang="nl-NL" sz="3500" b="1" dirty="0"/>
              <a:t> toe in .NET (3 manieren)?</a:t>
            </a:r>
          </a:p>
          <a:p>
            <a:pPr algn="l"/>
            <a:r>
              <a:rPr lang="nl-NL" sz="3500" b="1" dirty="0" err="1"/>
              <a:t>Inheritance</a:t>
            </a:r>
            <a:endParaRPr lang="nl-NL" sz="3500" b="1" dirty="0"/>
          </a:p>
          <a:p>
            <a:pPr algn="l"/>
            <a:r>
              <a:rPr lang="nl-NL" sz="3500" b="1" dirty="0"/>
              <a:t>Interfaces</a:t>
            </a:r>
          </a:p>
          <a:p>
            <a:pPr algn="l"/>
            <a:r>
              <a:rPr lang="nl-NL" sz="3500" b="1" dirty="0" err="1"/>
              <a:t>Delegates</a:t>
            </a:r>
            <a:endParaRPr lang="nl-NL" sz="3500" b="1" dirty="0"/>
          </a:p>
          <a:p>
            <a:pPr algn="l"/>
            <a:endParaRPr lang="nl-NL" sz="3500" b="1" dirty="0"/>
          </a:p>
        </p:txBody>
      </p:sp>
    </p:spTree>
    <p:extLst>
      <p:ext uri="{BB962C8B-B14F-4D97-AF65-F5344CB8AC3E}">
        <p14:creationId xmlns:p14="http://schemas.microsoft.com/office/powerpoint/2010/main" val="2601216877"/>
      </p:ext>
    </p:extLst>
  </p:cSld>
  <p:clrMapOvr>
    <a:masterClrMapping/>
  </p:clrMapOvr>
  <p:transition spd="slow">
    <p:split orient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 err="1"/>
              <a:t>Delegates</a:t>
            </a:r>
            <a:r>
              <a:rPr lang="nl-NL" sz="35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84392457"/>
      </p:ext>
    </p:extLst>
  </p:cSld>
  <p:clrMapOvr>
    <a:masterClrMapping/>
  </p:clrMapOvr>
  <p:transition spd="slow">
    <p:split orient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/>
              <a:t>public </a:t>
            </a:r>
            <a:r>
              <a:rPr lang="nl-NL" sz="3500" b="1" dirty="0" err="1"/>
              <a:t>void</a:t>
            </a:r>
            <a:r>
              <a:rPr lang="nl-NL" sz="3500" b="1" dirty="0"/>
              <a:t> </a:t>
            </a:r>
            <a:r>
              <a:rPr lang="nl-NL" sz="3500" b="1" dirty="0" err="1"/>
              <a:t>Calculate</a:t>
            </a:r>
            <a:r>
              <a:rPr lang="nl-NL" sz="3500" b="1" dirty="0"/>
              <a:t>(</a:t>
            </a:r>
            <a:r>
              <a:rPr lang="nl-NL" sz="3500" b="1" dirty="0" err="1"/>
              <a:t>Func</a:t>
            </a:r>
            <a:r>
              <a:rPr lang="nl-NL" sz="3500" b="1" dirty="0"/>
              <a:t>&lt;int, int&gt; </a:t>
            </a:r>
            <a:r>
              <a:rPr lang="nl-NL" sz="3500" b="1" dirty="0" err="1"/>
              <a:t>worker</a:t>
            </a:r>
            <a:r>
              <a:rPr lang="nl-NL" sz="3500" b="1" dirty="0"/>
              <a:t>) {</a:t>
            </a:r>
          </a:p>
          <a:p>
            <a:pPr algn="l"/>
            <a:r>
              <a:rPr lang="nl-NL" sz="3500" b="1" dirty="0"/>
              <a:t>	</a:t>
            </a:r>
            <a:r>
              <a:rPr lang="nl-NL" sz="3500" b="1" dirty="0" err="1"/>
              <a:t>worker</a:t>
            </a:r>
            <a:r>
              <a:rPr lang="nl-NL" sz="3500" b="1" dirty="0"/>
              <a:t>(10);</a:t>
            </a:r>
          </a:p>
          <a:p>
            <a:pPr algn="l"/>
            <a:r>
              <a:rPr lang="nl-NL" sz="3500" b="1" dirty="0"/>
              <a:t>}</a:t>
            </a:r>
          </a:p>
          <a:p>
            <a:pPr algn="l"/>
            <a:endParaRPr lang="nl-NL" sz="3500" b="1" dirty="0"/>
          </a:p>
          <a:p>
            <a:pPr algn="l"/>
            <a:r>
              <a:rPr lang="nl-NL" sz="3500" b="1" dirty="0"/>
              <a:t>public </a:t>
            </a:r>
            <a:r>
              <a:rPr lang="nl-NL" sz="3500" b="1" dirty="0" err="1"/>
              <a:t>void</a:t>
            </a:r>
            <a:r>
              <a:rPr lang="nl-NL" sz="3500" b="1" dirty="0"/>
              <a:t> </a:t>
            </a:r>
            <a:r>
              <a:rPr lang="nl-NL" sz="3500" b="1" dirty="0" err="1"/>
              <a:t>LetsCalculate</a:t>
            </a:r>
            <a:r>
              <a:rPr lang="nl-NL" sz="3500" b="1" dirty="0"/>
              <a:t>() {</a:t>
            </a:r>
          </a:p>
          <a:p>
            <a:pPr algn="l"/>
            <a:r>
              <a:rPr lang="nl-NL" sz="3500" b="1" dirty="0"/>
              <a:t>	</a:t>
            </a:r>
            <a:r>
              <a:rPr lang="nl-NL" sz="3500" b="1" dirty="0" err="1"/>
              <a:t>Calculate</a:t>
            </a:r>
            <a:r>
              <a:rPr lang="nl-NL" sz="3500" b="1" dirty="0"/>
              <a:t>(x =&gt; x+1);</a:t>
            </a:r>
          </a:p>
          <a:p>
            <a:pPr algn="l"/>
            <a:r>
              <a:rPr lang="nl-NL" sz="3500" b="1" dirty="0"/>
              <a:t>	</a:t>
            </a:r>
            <a:r>
              <a:rPr lang="nl-NL" sz="3500" b="1" dirty="0" err="1"/>
              <a:t>Calculate</a:t>
            </a:r>
            <a:r>
              <a:rPr lang="nl-NL" sz="3500" b="1" dirty="0"/>
              <a:t>(x =&gt; x*1);</a:t>
            </a:r>
          </a:p>
          <a:p>
            <a:pPr algn="l"/>
            <a:r>
              <a:rPr lang="nl-NL" sz="35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4654761"/>
      </p:ext>
    </p:extLst>
  </p:cSld>
  <p:clrMapOvr>
    <a:masterClrMapping/>
  </p:clrMapOvr>
  <p:transition spd="slow">
    <p:split orient="vert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 err="1"/>
              <a:t>Encapsulation</a:t>
            </a:r>
            <a:endParaRPr lang="nl-NL" sz="3500" b="1" dirty="0"/>
          </a:p>
          <a:p>
            <a:pPr algn="l"/>
            <a:endParaRPr lang="nl-NL" sz="3500" b="1" dirty="0"/>
          </a:p>
        </p:txBody>
      </p:sp>
    </p:spTree>
    <p:extLst>
      <p:ext uri="{BB962C8B-B14F-4D97-AF65-F5344CB8AC3E}">
        <p14:creationId xmlns:p14="http://schemas.microsoft.com/office/powerpoint/2010/main" val="2738083700"/>
      </p:ext>
    </p:extLst>
  </p:cSld>
  <p:clrMapOvr>
    <a:masterClrMapping/>
  </p:clrMapOvr>
  <p:transition spd="slow">
    <p:split orient="vert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 err="1"/>
              <a:t>Encapsulation</a:t>
            </a:r>
            <a:endParaRPr lang="nl-NL" sz="3500" b="1" dirty="0"/>
          </a:p>
          <a:p>
            <a:pPr algn="l"/>
            <a:r>
              <a:rPr lang="nl-NL" sz="3500" b="1" dirty="0"/>
              <a:t>“Principe of </a:t>
            </a:r>
            <a:r>
              <a:rPr lang="nl-NL" sz="3500" b="1" dirty="0" err="1"/>
              <a:t>the</a:t>
            </a:r>
            <a:r>
              <a:rPr lang="nl-NL" sz="3500" b="1" dirty="0"/>
              <a:t> </a:t>
            </a:r>
            <a:r>
              <a:rPr lang="nl-NL" sz="3500" b="1" dirty="0" err="1"/>
              <a:t>least</a:t>
            </a:r>
            <a:r>
              <a:rPr lang="nl-NL" sz="3500" b="1" dirty="0"/>
              <a:t> </a:t>
            </a:r>
            <a:r>
              <a:rPr lang="nl-NL" sz="3500" b="1" dirty="0" err="1"/>
              <a:t>knowledge</a:t>
            </a:r>
            <a:r>
              <a:rPr lang="nl-NL" sz="3500" b="1" dirty="0"/>
              <a:t>”</a:t>
            </a:r>
          </a:p>
          <a:p>
            <a:pPr algn="l"/>
            <a:endParaRPr lang="nl-NL" sz="3500" b="1" dirty="0"/>
          </a:p>
        </p:txBody>
      </p:sp>
    </p:spTree>
    <p:extLst>
      <p:ext uri="{BB962C8B-B14F-4D97-AF65-F5344CB8AC3E}">
        <p14:creationId xmlns:p14="http://schemas.microsoft.com/office/powerpoint/2010/main" val="1753302312"/>
      </p:ext>
    </p:extLst>
  </p:cSld>
  <p:clrMapOvr>
    <a:masterClrMapping/>
  </p:clrMapOvr>
  <p:transition spd="slow">
    <p:split orient="vert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 err="1"/>
              <a:t>Encapsulation</a:t>
            </a:r>
            <a:endParaRPr lang="nl-NL" sz="3500" b="1" dirty="0"/>
          </a:p>
          <a:p>
            <a:pPr algn="l"/>
            <a:r>
              <a:rPr lang="nl-NL" sz="3500" b="1" dirty="0"/>
              <a:t>“Principe of </a:t>
            </a:r>
            <a:r>
              <a:rPr lang="nl-NL" sz="3500" b="1" dirty="0" err="1"/>
              <a:t>the</a:t>
            </a:r>
            <a:r>
              <a:rPr lang="nl-NL" sz="3500" b="1" dirty="0"/>
              <a:t> </a:t>
            </a:r>
            <a:r>
              <a:rPr lang="nl-NL" sz="3500" b="1" dirty="0" err="1"/>
              <a:t>least</a:t>
            </a:r>
            <a:r>
              <a:rPr lang="nl-NL" sz="3500" b="1" dirty="0"/>
              <a:t> </a:t>
            </a:r>
            <a:r>
              <a:rPr lang="nl-NL" sz="3500" b="1" dirty="0" err="1"/>
              <a:t>knowledge</a:t>
            </a:r>
            <a:r>
              <a:rPr lang="nl-NL" sz="3500" b="1" dirty="0"/>
              <a:t>”</a:t>
            </a:r>
          </a:p>
          <a:p>
            <a:pPr algn="l"/>
            <a:r>
              <a:rPr lang="nl-NL" sz="3500" b="1" dirty="0"/>
              <a:t>“</a:t>
            </a:r>
            <a:r>
              <a:rPr lang="en-US" sz="3500" b="1" dirty="0"/>
              <a:t>Only talk to your immediate friends.”</a:t>
            </a:r>
            <a:endParaRPr lang="nl-NL" sz="3500" b="1" dirty="0"/>
          </a:p>
          <a:p>
            <a:pPr algn="l"/>
            <a:endParaRPr lang="nl-NL" sz="3500" b="1" dirty="0"/>
          </a:p>
        </p:txBody>
      </p:sp>
    </p:spTree>
    <p:extLst>
      <p:ext uri="{BB962C8B-B14F-4D97-AF65-F5344CB8AC3E}">
        <p14:creationId xmlns:p14="http://schemas.microsoft.com/office/powerpoint/2010/main" val="3012710922"/>
      </p:ext>
    </p:extLst>
  </p:cSld>
  <p:clrMapOvr>
    <a:masterClrMapping/>
  </p:clrMapOvr>
  <p:transition spd="slow">
    <p:split orient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 lnSpcReduction="10000"/>
          </a:bodyPr>
          <a:lstStyle/>
          <a:p>
            <a:pPr algn="l"/>
            <a:r>
              <a:rPr lang="nl-NL" sz="2000" b="1" dirty="0"/>
              <a:t>public class Calculator {</a:t>
            </a:r>
          </a:p>
          <a:p>
            <a:pPr algn="l"/>
            <a:r>
              <a:rPr lang="nl-NL" sz="2000" b="1" dirty="0"/>
              <a:t>	public </a:t>
            </a:r>
            <a:r>
              <a:rPr lang="nl-NL" sz="2000" b="1" dirty="0" err="1"/>
              <a:t>decimal</a:t>
            </a:r>
            <a:r>
              <a:rPr lang="nl-NL" sz="2000" b="1" dirty="0"/>
              <a:t> Discount { get; set; }</a:t>
            </a:r>
          </a:p>
          <a:p>
            <a:pPr algn="l"/>
            <a:endParaRPr lang="nl-NL" sz="2000" b="1" dirty="0"/>
          </a:p>
          <a:p>
            <a:pPr algn="l"/>
            <a:r>
              <a:rPr lang="nl-NL" sz="2000" b="1" dirty="0"/>
              <a:t>	public </a:t>
            </a:r>
            <a:r>
              <a:rPr lang="nl-NL" sz="2000" b="1" dirty="0" err="1"/>
              <a:t>decimal</a:t>
            </a:r>
            <a:r>
              <a:rPr lang="nl-NL" sz="2000" b="1" dirty="0"/>
              <a:t> </a:t>
            </a:r>
            <a:r>
              <a:rPr lang="nl-NL" sz="2000" b="1" dirty="0" err="1"/>
              <a:t>CalculateDiscount</a:t>
            </a:r>
            <a:r>
              <a:rPr lang="nl-NL" sz="2000" b="1" dirty="0"/>
              <a:t>(</a:t>
            </a:r>
            <a:r>
              <a:rPr lang="nl-NL" sz="2000" b="1" dirty="0" err="1"/>
              <a:t>decimal</a:t>
            </a:r>
            <a:r>
              <a:rPr lang="nl-NL" sz="2000" b="1" dirty="0"/>
              <a:t> </a:t>
            </a:r>
            <a:r>
              <a:rPr lang="nl-NL" sz="2000" b="1" dirty="0" err="1"/>
              <a:t>amount</a:t>
            </a:r>
            <a:r>
              <a:rPr lang="nl-NL" sz="2000" b="1" dirty="0"/>
              <a:t>)</a:t>
            </a:r>
          </a:p>
          <a:p>
            <a:pPr algn="l"/>
            <a:r>
              <a:rPr lang="nl-NL" sz="2000" b="1" dirty="0"/>
              <a:t>		=&gt; </a:t>
            </a:r>
            <a:r>
              <a:rPr lang="nl-NL" sz="2000" b="1" dirty="0" err="1"/>
              <a:t>amount</a:t>
            </a:r>
            <a:r>
              <a:rPr lang="nl-NL" sz="2000" b="1" dirty="0"/>
              <a:t> * Discount;</a:t>
            </a:r>
          </a:p>
          <a:p>
            <a:pPr algn="l"/>
            <a:r>
              <a:rPr lang="nl-NL" sz="2000" b="1" dirty="0"/>
              <a:t>}</a:t>
            </a:r>
          </a:p>
          <a:p>
            <a:pPr algn="l"/>
            <a:endParaRPr lang="nl-NL" sz="2000" b="1" dirty="0"/>
          </a:p>
          <a:p>
            <a:pPr algn="l"/>
            <a:r>
              <a:rPr lang="nl-NL" sz="2000" b="1" dirty="0"/>
              <a:t>public class Program {</a:t>
            </a:r>
          </a:p>
          <a:p>
            <a:pPr algn="l"/>
            <a:r>
              <a:rPr lang="nl-NL" sz="2000" b="1" dirty="0"/>
              <a:t>	public </a:t>
            </a:r>
            <a:r>
              <a:rPr lang="nl-NL" sz="2000" b="1" dirty="0" err="1"/>
              <a:t>void</a:t>
            </a:r>
            <a:r>
              <a:rPr lang="nl-NL" sz="2000" b="1" dirty="0"/>
              <a:t> Start() {</a:t>
            </a:r>
          </a:p>
          <a:p>
            <a:pPr algn="l"/>
            <a:r>
              <a:rPr lang="nl-NL" sz="2000" b="1" dirty="0"/>
              <a:t>		var </a:t>
            </a:r>
            <a:r>
              <a:rPr lang="nl-NL" sz="2000" b="1" dirty="0" err="1"/>
              <a:t>discountPercentage</a:t>
            </a:r>
            <a:r>
              <a:rPr lang="nl-NL" sz="2000" b="1" dirty="0"/>
              <a:t> = </a:t>
            </a:r>
            <a:r>
              <a:rPr lang="nl-NL" sz="2000" b="1" dirty="0" err="1"/>
              <a:t>BusinessRules.GetDiscountPercentage</a:t>
            </a:r>
            <a:r>
              <a:rPr lang="nl-NL" sz="2000" b="1" dirty="0"/>
              <a:t>(); // 0.2m</a:t>
            </a:r>
          </a:p>
          <a:p>
            <a:pPr algn="l"/>
            <a:r>
              <a:rPr lang="nl-NL" sz="2000" b="1" dirty="0"/>
              <a:t>		var calculator = new Calculator { Discount = </a:t>
            </a:r>
            <a:r>
              <a:rPr lang="nl-NL" sz="2000" b="1" dirty="0" err="1"/>
              <a:t>discountPercentage</a:t>
            </a:r>
            <a:r>
              <a:rPr lang="nl-NL" sz="2000" b="1" dirty="0"/>
              <a:t> };</a:t>
            </a:r>
          </a:p>
          <a:p>
            <a:pPr algn="l"/>
            <a:r>
              <a:rPr lang="nl-NL" sz="2000" b="1" dirty="0"/>
              <a:t>		</a:t>
            </a:r>
            <a:r>
              <a:rPr lang="nl-NL" sz="2000" b="1" dirty="0" err="1"/>
              <a:t>ProductProcessor.Start</a:t>
            </a:r>
            <a:r>
              <a:rPr lang="nl-NL" sz="2000" b="1" dirty="0"/>
              <a:t>(calculator);</a:t>
            </a:r>
          </a:p>
          <a:p>
            <a:pPr algn="l"/>
            <a:r>
              <a:rPr lang="nl-NL" sz="2000" b="1" dirty="0"/>
              <a:t>	}</a:t>
            </a:r>
          </a:p>
          <a:p>
            <a:pPr algn="l"/>
            <a:r>
              <a:rPr lang="nl-NL" sz="2000" b="1" dirty="0"/>
              <a:t>}</a:t>
            </a:r>
          </a:p>
          <a:p>
            <a:pPr algn="l"/>
            <a:endParaRPr lang="nl-NL" sz="3500" b="1" dirty="0"/>
          </a:p>
        </p:txBody>
      </p:sp>
    </p:spTree>
    <p:extLst>
      <p:ext uri="{BB962C8B-B14F-4D97-AF65-F5344CB8AC3E}">
        <p14:creationId xmlns:p14="http://schemas.microsoft.com/office/powerpoint/2010/main" val="1139740278"/>
      </p:ext>
    </p:extLst>
  </p:cSld>
  <p:clrMapOvr>
    <a:masterClrMapping/>
  </p:clrMapOvr>
  <p:transition spd="slow">
    <p:split orient="vert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 lnSpcReduction="10000"/>
          </a:bodyPr>
          <a:lstStyle/>
          <a:p>
            <a:pPr algn="l"/>
            <a:r>
              <a:rPr lang="nl-NL" sz="2000" b="1" dirty="0"/>
              <a:t>public class Calculator {</a:t>
            </a:r>
          </a:p>
          <a:p>
            <a:pPr algn="l"/>
            <a:r>
              <a:rPr lang="nl-NL" sz="2000" b="1" dirty="0"/>
              <a:t>	public </a:t>
            </a:r>
            <a:r>
              <a:rPr lang="nl-NL" sz="2000" b="1" dirty="0" err="1"/>
              <a:t>decimal</a:t>
            </a:r>
            <a:r>
              <a:rPr lang="nl-NL" sz="2000" b="1" dirty="0"/>
              <a:t> Discount { get; set; }</a:t>
            </a:r>
          </a:p>
          <a:p>
            <a:pPr algn="l"/>
            <a:endParaRPr lang="nl-NL" sz="2000" b="1" dirty="0"/>
          </a:p>
          <a:p>
            <a:pPr algn="l"/>
            <a:r>
              <a:rPr lang="nl-NL" sz="2000" b="1" dirty="0"/>
              <a:t>	public </a:t>
            </a:r>
            <a:r>
              <a:rPr lang="nl-NL" sz="2000" b="1" dirty="0" err="1"/>
              <a:t>decimal</a:t>
            </a:r>
            <a:r>
              <a:rPr lang="nl-NL" sz="2000" b="1" dirty="0"/>
              <a:t> </a:t>
            </a:r>
            <a:r>
              <a:rPr lang="nl-NL" sz="2000" b="1" dirty="0" err="1"/>
              <a:t>CalculateDiscount</a:t>
            </a:r>
            <a:r>
              <a:rPr lang="nl-NL" sz="2000" b="1" dirty="0"/>
              <a:t>(</a:t>
            </a:r>
            <a:r>
              <a:rPr lang="nl-NL" sz="2000" b="1" dirty="0" err="1"/>
              <a:t>decimal</a:t>
            </a:r>
            <a:r>
              <a:rPr lang="nl-NL" sz="2000" b="1" dirty="0"/>
              <a:t> </a:t>
            </a:r>
            <a:r>
              <a:rPr lang="nl-NL" sz="2000" b="1" dirty="0" err="1"/>
              <a:t>amount</a:t>
            </a:r>
            <a:r>
              <a:rPr lang="nl-NL" sz="2000" b="1" dirty="0"/>
              <a:t>)</a:t>
            </a:r>
          </a:p>
          <a:p>
            <a:pPr algn="l"/>
            <a:r>
              <a:rPr lang="nl-NL" sz="2000" b="1" dirty="0"/>
              <a:t>		=&gt; </a:t>
            </a:r>
            <a:r>
              <a:rPr lang="nl-NL" sz="2000" b="1" dirty="0" err="1"/>
              <a:t>amount</a:t>
            </a:r>
            <a:r>
              <a:rPr lang="nl-NL" sz="2000" b="1" dirty="0"/>
              <a:t> * Discount;</a:t>
            </a:r>
          </a:p>
          <a:p>
            <a:pPr algn="l"/>
            <a:r>
              <a:rPr lang="nl-NL" sz="2000" b="1" dirty="0"/>
              <a:t>}</a:t>
            </a:r>
          </a:p>
          <a:p>
            <a:pPr algn="l"/>
            <a:endParaRPr lang="nl-NL" sz="2000" b="1" dirty="0"/>
          </a:p>
          <a:p>
            <a:pPr algn="l"/>
            <a:r>
              <a:rPr lang="nl-NL" sz="2000" b="1" dirty="0"/>
              <a:t>public class Program {</a:t>
            </a:r>
          </a:p>
          <a:p>
            <a:pPr algn="l"/>
            <a:r>
              <a:rPr lang="nl-NL" sz="2000" b="1" dirty="0"/>
              <a:t>	public </a:t>
            </a:r>
            <a:r>
              <a:rPr lang="nl-NL" sz="2000" b="1" dirty="0" err="1"/>
              <a:t>void</a:t>
            </a:r>
            <a:r>
              <a:rPr lang="nl-NL" sz="2000" b="1" dirty="0"/>
              <a:t> Start() {</a:t>
            </a:r>
          </a:p>
          <a:p>
            <a:pPr algn="l"/>
            <a:r>
              <a:rPr lang="nl-NL" sz="2000" b="1" dirty="0"/>
              <a:t>		var </a:t>
            </a:r>
            <a:r>
              <a:rPr lang="nl-NL" sz="2000" b="1" dirty="0" err="1"/>
              <a:t>discountPercentage</a:t>
            </a:r>
            <a:r>
              <a:rPr lang="nl-NL" sz="2000" b="1" dirty="0"/>
              <a:t> = </a:t>
            </a:r>
            <a:r>
              <a:rPr lang="nl-NL" sz="2000" b="1" dirty="0" err="1"/>
              <a:t>BusinessRules.GetDiscountPercentage</a:t>
            </a:r>
            <a:r>
              <a:rPr lang="nl-NL" sz="2000" b="1" dirty="0"/>
              <a:t>(); // 0.2m</a:t>
            </a:r>
          </a:p>
          <a:p>
            <a:pPr algn="l"/>
            <a:r>
              <a:rPr lang="nl-NL" sz="2000" b="1" dirty="0"/>
              <a:t>		var calculator = new Calculator { Discount = </a:t>
            </a:r>
            <a:r>
              <a:rPr lang="nl-NL" sz="2000" b="1" dirty="0" err="1"/>
              <a:t>discountPercentage</a:t>
            </a:r>
            <a:r>
              <a:rPr lang="nl-NL" sz="2000" b="1" dirty="0"/>
              <a:t> };</a:t>
            </a:r>
          </a:p>
          <a:p>
            <a:pPr algn="l"/>
            <a:r>
              <a:rPr lang="nl-NL" sz="2000" b="1" dirty="0"/>
              <a:t>		</a:t>
            </a:r>
            <a:r>
              <a:rPr lang="nl-NL" sz="2000" b="1" dirty="0" err="1"/>
              <a:t>ProductProcessor.Start</a:t>
            </a:r>
            <a:r>
              <a:rPr lang="nl-NL" sz="2000" b="1" dirty="0"/>
              <a:t>(calculator);</a:t>
            </a:r>
          </a:p>
          <a:p>
            <a:pPr algn="l"/>
            <a:r>
              <a:rPr lang="nl-NL" sz="2000" b="1" dirty="0"/>
              <a:t>	}</a:t>
            </a:r>
          </a:p>
          <a:p>
            <a:pPr algn="l"/>
            <a:r>
              <a:rPr lang="nl-NL" sz="2000" b="1" dirty="0"/>
              <a:t>}</a:t>
            </a:r>
          </a:p>
          <a:p>
            <a:pPr algn="l"/>
            <a:endParaRPr lang="nl-NL" sz="3500" b="1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DF86A26-9E98-4E6E-A558-17805B531B51}"/>
              </a:ext>
            </a:extLst>
          </p:cNvPr>
          <p:cNvSpPr/>
          <p:nvPr/>
        </p:nvSpPr>
        <p:spPr>
          <a:xfrm>
            <a:off x="5051395" y="4438835"/>
            <a:ext cx="5246702" cy="4172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6FB96DC0-D9E0-4D9D-80C8-A7B24A43D5ED}"/>
              </a:ext>
            </a:extLst>
          </p:cNvPr>
          <p:cNvCxnSpPr>
            <a:cxnSpLocks/>
          </p:cNvCxnSpPr>
          <p:nvPr/>
        </p:nvCxnSpPr>
        <p:spPr>
          <a:xfrm flipH="1" flipV="1">
            <a:off x="9721050" y="4985707"/>
            <a:ext cx="577047" cy="9356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078918"/>
      </p:ext>
    </p:extLst>
  </p:cSld>
  <p:clrMapOvr>
    <a:masterClrMapping/>
  </p:clrMapOvr>
  <p:transition spd="slow">
    <p:split orient="vert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 lnSpcReduction="10000"/>
          </a:bodyPr>
          <a:lstStyle/>
          <a:p>
            <a:pPr algn="l"/>
            <a:r>
              <a:rPr lang="nl-NL" sz="2000" b="1" dirty="0"/>
              <a:t>public class Calculator {</a:t>
            </a:r>
          </a:p>
          <a:p>
            <a:pPr algn="l"/>
            <a:r>
              <a:rPr lang="nl-NL" sz="2000" b="1" dirty="0"/>
              <a:t>	public </a:t>
            </a:r>
            <a:r>
              <a:rPr lang="nl-NL" sz="2000" b="1" dirty="0" err="1"/>
              <a:t>decimal</a:t>
            </a:r>
            <a:r>
              <a:rPr lang="nl-NL" sz="2000" b="1" dirty="0"/>
              <a:t> Discount { get; set; }</a:t>
            </a:r>
          </a:p>
          <a:p>
            <a:pPr algn="l"/>
            <a:endParaRPr lang="nl-NL" sz="2000" b="1" dirty="0"/>
          </a:p>
          <a:p>
            <a:pPr algn="l"/>
            <a:r>
              <a:rPr lang="nl-NL" sz="2000" b="1" dirty="0"/>
              <a:t>	public </a:t>
            </a:r>
            <a:r>
              <a:rPr lang="nl-NL" sz="2000" b="1" dirty="0" err="1"/>
              <a:t>decimal</a:t>
            </a:r>
            <a:r>
              <a:rPr lang="nl-NL" sz="2000" b="1" dirty="0"/>
              <a:t> </a:t>
            </a:r>
            <a:r>
              <a:rPr lang="nl-NL" sz="2000" b="1" dirty="0" err="1"/>
              <a:t>CalculateDiscount</a:t>
            </a:r>
            <a:r>
              <a:rPr lang="nl-NL" sz="2000" b="1" dirty="0"/>
              <a:t>(</a:t>
            </a:r>
            <a:r>
              <a:rPr lang="nl-NL" sz="2000" b="1" dirty="0" err="1"/>
              <a:t>decimal</a:t>
            </a:r>
            <a:r>
              <a:rPr lang="nl-NL" sz="2000" b="1" dirty="0"/>
              <a:t> </a:t>
            </a:r>
            <a:r>
              <a:rPr lang="nl-NL" sz="2000" b="1" dirty="0" err="1"/>
              <a:t>amount</a:t>
            </a:r>
            <a:r>
              <a:rPr lang="nl-NL" sz="2000" b="1" dirty="0"/>
              <a:t>)</a:t>
            </a:r>
          </a:p>
          <a:p>
            <a:pPr algn="l"/>
            <a:r>
              <a:rPr lang="nl-NL" sz="2000" b="1" dirty="0"/>
              <a:t>		=&gt; </a:t>
            </a:r>
            <a:r>
              <a:rPr lang="nl-NL" sz="2000" b="1" dirty="0" err="1"/>
              <a:t>amount</a:t>
            </a:r>
            <a:r>
              <a:rPr lang="nl-NL" sz="2000" b="1" dirty="0"/>
              <a:t> * Discount;</a:t>
            </a:r>
          </a:p>
          <a:p>
            <a:pPr algn="l"/>
            <a:r>
              <a:rPr lang="nl-NL" sz="2000" b="1" dirty="0"/>
              <a:t>}</a:t>
            </a:r>
          </a:p>
          <a:p>
            <a:pPr algn="l"/>
            <a:endParaRPr lang="nl-NL" sz="2000" b="1" dirty="0"/>
          </a:p>
          <a:p>
            <a:pPr algn="l"/>
            <a:r>
              <a:rPr lang="nl-NL" sz="2000" b="1" dirty="0"/>
              <a:t>public class Program {</a:t>
            </a:r>
          </a:p>
          <a:p>
            <a:pPr algn="l"/>
            <a:r>
              <a:rPr lang="nl-NL" sz="2000" b="1" dirty="0"/>
              <a:t>	public </a:t>
            </a:r>
            <a:r>
              <a:rPr lang="nl-NL" sz="2000" b="1" dirty="0" err="1"/>
              <a:t>void</a:t>
            </a:r>
            <a:r>
              <a:rPr lang="nl-NL" sz="2000" b="1" dirty="0"/>
              <a:t> Start() {</a:t>
            </a:r>
          </a:p>
          <a:p>
            <a:pPr algn="l"/>
            <a:r>
              <a:rPr lang="nl-NL" sz="2000" b="1" dirty="0"/>
              <a:t>		var </a:t>
            </a:r>
            <a:r>
              <a:rPr lang="nl-NL" sz="2000" b="1" dirty="0" err="1"/>
              <a:t>discountPercentage</a:t>
            </a:r>
            <a:r>
              <a:rPr lang="nl-NL" sz="2000" b="1" dirty="0"/>
              <a:t> = </a:t>
            </a:r>
            <a:r>
              <a:rPr lang="nl-NL" sz="2000" b="1" dirty="0" err="1"/>
              <a:t>BusinessRules.GetDiscountPercentage</a:t>
            </a:r>
            <a:r>
              <a:rPr lang="nl-NL" sz="2000" b="1" dirty="0"/>
              <a:t>(); // 0.2m</a:t>
            </a:r>
          </a:p>
          <a:p>
            <a:pPr algn="l"/>
            <a:r>
              <a:rPr lang="nl-NL" sz="2000" b="1" dirty="0"/>
              <a:t>		var calculator = new Calculator { Discount = </a:t>
            </a:r>
            <a:r>
              <a:rPr lang="nl-NL" sz="2000" b="1" dirty="0" err="1"/>
              <a:t>discountPercentage</a:t>
            </a:r>
            <a:r>
              <a:rPr lang="nl-NL" sz="2000" b="1" dirty="0"/>
              <a:t> };</a:t>
            </a:r>
          </a:p>
          <a:p>
            <a:pPr algn="l"/>
            <a:r>
              <a:rPr lang="nl-NL" sz="2000" b="1" dirty="0"/>
              <a:t>		</a:t>
            </a:r>
            <a:r>
              <a:rPr lang="nl-NL" sz="2000" b="1" dirty="0" err="1"/>
              <a:t>ProductProcessor.Start</a:t>
            </a:r>
            <a:r>
              <a:rPr lang="nl-NL" sz="2000" b="1" dirty="0"/>
              <a:t>(calculator);</a:t>
            </a:r>
          </a:p>
          <a:p>
            <a:pPr algn="l"/>
            <a:r>
              <a:rPr lang="nl-NL" sz="2000" b="1" dirty="0"/>
              <a:t>	}</a:t>
            </a:r>
          </a:p>
          <a:p>
            <a:pPr algn="l"/>
            <a:r>
              <a:rPr lang="nl-NL" sz="2000" b="1" dirty="0"/>
              <a:t>}</a:t>
            </a:r>
          </a:p>
          <a:p>
            <a:pPr algn="l"/>
            <a:endParaRPr lang="nl-NL" sz="3500" b="1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DF86A26-9E98-4E6E-A558-17805B531B51}"/>
              </a:ext>
            </a:extLst>
          </p:cNvPr>
          <p:cNvSpPr/>
          <p:nvPr/>
        </p:nvSpPr>
        <p:spPr>
          <a:xfrm>
            <a:off x="1393796" y="1491449"/>
            <a:ext cx="3950562" cy="4172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27DA882B-16E9-47B1-AE31-5CFA17E054C2}"/>
              </a:ext>
            </a:extLst>
          </p:cNvPr>
          <p:cNvCxnSpPr>
            <a:cxnSpLocks/>
          </p:cNvCxnSpPr>
          <p:nvPr/>
        </p:nvCxnSpPr>
        <p:spPr>
          <a:xfrm flipH="1" flipV="1">
            <a:off x="5505636" y="1700074"/>
            <a:ext cx="1040167" cy="3950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hoek 8">
            <a:extLst>
              <a:ext uri="{FF2B5EF4-FFF2-40B4-BE49-F238E27FC236}">
                <a16:creationId xmlns:a16="http://schemas.microsoft.com/office/drawing/2014/main" id="{03A7CE0D-59BD-4BEE-B347-AD49BAAD7DB1}"/>
              </a:ext>
            </a:extLst>
          </p:cNvPr>
          <p:cNvSpPr/>
          <p:nvPr/>
        </p:nvSpPr>
        <p:spPr>
          <a:xfrm>
            <a:off x="5051395" y="4438835"/>
            <a:ext cx="5246702" cy="4172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452A8635-592E-4BF3-8EAE-27D80EBAD816}"/>
              </a:ext>
            </a:extLst>
          </p:cNvPr>
          <p:cNvCxnSpPr>
            <a:cxnSpLocks/>
          </p:cNvCxnSpPr>
          <p:nvPr/>
        </p:nvCxnSpPr>
        <p:spPr>
          <a:xfrm flipH="1" flipV="1">
            <a:off x="9721050" y="4985707"/>
            <a:ext cx="577047" cy="9356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326766"/>
      </p:ext>
    </p:extLst>
  </p:cSld>
  <p:clrMapOvr>
    <a:masterClrMapping/>
  </p:clrMapOvr>
  <p:transition spd="slow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/>
              <a:t>Ontstaan in de jaren 60.</a:t>
            </a:r>
          </a:p>
          <a:p>
            <a:pPr algn="l"/>
            <a:r>
              <a:rPr lang="nl-NL" sz="3500" b="1" dirty="0"/>
              <a:t>Veelgebruikt in talen als C, BASIC en FORTRAN.</a:t>
            </a:r>
          </a:p>
          <a:p>
            <a:pPr algn="l"/>
            <a:r>
              <a:rPr lang="nl-NL" sz="3500" b="1" dirty="0"/>
              <a:t>Nog steeds erg populair in OOP applicaties.</a:t>
            </a:r>
          </a:p>
        </p:txBody>
      </p:sp>
    </p:spTree>
    <p:extLst>
      <p:ext uri="{BB962C8B-B14F-4D97-AF65-F5344CB8AC3E}">
        <p14:creationId xmlns:p14="http://schemas.microsoft.com/office/powerpoint/2010/main" val="4208970766"/>
      </p:ext>
    </p:extLst>
  </p:cSld>
  <p:clrMapOvr>
    <a:masterClrMapping/>
  </p:clrMapOvr>
  <p:transition spd="slow">
    <p:split orient="vert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2000" b="1" dirty="0"/>
              <a:t>public </a:t>
            </a:r>
            <a:r>
              <a:rPr lang="nl-NL" sz="2000" b="1" dirty="0" err="1"/>
              <a:t>static</a:t>
            </a:r>
            <a:r>
              <a:rPr lang="nl-NL" sz="2000" b="1" dirty="0"/>
              <a:t> class </a:t>
            </a:r>
            <a:r>
              <a:rPr lang="nl-NL" sz="2000" b="1" dirty="0" err="1"/>
              <a:t>ProductProcessor</a:t>
            </a:r>
            <a:r>
              <a:rPr lang="nl-NL" sz="2000" b="1" dirty="0"/>
              <a:t> {</a:t>
            </a:r>
          </a:p>
          <a:p>
            <a:pPr algn="l"/>
            <a:r>
              <a:rPr lang="nl-NL" sz="2000" b="1" dirty="0"/>
              <a:t>	public </a:t>
            </a:r>
            <a:r>
              <a:rPr lang="nl-NL" sz="2000" b="1" dirty="0" err="1"/>
              <a:t>static</a:t>
            </a:r>
            <a:r>
              <a:rPr lang="nl-NL" sz="2000" b="1" dirty="0"/>
              <a:t> </a:t>
            </a:r>
            <a:r>
              <a:rPr lang="nl-NL" sz="2000" b="1" dirty="0" err="1"/>
              <a:t>void</a:t>
            </a:r>
            <a:r>
              <a:rPr lang="nl-NL" sz="2000" b="1" dirty="0"/>
              <a:t> Start(Calculator calculator) {</a:t>
            </a:r>
          </a:p>
          <a:p>
            <a:pPr algn="l"/>
            <a:r>
              <a:rPr lang="nl-NL" sz="2000" b="1" dirty="0"/>
              <a:t>		</a:t>
            </a:r>
            <a:r>
              <a:rPr lang="nl-NL" sz="2000" b="1" dirty="0" err="1"/>
              <a:t>calculator.Discount</a:t>
            </a:r>
            <a:r>
              <a:rPr lang="nl-NL" sz="2000" b="1" dirty="0"/>
              <a:t> = 1m;</a:t>
            </a:r>
          </a:p>
          <a:p>
            <a:pPr algn="l"/>
            <a:endParaRPr lang="nl-NL" sz="2000" b="1" dirty="0"/>
          </a:p>
          <a:p>
            <a:pPr algn="l"/>
            <a:r>
              <a:rPr lang="nl-NL" sz="2000" b="1" dirty="0"/>
              <a:t>		// </a:t>
            </a:r>
            <a:r>
              <a:rPr lang="nl-NL" sz="2000" b="1" dirty="0" err="1"/>
              <a:t>let’s</a:t>
            </a:r>
            <a:r>
              <a:rPr lang="nl-NL" sz="2000" b="1" dirty="0"/>
              <a:t> go shopping!</a:t>
            </a:r>
          </a:p>
          <a:p>
            <a:pPr algn="l"/>
            <a:r>
              <a:rPr lang="nl-NL" sz="2000" b="1" dirty="0"/>
              <a:t>	}</a:t>
            </a:r>
          </a:p>
          <a:p>
            <a:pPr algn="l"/>
            <a:r>
              <a:rPr lang="nl-NL" sz="2000" b="1" dirty="0"/>
              <a:t>}</a:t>
            </a:r>
            <a:endParaRPr lang="nl-NL" sz="3500" b="1" dirty="0"/>
          </a:p>
        </p:txBody>
      </p:sp>
    </p:spTree>
    <p:extLst>
      <p:ext uri="{BB962C8B-B14F-4D97-AF65-F5344CB8AC3E}">
        <p14:creationId xmlns:p14="http://schemas.microsoft.com/office/powerpoint/2010/main" val="3884840966"/>
      </p:ext>
    </p:extLst>
  </p:cSld>
  <p:clrMapOvr>
    <a:masterClrMapping/>
  </p:clrMapOvr>
  <p:transition spd="slow">
    <p:split orient="vert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2000" b="1" dirty="0"/>
              <a:t>public </a:t>
            </a:r>
            <a:r>
              <a:rPr lang="nl-NL" sz="2000" b="1" dirty="0" err="1"/>
              <a:t>static</a:t>
            </a:r>
            <a:r>
              <a:rPr lang="nl-NL" sz="2000" b="1" dirty="0"/>
              <a:t> class </a:t>
            </a:r>
            <a:r>
              <a:rPr lang="nl-NL" sz="2000" b="1" dirty="0" err="1"/>
              <a:t>ProductProcessor</a:t>
            </a:r>
            <a:r>
              <a:rPr lang="nl-NL" sz="2000" b="1" dirty="0"/>
              <a:t> {</a:t>
            </a:r>
          </a:p>
          <a:p>
            <a:pPr algn="l"/>
            <a:r>
              <a:rPr lang="nl-NL" sz="2000" b="1" dirty="0"/>
              <a:t>	public </a:t>
            </a:r>
            <a:r>
              <a:rPr lang="nl-NL" sz="2000" b="1" dirty="0" err="1"/>
              <a:t>static</a:t>
            </a:r>
            <a:r>
              <a:rPr lang="nl-NL" sz="2000" b="1" dirty="0"/>
              <a:t> </a:t>
            </a:r>
            <a:r>
              <a:rPr lang="nl-NL" sz="2000" b="1" dirty="0" err="1"/>
              <a:t>void</a:t>
            </a:r>
            <a:r>
              <a:rPr lang="nl-NL" sz="2000" b="1" dirty="0"/>
              <a:t> Start(Calculator calculator) {</a:t>
            </a:r>
          </a:p>
          <a:p>
            <a:pPr algn="l"/>
            <a:r>
              <a:rPr lang="nl-NL" sz="2000" b="1" dirty="0"/>
              <a:t>		</a:t>
            </a:r>
            <a:r>
              <a:rPr lang="nl-NL" sz="2000" b="1" dirty="0" err="1"/>
              <a:t>calculator.Discount</a:t>
            </a:r>
            <a:r>
              <a:rPr lang="nl-NL" sz="2000" b="1" dirty="0"/>
              <a:t> = 1m;</a:t>
            </a:r>
          </a:p>
          <a:p>
            <a:pPr algn="l"/>
            <a:endParaRPr lang="nl-NL" sz="2000" b="1" dirty="0"/>
          </a:p>
          <a:p>
            <a:pPr algn="l"/>
            <a:r>
              <a:rPr lang="nl-NL" sz="2000" b="1" dirty="0"/>
              <a:t>		// </a:t>
            </a:r>
            <a:r>
              <a:rPr lang="nl-NL" sz="2000" b="1" dirty="0" err="1"/>
              <a:t>let’s</a:t>
            </a:r>
            <a:r>
              <a:rPr lang="nl-NL" sz="2000" b="1" dirty="0"/>
              <a:t> go shopping!</a:t>
            </a:r>
          </a:p>
          <a:p>
            <a:pPr algn="l"/>
            <a:r>
              <a:rPr lang="nl-NL" sz="2000" b="1" dirty="0"/>
              <a:t>	}</a:t>
            </a:r>
          </a:p>
          <a:p>
            <a:pPr algn="l"/>
            <a:r>
              <a:rPr lang="nl-NL" sz="2000" b="1" dirty="0"/>
              <a:t>}</a:t>
            </a:r>
            <a:endParaRPr lang="nl-NL" sz="3500" b="1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7A8C8480-3C01-4E2A-B530-7EADF5F63083}"/>
              </a:ext>
            </a:extLst>
          </p:cNvPr>
          <p:cNvSpPr/>
          <p:nvPr/>
        </p:nvSpPr>
        <p:spPr>
          <a:xfrm>
            <a:off x="2317073" y="1946429"/>
            <a:ext cx="2769832" cy="4172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8FA31D70-36CB-482E-B262-90CCC219A750}"/>
              </a:ext>
            </a:extLst>
          </p:cNvPr>
          <p:cNvCxnSpPr>
            <a:cxnSpLocks/>
          </p:cNvCxnSpPr>
          <p:nvPr/>
        </p:nvCxnSpPr>
        <p:spPr>
          <a:xfrm flipH="1" flipV="1">
            <a:off x="5086905" y="2493301"/>
            <a:ext cx="577047" cy="9356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268657"/>
      </p:ext>
    </p:extLst>
  </p:cSld>
  <p:clrMapOvr>
    <a:masterClrMapping/>
  </p:clrMapOvr>
  <p:transition spd="slow">
    <p:split orient="vert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2000" b="1" dirty="0"/>
              <a:t>public class Calculator {</a:t>
            </a:r>
          </a:p>
          <a:p>
            <a:pPr algn="l"/>
            <a:r>
              <a:rPr lang="nl-NL" sz="2000" b="1" dirty="0"/>
              <a:t>	private </a:t>
            </a:r>
            <a:r>
              <a:rPr lang="nl-NL" sz="2000" b="1" dirty="0" err="1"/>
              <a:t>decimal</a:t>
            </a:r>
            <a:r>
              <a:rPr lang="nl-NL" sz="2000" b="1" dirty="0"/>
              <a:t> _discount;</a:t>
            </a:r>
          </a:p>
          <a:p>
            <a:pPr algn="l"/>
            <a:endParaRPr lang="nl-NL" sz="2000" b="1" dirty="0"/>
          </a:p>
          <a:p>
            <a:pPr algn="l"/>
            <a:r>
              <a:rPr lang="nl-NL" sz="2000" b="1" dirty="0"/>
              <a:t>	public Calculator(</a:t>
            </a:r>
            <a:r>
              <a:rPr lang="nl-NL" sz="2000" b="1" dirty="0" err="1"/>
              <a:t>decimal</a:t>
            </a:r>
            <a:r>
              <a:rPr lang="nl-NL" sz="2000" b="1" dirty="0"/>
              <a:t> discount) {</a:t>
            </a:r>
          </a:p>
          <a:p>
            <a:pPr algn="l"/>
            <a:r>
              <a:rPr lang="nl-NL" sz="2000" b="1" dirty="0"/>
              <a:t>		_discount = discount;</a:t>
            </a:r>
          </a:p>
          <a:p>
            <a:pPr algn="l"/>
            <a:r>
              <a:rPr lang="nl-NL" sz="2000" b="1" dirty="0"/>
              <a:t>	}</a:t>
            </a:r>
          </a:p>
          <a:p>
            <a:pPr algn="l"/>
            <a:endParaRPr lang="nl-NL" sz="2000" b="1" dirty="0"/>
          </a:p>
          <a:p>
            <a:pPr algn="l"/>
            <a:r>
              <a:rPr lang="nl-NL" sz="2000" b="1" dirty="0"/>
              <a:t>	public </a:t>
            </a:r>
            <a:r>
              <a:rPr lang="nl-NL" sz="2000" b="1" dirty="0" err="1"/>
              <a:t>decimal</a:t>
            </a:r>
            <a:r>
              <a:rPr lang="nl-NL" sz="2000" b="1" dirty="0"/>
              <a:t> </a:t>
            </a:r>
            <a:r>
              <a:rPr lang="nl-NL" sz="2000" b="1" dirty="0" err="1"/>
              <a:t>CalculateDiscount</a:t>
            </a:r>
            <a:r>
              <a:rPr lang="nl-NL" sz="2000" b="1" dirty="0"/>
              <a:t>(</a:t>
            </a:r>
            <a:r>
              <a:rPr lang="nl-NL" sz="2000" b="1" dirty="0" err="1"/>
              <a:t>decimal</a:t>
            </a:r>
            <a:r>
              <a:rPr lang="nl-NL" sz="2000" b="1" dirty="0"/>
              <a:t> </a:t>
            </a:r>
            <a:r>
              <a:rPr lang="nl-NL" sz="2000" b="1" dirty="0" err="1"/>
              <a:t>amount</a:t>
            </a:r>
            <a:r>
              <a:rPr lang="nl-NL" sz="2000" b="1" dirty="0"/>
              <a:t>)</a:t>
            </a:r>
          </a:p>
          <a:p>
            <a:pPr algn="l"/>
            <a:r>
              <a:rPr lang="nl-NL" sz="2000" b="1" dirty="0"/>
              <a:t>		=&gt; </a:t>
            </a:r>
            <a:r>
              <a:rPr lang="nl-NL" sz="2000" b="1" dirty="0" err="1"/>
              <a:t>amount</a:t>
            </a:r>
            <a:r>
              <a:rPr lang="nl-NL" sz="2000" b="1" dirty="0"/>
              <a:t> * _discount;</a:t>
            </a:r>
          </a:p>
          <a:p>
            <a:pPr algn="l"/>
            <a:r>
              <a:rPr lang="nl-NL" sz="2000" b="1" dirty="0"/>
              <a:t>}</a:t>
            </a:r>
            <a:endParaRPr lang="nl-NL" sz="3500" b="1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43B77D98-4D43-45BC-A4A1-C82EC2E1F8BF}"/>
              </a:ext>
            </a:extLst>
          </p:cNvPr>
          <p:cNvSpPr/>
          <p:nvPr/>
        </p:nvSpPr>
        <p:spPr>
          <a:xfrm>
            <a:off x="1384918" y="1564690"/>
            <a:ext cx="870010" cy="4172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61AC3597-7844-4B29-9BC7-4EC58F6BC77B}"/>
              </a:ext>
            </a:extLst>
          </p:cNvPr>
          <p:cNvCxnSpPr>
            <a:cxnSpLocks/>
          </p:cNvCxnSpPr>
          <p:nvPr/>
        </p:nvCxnSpPr>
        <p:spPr>
          <a:xfrm flipV="1">
            <a:off x="648070" y="2148396"/>
            <a:ext cx="905522" cy="36398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09291"/>
      </p:ext>
    </p:extLst>
  </p:cSld>
  <p:clrMapOvr>
    <a:masterClrMapping/>
  </p:clrMapOvr>
  <p:transition spd="slow">
    <p:split orient="vert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 err="1"/>
              <a:t>Abstraction</a:t>
            </a:r>
            <a:endParaRPr lang="nl-NL" sz="3500" b="1" dirty="0"/>
          </a:p>
          <a:p>
            <a:pPr algn="l"/>
            <a:endParaRPr lang="nl-NL" sz="3500" b="1" dirty="0"/>
          </a:p>
        </p:txBody>
      </p:sp>
    </p:spTree>
    <p:extLst>
      <p:ext uri="{BB962C8B-B14F-4D97-AF65-F5344CB8AC3E}">
        <p14:creationId xmlns:p14="http://schemas.microsoft.com/office/powerpoint/2010/main" val="1010990854"/>
      </p:ext>
    </p:extLst>
  </p:cSld>
  <p:clrMapOvr>
    <a:masterClrMapping/>
  </p:clrMapOvr>
  <p:transition spd="slow">
    <p:split orient="vert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 err="1"/>
              <a:t>Abstraction</a:t>
            </a:r>
            <a:endParaRPr lang="nl-NL" sz="3500" b="1" dirty="0"/>
          </a:p>
          <a:p>
            <a:pPr algn="l"/>
            <a:r>
              <a:rPr lang="nl-NL" sz="3500" b="1" dirty="0"/>
              <a:t>“It’s </a:t>
            </a:r>
            <a:r>
              <a:rPr lang="nl-NL" sz="3500" b="1" dirty="0" err="1"/>
              <a:t>an</a:t>
            </a:r>
            <a:r>
              <a:rPr lang="nl-NL" sz="3500" b="1" dirty="0"/>
              <a:t> </a:t>
            </a:r>
            <a:r>
              <a:rPr lang="nl-NL" sz="3500" b="1" dirty="0" err="1"/>
              <a:t>implementation</a:t>
            </a:r>
            <a:r>
              <a:rPr lang="nl-NL" sz="3500" b="1" dirty="0"/>
              <a:t> detail”</a:t>
            </a:r>
          </a:p>
          <a:p>
            <a:pPr algn="l"/>
            <a:endParaRPr lang="nl-NL" sz="3500" b="1" dirty="0"/>
          </a:p>
        </p:txBody>
      </p:sp>
    </p:spTree>
    <p:extLst>
      <p:ext uri="{BB962C8B-B14F-4D97-AF65-F5344CB8AC3E}">
        <p14:creationId xmlns:p14="http://schemas.microsoft.com/office/powerpoint/2010/main" val="1354995900"/>
      </p:ext>
    </p:extLst>
  </p:cSld>
  <p:clrMapOvr>
    <a:masterClrMapping/>
  </p:clrMapOvr>
  <p:transition spd="slow">
    <p:split orient="vert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2000" b="1" dirty="0"/>
              <a:t>public class Product {</a:t>
            </a:r>
          </a:p>
          <a:p>
            <a:pPr algn="l"/>
            <a:r>
              <a:rPr lang="nl-NL" sz="2000" b="1" dirty="0"/>
              <a:t>	public List&lt;</a:t>
            </a:r>
            <a:r>
              <a:rPr lang="nl-NL" sz="2000" b="1" dirty="0" err="1"/>
              <a:t>Color</a:t>
            </a:r>
            <a:r>
              <a:rPr lang="nl-NL" sz="2000" b="1" dirty="0"/>
              <a:t>&gt; Colors { get; }</a:t>
            </a:r>
          </a:p>
          <a:p>
            <a:pPr algn="l"/>
            <a:r>
              <a:rPr lang="nl-NL" sz="2000" b="1" dirty="0"/>
              <a:t>	public </a:t>
            </a:r>
            <a:r>
              <a:rPr lang="nl-NL" sz="2000" b="1" dirty="0" err="1"/>
              <a:t>DiscountCalculator</a:t>
            </a:r>
            <a:r>
              <a:rPr lang="nl-NL" sz="2000" b="1" dirty="0"/>
              <a:t> Calculator { get; }</a:t>
            </a:r>
          </a:p>
          <a:p>
            <a:pPr algn="l"/>
            <a:endParaRPr lang="nl-NL" sz="2000" b="1" dirty="0"/>
          </a:p>
          <a:p>
            <a:pPr algn="l"/>
            <a:r>
              <a:rPr lang="nl-NL" sz="2000" b="1" dirty="0"/>
              <a:t>	public Product(List&lt;</a:t>
            </a:r>
            <a:r>
              <a:rPr lang="nl-NL" sz="2000" b="1" dirty="0" err="1"/>
              <a:t>Color</a:t>
            </a:r>
            <a:r>
              <a:rPr lang="nl-NL" sz="2000" b="1" dirty="0"/>
              <a:t>&gt; </a:t>
            </a:r>
            <a:r>
              <a:rPr lang="nl-NL" sz="2000" b="1" dirty="0" err="1"/>
              <a:t>colors</a:t>
            </a:r>
            <a:r>
              <a:rPr lang="nl-NL" sz="2000" b="1" dirty="0"/>
              <a:t>, </a:t>
            </a:r>
            <a:r>
              <a:rPr lang="nl-NL" sz="2000" b="1" dirty="0" err="1"/>
              <a:t>DiscountCalculator</a:t>
            </a:r>
            <a:r>
              <a:rPr lang="nl-NL" sz="2000" b="1" dirty="0"/>
              <a:t> calculator) {</a:t>
            </a:r>
          </a:p>
          <a:p>
            <a:pPr algn="l"/>
            <a:r>
              <a:rPr lang="nl-NL" sz="2000" b="1" dirty="0"/>
              <a:t>		Colors = </a:t>
            </a:r>
            <a:r>
              <a:rPr lang="nl-NL" sz="2000" b="1" dirty="0" err="1"/>
              <a:t>colors</a:t>
            </a:r>
            <a:r>
              <a:rPr lang="nl-NL" sz="2000" b="1" dirty="0"/>
              <a:t>;</a:t>
            </a:r>
          </a:p>
          <a:p>
            <a:pPr algn="l"/>
            <a:r>
              <a:rPr lang="nl-NL" sz="2000" b="1" dirty="0"/>
              <a:t>		</a:t>
            </a:r>
            <a:r>
              <a:rPr lang="nl-NL" sz="2000" b="1" dirty="0" err="1"/>
              <a:t>DiscountCalculator</a:t>
            </a:r>
            <a:r>
              <a:rPr lang="nl-NL" sz="2000" b="1" dirty="0"/>
              <a:t> = calculator;</a:t>
            </a:r>
          </a:p>
          <a:p>
            <a:pPr algn="l"/>
            <a:r>
              <a:rPr lang="nl-NL" sz="2000" b="1" dirty="0"/>
              <a:t>	}</a:t>
            </a:r>
          </a:p>
          <a:p>
            <a:pPr algn="l"/>
            <a:r>
              <a:rPr lang="nl-NL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7523308"/>
      </p:ext>
    </p:extLst>
  </p:cSld>
  <p:clrMapOvr>
    <a:masterClrMapping/>
  </p:clrMapOvr>
  <p:transition spd="slow">
    <p:split orient="vert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2000" b="1" dirty="0"/>
              <a:t>public class Product {</a:t>
            </a:r>
          </a:p>
          <a:p>
            <a:pPr algn="l"/>
            <a:r>
              <a:rPr lang="nl-NL" sz="2000" b="1" dirty="0"/>
              <a:t>	public </a:t>
            </a:r>
            <a:r>
              <a:rPr lang="nl-NL" sz="2000" b="1" dirty="0" err="1"/>
              <a:t>IEnumerable</a:t>
            </a:r>
            <a:r>
              <a:rPr lang="nl-NL" sz="2000" b="1" dirty="0"/>
              <a:t>&lt;</a:t>
            </a:r>
            <a:r>
              <a:rPr lang="nl-NL" sz="2000" b="1" dirty="0" err="1"/>
              <a:t>Color</a:t>
            </a:r>
            <a:r>
              <a:rPr lang="nl-NL" sz="2000" b="1" dirty="0"/>
              <a:t>&gt; Colors { get; }</a:t>
            </a:r>
          </a:p>
          <a:p>
            <a:pPr algn="l"/>
            <a:r>
              <a:rPr lang="nl-NL" sz="2000" b="1" dirty="0"/>
              <a:t>	public </a:t>
            </a:r>
            <a:r>
              <a:rPr lang="nl-NL" sz="2000" b="1" dirty="0" err="1"/>
              <a:t>IDiscountCalculator</a:t>
            </a:r>
            <a:r>
              <a:rPr lang="nl-NL" sz="2000" b="1" dirty="0"/>
              <a:t> Calculator { get; }</a:t>
            </a:r>
          </a:p>
          <a:p>
            <a:pPr algn="l"/>
            <a:endParaRPr lang="nl-NL" sz="2000" b="1" dirty="0"/>
          </a:p>
          <a:p>
            <a:pPr algn="l"/>
            <a:r>
              <a:rPr lang="nl-NL" sz="2000" b="1" dirty="0"/>
              <a:t>	public Product(</a:t>
            </a:r>
            <a:r>
              <a:rPr lang="nl-NL" sz="2000" b="1" dirty="0" err="1"/>
              <a:t>IEnumerable</a:t>
            </a:r>
            <a:r>
              <a:rPr lang="nl-NL" sz="2000" b="1" dirty="0"/>
              <a:t>&lt;</a:t>
            </a:r>
            <a:r>
              <a:rPr lang="nl-NL" sz="2000" b="1" dirty="0" err="1"/>
              <a:t>Color</a:t>
            </a:r>
            <a:r>
              <a:rPr lang="nl-NL" sz="2000" b="1" dirty="0"/>
              <a:t>&gt; </a:t>
            </a:r>
            <a:r>
              <a:rPr lang="nl-NL" sz="2000" b="1" dirty="0" err="1"/>
              <a:t>colors</a:t>
            </a:r>
            <a:r>
              <a:rPr lang="nl-NL" sz="2000" b="1" dirty="0"/>
              <a:t>, </a:t>
            </a:r>
            <a:r>
              <a:rPr lang="nl-NL" sz="2000" b="1" dirty="0" err="1"/>
              <a:t>IDiscountCalculator</a:t>
            </a:r>
            <a:r>
              <a:rPr lang="nl-NL" sz="2000" b="1" dirty="0"/>
              <a:t> calculator) {</a:t>
            </a:r>
          </a:p>
          <a:p>
            <a:pPr algn="l"/>
            <a:r>
              <a:rPr lang="nl-NL" sz="2000" b="1" dirty="0"/>
              <a:t>		Colors = </a:t>
            </a:r>
            <a:r>
              <a:rPr lang="nl-NL" sz="2000" b="1" dirty="0" err="1"/>
              <a:t>colors</a:t>
            </a:r>
            <a:r>
              <a:rPr lang="nl-NL" sz="2000" b="1" dirty="0"/>
              <a:t>;</a:t>
            </a:r>
          </a:p>
          <a:p>
            <a:pPr algn="l"/>
            <a:r>
              <a:rPr lang="nl-NL" sz="2000" b="1" dirty="0"/>
              <a:t>		</a:t>
            </a:r>
            <a:r>
              <a:rPr lang="nl-NL" sz="2000" b="1" dirty="0" err="1"/>
              <a:t>DiscountCalculator</a:t>
            </a:r>
            <a:r>
              <a:rPr lang="nl-NL" sz="2000" b="1" dirty="0"/>
              <a:t> = calculator;</a:t>
            </a:r>
          </a:p>
          <a:p>
            <a:pPr algn="l"/>
            <a:r>
              <a:rPr lang="nl-NL" sz="2000" b="1" dirty="0"/>
              <a:t>	}</a:t>
            </a:r>
          </a:p>
          <a:p>
            <a:pPr algn="l"/>
            <a:r>
              <a:rPr lang="nl-NL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9454165"/>
      </p:ext>
    </p:extLst>
  </p:cSld>
  <p:clrMapOvr>
    <a:masterClrMapping/>
  </p:clrMapOvr>
  <p:transition spd="slow">
    <p:split orient="vert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2000" b="1" dirty="0"/>
              <a:t>public class Product {</a:t>
            </a:r>
          </a:p>
          <a:p>
            <a:pPr algn="l"/>
            <a:r>
              <a:rPr lang="nl-NL" sz="2000" b="1" dirty="0"/>
              <a:t>	public </a:t>
            </a:r>
            <a:r>
              <a:rPr lang="nl-NL" sz="2000" b="1" dirty="0" err="1"/>
              <a:t>IEnumerable</a:t>
            </a:r>
            <a:r>
              <a:rPr lang="nl-NL" sz="2000" b="1" dirty="0"/>
              <a:t>&lt;</a:t>
            </a:r>
            <a:r>
              <a:rPr lang="nl-NL" sz="2000" b="1" dirty="0" err="1"/>
              <a:t>Color</a:t>
            </a:r>
            <a:r>
              <a:rPr lang="nl-NL" sz="2000" b="1" dirty="0"/>
              <a:t>&gt; Colors { get; }</a:t>
            </a:r>
          </a:p>
          <a:p>
            <a:pPr algn="l"/>
            <a:r>
              <a:rPr lang="nl-NL" sz="2000" b="1" dirty="0"/>
              <a:t>	public </a:t>
            </a:r>
            <a:r>
              <a:rPr lang="nl-NL" sz="2000" b="1" dirty="0" err="1"/>
              <a:t>IDiscountCalculator</a:t>
            </a:r>
            <a:r>
              <a:rPr lang="nl-NL" sz="2000" b="1" dirty="0"/>
              <a:t> Calculator { get; }</a:t>
            </a:r>
          </a:p>
          <a:p>
            <a:pPr algn="l"/>
            <a:endParaRPr lang="nl-NL" sz="2000" b="1" dirty="0"/>
          </a:p>
          <a:p>
            <a:pPr algn="l"/>
            <a:r>
              <a:rPr lang="nl-NL" sz="2000" b="1" dirty="0"/>
              <a:t>	public Product(</a:t>
            </a:r>
            <a:r>
              <a:rPr lang="nl-NL" sz="2000" b="1" dirty="0" err="1"/>
              <a:t>IEnumerable</a:t>
            </a:r>
            <a:r>
              <a:rPr lang="nl-NL" sz="2000" b="1" dirty="0"/>
              <a:t>&lt;</a:t>
            </a:r>
            <a:r>
              <a:rPr lang="nl-NL" sz="2000" b="1" dirty="0" err="1"/>
              <a:t>Color</a:t>
            </a:r>
            <a:r>
              <a:rPr lang="nl-NL" sz="2000" b="1" dirty="0"/>
              <a:t>&gt; </a:t>
            </a:r>
            <a:r>
              <a:rPr lang="nl-NL" sz="2000" b="1" dirty="0" err="1"/>
              <a:t>colors</a:t>
            </a:r>
            <a:r>
              <a:rPr lang="nl-NL" sz="2000" b="1" dirty="0"/>
              <a:t>, </a:t>
            </a:r>
            <a:r>
              <a:rPr lang="nl-NL" sz="2000" b="1" dirty="0" err="1"/>
              <a:t>IDiscountCalculator</a:t>
            </a:r>
            <a:r>
              <a:rPr lang="nl-NL" sz="2000" b="1" dirty="0"/>
              <a:t> calculator) {</a:t>
            </a:r>
          </a:p>
          <a:p>
            <a:pPr algn="l"/>
            <a:r>
              <a:rPr lang="nl-NL" sz="2000" b="1" dirty="0"/>
              <a:t>		Colors = </a:t>
            </a:r>
            <a:r>
              <a:rPr lang="nl-NL" sz="2000" b="1" dirty="0" err="1"/>
              <a:t>colors</a:t>
            </a:r>
            <a:r>
              <a:rPr lang="nl-NL" sz="2000" b="1" dirty="0"/>
              <a:t>;</a:t>
            </a:r>
          </a:p>
          <a:p>
            <a:pPr algn="l"/>
            <a:r>
              <a:rPr lang="nl-NL" sz="2000" b="1" dirty="0"/>
              <a:t>		</a:t>
            </a:r>
            <a:r>
              <a:rPr lang="nl-NL" sz="2000" b="1" dirty="0" err="1"/>
              <a:t>DiscountCalculator</a:t>
            </a:r>
            <a:r>
              <a:rPr lang="nl-NL" sz="2000" b="1" dirty="0"/>
              <a:t> = calculator;</a:t>
            </a:r>
          </a:p>
          <a:p>
            <a:pPr algn="l"/>
            <a:r>
              <a:rPr lang="nl-NL" sz="2000" b="1" dirty="0"/>
              <a:t>	}</a:t>
            </a:r>
          </a:p>
          <a:p>
            <a:pPr algn="l"/>
            <a:r>
              <a:rPr lang="nl-NL" sz="2000" b="1" dirty="0"/>
              <a:t>}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A7EB8EA-A757-4724-BB74-A1B2DF45D495}"/>
              </a:ext>
            </a:extLst>
          </p:cNvPr>
          <p:cNvSpPr/>
          <p:nvPr/>
        </p:nvSpPr>
        <p:spPr>
          <a:xfrm>
            <a:off x="2130642" y="1582445"/>
            <a:ext cx="1420426" cy="3617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02EC11A-A27B-419A-9CE4-4B7B389F6784}"/>
              </a:ext>
            </a:extLst>
          </p:cNvPr>
          <p:cNvSpPr/>
          <p:nvPr/>
        </p:nvSpPr>
        <p:spPr>
          <a:xfrm>
            <a:off x="2130641" y="2016925"/>
            <a:ext cx="2157273" cy="3314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4962DF7-EF0A-41A3-9A2F-CCC47B2D1DA3}"/>
              </a:ext>
            </a:extLst>
          </p:cNvPr>
          <p:cNvSpPr/>
          <p:nvPr/>
        </p:nvSpPr>
        <p:spPr>
          <a:xfrm>
            <a:off x="3046520" y="2803767"/>
            <a:ext cx="1401193" cy="3314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13681500-FC58-49FF-BB6A-0C624449C065}"/>
              </a:ext>
            </a:extLst>
          </p:cNvPr>
          <p:cNvSpPr/>
          <p:nvPr/>
        </p:nvSpPr>
        <p:spPr>
          <a:xfrm>
            <a:off x="6001305" y="2803766"/>
            <a:ext cx="2201661" cy="3314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8749287"/>
      </p:ext>
    </p:extLst>
  </p:cSld>
  <p:clrMapOvr>
    <a:masterClrMapping/>
  </p:clrMapOvr>
  <p:transition spd="slow">
    <p:split orient="vert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 err="1"/>
              <a:t>Inheritance</a:t>
            </a:r>
            <a:endParaRPr lang="nl-NL" sz="3500" b="1" dirty="0"/>
          </a:p>
          <a:p>
            <a:pPr algn="l"/>
            <a:r>
              <a:rPr lang="nl-NL" sz="3500" b="1" dirty="0" err="1"/>
              <a:t>Polymorphism</a:t>
            </a:r>
            <a:endParaRPr lang="nl-NL" sz="3500" b="1" dirty="0"/>
          </a:p>
          <a:p>
            <a:pPr algn="l"/>
            <a:r>
              <a:rPr lang="nl-NL" sz="3500" b="1" dirty="0" err="1"/>
              <a:t>Encapsulation</a:t>
            </a:r>
            <a:endParaRPr lang="nl-NL" sz="3500" b="1" dirty="0"/>
          </a:p>
          <a:p>
            <a:pPr algn="l"/>
            <a:r>
              <a:rPr lang="nl-NL" sz="3500" b="1" dirty="0" err="1"/>
              <a:t>Abstraction</a:t>
            </a:r>
            <a:endParaRPr lang="nl-NL" sz="3500" b="1" dirty="0"/>
          </a:p>
          <a:p>
            <a:pPr algn="l"/>
            <a:endParaRPr lang="nl-NL" sz="3500" b="1" dirty="0"/>
          </a:p>
        </p:txBody>
      </p:sp>
    </p:spTree>
    <p:extLst>
      <p:ext uri="{BB962C8B-B14F-4D97-AF65-F5344CB8AC3E}">
        <p14:creationId xmlns:p14="http://schemas.microsoft.com/office/powerpoint/2010/main" val="2348523662"/>
      </p:ext>
    </p:extLst>
  </p:cSld>
  <p:clrMapOvr>
    <a:masterClrMapping/>
  </p:clrMapOvr>
  <p:transition spd="slow">
    <p:split orient="vert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 err="1"/>
              <a:t>Inheritance</a:t>
            </a:r>
            <a:endParaRPr lang="nl-NL" sz="3500" b="1" dirty="0"/>
          </a:p>
          <a:p>
            <a:pPr algn="l"/>
            <a:r>
              <a:rPr lang="nl-NL" sz="3500" b="1" dirty="0" err="1"/>
              <a:t>Polymorphism</a:t>
            </a:r>
            <a:endParaRPr lang="nl-NL" sz="3500" b="1" dirty="0"/>
          </a:p>
          <a:p>
            <a:pPr algn="l"/>
            <a:r>
              <a:rPr lang="nl-NL" sz="3500" b="1" dirty="0" err="1"/>
              <a:t>Encapsulation</a:t>
            </a:r>
            <a:endParaRPr lang="nl-NL" sz="3500" b="1" dirty="0"/>
          </a:p>
          <a:p>
            <a:pPr algn="l"/>
            <a:r>
              <a:rPr lang="nl-NL" sz="3500" b="1" dirty="0" err="1"/>
              <a:t>Abstraction</a:t>
            </a:r>
            <a:endParaRPr lang="nl-NL" sz="3500" b="1" dirty="0"/>
          </a:p>
          <a:p>
            <a:pPr algn="l"/>
            <a:r>
              <a:rPr lang="nl-NL" sz="3500" b="1" dirty="0" err="1"/>
              <a:t>Composition</a:t>
            </a:r>
            <a:endParaRPr lang="nl-NL" sz="3500" b="1" dirty="0"/>
          </a:p>
          <a:p>
            <a:pPr algn="l"/>
            <a:endParaRPr lang="nl-NL" sz="3500" b="1" dirty="0"/>
          </a:p>
        </p:txBody>
      </p:sp>
    </p:spTree>
    <p:extLst>
      <p:ext uri="{BB962C8B-B14F-4D97-AF65-F5344CB8AC3E}">
        <p14:creationId xmlns:p14="http://schemas.microsoft.com/office/powerpoint/2010/main" val="4213663555"/>
      </p:ext>
    </p:extLst>
  </p:cSld>
  <p:clrMapOvr>
    <a:masterClrMapping/>
  </p:clrMapOvr>
  <p:transition spd="slow"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 lnSpcReduction="10000"/>
          </a:bodyPr>
          <a:lstStyle/>
          <a:p>
            <a:pPr algn="l"/>
            <a:r>
              <a:rPr lang="nl-NL" sz="2000" b="1" dirty="0"/>
              <a:t>public class Program {</a:t>
            </a:r>
          </a:p>
          <a:p>
            <a:pPr algn="l"/>
            <a:r>
              <a:rPr lang="nl-NL" sz="2000" b="1" dirty="0"/>
              <a:t>	public </a:t>
            </a:r>
            <a:r>
              <a:rPr lang="nl-NL" sz="2000" b="1" dirty="0" err="1"/>
              <a:t>static</a:t>
            </a:r>
            <a:r>
              <a:rPr lang="nl-NL" sz="2000" b="1" dirty="0"/>
              <a:t> </a:t>
            </a:r>
            <a:r>
              <a:rPr lang="nl-NL" sz="2000" b="1" dirty="0" err="1"/>
              <a:t>void</a:t>
            </a:r>
            <a:r>
              <a:rPr lang="nl-NL" sz="2000" b="1" dirty="0"/>
              <a:t> </a:t>
            </a:r>
            <a:r>
              <a:rPr lang="nl-NL" sz="2000" b="1" dirty="0" err="1"/>
              <a:t>Main</a:t>
            </a:r>
            <a:r>
              <a:rPr lang="nl-NL" sz="2000" b="1" dirty="0"/>
              <a:t>(string </a:t>
            </a:r>
            <a:r>
              <a:rPr lang="nl-NL" sz="2000" b="1" dirty="0" err="1"/>
              <a:t>args</a:t>
            </a:r>
            <a:r>
              <a:rPr lang="nl-NL" sz="2000" b="1" dirty="0"/>
              <a:t>[]) {</a:t>
            </a:r>
          </a:p>
          <a:p>
            <a:pPr algn="l"/>
            <a:r>
              <a:rPr lang="nl-NL" sz="2000" b="1" dirty="0"/>
              <a:t>		</a:t>
            </a:r>
            <a:r>
              <a:rPr lang="nl-NL" sz="2000" b="1" dirty="0" err="1"/>
              <a:t>DoSomething</a:t>
            </a:r>
            <a:r>
              <a:rPr lang="nl-NL" sz="2000" b="1" dirty="0"/>
              <a:t>(</a:t>
            </a:r>
            <a:r>
              <a:rPr lang="nl-NL" sz="2000" b="1" dirty="0" err="1"/>
              <a:t>true</a:t>
            </a:r>
            <a:r>
              <a:rPr lang="nl-NL" sz="2000" b="1" dirty="0"/>
              <a:t>);		</a:t>
            </a:r>
          </a:p>
          <a:p>
            <a:pPr algn="l"/>
            <a:r>
              <a:rPr lang="nl-NL" sz="2000" b="1" dirty="0"/>
              <a:t>	}</a:t>
            </a:r>
          </a:p>
          <a:p>
            <a:pPr algn="l"/>
            <a:endParaRPr lang="nl-NL" sz="2000" b="1" dirty="0"/>
          </a:p>
          <a:p>
            <a:pPr algn="l"/>
            <a:r>
              <a:rPr lang="nl-NL" sz="2000" b="1" dirty="0"/>
              <a:t>	public </a:t>
            </a:r>
            <a:r>
              <a:rPr lang="nl-NL" sz="2000" b="1" dirty="0" err="1"/>
              <a:t>static</a:t>
            </a:r>
            <a:r>
              <a:rPr lang="nl-NL" sz="2000" b="1" dirty="0"/>
              <a:t> </a:t>
            </a:r>
            <a:r>
              <a:rPr lang="nl-NL" sz="2000" b="1" dirty="0" err="1"/>
              <a:t>void</a:t>
            </a:r>
            <a:r>
              <a:rPr lang="nl-NL" sz="2000" b="1" dirty="0"/>
              <a:t> </a:t>
            </a:r>
            <a:r>
              <a:rPr lang="nl-NL" sz="2000" b="1" dirty="0" err="1"/>
              <a:t>DoSomething</a:t>
            </a:r>
            <a:r>
              <a:rPr lang="nl-NL" sz="2000" b="1" dirty="0"/>
              <a:t>(</a:t>
            </a:r>
            <a:r>
              <a:rPr lang="nl-NL" sz="2000" b="1" dirty="0" err="1"/>
              <a:t>bool</a:t>
            </a:r>
            <a:r>
              <a:rPr lang="nl-NL" sz="2000" b="1" dirty="0"/>
              <a:t> start) {</a:t>
            </a:r>
          </a:p>
          <a:p>
            <a:pPr algn="l"/>
            <a:r>
              <a:rPr lang="nl-NL" sz="2000" b="1" dirty="0"/>
              <a:t>		</a:t>
            </a:r>
            <a:r>
              <a:rPr lang="nl-NL" sz="2000" b="1" dirty="0" err="1"/>
              <a:t>if</a:t>
            </a:r>
            <a:r>
              <a:rPr lang="nl-NL" sz="2000" b="1" dirty="0"/>
              <a:t> (start) {</a:t>
            </a:r>
          </a:p>
          <a:p>
            <a:pPr lvl="2" algn="l"/>
            <a:r>
              <a:rPr lang="nl-NL" sz="2000" b="1" dirty="0"/>
              <a:t>		</a:t>
            </a:r>
            <a:r>
              <a:rPr lang="nl-NL" sz="2000" b="1" dirty="0" err="1"/>
              <a:t>for</a:t>
            </a:r>
            <a:r>
              <a:rPr lang="nl-NL" sz="2000" b="1" dirty="0"/>
              <a:t> (var i = 0; i &lt; 10; i++) {</a:t>
            </a:r>
          </a:p>
          <a:p>
            <a:pPr lvl="2" algn="l"/>
            <a:r>
              <a:rPr lang="nl-NL" sz="2000" b="1" dirty="0"/>
              <a:t>			</a:t>
            </a:r>
            <a:r>
              <a:rPr lang="nl-NL" sz="2000" b="1" dirty="0" err="1"/>
              <a:t>Console.WriteLine</a:t>
            </a:r>
            <a:r>
              <a:rPr lang="nl-NL" sz="2000" b="1" dirty="0"/>
              <a:t>(i);</a:t>
            </a:r>
          </a:p>
          <a:p>
            <a:pPr lvl="2" algn="l"/>
            <a:r>
              <a:rPr lang="nl-NL" sz="2000" b="1" dirty="0"/>
              <a:t>		}</a:t>
            </a:r>
          </a:p>
          <a:p>
            <a:pPr lvl="1" algn="l"/>
            <a:r>
              <a:rPr lang="nl-NL" b="1" dirty="0"/>
              <a:t>		}</a:t>
            </a:r>
          </a:p>
          <a:p>
            <a:pPr lvl="1" algn="l"/>
            <a:endParaRPr lang="nl-NL" b="1" dirty="0"/>
          </a:p>
          <a:p>
            <a:pPr lvl="1" algn="l"/>
            <a:r>
              <a:rPr lang="nl-NL" b="1" dirty="0"/>
              <a:t>		 </a:t>
            </a:r>
            <a:r>
              <a:rPr lang="nl-NL" b="1" dirty="0" err="1"/>
              <a:t>DoSomethingElse</a:t>
            </a:r>
            <a:r>
              <a:rPr lang="nl-NL" b="1" dirty="0"/>
              <a:t>();</a:t>
            </a:r>
          </a:p>
          <a:p>
            <a:pPr algn="l"/>
            <a:r>
              <a:rPr lang="nl-NL" sz="2000" b="1" dirty="0"/>
              <a:t>	}</a:t>
            </a:r>
          </a:p>
          <a:p>
            <a:pPr algn="l"/>
            <a:r>
              <a:rPr lang="nl-NL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1901073"/>
      </p:ext>
    </p:extLst>
  </p:cSld>
  <p:clrMapOvr>
    <a:masterClrMapping/>
  </p:clrMapOvr>
  <p:transition spd="slow">
    <p:split orient="vert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 err="1"/>
              <a:t>Inheritance</a:t>
            </a:r>
            <a:endParaRPr lang="nl-NL" sz="3500" b="1" dirty="0"/>
          </a:p>
          <a:p>
            <a:pPr algn="l"/>
            <a:r>
              <a:rPr lang="nl-NL" sz="3500" b="1" dirty="0" err="1"/>
              <a:t>Polymorphism</a:t>
            </a:r>
            <a:endParaRPr lang="nl-NL" sz="3500" b="1" dirty="0"/>
          </a:p>
          <a:p>
            <a:pPr algn="l"/>
            <a:r>
              <a:rPr lang="nl-NL" sz="3500" b="1" dirty="0" err="1"/>
              <a:t>Encapsulation</a:t>
            </a:r>
            <a:endParaRPr lang="nl-NL" sz="3500" b="1" dirty="0"/>
          </a:p>
          <a:p>
            <a:pPr algn="l"/>
            <a:r>
              <a:rPr lang="nl-NL" sz="3500" b="1" dirty="0" err="1"/>
              <a:t>Abstraction</a:t>
            </a:r>
            <a:endParaRPr lang="nl-NL" sz="3500" b="1" dirty="0"/>
          </a:p>
          <a:p>
            <a:pPr algn="l"/>
            <a:r>
              <a:rPr lang="nl-NL" sz="3500" b="1" dirty="0" err="1"/>
              <a:t>Composition</a:t>
            </a:r>
            <a:endParaRPr lang="nl-NL" sz="3500" b="1" dirty="0"/>
          </a:p>
          <a:p>
            <a:pPr algn="l"/>
            <a:r>
              <a:rPr lang="nl-NL" sz="3500" b="1" dirty="0" err="1"/>
              <a:t>Delegation</a:t>
            </a:r>
            <a:endParaRPr lang="nl-NL" sz="3500" b="1" dirty="0"/>
          </a:p>
          <a:p>
            <a:pPr algn="l"/>
            <a:endParaRPr lang="nl-NL" sz="3500" b="1" dirty="0"/>
          </a:p>
        </p:txBody>
      </p:sp>
    </p:spTree>
    <p:extLst>
      <p:ext uri="{BB962C8B-B14F-4D97-AF65-F5344CB8AC3E}">
        <p14:creationId xmlns:p14="http://schemas.microsoft.com/office/powerpoint/2010/main" val="1978813152"/>
      </p:ext>
    </p:extLst>
  </p:cSld>
  <p:clrMapOvr>
    <a:masterClrMapping/>
  </p:clrMapOvr>
  <p:transition spd="slow">
    <p:split orient="vert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 err="1"/>
              <a:t>Composition</a:t>
            </a:r>
            <a:endParaRPr lang="nl-NL" sz="3500" b="1" dirty="0"/>
          </a:p>
          <a:p>
            <a:pPr algn="l"/>
            <a:endParaRPr lang="nl-NL" sz="3500" b="1" dirty="0"/>
          </a:p>
        </p:txBody>
      </p:sp>
    </p:spTree>
    <p:extLst>
      <p:ext uri="{BB962C8B-B14F-4D97-AF65-F5344CB8AC3E}">
        <p14:creationId xmlns:p14="http://schemas.microsoft.com/office/powerpoint/2010/main" val="3993167969"/>
      </p:ext>
    </p:extLst>
  </p:cSld>
  <p:clrMapOvr>
    <a:masterClrMapping/>
  </p:clrMapOvr>
  <p:transition spd="slow">
    <p:split orient="vert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 err="1"/>
              <a:t>Composition</a:t>
            </a:r>
            <a:endParaRPr lang="nl-NL" sz="3500" b="1" dirty="0"/>
          </a:p>
          <a:p>
            <a:pPr algn="l"/>
            <a:r>
              <a:rPr lang="nl-NL" sz="3500" b="1" dirty="0" err="1"/>
              <a:t>Composition</a:t>
            </a:r>
            <a:r>
              <a:rPr lang="nl-NL" sz="3500" b="1" dirty="0"/>
              <a:t> over </a:t>
            </a:r>
            <a:r>
              <a:rPr lang="nl-NL" sz="3500" b="1" dirty="0" err="1"/>
              <a:t>inheritance</a:t>
            </a:r>
            <a:endParaRPr lang="nl-NL" sz="3500" b="1" dirty="0"/>
          </a:p>
        </p:txBody>
      </p:sp>
    </p:spTree>
    <p:extLst>
      <p:ext uri="{BB962C8B-B14F-4D97-AF65-F5344CB8AC3E}">
        <p14:creationId xmlns:p14="http://schemas.microsoft.com/office/powerpoint/2010/main" val="737883886"/>
      </p:ext>
    </p:extLst>
  </p:cSld>
  <p:clrMapOvr>
    <a:masterClrMapping/>
  </p:clrMapOvr>
  <p:transition spd="slow">
    <p:split orient="vert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 err="1"/>
              <a:t>Composition</a:t>
            </a:r>
            <a:endParaRPr lang="nl-NL" sz="3500" b="1" dirty="0"/>
          </a:p>
          <a:p>
            <a:pPr algn="l"/>
            <a:r>
              <a:rPr lang="nl-NL" sz="3500" b="1" dirty="0" err="1"/>
              <a:t>Composition</a:t>
            </a:r>
            <a:r>
              <a:rPr lang="nl-NL" sz="3500" b="1" dirty="0"/>
              <a:t> over </a:t>
            </a:r>
            <a:r>
              <a:rPr lang="nl-NL" sz="3500" b="1" dirty="0" err="1"/>
              <a:t>inheritance</a:t>
            </a:r>
            <a:endParaRPr lang="nl-NL" sz="3500" b="1" dirty="0"/>
          </a:p>
          <a:p>
            <a:pPr algn="l"/>
            <a:endParaRPr lang="nl-NL" sz="3500" b="1" dirty="0"/>
          </a:p>
          <a:p>
            <a:pPr algn="l"/>
            <a:r>
              <a:rPr lang="nl-NL" sz="2000" b="1" dirty="0"/>
              <a:t>public class </a:t>
            </a:r>
            <a:r>
              <a:rPr lang="nl-NL" sz="2000" b="1" dirty="0" err="1"/>
              <a:t>PriceSync</a:t>
            </a:r>
            <a:r>
              <a:rPr lang="nl-NL" sz="2000" b="1" dirty="0"/>
              <a:t> : Sync { }</a:t>
            </a:r>
          </a:p>
        </p:txBody>
      </p:sp>
    </p:spTree>
    <p:extLst>
      <p:ext uri="{BB962C8B-B14F-4D97-AF65-F5344CB8AC3E}">
        <p14:creationId xmlns:p14="http://schemas.microsoft.com/office/powerpoint/2010/main" val="3481369299"/>
      </p:ext>
    </p:extLst>
  </p:cSld>
  <p:clrMapOvr>
    <a:masterClrMapping/>
  </p:clrMapOvr>
  <p:transition spd="slow">
    <p:split orient="vert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 err="1"/>
              <a:t>Composition</a:t>
            </a:r>
            <a:endParaRPr lang="nl-NL" sz="3500" b="1" dirty="0"/>
          </a:p>
          <a:p>
            <a:pPr algn="l"/>
            <a:r>
              <a:rPr lang="nl-NL" sz="3500" b="1" dirty="0" err="1"/>
              <a:t>Composition</a:t>
            </a:r>
            <a:r>
              <a:rPr lang="nl-NL" sz="3500" b="1" dirty="0"/>
              <a:t> over </a:t>
            </a:r>
            <a:r>
              <a:rPr lang="nl-NL" sz="3500" b="1" dirty="0" err="1"/>
              <a:t>inheritance</a:t>
            </a:r>
            <a:endParaRPr lang="nl-NL" sz="3500" b="1" dirty="0"/>
          </a:p>
          <a:p>
            <a:pPr algn="l"/>
            <a:endParaRPr lang="nl-NL" sz="3500" b="1" dirty="0"/>
          </a:p>
          <a:p>
            <a:pPr algn="l"/>
            <a:r>
              <a:rPr lang="nl-NL" sz="2000" b="1" dirty="0"/>
              <a:t>public class </a:t>
            </a:r>
            <a:r>
              <a:rPr lang="nl-NL" sz="2000" b="1" dirty="0" err="1"/>
              <a:t>PriceSync</a:t>
            </a:r>
            <a:r>
              <a:rPr lang="nl-NL" sz="2000" b="1" dirty="0"/>
              <a:t> : Sync { }</a:t>
            </a:r>
          </a:p>
          <a:p>
            <a:pPr algn="l"/>
            <a:r>
              <a:rPr lang="nl-NL" sz="2000" b="1" dirty="0"/>
              <a:t>public class Sync : </a:t>
            </a:r>
            <a:r>
              <a:rPr lang="nl-NL" sz="2000" b="1" dirty="0" err="1"/>
              <a:t>BaseSync</a:t>
            </a:r>
            <a:r>
              <a:rPr lang="nl-NL" sz="2000" b="1" dirty="0"/>
              <a:t> { }</a:t>
            </a:r>
          </a:p>
          <a:p>
            <a:pPr algn="l"/>
            <a:endParaRPr lang="nl-NL" sz="2000" b="1" dirty="0"/>
          </a:p>
        </p:txBody>
      </p:sp>
    </p:spTree>
    <p:extLst>
      <p:ext uri="{BB962C8B-B14F-4D97-AF65-F5344CB8AC3E}">
        <p14:creationId xmlns:p14="http://schemas.microsoft.com/office/powerpoint/2010/main" val="1015840606"/>
      </p:ext>
    </p:extLst>
  </p:cSld>
  <p:clrMapOvr>
    <a:masterClrMapping/>
  </p:clrMapOvr>
  <p:transition spd="slow">
    <p:split orient="vert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 err="1"/>
              <a:t>Composition</a:t>
            </a:r>
            <a:endParaRPr lang="nl-NL" sz="3500" b="1" dirty="0"/>
          </a:p>
          <a:p>
            <a:pPr algn="l"/>
            <a:r>
              <a:rPr lang="nl-NL" sz="3500" b="1" dirty="0" err="1"/>
              <a:t>Composition</a:t>
            </a:r>
            <a:r>
              <a:rPr lang="nl-NL" sz="3500" b="1" dirty="0"/>
              <a:t> over </a:t>
            </a:r>
            <a:r>
              <a:rPr lang="nl-NL" sz="3500" b="1" dirty="0" err="1"/>
              <a:t>inheritance</a:t>
            </a:r>
            <a:endParaRPr lang="nl-NL" sz="3500" b="1" dirty="0"/>
          </a:p>
          <a:p>
            <a:pPr algn="l"/>
            <a:endParaRPr lang="nl-NL" sz="3500" b="1" dirty="0"/>
          </a:p>
          <a:p>
            <a:pPr algn="l"/>
            <a:r>
              <a:rPr lang="nl-NL" sz="2000" b="1" dirty="0"/>
              <a:t>public class </a:t>
            </a:r>
            <a:r>
              <a:rPr lang="nl-NL" sz="2000" b="1" dirty="0" err="1"/>
              <a:t>PriceSync</a:t>
            </a:r>
            <a:r>
              <a:rPr lang="nl-NL" sz="2000" b="1" dirty="0"/>
              <a:t> : Sync { }</a:t>
            </a:r>
          </a:p>
          <a:p>
            <a:pPr algn="l"/>
            <a:r>
              <a:rPr lang="nl-NL" sz="2000" b="1" dirty="0"/>
              <a:t>public class Sync : </a:t>
            </a:r>
            <a:r>
              <a:rPr lang="nl-NL" sz="2000" b="1" dirty="0" err="1"/>
              <a:t>BaseSync</a:t>
            </a:r>
            <a:r>
              <a:rPr lang="nl-NL" sz="2000" b="1" dirty="0"/>
              <a:t> { }</a:t>
            </a:r>
          </a:p>
          <a:p>
            <a:pPr algn="l"/>
            <a:r>
              <a:rPr lang="en-US" sz="2000" b="1" dirty="0"/>
              <a:t>public class </a:t>
            </a:r>
            <a:r>
              <a:rPr lang="en-US" sz="2000" b="1" dirty="0" err="1"/>
              <a:t>BaseSync</a:t>
            </a:r>
            <a:r>
              <a:rPr lang="en-US" sz="2000" b="1" dirty="0"/>
              <a:t> : </a:t>
            </a:r>
            <a:r>
              <a:rPr lang="en-US" sz="2000" b="1" dirty="0" err="1"/>
              <a:t>GeneralSync</a:t>
            </a:r>
            <a:r>
              <a:rPr lang="en-US" sz="2000" b="1" dirty="0"/>
              <a:t> { }</a:t>
            </a:r>
            <a:endParaRPr lang="nl-NL" sz="2000" b="1" dirty="0"/>
          </a:p>
        </p:txBody>
      </p:sp>
    </p:spTree>
    <p:extLst>
      <p:ext uri="{BB962C8B-B14F-4D97-AF65-F5344CB8AC3E}">
        <p14:creationId xmlns:p14="http://schemas.microsoft.com/office/powerpoint/2010/main" val="2762381488"/>
      </p:ext>
    </p:extLst>
  </p:cSld>
  <p:clrMapOvr>
    <a:masterClrMapping/>
  </p:clrMapOvr>
  <p:transition spd="slow">
    <p:split orient="vert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 err="1"/>
              <a:t>Composition</a:t>
            </a:r>
            <a:endParaRPr lang="nl-NL" sz="3500" b="1" dirty="0"/>
          </a:p>
          <a:p>
            <a:pPr algn="l"/>
            <a:r>
              <a:rPr lang="nl-NL" sz="3500" b="1" dirty="0" err="1"/>
              <a:t>Composition</a:t>
            </a:r>
            <a:r>
              <a:rPr lang="nl-NL" sz="3500" b="1" dirty="0"/>
              <a:t> over </a:t>
            </a:r>
            <a:r>
              <a:rPr lang="nl-NL" sz="3500" b="1" dirty="0" err="1"/>
              <a:t>inheritance</a:t>
            </a:r>
            <a:endParaRPr lang="nl-NL" sz="3500" b="1" dirty="0"/>
          </a:p>
          <a:p>
            <a:pPr algn="l"/>
            <a:endParaRPr lang="nl-NL" sz="3500" b="1" dirty="0"/>
          </a:p>
          <a:p>
            <a:pPr algn="l"/>
            <a:r>
              <a:rPr lang="nl-NL" sz="2000" b="1" dirty="0"/>
              <a:t>public class </a:t>
            </a:r>
            <a:r>
              <a:rPr lang="nl-NL" sz="2000" b="1" dirty="0" err="1"/>
              <a:t>PriceSync</a:t>
            </a:r>
            <a:r>
              <a:rPr lang="nl-NL" sz="2000" b="1" dirty="0"/>
              <a:t> : Sync { }</a:t>
            </a:r>
          </a:p>
          <a:p>
            <a:pPr algn="l"/>
            <a:r>
              <a:rPr lang="nl-NL" sz="2000" b="1" dirty="0"/>
              <a:t>public class Sync : </a:t>
            </a:r>
            <a:r>
              <a:rPr lang="nl-NL" sz="2000" b="1" dirty="0" err="1"/>
              <a:t>BaseSync</a:t>
            </a:r>
            <a:r>
              <a:rPr lang="nl-NL" sz="2000" b="1" dirty="0"/>
              <a:t> { }</a:t>
            </a:r>
          </a:p>
          <a:p>
            <a:pPr algn="l"/>
            <a:r>
              <a:rPr lang="en-US" sz="2000" b="1" dirty="0"/>
              <a:t>public class </a:t>
            </a:r>
            <a:r>
              <a:rPr lang="en-US" sz="2000" b="1" dirty="0" err="1"/>
              <a:t>BaseSync</a:t>
            </a:r>
            <a:r>
              <a:rPr lang="en-US" sz="2000" b="1" dirty="0"/>
              <a:t> : </a:t>
            </a:r>
            <a:r>
              <a:rPr lang="en-US" sz="2000" b="1" dirty="0" err="1"/>
              <a:t>GeneralSync</a:t>
            </a:r>
            <a:r>
              <a:rPr lang="en-US" sz="2000" b="1" dirty="0"/>
              <a:t> { }</a:t>
            </a:r>
            <a:endParaRPr lang="nl-NL" sz="2000" b="1" dirty="0"/>
          </a:p>
          <a:p>
            <a:pPr algn="l"/>
            <a:r>
              <a:rPr lang="nl-NL" sz="2000" b="1" dirty="0"/>
              <a:t>public class </a:t>
            </a:r>
            <a:r>
              <a:rPr lang="nl-NL" sz="2000" b="1" dirty="0" err="1"/>
              <a:t>GeneralSync</a:t>
            </a:r>
            <a:r>
              <a:rPr lang="nl-NL" sz="2000" b="1" dirty="0"/>
              <a:t> {</a:t>
            </a:r>
          </a:p>
          <a:p>
            <a:pPr algn="l"/>
            <a:r>
              <a:rPr lang="nl-NL" sz="2000" b="1" dirty="0"/>
              <a:t>	public File </a:t>
            </a:r>
            <a:r>
              <a:rPr lang="nl-NL" sz="2000" b="1" dirty="0" err="1"/>
              <a:t>LoadFile</a:t>
            </a:r>
            <a:r>
              <a:rPr lang="nl-NL" sz="2000" b="1" dirty="0"/>
              <a:t>(string </a:t>
            </a:r>
            <a:r>
              <a:rPr lang="nl-NL" sz="2000" b="1" dirty="0" err="1"/>
              <a:t>location</a:t>
            </a:r>
            <a:r>
              <a:rPr lang="nl-NL" sz="2000" b="1" dirty="0"/>
              <a:t>) {</a:t>
            </a:r>
          </a:p>
          <a:p>
            <a:pPr algn="l"/>
            <a:r>
              <a:rPr lang="nl-NL" sz="2000" b="1" dirty="0"/>
              <a:t>		// ..</a:t>
            </a:r>
          </a:p>
          <a:p>
            <a:pPr algn="l"/>
            <a:r>
              <a:rPr lang="nl-NL" sz="2000" b="1" dirty="0"/>
              <a:t>	}</a:t>
            </a:r>
          </a:p>
          <a:p>
            <a:pPr algn="l"/>
            <a:r>
              <a:rPr lang="nl-NL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5868325"/>
      </p:ext>
    </p:extLst>
  </p:cSld>
  <p:clrMapOvr>
    <a:masterClrMapping/>
  </p:clrMapOvr>
  <p:transition spd="slow">
    <p:split orient="vert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2000" b="1" dirty="0"/>
              <a:t>public class </a:t>
            </a:r>
            <a:r>
              <a:rPr lang="nl-NL" sz="2000" b="1" dirty="0" err="1"/>
              <a:t>PriceSync</a:t>
            </a:r>
            <a:r>
              <a:rPr lang="nl-NL" sz="2000" b="1" dirty="0"/>
              <a:t>  {</a:t>
            </a:r>
          </a:p>
          <a:p>
            <a:pPr algn="l"/>
            <a:r>
              <a:rPr lang="nl-NL" sz="2000" b="1" dirty="0"/>
              <a:t>	private </a:t>
            </a:r>
            <a:r>
              <a:rPr lang="nl-NL" sz="2000" b="1" dirty="0" err="1"/>
              <a:t>IFileLoader</a:t>
            </a:r>
            <a:r>
              <a:rPr lang="nl-NL" sz="2000" b="1" dirty="0"/>
              <a:t> _</a:t>
            </a:r>
            <a:r>
              <a:rPr lang="nl-NL" sz="2000" b="1" dirty="0" err="1"/>
              <a:t>fileLoader</a:t>
            </a:r>
            <a:r>
              <a:rPr lang="nl-NL" sz="2000" b="1" dirty="0"/>
              <a:t>;</a:t>
            </a:r>
          </a:p>
          <a:p>
            <a:pPr algn="l"/>
            <a:r>
              <a:rPr lang="nl-NL" sz="2000" b="1" dirty="0"/>
              <a:t>	public Sync(</a:t>
            </a:r>
            <a:r>
              <a:rPr lang="nl-NL" sz="2000" b="1" dirty="0" err="1"/>
              <a:t>IFileLoader</a:t>
            </a:r>
            <a:r>
              <a:rPr lang="nl-NL" sz="2000" b="1" dirty="0"/>
              <a:t> </a:t>
            </a:r>
            <a:r>
              <a:rPr lang="nl-NL" sz="2000" b="1" dirty="0" err="1"/>
              <a:t>fileLoader</a:t>
            </a:r>
            <a:r>
              <a:rPr lang="nl-NL" sz="2000" b="1" dirty="0"/>
              <a:t>) {</a:t>
            </a:r>
          </a:p>
          <a:p>
            <a:pPr algn="l"/>
            <a:r>
              <a:rPr lang="nl-NL" sz="2000" b="1" dirty="0"/>
              <a:t>		_</a:t>
            </a:r>
            <a:r>
              <a:rPr lang="nl-NL" sz="2000" b="1" dirty="0" err="1"/>
              <a:t>fileLoader</a:t>
            </a:r>
            <a:r>
              <a:rPr lang="nl-NL" sz="2000" b="1" dirty="0"/>
              <a:t> = </a:t>
            </a:r>
            <a:r>
              <a:rPr lang="nl-NL" sz="2000" b="1" dirty="0" err="1"/>
              <a:t>fileLoader</a:t>
            </a:r>
            <a:r>
              <a:rPr lang="nl-NL" sz="2000" b="1" dirty="0"/>
              <a:t>;</a:t>
            </a:r>
          </a:p>
          <a:p>
            <a:pPr algn="l"/>
            <a:r>
              <a:rPr lang="nl-NL" sz="2000" b="1" dirty="0"/>
              <a:t>	}</a:t>
            </a:r>
          </a:p>
          <a:p>
            <a:pPr algn="l"/>
            <a:endParaRPr lang="nl-NL" sz="2000" b="1" dirty="0"/>
          </a:p>
          <a:p>
            <a:pPr algn="l"/>
            <a:r>
              <a:rPr lang="nl-NL" sz="2000" b="1" dirty="0"/>
              <a:t>	public Sync() {</a:t>
            </a:r>
          </a:p>
          <a:p>
            <a:pPr algn="l"/>
            <a:r>
              <a:rPr lang="nl-NL" sz="2000" b="1" dirty="0"/>
              <a:t>		// ..</a:t>
            </a:r>
          </a:p>
          <a:p>
            <a:pPr algn="l"/>
            <a:r>
              <a:rPr lang="nl-NL" sz="2000" b="1" dirty="0"/>
              <a:t>	}</a:t>
            </a:r>
          </a:p>
          <a:p>
            <a:pPr algn="l"/>
            <a:r>
              <a:rPr lang="nl-NL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581924"/>
      </p:ext>
    </p:extLst>
  </p:cSld>
  <p:clrMapOvr>
    <a:masterClrMapping/>
  </p:clrMapOvr>
  <p:transition spd="slow">
    <p:split orient="vert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 err="1"/>
              <a:t>Delegation</a:t>
            </a:r>
            <a:endParaRPr lang="nl-NL" sz="3500" b="1" dirty="0"/>
          </a:p>
        </p:txBody>
      </p:sp>
    </p:spTree>
    <p:extLst>
      <p:ext uri="{BB962C8B-B14F-4D97-AF65-F5344CB8AC3E}">
        <p14:creationId xmlns:p14="http://schemas.microsoft.com/office/powerpoint/2010/main" val="583678817"/>
      </p:ext>
    </p:extLst>
  </p:cSld>
  <p:clrMapOvr>
    <a:masterClrMapping/>
  </p:clrMapOvr>
  <p:transition spd="slow">
    <p:split orient="vert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 err="1"/>
              <a:t>Delegation</a:t>
            </a:r>
            <a:endParaRPr lang="nl-NL" sz="3500" b="1" dirty="0"/>
          </a:p>
          <a:p>
            <a:pPr algn="l"/>
            <a:r>
              <a:rPr lang="nl-NL" sz="3500" b="1" dirty="0" err="1"/>
              <a:t>Delegate</a:t>
            </a:r>
            <a:r>
              <a:rPr lang="nl-NL" sz="3500" b="1" dirty="0"/>
              <a:t> different </a:t>
            </a:r>
            <a:r>
              <a:rPr lang="nl-NL" sz="3500" b="1" dirty="0" err="1"/>
              <a:t>work</a:t>
            </a:r>
            <a:r>
              <a:rPr lang="nl-NL" sz="3500" b="1" dirty="0"/>
              <a:t> </a:t>
            </a:r>
            <a:r>
              <a:rPr lang="nl-NL" sz="3500" b="1" dirty="0" err="1"/>
              <a:t>to</a:t>
            </a:r>
            <a:r>
              <a:rPr lang="nl-NL" sz="3500" b="1" dirty="0"/>
              <a:t> different classes.</a:t>
            </a:r>
          </a:p>
          <a:p>
            <a:pPr algn="l"/>
            <a:endParaRPr lang="nl-NL" sz="3500" b="1" dirty="0"/>
          </a:p>
        </p:txBody>
      </p:sp>
    </p:spTree>
    <p:extLst>
      <p:ext uri="{BB962C8B-B14F-4D97-AF65-F5344CB8AC3E}">
        <p14:creationId xmlns:p14="http://schemas.microsoft.com/office/powerpoint/2010/main" val="2198745030"/>
      </p:ext>
    </p:extLst>
  </p:cSld>
  <p:clrMapOvr>
    <a:masterClrMapping/>
  </p:clrMapOvr>
  <p:transition spd="slow"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 lnSpcReduction="10000"/>
          </a:bodyPr>
          <a:lstStyle/>
          <a:p>
            <a:pPr algn="l"/>
            <a:r>
              <a:rPr lang="nl-NL" sz="2000" b="1" dirty="0"/>
              <a:t>public class Program {</a:t>
            </a:r>
          </a:p>
          <a:p>
            <a:pPr algn="l"/>
            <a:r>
              <a:rPr lang="nl-NL" sz="2000" b="1" dirty="0"/>
              <a:t>	public </a:t>
            </a:r>
            <a:r>
              <a:rPr lang="nl-NL" sz="2000" b="1" dirty="0" err="1"/>
              <a:t>static</a:t>
            </a:r>
            <a:r>
              <a:rPr lang="nl-NL" sz="2000" b="1" dirty="0"/>
              <a:t> </a:t>
            </a:r>
            <a:r>
              <a:rPr lang="nl-NL" sz="2000" b="1" dirty="0" err="1"/>
              <a:t>void</a:t>
            </a:r>
            <a:r>
              <a:rPr lang="nl-NL" sz="2000" b="1" dirty="0"/>
              <a:t> </a:t>
            </a:r>
            <a:r>
              <a:rPr lang="nl-NL" sz="2000" b="1" dirty="0" err="1"/>
              <a:t>Main</a:t>
            </a:r>
            <a:r>
              <a:rPr lang="nl-NL" sz="2000" b="1" dirty="0"/>
              <a:t>(string </a:t>
            </a:r>
            <a:r>
              <a:rPr lang="nl-NL" sz="2000" b="1" dirty="0" err="1"/>
              <a:t>args</a:t>
            </a:r>
            <a:r>
              <a:rPr lang="nl-NL" sz="2000" b="1" dirty="0"/>
              <a:t>[]) {</a:t>
            </a:r>
          </a:p>
          <a:p>
            <a:pPr algn="l"/>
            <a:r>
              <a:rPr lang="nl-NL" sz="2000" b="1" dirty="0"/>
              <a:t>		</a:t>
            </a:r>
            <a:r>
              <a:rPr lang="nl-NL" sz="2000" b="1" dirty="0" err="1"/>
              <a:t>DoSomething</a:t>
            </a:r>
            <a:r>
              <a:rPr lang="nl-NL" sz="2000" b="1" dirty="0"/>
              <a:t>(</a:t>
            </a:r>
            <a:r>
              <a:rPr lang="nl-NL" sz="2000" b="1" dirty="0" err="1"/>
              <a:t>true</a:t>
            </a:r>
            <a:r>
              <a:rPr lang="nl-NL" sz="2000" b="1" dirty="0"/>
              <a:t>);		</a:t>
            </a:r>
          </a:p>
          <a:p>
            <a:pPr algn="l"/>
            <a:r>
              <a:rPr lang="nl-NL" sz="2000" b="1" dirty="0"/>
              <a:t>	}</a:t>
            </a:r>
          </a:p>
          <a:p>
            <a:pPr algn="l"/>
            <a:endParaRPr lang="nl-NL" sz="2000" b="1" dirty="0"/>
          </a:p>
          <a:p>
            <a:pPr algn="l"/>
            <a:r>
              <a:rPr lang="nl-NL" sz="2000" b="1" dirty="0"/>
              <a:t>	public </a:t>
            </a:r>
            <a:r>
              <a:rPr lang="nl-NL" sz="2000" b="1" dirty="0" err="1"/>
              <a:t>static</a:t>
            </a:r>
            <a:r>
              <a:rPr lang="nl-NL" sz="2000" b="1" dirty="0"/>
              <a:t> </a:t>
            </a:r>
            <a:r>
              <a:rPr lang="nl-NL" sz="2000" b="1" dirty="0" err="1"/>
              <a:t>void</a:t>
            </a:r>
            <a:r>
              <a:rPr lang="nl-NL" sz="2000" b="1" dirty="0"/>
              <a:t> </a:t>
            </a:r>
            <a:r>
              <a:rPr lang="nl-NL" sz="2000" b="1" dirty="0" err="1"/>
              <a:t>DoSomething</a:t>
            </a:r>
            <a:r>
              <a:rPr lang="nl-NL" sz="2000" b="1" dirty="0"/>
              <a:t>(</a:t>
            </a:r>
            <a:r>
              <a:rPr lang="nl-NL" sz="2000" b="1" dirty="0" err="1"/>
              <a:t>bool</a:t>
            </a:r>
            <a:r>
              <a:rPr lang="nl-NL" sz="2000" b="1" dirty="0"/>
              <a:t> start) {</a:t>
            </a:r>
          </a:p>
          <a:p>
            <a:pPr algn="l"/>
            <a:r>
              <a:rPr lang="nl-NL" sz="2000" b="1" dirty="0"/>
              <a:t>		</a:t>
            </a:r>
            <a:r>
              <a:rPr lang="nl-NL" sz="2000" b="1" dirty="0" err="1"/>
              <a:t>if</a:t>
            </a:r>
            <a:r>
              <a:rPr lang="nl-NL" sz="2000" b="1" dirty="0"/>
              <a:t> (start) {</a:t>
            </a:r>
          </a:p>
          <a:p>
            <a:pPr lvl="2" algn="l"/>
            <a:r>
              <a:rPr lang="nl-NL" sz="2000" b="1" dirty="0"/>
              <a:t>		</a:t>
            </a:r>
            <a:r>
              <a:rPr lang="nl-NL" sz="2000" b="1" dirty="0" err="1"/>
              <a:t>for</a:t>
            </a:r>
            <a:r>
              <a:rPr lang="nl-NL" sz="2000" b="1" dirty="0"/>
              <a:t> (var i = 0; i &lt; 10; i++) {</a:t>
            </a:r>
          </a:p>
          <a:p>
            <a:pPr lvl="2" algn="l"/>
            <a:r>
              <a:rPr lang="nl-NL" sz="2000" b="1" dirty="0"/>
              <a:t>			</a:t>
            </a:r>
            <a:r>
              <a:rPr lang="nl-NL" sz="2000" b="1" dirty="0" err="1"/>
              <a:t>Console.WriteLine</a:t>
            </a:r>
            <a:r>
              <a:rPr lang="nl-NL" sz="2000" b="1" dirty="0"/>
              <a:t>(i);</a:t>
            </a:r>
          </a:p>
          <a:p>
            <a:pPr lvl="2" algn="l"/>
            <a:r>
              <a:rPr lang="nl-NL" sz="2000" b="1" dirty="0"/>
              <a:t>		}</a:t>
            </a:r>
          </a:p>
          <a:p>
            <a:pPr lvl="1" algn="l"/>
            <a:r>
              <a:rPr lang="nl-NL" b="1" dirty="0"/>
              <a:t>		}</a:t>
            </a:r>
          </a:p>
          <a:p>
            <a:pPr lvl="1" algn="l"/>
            <a:endParaRPr lang="nl-NL" b="1" dirty="0"/>
          </a:p>
          <a:p>
            <a:pPr lvl="1" algn="l"/>
            <a:r>
              <a:rPr lang="nl-NL" b="1" dirty="0"/>
              <a:t>		 </a:t>
            </a:r>
            <a:r>
              <a:rPr lang="nl-NL" b="1" dirty="0" err="1"/>
              <a:t>DoSomethingElse</a:t>
            </a:r>
            <a:r>
              <a:rPr lang="nl-NL" b="1" dirty="0"/>
              <a:t>();</a:t>
            </a:r>
          </a:p>
          <a:p>
            <a:pPr algn="l"/>
            <a:r>
              <a:rPr lang="nl-NL" sz="2000" b="1" dirty="0"/>
              <a:t>	}</a:t>
            </a:r>
          </a:p>
          <a:p>
            <a:pPr algn="l"/>
            <a:r>
              <a:rPr lang="nl-NL" sz="2000" b="1" dirty="0"/>
              <a:t>}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D94B812E-FA87-47BC-BCAC-24DCFCC46AE6}"/>
              </a:ext>
            </a:extLst>
          </p:cNvPr>
          <p:cNvSpPr/>
          <p:nvPr/>
        </p:nvSpPr>
        <p:spPr>
          <a:xfrm>
            <a:off x="2290439" y="1855433"/>
            <a:ext cx="2254928" cy="4172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38FFA973-089C-42BA-961F-275D8C3EBB8A}"/>
              </a:ext>
            </a:extLst>
          </p:cNvPr>
          <p:cNvCxnSpPr>
            <a:cxnSpLocks/>
          </p:cNvCxnSpPr>
          <p:nvPr/>
        </p:nvCxnSpPr>
        <p:spPr>
          <a:xfrm flipH="1" flipV="1">
            <a:off x="4758431" y="2242506"/>
            <a:ext cx="1481091" cy="4172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944944"/>
      </p:ext>
    </p:extLst>
  </p:cSld>
  <p:clrMapOvr>
    <a:masterClrMapping/>
  </p:clrMapOvr>
  <p:transition spd="slow">
    <p:split orient="vert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 err="1"/>
              <a:t>Delegation</a:t>
            </a:r>
            <a:endParaRPr lang="nl-NL" sz="3500" b="1" dirty="0"/>
          </a:p>
          <a:p>
            <a:pPr algn="l"/>
            <a:r>
              <a:rPr lang="nl-NL" sz="3500" b="1" dirty="0" err="1"/>
              <a:t>Delegate</a:t>
            </a:r>
            <a:r>
              <a:rPr lang="nl-NL" sz="3500" b="1" dirty="0"/>
              <a:t> different </a:t>
            </a:r>
            <a:r>
              <a:rPr lang="nl-NL" sz="3500" b="1" dirty="0" err="1"/>
              <a:t>work</a:t>
            </a:r>
            <a:r>
              <a:rPr lang="nl-NL" sz="3500" b="1" dirty="0"/>
              <a:t> </a:t>
            </a:r>
            <a:r>
              <a:rPr lang="nl-NL" sz="3500" b="1" dirty="0" err="1"/>
              <a:t>to</a:t>
            </a:r>
            <a:r>
              <a:rPr lang="nl-NL" sz="3500" b="1" dirty="0"/>
              <a:t> different classes.</a:t>
            </a:r>
          </a:p>
          <a:p>
            <a:pPr algn="l"/>
            <a:r>
              <a:rPr lang="nl-NL" sz="3500" b="1" dirty="0"/>
              <a:t>Single </a:t>
            </a:r>
            <a:r>
              <a:rPr lang="nl-NL" sz="3500" b="1" dirty="0" err="1"/>
              <a:t>responsibility</a:t>
            </a:r>
            <a:r>
              <a:rPr lang="nl-NL" sz="3500" b="1" dirty="0"/>
              <a:t> </a:t>
            </a:r>
            <a:r>
              <a:rPr lang="nl-NL" sz="3500" b="1" dirty="0" err="1"/>
              <a:t>principle</a:t>
            </a:r>
            <a:r>
              <a:rPr lang="nl-NL" sz="3500" b="1" dirty="0"/>
              <a:t>.</a:t>
            </a:r>
          </a:p>
          <a:p>
            <a:pPr algn="l"/>
            <a:endParaRPr lang="nl-NL" sz="3500" b="1" dirty="0"/>
          </a:p>
        </p:txBody>
      </p:sp>
    </p:spTree>
    <p:extLst>
      <p:ext uri="{BB962C8B-B14F-4D97-AF65-F5344CB8AC3E}">
        <p14:creationId xmlns:p14="http://schemas.microsoft.com/office/powerpoint/2010/main" val="3354660476"/>
      </p:ext>
    </p:extLst>
  </p:cSld>
  <p:clrMapOvr>
    <a:masterClrMapping/>
  </p:clrMapOvr>
  <p:transition spd="slow">
    <p:split orient="vert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2000" b="1" dirty="0"/>
              <a:t>public class </a:t>
            </a:r>
            <a:r>
              <a:rPr lang="nl-NL" sz="2000" b="1" dirty="0" err="1"/>
              <a:t>PriceSync</a:t>
            </a:r>
            <a:r>
              <a:rPr lang="nl-NL" sz="2000" b="1" dirty="0"/>
              <a:t>  {</a:t>
            </a:r>
          </a:p>
          <a:p>
            <a:pPr algn="l"/>
            <a:r>
              <a:rPr lang="nl-NL" sz="2000" b="1" dirty="0"/>
              <a:t>	private </a:t>
            </a:r>
            <a:r>
              <a:rPr lang="nl-NL" sz="2000" b="1" dirty="0" err="1"/>
              <a:t>IFileLoader</a:t>
            </a:r>
            <a:r>
              <a:rPr lang="nl-NL" sz="2000" b="1" dirty="0"/>
              <a:t> _</a:t>
            </a:r>
            <a:r>
              <a:rPr lang="nl-NL" sz="2000" b="1" dirty="0" err="1"/>
              <a:t>fileLoader</a:t>
            </a:r>
            <a:r>
              <a:rPr lang="nl-NL" sz="2000" b="1" dirty="0"/>
              <a:t>;</a:t>
            </a:r>
          </a:p>
          <a:p>
            <a:pPr algn="l"/>
            <a:r>
              <a:rPr lang="nl-NL" sz="2000" b="1" dirty="0"/>
              <a:t>	public Sync(</a:t>
            </a:r>
            <a:r>
              <a:rPr lang="nl-NL" sz="2000" b="1" dirty="0" err="1"/>
              <a:t>IFileLoader</a:t>
            </a:r>
            <a:r>
              <a:rPr lang="nl-NL" sz="2000" b="1" dirty="0"/>
              <a:t> </a:t>
            </a:r>
            <a:r>
              <a:rPr lang="nl-NL" sz="2000" b="1" dirty="0" err="1"/>
              <a:t>fileLoader</a:t>
            </a:r>
            <a:r>
              <a:rPr lang="nl-NL" sz="2000" b="1" dirty="0"/>
              <a:t>) {</a:t>
            </a:r>
          </a:p>
          <a:p>
            <a:pPr algn="l"/>
            <a:r>
              <a:rPr lang="nl-NL" sz="2000" b="1" dirty="0"/>
              <a:t>		_</a:t>
            </a:r>
            <a:r>
              <a:rPr lang="nl-NL" sz="2000" b="1" dirty="0" err="1"/>
              <a:t>fileLoader</a:t>
            </a:r>
            <a:r>
              <a:rPr lang="nl-NL" sz="2000" b="1" dirty="0"/>
              <a:t> = </a:t>
            </a:r>
            <a:r>
              <a:rPr lang="nl-NL" sz="2000" b="1" dirty="0" err="1"/>
              <a:t>fileLoader</a:t>
            </a:r>
            <a:r>
              <a:rPr lang="nl-NL" sz="2000" b="1" dirty="0"/>
              <a:t>;</a:t>
            </a:r>
          </a:p>
          <a:p>
            <a:pPr algn="l"/>
            <a:r>
              <a:rPr lang="nl-NL" sz="2000" b="1" dirty="0"/>
              <a:t>	}</a:t>
            </a:r>
          </a:p>
          <a:p>
            <a:pPr algn="l"/>
            <a:endParaRPr lang="nl-NL" sz="2000" b="1" dirty="0"/>
          </a:p>
          <a:p>
            <a:pPr algn="l"/>
            <a:r>
              <a:rPr lang="nl-NL" sz="2000" b="1" dirty="0"/>
              <a:t>	public Sync() {</a:t>
            </a:r>
          </a:p>
          <a:p>
            <a:pPr algn="l"/>
            <a:r>
              <a:rPr lang="nl-NL" sz="2000" b="1" dirty="0"/>
              <a:t>		// ..</a:t>
            </a:r>
          </a:p>
          <a:p>
            <a:pPr algn="l"/>
            <a:r>
              <a:rPr lang="nl-NL" sz="2000" b="1" dirty="0"/>
              <a:t>	}</a:t>
            </a:r>
          </a:p>
          <a:p>
            <a:pPr algn="l"/>
            <a:r>
              <a:rPr lang="nl-NL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7791670"/>
      </p:ext>
    </p:extLst>
  </p:cSld>
  <p:clrMapOvr>
    <a:masterClrMapping/>
  </p:clrMapOvr>
  <p:transition spd="slow">
    <p:split orient="vert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2000" b="1" dirty="0"/>
              <a:t>public class </a:t>
            </a:r>
            <a:r>
              <a:rPr lang="nl-NL" sz="2000" b="1" dirty="0" err="1"/>
              <a:t>PriceSync</a:t>
            </a:r>
            <a:r>
              <a:rPr lang="nl-NL" sz="2000" b="1" dirty="0"/>
              <a:t>  {</a:t>
            </a:r>
          </a:p>
          <a:p>
            <a:pPr algn="l"/>
            <a:r>
              <a:rPr lang="nl-NL" sz="2000" b="1" dirty="0"/>
              <a:t>	private </a:t>
            </a:r>
            <a:r>
              <a:rPr lang="nl-NL" sz="2000" b="1" dirty="0" err="1"/>
              <a:t>IFileLoader</a:t>
            </a:r>
            <a:r>
              <a:rPr lang="nl-NL" sz="2000" b="1" dirty="0"/>
              <a:t> _</a:t>
            </a:r>
            <a:r>
              <a:rPr lang="nl-NL" sz="2000" b="1" dirty="0" err="1"/>
              <a:t>fileLoader</a:t>
            </a:r>
            <a:r>
              <a:rPr lang="nl-NL" sz="2000" b="1" dirty="0"/>
              <a:t>;</a:t>
            </a:r>
          </a:p>
          <a:p>
            <a:pPr algn="l"/>
            <a:r>
              <a:rPr lang="nl-NL" sz="2000" b="1" dirty="0"/>
              <a:t>	public Sync(</a:t>
            </a:r>
            <a:r>
              <a:rPr lang="nl-NL" sz="2000" b="1" dirty="0" err="1"/>
              <a:t>IFileLoader</a:t>
            </a:r>
            <a:r>
              <a:rPr lang="nl-NL" sz="2000" b="1" dirty="0"/>
              <a:t> </a:t>
            </a:r>
            <a:r>
              <a:rPr lang="nl-NL" sz="2000" b="1" dirty="0" err="1"/>
              <a:t>fileLoader</a:t>
            </a:r>
            <a:r>
              <a:rPr lang="nl-NL" sz="2000" b="1" dirty="0"/>
              <a:t>) {</a:t>
            </a:r>
          </a:p>
          <a:p>
            <a:pPr algn="l"/>
            <a:r>
              <a:rPr lang="nl-NL" sz="2000" b="1" dirty="0"/>
              <a:t>		_</a:t>
            </a:r>
            <a:r>
              <a:rPr lang="nl-NL" sz="2000" b="1" dirty="0" err="1"/>
              <a:t>fileLoader</a:t>
            </a:r>
            <a:r>
              <a:rPr lang="nl-NL" sz="2000" b="1" dirty="0"/>
              <a:t> = </a:t>
            </a:r>
            <a:r>
              <a:rPr lang="nl-NL" sz="2000" b="1" dirty="0" err="1"/>
              <a:t>fileLoader</a:t>
            </a:r>
            <a:r>
              <a:rPr lang="nl-NL" sz="2000" b="1" dirty="0"/>
              <a:t>;</a:t>
            </a:r>
          </a:p>
          <a:p>
            <a:pPr algn="l"/>
            <a:r>
              <a:rPr lang="nl-NL" sz="2000" b="1" dirty="0"/>
              <a:t>	}</a:t>
            </a:r>
          </a:p>
          <a:p>
            <a:pPr algn="l"/>
            <a:endParaRPr lang="nl-NL" sz="2000" b="1" dirty="0"/>
          </a:p>
          <a:p>
            <a:pPr algn="l"/>
            <a:r>
              <a:rPr lang="nl-NL" sz="2000" b="1" dirty="0"/>
              <a:t>	public Sync() {</a:t>
            </a:r>
          </a:p>
          <a:p>
            <a:pPr algn="l"/>
            <a:r>
              <a:rPr lang="nl-NL" sz="2000" b="1" dirty="0"/>
              <a:t>		var file = _</a:t>
            </a:r>
            <a:r>
              <a:rPr lang="nl-NL" sz="2000" b="1" dirty="0" err="1"/>
              <a:t>fileLoader.LoadFile</a:t>
            </a:r>
            <a:r>
              <a:rPr lang="nl-NL" sz="2000" b="1" dirty="0"/>
              <a:t>(“price.xml”);</a:t>
            </a:r>
          </a:p>
          <a:p>
            <a:pPr algn="l"/>
            <a:r>
              <a:rPr lang="nl-NL" sz="2000" b="1" dirty="0"/>
              <a:t>		// ..</a:t>
            </a:r>
          </a:p>
          <a:p>
            <a:pPr algn="l"/>
            <a:r>
              <a:rPr lang="nl-NL" sz="2000" b="1" dirty="0"/>
              <a:t>	}</a:t>
            </a:r>
          </a:p>
          <a:p>
            <a:pPr algn="l"/>
            <a:r>
              <a:rPr lang="nl-NL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2098396"/>
      </p:ext>
    </p:extLst>
  </p:cSld>
  <p:clrMapOvr>
    <a:masterClrMapping/>
  </p:clrMapOvr>
  <p:transition spd="slow">
    <p:split orient="vert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2000" b="1" dirty="0"/>
              <a:t>public class </a:t>
            </a:r>
            <a:r>
              <a:rPr lang="nl-NL" sz="2000" b="1" dirty="0" err="1"/>
              <a:t>PriceSync</a:t>
            </a:r>
            <a:r>
              <a:rPr lang="nl-NL" sz="2000" b="1" dirty="0"/>
              <a:t>  {</a:t>
            </a:r>
          </a:p>
          <a:p>
            <a:pPr algn="l"/>
            <a:r>
              <a:rPr lang="nl-NL" sz="2000" b="1" dirty="0"/>
              <a:t>	private </a:t>
            </a:r>
            <a:r>
              <a:rPr lang="nl-NL" sz="2000" b="1" dirty="0" err="1"/>
              <a:t>IFileLoader</a:t>
            </a:r>
            <a:r>
              <a:rPr lang="nl-NL" sz="2000" b="1" dirty="0"/>
              <a:t> _</a:t>
            </a:r>
            <a:r>
              <a:rPr lang="nl-NL" sz="2000" b="1" dirty="0" err="1"/>
              <a:t>fileLoader</a:t>
            </a:r>
            <a:r>
              <a:rPr lang="nl-NL" sz="2000" b="1" dirty="0"/>
              <a:t>;</a:t>
            </a:r>
          </a:p>
          <a:p>
            <a:pPr algn="l"/>
            <a:r>
              <a:rPr lang="nl-NL" sz="2000" b="1" dirty="0"/>
              <a:t>	public Sync(</a:t>
            </a:r>
            <a:r>
              <a:rPr lang="nl-NL" sz="2000" b="1" dirty="0" err="1"/>
              <a:t>IFileLoader</a:t>
            </a:r>
            <a:r>
              <a:rPr lang="nl-NL" sz="2000" b="1" dirty="0"/>
              <a:t> </a:t>
            </a:r>
            <a:r>
              <a:rPr lang="nl-NL" sz="2000" b="1" dirty="0" err="1"/>
              <a:t>fileLoader</a:t>
            </a:r>
            <a:r>
              <a:rPr lang="nl-NL" sz="2000" b="1" dirty="0"/>
              <a:t>) {</a:t>
            </a:r>
          </a:p>
          <a:p>
            <a:pPr algn="l"/>
            <a:r>
              <a:rPr lang="nl-NL" sz="2000" b="1" dirty="0"/>
              <a:t>		_</a:t>
            </a:r>
            <a:r>
              <a:rPr lang="nl-NL" sz="2000" b="1" dirty="0" err="1"/>
              <a:t>fileLoader</a:t>
            </a:r>
            <a:r>
              <a:rPr lang="nl-NL" sz="2000" b="1" dirty="0"/>
              <a:t> = </a:t>
            </a:r>
            <a:r>
              <a:rPr lang="nl-NL" sz="2000" b="1" dirty="0" err="1"/>
              <a:t>fileLoader</a:t>
            </a:r>
            <a:r>
              <a:rPr lang="nl-NL" sz="2000" b="1" dirty="0"/>
              <a:t>;</a:t>
            </a:r>
          </a:p>
          <a:p>
            <a:pPr algn="l"/>
            <a:r>
              <a:rPr lang="nl-NL" sz="2000" b="1" dirty="0"/>
              <a:t>	}</a:t>
            </a:r>
          </a:p>
          <a:p>
            <a:pPr algn="l"/>
            <a:endParaRPr lang="nl-NL" sz="2000" b="1" dirty="0"/>
          </a:p>
          <a:p>
            <a:pPr algn="l"/>
            <a:r>
              <a:rPr lang="nl-NL" sz="2000" b="1" dirty="0"/>
              <a:t>	public Sync() {</a:t>
            </a:r>
          </a:p>
          <a:p>
            <a:pPr algn="l"/>
            <a:r>
              <a:rPr lang="nl-NL" sz="2000" b="1" dirty="0"/>
              <a:t>		var file = _</a:t>
            </a:r>
            <a:r>
              <a:rPr lang="nl-NL" sz="2000" b="1" dirty="0" err="1"/>
              <a:t>fileLoader.LoadFile</a:t>
            </a:r>
            <a:r>
              <a:rPr lang="nl-NL" sz="2000" b="1" dirty="0"/>
              <a:t>(“price.xml”);</a:t>
            </a:r>
          </a:p>
          <a:p>
            <a:pPr algn="l"/>
            <a:r>
              <a:rPr lang="nl-NL" sz="2000" b="1" dirty="0"/>
              <a:t>		// ..</a:t>
            </a:r>
          </a:p>
          <a:p>
            <a:pPr algn="l"/>
            <a:r>
              <a:rPr lang="nl-NL" sz="2000" b="1" dirty="0"/>
              <a:t>	}</a:t>
            </a:r>
          </a:p>
          <a:p>
            <a:pPr algn="l"/>
            <a:r>
              <a:rPr lang="nl-NL" sz="2000" b="1" dirty="0"/>
              <a:t>}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E0C64F61-E05E-4B58-9A4F-B463968A1E19}"/>
              </a:ext>
            </a:extLst>
          </p:cNvPr>
          <p:cNvSpPr/>
          <p:nvPr/>
        </p:nvSpPr>
        <p:spPr>
          <a:xfrm>
            <a:off x="3297816" y="3961660"/>
            <a:ext cx="3635644" cy="3617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7512573"/>
      </p:ext>
    </p:extLst>
  </p:cSld>
  <p:clrMapOvr>
    <a:masterClrMapping/>
  </p:clrMapOvr>
  <p:transition spd="slow">
    <p:split orient="vert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2000" b="1" dirty="0"/>
              <a:t>public class </a:t>
            </a:r>
            <a:r>
              <a:rPr lang="nl-NL" sz="2000" b="1" dirty="0" err="1"/>
              <a:t>PriceSync</a:t>
            </a:r>
            <a:r>
              <a:rPr lang="nl-NL" sz="2000" b="1" dirty="0"/>
              <a:t>  {</a:t>
            </a:r>
          </a:p>
          <a:p>
            <a:pPr algn="l"/>
            <a:r>
              <a:rPr lang="nl-NL" sz="2000" b="1" dirty="0"/>
              <a:t>	private </a:t>
            </a:r>
            <a:r>
              <a:rPr lang="nl-NL" sz="2000" b="1" dirty="0" err="1"/>
              <a:t>IFileLoader</a:t>
            </a:r>
            <a:r>
              <a:rPr lang="nl-NL" sz="2000" b="1" dirty="0"/>
              <a:t> _</a:t>
            </a:r>
            <a:r>
              <a:rPr lang="nl-NL" sz="2000" b="1" dirty="0" err="1"/>
              <a:t>fileLoader</a:t>
            </a:r>
            <a:r>
              <a:rPr lang="nl-NL" sz="2000" b="1" dirty="0"/>
              <a:t>;</a:t>
            </a:r>
          </a:p>
          <a:p>
            <a:pPr algn="l"/>
            <a:r>
              <a:rPr lang="nl-NL" sz="2000" b="1" dirty="0"/>
              <a:t>	public Sync(</a:t>
            </a:r>
            <a:r>
              <a:rPr lang="nl-NL" sz="2000" b="1" dirty="0" err="1"/>
              <a:t>IFileLoader</a:t>
            </a:r>
            <a:r>
              <a:rPr lang="nl-NL" sz="2000" b="1" dirty="0"/>
              <a:t> </a:t>
            </a:r>
            <a:r>
              <a:rPr lang="nl-NL" sz="2000" b="1" dirty="0" err="1"/>
              <a:t>fileLoader</a:t>
            </a:r>
            <a:r>
              <a:rPr lang="nl-NL" sz="2000" b="1" dirty="0"/>
              <a:t>) {</a:t>
            </a:r>
          </a:p>
          <a:p>
            <a:pPr algn="l"/>
            <a:r>
              <a:rPr lang="nl-NL" sz="2000" b="1" dirty="0"/>
              <a:t>		_</a:t>
            </a:r>
            <a:r>
              <a:rPr lang="nl-NL" sz="2000" b="1" dirty="0" err="1"/>
              <a:t>fileLoader</a:t>
            </a:r>
            <a:r>
              <a:rPr lang="nl-NL" sz="2000" b="1" dirty="0"/>
              <a:t> = </a:t>
            </a:r>
            <a:r>
              <a:rPr lang="nl-NL" sz="2000" b="1" dirty="0" err="1"/>
              <a:t>fileLoader</a:t>
            </a:r>
            <a:r>
              <a:rPr lang="nl-NL" sz="2000" b="1" dirty="0"/>
              <a:t>;</a:t>
            </a:r>
          </a:p>
          <a:p>
            <a:pPr algn="l"/>
            <a:r>
              <a:rPr lang="nl-NL" sz="2000" b="1" dirty="0"/>
              <a:t>	}</a:t>
            </a:r>
          </a:p>
          <a:p>
            <a:pPr algn="l"/>
            <a:endParaRPr lang="nl-NL" sz="2000" b="1" dirty="0"/>
          </a:p>
          <a:p>
            <a:pPr algn="l"/>
            <a:r>
              <a:rPr lang="nl-NL" sz="2000" b="1" dirty="0"/>
              <a:t>	public Sync() {</a:t>
            </a:r>
          </a:p>
          <a:p>
            <a:pPr algn="l"/>
            <a:r>
              <a:rPr lang="nl-NL" sz="2000" b="1" dirty="0"/>
              <a:t>		var file = _</a:t>
            </a:r>
            <a:r>
              <a:rPr lang="nl-NL" sz="2000" b="1" dirty="0" err="1"/>
              <a:t>fileLoader.LoadFile</a:t>
            </a:r>
            <a:r>
              <a:rPr lang="nl-NL" sz="2000" b="1" dirty="0"/>
              <a:t>(“price.xml”);</a:t>
            </a:r>
          </a:p>
          <a:p>
            <a:pPr algn="l"/>
            <a:r>
              <a:rPr lang="nl-NL" sz="2000" b="1" dirty="0"/>
              <a:t>		// ..</a:t>
            </a:r>
          </a:p>
          <a:p>
            <a:pPr algn="l"/>
            <a:r>
              <a:rPr lang="nl-NL" sz="2000" b="1" dirty="0"/>
              <a:t>	}</a:t>
            </a:r>
          </a:p>
          <a:p>
            <a:pPr algn="l"/>
            <a:r>
              <a:rPr lang="nl-NL" sz="2000" b="1" dirty="0"/>
              <a:t>}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E0C64F61-E05E-4B58-9A4F-B463968A1E19}"/>
              </a:ext>
            </a:extLst>
          </p:cNvPr>
          <p:cNvSpPr/>
          <p:nvPr/>
        </p:nvSpPr>
        <p:spPr>
          <a:xfrm>
            <a:off x="3297816" y="3961660"/>
            <a:ext cx="3635644" cy="3617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AE2B5882-0497-4C2E-B612-CA86B122A710}"/>
              </a:ext>
            </a:extLst>
          </p:cNvPr>
          <p:cNvCxnSpPr>
            <a:cxnSpLocks/>
          </p:cNvCxnSpPr>
          <p:nvPr/>
        </p:nvCxnSpPr>
        <p:spPr>
          <a:xfrm flipH="1" flipV="1">
            <a:off x="5024761" y="2423604"/>
            <a:ext cx="1381958" cy="13526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070875"/>
      </p:ext>
    </p:extLst>
  </p:cSld>
  <p:clrMapOvr>
    <a:masterClrMapping/>
  </p:clrMapOvr>
  <p:transition spd="slow">
    <p:split orient="vert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2000" b="1" dirty="0"/>
              <a:t>public class </a:t>
            </a:r>
            <a:r>
              <a:rPr lang="nl-NL" sz="2000" b="1" dirty="0" err="1"/>
              <a:t>PriceSync</a:t>
            </a:r>
            <a:r>
              <a:rPr lang="nl-NL" sz="2000" b="1" dirty="0"/>
              <a:t>  {</a:t>
            </a:r>
          </a:p>
          <a:p>
            <a:pPr algn="l"/>
            <a:r>
              <a:rPr lang="nl-NL" sz="2000" b="1" dirty="0"/>
              <a:t>	private </a:t>
            </a:r>
            <a:r>
              <a:rPr lang="nl-NL" sz="2000" b="1" dirty="0" err="1"/>
              <a:t>IFileLoader</a:t>
            </a:r>
            <a:r>
              <a:rPr lang="nl-NL" sz="2000" b="1" dirty="0"/>
              <a:t> _</a:t>
            </a:r>
            <a:r>
              <a:rPr lang="nl-NL" sz="2000" b="1" dirty="0" err="1"/>
              <a:t>fileLoader</a:t>
            </a:r>
            <a:r>
              <a:rPr lang="nl-NL" sz="2000" b="1" dirty="0"/>
              <a:t>;</a:t>
            </a:r>
          </a:p>
          <a:p>
            <a:pPr algn="l"/>
            <a:r>
              <a:rPr lang="nl-NL" sz="2000" b="1" dirty="0"/>
              <a:t>	public Sync(</a:t>
            </a:r>
            <a:r>
              <a:rPr lang="nl-NL" sz="2000" b="1" dirty="0" err="1"/>
              <a:t>IFileLoader</a:t>
            </a:r>
            <a:r>
              <a:rPr lang="nl-NL" sz="2000" b="1" dirty="0"/>
              <a:t> </a:t>
            </a:r>
            <a:r>
              <a:rPr lang="nl-NL" sz="2000" b="1" dirty="0" err="1"/>
              <a:t>fileLoader</a:t>
            </a:r>
            <a:r>
              <a:rPr lang="nl-NL" sz="2000" b="1" dirty="0"/>
              <a:t>) {</a:t>
            </a:r>
          </a:p>
          <a:p>
            <a:pPr algn="l"/>
            <a:r>
              <a:rPr lang="nl-NL" sz="2000" b="1" dirty="0"/>
              <a:t>		_</a:t>
            </a:r>
            <a:r>
              <a:rPr lang="nl-NL" sz="2000" b="1" dirty="0" err="1"/>
              <a:t>fileLoader</a:t>
            </a:r>
            <a:r>
              <a:rPr lang="nl-NL" sz="2000" b="1" dirty="0"/>
              <a:t> = </a:t>
            </a:r>
            <a:r>
              <a:rPr lang="nl-NL" sz="2000" b="1" dirty="0" err="1"/>
              <a:t>fileLoader</a:t>
            </a:r>
            <a:r>
              <a:rPr lang="nl-NL" sz="2000" b="1" dirty="0"/>
              <a:t>;</a:t>
            </a:r>
          </a:p>
          <a:p>
            <a:pPr algn="l"/>
            <a:r>
              <a:rPr lang="nl-NL" sz="2000" b="1" dirty="0"/>
              <a:t>	}</a:t>
            </a:r>
          </a:p>
          <a:p>
            <a:pPr algn="l"/>
            <a:endParaRPr lang="nl-NL" sz="2000" b="1" dirty="0"/>
          </a:p>
          <a:p>
            <a:pPr algn="l"/>
            <a:r>
              <a:rPr lang="nl-NL" sz="2000" b="1" dirty="0"/>
              <a:t>	public Sync() {</a:t>
            </a:r>
          </a:p>
          <a:p>
            <a:pPr algn="l"/>
            <a:r>
              <a:rPr lang="nl-NL" sz="2000" b="1" dirty="0"/>
              <a:t>		var file = _</a:t>
            </a:r>
            <a:r>
              <a:rPr lang="nl-NL" sz="2000" b="1" dirty="0" err="1"/>
              <a:t>fileLoader.LoadFile</a:t>
            </a:r>
            <a:r>
              <a:rPr lang="nl-NL" sz="2000" b="1" dirty="0"/>
              <a:t>(“price.xml”);</a:t>
            </a:r>
          </a:p>
          <a:p>
            <a:pPr algn="l"/>
            <a:r>
              <a:rPr lang="nl-NL" sz="2000" b="1" dirty="0"/>
              <a:t>		// ..</a:t>
            </a:r>
          </a:p>
          <a:p>
            <a:pPr algn="l"/>
            <a:r>
              <a:rPr lang="nl-NL" sz="2000" b="1" dirty="0"/>
              <a:t>	}</a:t>
            </a:r>
          </a:p>
          <a:p>
            <a:pPr algn="l"/>
            <a:r>
              <a:rPr lang="nl-NL" sz="2000" b="1" dirty="0"/>
              <a:t>}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E0C64F61-E05E-4B58-9A4F-B463968A1E19}"/>
              </a:ext>
            </a:extLst>
          </p:cNvPr>
          <p:cNvSpPr/>
          <p:nvPr/>
        </p:nvSpPr>
        <p:spPr>
          <a:xfrm>
            <a:off x="3297816" y="3961660"/>
            <a:ext cx="3635644" cy="3617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AE2B5882-0497-4C2E-B612-CA86B122A710}"/>
              </a:ext>
            </a:extLst>
          </p:cNvPr>
          <p:cNvCxnSpPr>
            <a:cxnSpLocks/>
          </p:cNvCxnSpPr>
          <p:nvPr/>
        </p:nvCxnSpPr>
        <p:spPr>
          <a:xfrm flipH="1" flipV="1">
            <a:off x="5024761" y="2423604"/>
            <a:ext cx="1381958" cy="13526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D803C3DE-F9E2-4B0E-8D19-E8700929855A}"/>
              </a:ext>
            </a:extLst>
          </p:cNvPr>
          <p:cNvCxnSpPr>
            <a:cxnSpLocks/>
          </p:cNvCxnSpPr>
          <p:nvPr/>
        </p:nvCxnSpPr>
        <p:spPr>
          <a:xfrm flipV="1">
            <a:off x="5115638" y="730870"/>
            <a:ext cx="1045465" cy="11800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770381"/>
      </p:ext>
    </p:extLst>
  </p:cSld>
  <p:clrMapOvr>
    <a:masterClrMapping/>
  </p:clrMapOvr>
  <p:transition spd="slow">
    <p:split orient="vert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/>
          </a:bodyPr>
          <a:lstStyle/>
          <a:p>
            <a:pPr algn="l"/>
            <a:r>
              <a:rPr lang="nl-NL" sz="3500" b="1" dirty="0" err="1"/>
              <a:t>Wrapping</a:t>
            </a:r>
            <a:r>
              <a:rPr lang="nl-NL" sz="3500" b="1" dirty="0"/>
              <a:t> </a:t>
            </a:r>
            <a:r>
              <a:rPr lang="nl-NL" sz="3500" b="1" dirty="0" err="1"/>
              <a:t>it</a:t>
            </a:r>
            <a:r>
              <a:rPr lang="nl-NL" sz="3500" b="1" dirty="0"/>
              <a:t> up </a:t>
            </a:r>
            <a:r>
              <a:rPr lang="nl-NL" sz="3500" b="1" dirty="0" err="1"/>
              <a:t>with</a:t>
            </a:r>
            <a:r>
              <a:rPr lang="nl-NL" sz="3500" b="1" dirty="0"/>
              <a:t> a test.</a:t>
            </a:r>
          </a:p>
        </p:txBody>
      </p:sp>
    </p:spTree>
    <p:extLst>
      <p:ext uri="{BB962C8B-B14F-4D97-AF65-F5344CB8AC3E}">
        <p14:creationId xmlns:p14="http://schemas.microsoft.com/office/powerpoint/2010/main" val="2446292444"/>
      </p:ext>
    </p:extLst>
  </p:cSld>
  <p:clrMapOvr>
    <a:masterClrMapping/>
  </p:clrMapOvr>
  <p:transition spd="slow"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 lnSpcReduction="10000"/>
          </a:bodyPr>
          <a:lstStyle/>
          <a:p>
            <a:pPr algn="l"/>
            <a:r>
              <a:rPr lang="nl-NL" sz="2000" b="1" dirty="0"/>
              <a:t>public class Program {</a:t>
            </a:r>
          </a:p>
          <a:p>
            <a:pPr algn="l"/>
            <a:r>
              <a:rPr lang="nl-NL" sz="2000" b="1" dirty="0"/>
              <a:t>	public </a:t>
            </a:r>
            <a:r>
              <a:rPr lang="nl-NL" sz="2000" b="1" dirty="0" err="1"/>
              <a:t>static</a:t>
            </a:r>
            <a:r>
              <a:rPr lang="nl-NL" sz="2000" b="1" dirty="0"/>
              <a:t> </a:t>
            </a:r>
            <a:r>
              <a:rPr lang="nl-NL" sz="2000" b="1" dirty="0" err="1"/>
              <a:t>void</a:t>
            </a:r>
            <a:r>
              <a:rPr lang="nl-NL" sz="2000" b="1" dirty="0"/>
              <a:t> </a:t>
            </a:r>
            <a:r>
              <a:rPr lang="nl-NL" sz="2000" b="1" dirty="0" err="1"/>
              <a:t>Main</a:t>
            </a:r>
            <a:r>
              <a:rPr lang="nl-NL" sz="2000" b="1" dirty="0"/>
              <a:t>(string </a:t>
            </a:r>
            <a:r>
              <a:rPr lang="nl-NL" sz="2000" b="1" dirty="0" err="1"/>
              <a:t>args</a:t>
            </a:r>
            <a:r>
              <a:rPr lang="nl-NL" sz="2000" b="1" dirty="0"/>
              <a:t>[]) {</a:t>
            </a:r>
          </a:p>
          <a:p>
            <a:pPr algn="l"/>
            <a:r>
              <a:rPr lang="nl-NL" sz="2000" b="1" dirty="0"/>
              <a:t>		</a:t>
            </a:r>
            <a:r>
              <a:rPr lang="nl-NL" sz="2000" b="1" dirty="0" err="1"/>
              <a:t>DoSomething</a:t>
            </a:r>
            <a:r>
              <a:rPr lang="nl-NL" sz="2000" b="1" dirty="0"/>
              <a:t>(</a:t>
            </a:r>
            <a:r>
              <a:rPr lang="nl-NL" sz="2000" b="1" dirty="0" err="1"/>
              <a:t>true</a:t>
            </a:r>
            <a:r>
              <a:rPr lang="nl-NL" sz="2000" b="1" dirty="0"/>
              <a:t>);		</a:t>
            </a:r>
          </a:p>
          <a:p>
            <a:pPr algn="l"/>
            <a:r>
              <a:rPr lang="nl-NL" sz="2000" b="1" dirty="0"/>
              <a:t>	}</a:t>
            </a:r>
          </a:p>
          <a:p>
            <a:pPr algn="l"/>
            <a:endParaRPr lang="nl-NL" sz="2000" b="1" dirty="0"/>
          </a:p>
          <a:p>
            <a:pPr algn="l"/>
            <a:r>
              <a:rPr lang="nl-NL" sz="2000" b="1" dirty="0"/>
              <a:t>	public </a:t>
            </a:r>
            <a:r>
              <a:rPr lang="nl-NL" sz="2000" b="1" dirty="0" err="1"/>
              <a:t>static</a:t>
            </a:r>
            <a:r>
              <a:rPr lang="nl-NL" sz="2000" b="1" dirty="0"/>
              <a:t> </a:t>
            </a:r>
            <a:r>
              <a:rPr lang="nl-NL" sz="2000" b="1" dirty="0" err="1"/>
              <a:t>void</a:t>
            </a:r>
            <a:r>
              <a:rPr lang="nl-NL" sz="2000" b="1" dirty="0"/>
              <a:t> </a:t>
            </a:r>
            <a:r>
              <a:rPr lang="nl-NL" sz="2000" b="1" dirty="0" err="1"/>
              <a:t>DoSomething</a:t>
            </a:r>
            <a:r>
              <a:rPr lang="nl-NL" sz="2000" b="1" dirty="0"/>
              <a:t>(</a:t>
            </a:r>
            <a:r>
              <a:rPr lang="nl-NL" sz="2000" b="1" dirty="0" err="1"/>
              <a:t>bool</a:t>
            </a:r>
            <a:r>
              <a:rPr lang="nl-NL" sz="2000" b="1" dirty="0"/>
              <a:t> start) {</a:t>
            </a:r>
          </a:p>
          <a:p>
            <a:pPr algn="l"/>
            <a:r>
              <a:rPr lang="nl-NL" sz="2000" b="1" dirty="0"/>
              <a:t>		</a:t>
            </a:r>
            <a:r>
              <a:rPr lang="nl-NL" sz="2000" b="1" dirty="0" err="1"/>
              <a:t>if</a:t>
            </a:r>
            <a:r>
              <a:rPr lang="nl-NL" sz="2000" b="1" dirty="0"/>
              <a:t> (start) {</a:t>
            </a:r>
          </a:p>
          <a:p>
            <a:pPr lvl="2" algn="l"/>
            <a:r>
              <a:rPr lang="nl-NL" sz="2000" b="1" dirty="0"/>
              <a:t>		</a:t>
            </a:r>
            <a:r>
              <a:rPr lang="nl-NL" sz="2000" b="1" dirty="0" err="1"/>
              <a:t>for</a:t>
            </a:r>
            <a:r>
              <a:rPr lang="nl-NL" sz="2000" b="1" dirty="0"/>
              <a:t> (var i = 0; i &lt; 10; i++) {</a:t>
            </a:r>
          </a:p>
          <a:p>
            <a:pPr lvl="2" algn="l"/>
            <a:r>
              <a:rPr lang="nl-NL" sz="2000" b="1" dirty="0"/>
              <a:t>			</a:t>
            </a:r>
            <a:r>
              <a:rPr lang="nl-NL" sz="2000" b="1" dirty="0" err="1"/>
              <a:t>Console.WriteLine</a:t>
            </a:r>
            <a:r>
              <a:rPr lang="nl-NL" sz="2000" b="1" dirty="0"/>
              <a:t>(i);</a:t>
            </a:r>
          </a:p>
          <a:p>
            <a:pPr lvl="2" algn="l"/>
            <a:r>
              <a:rPr lang="nl-NL" sz="2000" b="1" dirty="0"/>
              <a:t>		}</a:t>
            </a:r>
          </a:p>
          <a:p>
            <a:pPr lvl="1" algn="l"/>
            <a:r>
              <a:rPr lang="nl-NL" b="1" dirty="0"/>
              <a:t>		}</a:t>
            </a:r>
          </a:p>
          <a:p>
            <a:pPr lvl="1" algn="l"/>
            <a:endParaRPr lang="nl-NL" b="1" dirty="0"/>
          </a:p>
          <a:p>
            <a:pPr lvl="1" algn="l"/>
            <a:r>
              <a:rPr lang="nl-NL" b="1" dirty="0"/>
              <a:t>		 </a:t>
            </a:r>
            <a:r>
              <a:rPr lang="nl-NL" b="1" dirty="0" err="1"/>
              <a:t>DoSomethingElse</a:t>
            </a:r>
            <a:r>
              <a:rPr lang="nl-NL" b="1" dirty="0"/>
              <a:t>();</a:t>
            </a:r>
          </a:p>
          <a:p>
            <a:pPr algn="l"/>
            <a:r>
              <a:rPr lang="nl-NL" sz="2000" b="1" dirty="0"/>
              <a:t>	}</a:t>
            </a:r>
          </a:p>
          <a:p>
            <a:pPr algn="l"/>
            <a:r>
              <a:rPr lang="nl-NL" sz="2000" b="1" dirty="0"/>
              <a:t>}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D94B812E-FA87-47BC-BCAC-24DCFCC46AE6}"/>
              </a:ext>
            </a:extLst>
          </p:cNvPr>
          <p:cNvSpPr/>
          <p:nvPr/>
        </p:nvSpPr>
        <p:spPr>
          <a:xfrm>
            <a:off x="2290439" y="1855433"/>
            <a:ext cx="2254928" cy="4172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38FFA973-089C-42BA-961F-275D8C3EBB8A}"/>
              </a:ext>
            </a:extLst>
          </p:cNvPr>
          <p:cNvCxnSpPr>
            <a:cxnSpLocks/>
          </p:cNvCxnSpPr>
          <p:nvPr/>
        </p:nvCxnSpPr>
        <p:spPr>
          <a:xfrm flipV="1">
            <a:off x="3693111" y="4471449"/>
            <a:ext cx="577048" cy="47341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hoek 6">
            <a:extLst>
              <a:ext uri="{FF2B5EF4-FFF2-40B4-BE49-F238E27FC236}">
                <a16:creationId xmlns:a16="http://schemas.microsoft.com/office/drawing/2014/main" id="{972D14EA-D358-4056-A177-089DC036D7DE}"/>
              </a:ext>
            </a:extLst>
          </p:cNvPr>
          <p:cNvSpPr/>
          <p:nvPr/>
        </p:nvSpPr>
        <p:spPr>
          <a:xfrm>
            <a:off x="4126638" y="3989621"/>
            <a:ext cx="2371816" cy="4172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9EDEA6DE-0444-49EA-8030-27377F0C03C2}"/>
              </a:ext>
            </a:extLst>
          </p:cNvPr>
          <p:cNvCxnSpPr>
            <a:cxnSpLocks/>
          </p:cNvCxnSpPr>
          <p:nvPr/>
        </p:nvCxnSpPr>
        <p:spPr>
          <a:xfrm flipH="1" flipV="1">
            <a:off x="4758431" y="2242506"/>
            <a:ext cx="1481091" cy="4172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455564"/>
      </p:ext>
    </p:extLst>
  </p:cSld>
  <p:clrMapOvr>
    <a:masterClrMapping/>
  </p:clrMapOvr>
  <p:transition spd="slow"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8C8-3DB3-4B68-ADC4-6042812A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16" y="302523"/>
            <a:ext cx="8668037" cy="428347"/>
          </a:xfrm>
        </p:spPr>
        <p:txBody>
          <a:bodyPr>
            <a:normAutofit/>
          </a:bodyPr>
          <a:lstStyle/>
          <a:p>
            <a:pPr algn="r"/>
            <a:r>
              <a:rPr lang="nl-NL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Grondbeginselen van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F0C3F-AF33-453B-A4B0-F6827EDE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" y="1178297"/>
            <a:ext cx="11230252" cy="5195869"/>
          </a:xfrm>
        </p:spPr>
        <p:txBody>
          <a:bodyPr>
            <a:normAutofit lnSpcReduction="10000"/>
          </a:bodyPr>
          <a:lstStyle/>
          <a:p>
            <a:pPr algn="l"/>
            <a:r>
              <a:rPr lang="nl-NL" sz="2000" b="1" dirty="0"/>
              <a:t>public class Program {</a:t>
            </a:r>
          </a:p>
          <a:p>
            <a:pPr algn="l"/>
            <a:r>
              <a:rPr lang="nl-NL" sz="2000" b="1" dirty="0"/>
              <a:t>	public </a:t>
            </a:r>
            <a:r>
              <a:rPr lang="nl-NL" sz="2000" b="1" dirty="0" err="1"/>
              <a:t>static</a:t>
            </a:r>
            <a:r>
              <a:rPr lang="nl-NL" sz="2000" b="1" dirty="0"/>
              <a:t> </a:t>
            </a:r>
            <a:r>
              <a:rPr lang="nl-NL" sz="2000" b="1" dirty="0" err="1"/>
              <a:t>void</a:t>
            </a:r>
            <a:r>
              <a:rPr lang="nl-NL" sz="2000" b="1" dirty="0"/>
              <a:t> </a:t>
            </a:r>
            <a:r>
              <a:rPr lang="nl-NL" sz="2000" b="1" dirty="0" err="1"/>
              <a:t>Main</a:t>
            </a:r>
            <a:r>
              <a:rPr lang="nl-NL" sz="2000" b="1" dirty="0"/>
              <a:t>(string </a:t>
            </a:r>
            <a:r>
              <a:rPr lang="nl-NL" sz="2000" b="1" dirty="0" err="1"/>
              <a:t>args</a:t>
            </a:r>
            <a:r>
              <a:rPr lang="nl-NL" sz="2000" b="1" dirty="0"/>
              <a:t>[]) {</a:t>
            </a:r>
          </a:p>
          <a:p>
            <a:pPr algn="l"/>
            <a:r>
              <a:rPr lang="nl-NL" sz="2000" b="1" dirty="0"/>
              <a:t>		</a:t>
            </a:r>
            <a:r>
              <a:rPr lang="nl-NL" sz="2000" b="1" dirty="0" err="1"/>
              <a:t>DoSomething</a:t>
            </a:r>
            <a:r>
              <a:rPr lang="nl-NL" sz="2000" b="1" dirty="0"/>
              <a:t>(</a:t>
            </a:r>
            <a:r>
              <a:rPr lang="nl-NL" sz="2000" b="1" dirty="0" err="1"/>
              <a:t>true</a:t>
            </a:r>
            <a:r>
              <a:rPr lang="nl-NL" sz="2000" b="1" dirty="0"/>
              <a:t>);		</a:t>
            </a:r>
          </a:p>
          <a:p>
            <a:pPr algn="l"/>
            <a:r>
              <a:rPr lang="nl-NL" sz="2000" b="1" dirty="0"/>
              <a:t>	}</a:t>
            </a:r>
          </a:p>
          <a:p>
            <a:pPr algn="l"/>
            <a:endParaRPr lang="nl-NL" sz="2000" b="1" dirty="0"/>
          </a:p>
          <a:p>
            <a:pPr algn="l"/>
            <a:r>
              <a:rPr lang="nl-NL" sz="2000" b="1" dirty="0"/>
              <a:t>	public </a:t>
            </a:r>
            <a:r>
              <a:rPr lang="nl-NL" sz="2000" b="1" dirty="0" err="1"/>
              <a:t>static</a:t>
            </a:r>
            <a:r>
              <a:rPr lang="nl-NL" sz="2000" b="1" dirty="0"/>
              <a:t> </a:t>
            </a:r>
            <a:r>
              <a:rPr lang="nl-NL" sz="2000" b="1" dirty="0" err="1"/>
              <a:t>void</a:t>
            </a:r>
            <a:r>
              <a:rPr lang="nl-NL" sz="2000" b="1" dirty="0"/>
              <a:t> </a:t>
            </a:r>
            <a:r>
              <a:rPr lang="nl-NL" sz="2000" b="1" dirty="0" err="1"/>
              <a:t>DoSomething</a:t>
            </a:r>
            <a:r>
              <a:rPr lang="nl-NL" sz="2000" b="1" dirty="0"/>
              <a:t>(</a:t>
            </a:r>
            <a:r>
              <a:rPr lang="nl-NL" sz="2000" b="1" dirty="0" err="1"/>
              <a:t>bool</a:t>
            </a:r>
            <a:r>
              <a:rPr lang="nl-NL" sz="2000" b="1" dirty="0"/>
              <a:t> start) {</a:t>
            </a:r>
          </a:p>
          <a:p>
            <a:pPr algn="l"/>
            <a:r>
              <a:rPr lang="nl-NL" sz="2000" b="1" dirty="0"/>
              <a:t>		</a:t>
            </a:r>
            <a:r>
              <a:rPr lang="nl-NL" sz="2000" b="1" dirty="0" err="1"/>
              <a:t>if</a:t>
            </a:r>
            <a:r>
              <a:rPr lang="nl-NL" sz="2000" b="1" dirty="0"/>
              <a:t> (start) {</a:t>
            </a:r>
          </a:p>
          <a:p>
            <a:pPr lvl="2" algn="l"/>
            <a:r>
              <a:rPr lang="nl-NL" sz="2000" b="1" dirty="0"/>
              <a:t>		</a:t>
            </a:r>
            <a:r>
              <a:rPr lang="nl-NL" sz="2000" b="1" dirty="0" err="1"/>
              <a:t>for</a:t>
            </a:r>
            <a:r>
              <a:rPr lang="nl-NL" sz="2000" b="1" dirty="0"/>
              <a:t> (var i = 0; i &lt; 10; i++) {</a:t>
            </a:r>
          </a:p>
          <a:p>
            <a:pPr lvl="2" algn="l"/>
            <a:r>
              <a:rPr lang="nl-NL" sz="2000" b="1" dirty="0"/>
              <a:t>			</a:t>
            </a:r>
            <a:r>
              <a:rPr lang="nl-NL" sz="2000" b="1" dirty="0" err="1"/>
              <a:t>Console.WriteLine</a:t>
            </a:r>
            <a:r>
              <a:rPr lang="nl-NL" sz="2000" b="1" dirty="0"/>
              <a:t>(i);</a:t>
            </a:r>
          </a:p>
          <a:p>
            <a:pPr lvl="2" algn="l"/>
            <a:r>
              <a:rPr lang="nl-NL" sz="2000" b="1" dirty="0"/>
              <a:t>		}</a:t>
            </a:r>
          </a:p>
          <a:p>
            <a:pPr lvl="1" algn="l"/>
            <a:r>
              <a:rPr lang="nl-NL" b="1" dirty="0"/>
              <a:t>		}</a:t>
            </a:r>
          </a:p>
          <a:p>
            <a:pPr lvl="1" algn="l"/>
            <a:endParaRPr lang="nl-NL" b="1" dirty="0"/>
          </a:p>
          <a:p>
            <a:pPr lvl="1" algn="l"/>
            <a:r>
              <a:rPr lang="nl-NL" b="1" dirty="0"/>
              <a:t>		 </a:t>
            </a:r>
            <a:r>
              <a:rPr lang="nl-NL" b="1" dirty="0" err="1"/>
              <a:t>DoSomethingElse</a:t>
            </a:r>
            <a:r>
              <a:rPr lang="nl-NL" b="1" dirty="0"/>
              <a:t>();</a:t>
            </a:r>
          </a:p>
          <a:p>
            <a:pPr algn="l"/>
            <a:r>
              <a:rPr lang="nl-NL" sz="2000" b="1" dirty="0"/>
              <a:t>	}</a:t>
            </a:r>
          </a:p>
          <a:p>
            <a:pPr algn="l"/>
            <a:r>
              <a:rPr lang="nl-NL" sz="2000" b="1" dirty="0"/>
              <a:t>}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D94B812E-FA87-47BC-BCAC-24DCFCC46AE6}"/>
              </a:ext>
            </a:extLst>
          </p:cNvPr>
          <p:cNvSpPr/>
          <p:nvPr/>
        </p:nvSpPr>
        <p:spPr>
          <a:xfrm>
            <a:off x="2290439" y="1855433"/>
            <a:ext cx="2254928" cy="4172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72D14EA-D358-4056-A177-089DC036D7DE}"/>
              </a:ext>
            </a:extLst>
          </p:cNvPr>
          <p:cNvSpPr/>
          <p:nvPr/>
        </p:nvSpPr>
        <p:spPr>
          <a:xfrm>
            <a:off x="4126638" y="3989621"/>
            <a:ext cx="2371816" cy="4172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9EDEA6DE-0444-49EA-8030-27377F0C03C2}"/>
              </a:ext>
            </a:extLst>
          </p:cNvPr>
          <p:cNvCxnSpPr>
            <a:cxnSpLocks/>
          </p:cNvCxnSpPr>
          <p:nvPr/>
        </p:nvCxnSpPr>
        <p:spPr>
          <a:xfrm flipH="1" flipV="1">
            <a:off x="4758431" y="2242506"/>
            <a:ext cx="1481091" cy="4172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3B0FAE39-A38B-427C-A3A9-AD2AD467F305}"/>
              </a:ext>
            </a:extLst>
          </p:cNvPr>
          <p:cNvCxnSpPr>
            <a:cxnSpLocks/>
          </p:cNvCxnSpPr>
          <p:nvPr/>
        </p:nvCxnSpPr>
        <p:spPr>
          <a:xfrm flipV="1">
            <a:off x="1846556" y="5668161"/>
            <a:ext cx="683580" cy="6468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hoek 9">
            <a:extLst>
              <a:ext uri="{FF2B5EF4-FFF2-40B4-BE49-F238E27FC236}">
                <a16:creationId xmlns:a16="http://schemas.microsoft.com/office/drawing/2014/main" id="{F463ABB7-D66B-450F-9077-620AE0DAF794}"/>
              </a:ext>
            </a:extLst>
          </p:cNvPr>
          <p:cNvSpPr/>
          <p:nvPr/>
        </p:nvSpPr>
        <p:spPr>
          <a:xfrm>
            <a:off x="2386615" y="5186334"/>
            <a:ext cx="2254928" cy="4172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DE666408-8E33-49DC-918F-04D305E1DB0A}"/>
              </a:ext>
            </a:extLst>
          </p:cNvPr>
          <p:cNvCxnSpPr>
            <a:cxnSpLocks/>
          </p:cNvCxnSpPr>
          <p:nvPr/>
        </p:nvCxnSpPr>
        <p:spPr>
          <a:xfrm flipV="1">
            <a:off x="3693111" y="4471449"/>
            <a:ext cx="577048" cy="47341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110885"/>
      </p:ext>
    </p:extLst>
  </p:cSld>
  <p:clrMapOvr>
    <a:masterClrMapping/>
  </p:clrMapOvr>
  <p:transition spd="slow">
    <p:split orient="vert"/>
  </p:transition>
</p:sld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2230</TotalTime>
  <Words>2166</Words>
  <Application>Microsoft Office PowerPoint</Application>
  <PresentationFormat>Widescreen</PresentationFormat>
  <Paragraphs>456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1" baseType="lpstr">
      <vt:lpstr>Arial</vt:lpstr>
      <vt:lpstr>Calibri</vt:lpstr>
      <vt:lpstr>Calibri Light</vt:lpstr>
      <vt:lpstr>Open Sans</vt:lpstr>
      <vt:lpstr>Office Theme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  <vt:lpstr>Grondbeginselen van C#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 Bina</dc:title>
  <dc:creator>Tom Bina</dc:creator>
  <cp:lastModifiedBy>Tom Bina</cp:lastModifiedBy>
  <cp:revision>124</cp:revision>
  <dcterms:created xsi:type="dcterms:W3CDTF">2017-12-04T12:24:43Z</dcterms:created>
  <dcterms:modified xsi:type="dcterms:W3CDTF">2020-02-10T09:51:42Z</dcterms:modified>
</cp:coreProperties>
</file>