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2"/>
  </p:handoutMasterIdLst>
  <p:sldIdLst>
    <p:sldId id="272" r:id="rId3"/>
    <p:sldId id="348" r:id="rId5"/>
    <p:sldId id="317" r:id="rId6"/>
    <p:sldId id="345" r:id="rId7"/>
    <p:sldId id="346" r:id="rId8"/>
    <p:sldId id="336" r:id="rId9"/>
    <p:sldId id="337" r:id="rId10"/>
    <p:sldId id="338" r:id="rId11"/>
    <p:sldId id="322" r:id="rId12"/>
    <p:sldId id="350" r:id="rId13"/>
    <p:sldId id="369" r:id="rId14"/>
    <p:sldId id="370" r:id="rId15"/>
    <p:sldId id="371" r:id="rId16"/>
    <p:sldId id="368" r:id="rId17"/>
    <p:sldId id="373" r:id="rId18"/>
    <p:sldId id="372" r:id="rId19"/>
    <p:sldId id="374" r:id="rId20"/>
    <p:sldId id="375" r:id="rId21"/>
    <p:sldId id="376" r:id="rId22"/>
    <p:sldId id="377" r:id="rId23"/>
    <p:sldId id="378" r:id="rId24"/>
    <p:sldId id="385" r:id="rId25"/>
    <p:sldId id="379" r:id="rId26"/>
    <p:sldId id="380" r:id="rId27"/>
    <p:sldId id="381" r:id="rId28"/>
    <p:sldId id="382" r:id="rId29"/>
    <p:sldId id="383" r:id="rId30"/>
    <p:sldId id="384" r:id="rId31"/>
    <p:sldId id="351" r:id="rId32"/>
    <p:sldId id="352" r:id="rId33"/>
    <p:sldId id="349" r:id="rId34"/>
    <p:sldId id="353" r:id="rId35"/>
    <p:sldId id="354" r:id="rId36"/>
    <p:sldId id="355" r:id="rId37"/>
    <p:sldId id="364" r:id="rId38"/>
    <p:sldId id="365" r:id="rId39"/>
    <p:sldId id="366" r:id="rId40"/>
    <p:sldId id="318" r:id="rId41"/>
  </p:sldIdLst>
  <p:sldSz cx="12604750" cy="9453245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98996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97993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29698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39604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4950460" algn="l" defTabSz="197993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5940425" algn="l" defTabSz="197993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6930390" algn="l" defTabSz="197993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7920355" algn="l" defTabSz="197993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1B3A"/>
    <a:srgbClr val="06132F"/>
    <a:srgbClr val="091738"/>
    <a:srgbClr val="0B193A"/>
    <a:srgbClr val="091939"/>
    <a:srgbClr val="172645"/>
    <a:srgbClr val="081025"/>
    <a:srgbClr val="97BAFF"/>
    <a:srgbClr val="3BCCFF"/>
    <a:srgbClr val="ABF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4" autoAdjust="0"/>
    <p:restoredTop sz="96000" autoAdjust="0"/>
  </p:normalViewPr>
  <p:slideViewPr>
    <p:cSldViewPr>
      <p:cViewPr varScale="1">
        <p:scale>
          <a:sx n="43" d="100"/>
          <a:sy n="43" d="100"/>
        </p:scale>
        <p:origin x="636" y="48"/>
      </p:cViewPr>
      <p:guideLst>
        <p:guide orient="horz" pos="2970"/>
        <p:guide pos="389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3552" y="90"/>
      </p:cViewPr>
      <p:guideLst>
        <p:guide orient="horz" pos="2872"/>
        <p:guide pos="211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2991A36-28C1-4FE5-B5BF-A3B63404DA45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C2E7CEA-A7EF-4CB7-8E9E-CBE79CE62D4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AF570FE-DD88-4D47-80B6-FE343A2AB9F1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989965" algn="l" rtl="0" eaLnBrk="0" fontAlgn="base" hangingPunct="0">
      <a:spcBef>
        <a:spcPct val="3000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979930" algn="l" rtl="0" eaLnBrk="0" fontAlgn="base" hangingPunct="0">
      <a:spcBef>
        <a:spcPct val="3000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2969895" algn="l" rtl="0" eaLnBrk="0" fontAlgn="base" hangingPunct="0">
      <a:spcBef>
        <a:spcPct val="3000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3960495" algn="l" rtl="0" eaLnBrk="0" fontAlgn="base" hangingPunct="0">
      <a:spcBef>
        <a:spcPct val="3000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4950460" algn="l" defTabSz="19799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5940425" algn="l" defTabSz="19799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6930390" algn="l" defTabSz="19799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7920355" algn="l" defTabSz="19799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2B1ED343-1598-48D0-9BD1-825A2D3A9E02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F570FE-DD88-4D47-80B6-FE343A2AB9F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r="4499"/>
          <a:stretch>
            <a:fillRect/>
          </a:stretch>
        </p:blipFill>
        <p:spPr>
          <a:xfrm>
            <a:off x="-34329" y="22828"/>
            <a:ext cx="12673408" cy="9456481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577919" y="3574653"/>
            <a:ext cx="8208653" cy="982070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单击此处添加主标题</a:t>
            </a:r>
            <a:endParaRPr lang="zh-CN" altLang="en-US" dirty="0"/>
          </a:p>
        </p:txBody>
      </p:sp>
      <p:sp>
        <p:nvSpPr>
          <p:cNvPr id="9" name="副标题 4"/>
          <p:cNvSpPr>
            <a:spLocks noGrp="1"/>
          </p:cNvSpPr>
          <p:nvPr>
            <p:ph type="subTitle" idx="1"/>
          </p:nvPr>
        </p:nvSpPr>
        <p:spPr>
          <a:xfrm>
            <a:off x="577919" y="4760200"/>
            <a:ext cx="8208653" cy="688095"/>
          </a:xfrm>
        </p:spPr>
        <p:txBody>
          <a:bodyPr/>
          <a:lstStyle>
            <a:lvl1pPr algn="l">
              <a:buNone/>
              <a:defRPr sz="28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728" y="478310"/>
            <a:ext cx="2016224" cy="70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323" y="3430637"/>
            <a:ext cx="2003520" cy="2012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1"/>
          <a:stretch>
            <a:fillRect/>
          </a:stretch>
        </p:blipFill>
        <p:spPr>
          <a:xfrm>
            <a:off x="0" y="46261"/>
            <a:ext cx="12604750" cy="9407302"/>
          </a:xfrm>
          <a:prstGeom prst="rect">
            <a:avLst/>
          </a:prstGeom>
        </p:spPr>
      </p:pic>
      <p:sp>
        <p:nvSpPr>
          <p:cNvPr id="7" name="标题 3"/>
          <p:cNvSpPr>
            <a:spLocks noGrp="1"/>
          </p:cNvSpPr>
          <p:nvPr>
            <p:ph type="ctrTitle"/>
          </p:nvPr>
        </p:nvSpPr>
        <p:spPr>
          <a:xfrm>
            <a:off x="2252052" y="3358630"/>
            <a:ext cx="7830623" cy="2072011"/>
          </a:xfrm>
        </p:spPr>
        <p:txBody>
          <a:bodyPr>
            <a:normAutofit/>
          </a:bodyPr>
          <a:lstStyle>
            <a:lvl1pPr algn="ctr">
              <a:defRPr sz="44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 smtClean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765" y="7607101"/>
            <a:ext cx="1430138" cy="1436826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728" y="494811"/>
            <a:ext cx="2016224" cy="70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03" y="-58615"/>
            <a:ext cx="12604750" cy="13424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8996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9799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96989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96049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950460" algn="l" defTabSz="197993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940425" algn="l" defTabSz="197993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930390" algn="l" defTabSz="197993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920355" algn="l" defTabSz="197993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1" name="标题 3"/>
          <p:cNvSpPr>
            <a:spLocks noGrp="1"/>
          </p:cNvSpPr>
          <p:nvPr>
            <p:ph type="ctrTitle"/>
          </p:nvPr>
        </p:nvSpPr>
        <p:spPr>
          <a:xfrm>
            <a:off x="590065" y="458566"/>
            <a:ext cx="11171670" cy="735995"/>
          </a:xfrm>
        </p:spPr>
        <p:txBody>
          <a:bodyPr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 smtClean="0"/>
          </a:p>
        </p:txBody>
      </p:sp>
      <p:sp>
        <p:nvSpPr>
          <p:cNvPr id="13" name="内容占位符 2"/>
          <p:cNvSpPr>
            <a:spLocks noGrp="1"/>
          </p:cNvSpPr>
          <p:nvPr>
            <p:ph idx="10"/>
          </p:nvPr>
        </p:nvSpPr>
        <p:spPr>
          <a:xfrm>
            <a:off x="592849" y="1403311"/>
            <a:ext cx="11168887" cy="7139894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78839" y="8645296"/>
            <a:ext cx="2016224" cy="70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末尾形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047" y="1702445"/>
            <a:ext cx="5972200" cy="6000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76DA9E-8DCF-4E91-811A-0175215D508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577" y="503317"/>
            <a:ext cx="10871597" cy="182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577" y="2516573"/>
            <a:ext cx="10871597" cy="5998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576" y="8762054"/>
            <a:ext cx="2836069" cy="503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5324" y="8762054"/>
            <a:ext cx="4254103" cy="503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02105" y="8762054"/>
            <a:ext cx="2836069" cy="503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C76DA9E-8DCF-4E91-811A-0175215D5080}" type="slidenum">
              <a:rPr lang="en-US" altLang="zh-CN" smtClean="0"/>
            </a:fld>
            <a:endParaRPr lang="en-US" altLang="zh-CN"/>
          </a:p>
        </p:txBody>
      </p:sp>
      <p:sp>
        <p:nvSpPr>
          <p:cNvPr id="7" name="矩形 6"/>
          <p:cNvSpPr/>
          <p:nvPr userDrawn="1"/>
        </p:nvSpPr>
        <p:spPr>
          <a:xfrm>
            <a:off x="1" y="1"/>
            <a:ext cx="12617880" cy="8932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1260475" rtl="0" eaLnBrk="1" latinLnBrk="0" hangingPunct="1">
        <a:lnSpc>
          <a:spcPct val="90000"/>
        </a:lnSpc>
        <a:spcBef>
          <a:spcPct val="0"/>
        </a:spcBef>
        <a:buNone/>
        <a:defRPr sz="60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960" indent="-314960" algn="l" defTabSz="1260475" rtl="0" eaLnBrk="1" latinLnBrk="0" hangingPunct="1">
        <a:lnSpc>
          <a:spcPct val="90000"/>
        </a:lnSpc>
        <a:spcBef>
          <a:spcPts val="1380"/>
        </a:spcBef>
        <a:buFont typeface="Arial" panose="020B0604020202020204" pitchFamily="34" charset="0"/>
        <a:buChar char="•"/>
        <a:defRPr sz="3860" kern="1200">
          <a:solidFill>
            <a:schemeClr val="tx1"/>
          </a:solidFill>
          <a:latin typeface="+mn-lt"/>
          <a:ea typeface="+mn-ea"/>
          <a:cs typeface="+mn-cs"/>
        </a:defRPr>
      </a:lvl1pPr>
      <a:lvl2pPr marL="945515" indent="-314960" algn="l" defTabSz="1260475" rtl="0" eaLnBrk="1" latinLnBrk="0" hangingPunct="1">
        <a:lnSpc>
          <a:spcPct val="90000"/>
        </a:lnSpc>
        <a:spcBef>
          <a:spcPts val="690"/>
        </a:spcBef>
        <a:buFont typeface="Arial" panose="020B0604020202020204" pitchFamily="34" charset="0"/>
        <a:buChar char="•"/>
        <a:defRPr sz="3310" kern="1200">
          <a:solidFill>
            <a:schemeClr val="tx1"/>
          </a:solidFill>
          <a:latin typeface="+mn-lt"/>
          <a:ea typeface="+mn-ea"/>
          <a:cs typeface="+mn-cs"/>
        </a:defRPr>
      </a:lvl2pPr>
      <a:lvl3pPr marL="1575435" indent="-314960" algn="l" defTabSz="1260475" rtl="0" eaLnBrk="1" latinLnBrk="0" hangingPunct="1">
        <a:lnSpc>
          <a:spcPct val="90000"/>
        </a:lnSpc>
        <a:spcBef>
          <a:spcPts val="690"/>
        </a:spcBef>
        <a:buFont typeface="Arial" panose="020B0604020202020204" pitchFamily="34" charset="0"/>
        <a:buChar char="•"/>
        <a:defRPr sz="2755" kern="1200">
          <a:solidFill>
            <a:schemeClr val="tx1"/>
          </a:solidFill>
          <a:latin typeface="+mn-lt"/>
          <a:ea typeface="+mn-ea"/>
          <a:cs typeface="+mn-cs"/>
        </a:defRPr>
      </a:lvl3pPr>
      <a:lvl4pPr marL="2205990" indent="-314960" algn="l" defTabSz="1260475" rtl="0" eaLnBrk="1" latinLnBrk="0" hangingPunct="1">
        <a:lnSpc>
          <a:spcPct val="90000"/>
        </a:lnSpc>
        <a:spcBef>
          <a:spcPts val="690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835910" indent="-314960" algn="l" defTabSz="1260475" rtl="0" eaLnBrk="1" latinLnBrk="0" hangingPunct="1">
        <a:lnSpc>
          <a:spcPct val="90000"/>
        </a:lnSpc>
        <a:spcBef>
          <a:spcPts val="690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466465" indent="-314960" algn="l" defTabSz="1260475" rtl="0" eaLnBrk="1" latinLnBrk="0" hangingPunct="1">
        <a:lnSpc>
          <a:spcPct val="90000"/>
        </a:lnSpc>
        <a:spcBef>
          <a:spcPts val="690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4096385" indent="-314960" algn="l" defTabSz="1260475" rtl="0" eaLnBrk="1" latinLnBrk="0" hangingPunct="1">
        <a:lnSpc>
          <a:spcPct val="90000"/>
        </a:lnSpc>
        <a:spcBef>
          <a:spcPts val="690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726940" indent="-314960" algn="l" defTabSz="1260475" rtl="0" eaLnBrk="1" latinLnBrk="0" hangingPunct="1">
        <a:lnSpc>
          <a:spcPct val="90000"/>
        </a:lnSpc>
        <a:spcBef>
          <a:spcPts val="690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356860" indent="-314960" algn="l" defTabSz="1260475" rtl="0" eaLnBrk="1" latinLnBrk="0" hangingPunct="1">
        <a:lnSpc>
          <a:spcPct val="90000"/>
        </a:lnSpc>
        <a:spcBef>
          <a:spcPts val="690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0475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30555" algn="l" defTabSz="1260475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260475" algn="l" defTabSz="1260475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891030" algn="l" defTabSz="1260475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520950" algn="l" defTabSz="1260475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151505" algn="l" defTabSz="1260475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3781425" algn="l" defTabSz="1260475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411980" algn="l" defTabSz="1260475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041900" algn="l" defTabSz="1260475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Geomap</a:t>
            </a:r>
            <a:r>
              <a:rPr lang="zh-CN" altLang="en-US" dirty="0"/>
              <a:t>开发框架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Esri</a:t>
            </a:r>
            <a:r>
              <a:rPr lang="zh-CN" altLang="en-US" dirty="0"/>
              <a:t>中国 平台实施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Geomap</a:t>
            </a:r>
            <a:r>
              <a:rPr lang="zh-CN" altLang="zh-CN"/>
              <a:t>工程目录</a:t>
            </a:r>
            <a:endParaRPr lang="zh-CN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0"/>
          </p:nvPr>
        </p:nvPicPr>
        <p:blipFill>
          <a:blip r:embed="rId1"/>
          <a:stretch>
            <a:fillRect/>
          </a:stretch>
        </p:blipFill>
        <p:spPr>
          <a:xfrm>
            <a:off x="782320" y="1840230"/>
            <a:ext cx="11040110" cy="65208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Geomap</a:t>
            </a:r>
            <a:r>
              <a:rPr lang="zh-CN" altLang="zh-CN"/>
              <a:t>前端路由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zh-CN" altLang="en-US"/>
              <a:t>默认情况下，</a:t>
            </a:r>
            <a:r>
              <a:rPr lang="en-US" altLang="zh-CN"/>
              <a:t>geomap</a:t>
            </a:r>
            <a:r>
              <a:rPr lang="zh-CN" altLang="en-US"/>
              <a:t>项目配置为一个单页面的</a:t>
            </a:r>
            <a:r>
              <a:rPr lang="en-US" altLang="zh-CN"/>
              <a:t>SPA</a:t>
            </a:r>
            <a:r>
              <a:rPr lang="zh-CN" altLang="en-US"/>
              <a:t>应用。</a:t>
            </a:r>
            <a:r>
              <a:rPr lang="en-US" altLang="zh-CN"/>
              <a:t>pages</a:t>
            </a:r>
            <a:r>
              <a:rPr lang="zh-CN" altLang="en-US"/>
              <a:t>目录下的所有</a:t>
            </a:r>
            <a:r>
              <a:rPr lang="en-US" altLang="zh-CN"/>
              <a:t>j(t)sx</a:t>
            </a:r>
            <a:r>
              <a:rPr lang="zh-CN" altLang="en-US"/>
              <a:t>文件会映射到不同的</a:t>
            </a:r>
            <a:r>
              <a:rPr lang="en-US" altLang="zh-CN"/>
              <a:t>URL</a:t>
            </a:r>
            <a:r>
              <a:rPr lang="zh-CN" altLang="en-US"/>
              <a:t>二级路径下。</a:t>
            </a:r>
            <a:endParaRPr lang="zh-CN" altLang="en-US"/>
          </a:p>
          <a:p>
            <a:endParaRPr lang="zh-CN" altLang="en-US"/>
          </a:p>
          <a:p>
            <a:r>
              <a:rPr lang="zh-CN" altLang="zh-CN"/>
              <a:t>由于</a:t>
            </a:r>
            <a:r>
              <a:rPr lang="en-US" altLang="zh-CN"/>
              <a:t>geomap</a:t>
            </a:r>
            <a:r>
              <a:rPr lang="zh-CN" altLang="en-US"/>
              <a:t>缺省采用了基于</a:t>
            </a:r>
            <a:r>
              <a:rPr lang="en-US" altLang="zh-CN"/>
              <a:t>BrowserRouter</a:t>
            </a:r>
            <a:r>
              <a:rPr lang="zh-CN" altLang="en-US"/>
              <a:t>的路由形式，因此，对于</a:t>
            </a:r>
            <a:r>
              <a:rPr lang="en-US" altLang="zh-CN"/>
              <a:t>src/pages/pagea/index.js</a:t>
            </a:r>
            <a:r>
              <a:rPr lang="zh-CN" altLang="zh-CN"/>
              <a:t>，映射的访问地址为</a:t>
            </a:r>
            <a:r>
              <a:rPr lang="en-US" altLang="zh-CN"/>
              <a:t>http://&lt;siteurl&gt;/pagea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除此之外，也可以通过配置，将路由修改为</a:t>
            </a:r>
            <a:r>
              <a:rPr lang="en-US" altLang="zh-CN"/>
              <a:t>HashRouter</a:t>
            </a:r>
            <a:r>
              <a:rPr lang="zh-CN" altLang="en-US"/>
              <a:t>的形式；针对上述路径下的文件，</a:t>
            </a:r>
            <a:r>
              <a:rPr lang="en-US" altLang="zh-CN"/>
              <a:t>HashRouter</a:t>
            </a:r>
            <a:r>
              <a:rPr lang="zh-CN" altLang="en-US"/>
              <a:t>映射的地址为</a:t>
            </a:r>
            <a:r>
              <a:rPr lang="en-US" altLang="zh-CN"/>
              <a:t>http://&lt;siteurl&gt;/#/pagea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HTML</a:t>
            </a:r>
            <a:r>
              <a:rPr lang="zh-CN" altLang="zh-CN"/>
              <a:t>模板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en-US" altLang="zh-CN"/>
              <a:t>geomap</a:t>
            </a:r>
            <a:r>
              <a:rPr lang="zh-CN" altLang="en-US"/>
              <a:t>为项目中的所有路由页面套用了一套相同的页面模板，该模板基于</a:t>
            </a:r>
            <a:r>
              <a:rPr lang="en-US" altLang="zh-CN"/>
              <a:t>ejs</a:t>
            </a:r>
            <a:r>
              <a:rPr lang="zh-CN" altLang="en-US"/>
              <a:t>编写；模板的路径位于</a:t>
            </a:r>
            <a:r>
              <a:rPr lang="en-US" altLang="zh-CN"/>
              <a:t>src/pages/document.ejs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对于模板文件来说，由于</a:t>
            </a:r>
            <a:r>
              <a:rPr lang="en-US" altLang="zh-CN"/>
              <a:t>React</a:t>
            </a:r>
            <a:r>
              <a:rPr lang="zh-CN" altLang="en-US"/>
              <a:t>的根节点会默认</a:t>
            </a:r>
            <a:r>
              <a:rPr lang="en-US" altLang="zh-CN"/>
              <a:t>mount</a:t>
            </a:r>
            <a:r>
              <a:rPr lang="zh-CN" altLang="en-US"/>
              <a:t>到</a:t>
            </a:r>
            <a:r>
              <a:rPr lang="en-US" altLang="zh-CN"/>
              <a:t>id</a:t>
            </a:r>
            <a:r>
              <a:rPr lang="zh-CN" altLang="en-US"/>
              <a:t>为</a:t>
            </a:r>
            <a:r>
              <a:rPr lang="en-US" altLang="zh-CN"/>
              <a:t>root</a:t>
            </a:r>
            <a:r>
              <a:rPr lang="zh-CN" altLang="en-US"/>
              <a:t>的</a:t>
            </a:r>
            <a:r>
              <a:rPr lang="en-US" altLang="zh-CN"/>
              <a:t>div</a:t>
            </a:r>
            <a:r>
              <a:rPr lang="zh-CN" altLang="en-US"/>
              <a:t>上，因此，模板文件必须包含下面的这一行代码：</a:t>
            </a:r>
            <a:endParaRPr lang="zh-CN" altLang="en-US"/>
          </a:p>
          <a:p>
            <a:endParaRPr lang="zh-CN" altLang="en-US"/>
          </a:p>
          <a:p>
            <a:pPr lvl="1"/>
            <a:r>
              <a:rPr lang="zh-CN" altLang="en-US"/>
              <a:t>&lt;div id="root"&gt;&lt;/div&gt;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Geomap</a:t>
            </a:r>
            <a:r>
              <a:rPr lang="zh-CN" altLang="en-US"/>
              <a:t>页面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en-US" altLang="zh-CN"/>
              <a:t>Geomap</a:t>
            </a:r>
            <a:r>
              <a:rPr lang="zh-CN" altLang="en-US"/>
              <a:t>目前提供了丰富的系统级别的可展示页面，包括地图首页，功能介绍，</a:t>
            </a:r>
            <a:r>
              <a:rPr lang="en-US" altLang="zh-CN"/>
              <a:t>API</a:t>
            </a:r>
            <a:r>
              <a:rPr lang="zh-CN" altLang="en-US"/>
              <a:t>接口介绍，开发规范以及案例展示。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4630" y="2859405"/>
            <a:ext cx="9635490" cy="51352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Geomap</a:t>
            </a:r>
            <a:r>
              <a:rPr lang="zh-CN" altLang="zh-CN"/>
              <a:t>组件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en-US" altLang="zh-CN"/>
              <a:t>React</a:t>
            </a:r>
            <a:r>
              <a:rPr lang="zh-CN" altLang="en-US"/>
              <a:t>核心设计思想就是通过组件化来分离前端不同模块之间的耦合度。</a:t>
            </a:r>
            <a:r>
              <a:rPr lang="en-US" altLang="zh-CN"/>
              <a:t>Geomap</a:t>
            </a:r>
            <a:r>
              <a:rPr lang="zh-CN" altLang="en-US"/>
              <a:t>在开发中严格遵循了</a:t>
            </a:r>
            <a:r>
              <a:rPr lang="en-US" altLang="zh-CN"/>
              <a:t>React</a:t>
            </a:r>
            <a:r>
              <a:rPr lang="zh-CN" altLang="en-US"/>
              <a:t>组件化的设计思路，以达到最大程度的重用前端模块代码。在页面布局容器，</a:t>
            </a:r>
            <a:r>
              <a:rPr lang="en-US" altLang="zh-CN"/>
              <a:t>ArcGIS</a:t>
            </a:r>
            <a:r>
              <a:rPr lang="zh-CN" altLang="en-US"/>
              <a:t>微件，</a:t>
            </a:r>
            <a:r>
              <a:rPr lang="en-US" altLang="zh-CN"/>
              <a:t>Popup Content</a:t>
            </a:r>
            <a:r>
              <a:rPr lang="zh-CN" altLang="en-US"/>
              <a:t>，导航栏，工具栏等等的设计中，都基于组件化的思路进行了封装，以便在不同的项目中重用。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React</a:t>
            </a:r>
            <a:r>
              <a:rPr lang="zh-CN" altLang="en-US"/>
              <a:t>提供了</a:t>
            </a:r>
            <a:r>
              <a:rPr lang="en-US" altLang="zh-CN"/>
              <a:t>3</a:t>
            </a:r>
            <a:r>
              <a:rPr lang="zh-CN" altLang="en-US"/>
              <a:t>种不同的组件定义的形式，包括：</a:t>
            </a:r>
            <a:endParaRPr lang="zh-CN" altLang="en-US"/>
          </a:p>
          <a:p>
            <a:pPr lvl="1"/>
            <a:r>
              <a:rPr lang="en-US" altLang="zh-CN" sz="2000"/>
              <a:t>ES6 Class(</a:t>
            </a:r>
            <a:r>
              <a:rPr lang="zh-CN" altLang="en-US" sz="2000"/>
              <a:t>推荐</a:t>
            </a:r>
            <a:r>
              <a:rPr lang="en-US" altLang="zh-CN" sz="2000"/>
              <a:t>)		- class MyComponent extends React.Component</a:t>
            </a:r>
            <a:endParaRPr lang="en-US" altLang="zh-CN" sz="2000"/>
          </a:p>
          <a:p>
            <a:pPr lvl="1"/>
            <a:r>
              <a:rPr lang="en-US" altLang="zh-CN" sz="2000"/>
              <a:t>Stateless function(</a:t>
            </a:r>
            <a:r>
              <a:rPr lang="zh-CN" altLang="en-US" sz="2000"/>
              <a:t>推荐</a:t>
            </a:r>
            <a:r>
              <a:rPr lang="en-US" altLang="zh-CN" sz="2000"/>
              <a:t>)		- const MyComponent = () =&gt; {};</a:t>
            </a:r>
            <a:endParaRPr lang="en-US" altLang="zh-CN" sz="2000"/>
          </a:p>
          <a:p>
            <a:pPr lvl="1"/>
            <a:r>
              <a:rPr lang="en-US" altLang="zh-CN" sz="2000"/>
              <a:t>React.createClass		- React.createClass(...);</a:t>
            </a:r>
            <a:endParaRPr lang="en-US" altLang="zh-CN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Home</a:t>
            </a:r>
            <a:r>
              <a:rPr lang="zh-CN" altLang="zh-CN"/>
              <a:t>组件代码示例</a:t>
            </a:r>
            <a:endParaRPr lang="zh-CN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0"/>
          </p:nvPr>
        </p:nvPicPr>
        <p:blipFill>
          <a:blip r:embed="rId1"/>
          <a:stretch>
            <a:fillRect/>
          </a:stretch>
        </p:blipFill>
        <p:spPr>
          <a:xfrm>
            <a:off x="2019300" y="2115185"/>
            <a:ext cx="8315325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Redux Store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en-US" altLang="zh-CN"/>
              <a:t>geomap</a:t>
            </a:r>
            <a:r>
              <a:rPr lang="zh-CN" altLang="en-US"/>
              <a:t>使用了</a:t>
            </a:r>
            <a:r>
              <a:rPr lang="en-US" altLang="zh-CN"/>
              <a:t>redux</a:t>
            </a:r>
            <a:r>
              <a:rPr lang="zh-CN" altLang="en-US"/>
              <a:t>来集中管理整个应用的状态。由于</a:t>
            </a:r>
            <a:r>
              <a:rPr lang="en-US" altLang="zh-CN"/>
              <a:t>React</a:t>
            </a:r>
            <a:r>
              <a:rPr lang="zh-CN" altLang="en-US"/>
              <a:t>采用了与</a:t>
            </a:r>
            <a:r>
              <a:rPr lang="en-US" altLang="zh-CN"/>
              <a:t>DOM</a:t>
            </a:r>
            <a:r>
              <a:rPr lang="zh-CN" altLang="en-US"/>
              <a:t>类似的树型结构，使用</a:t>
            </a:r>
            <a:r>
              <a:rPr lang="en-US" altLang="zh-CN"/>
              <a:t>redux</a:t>
            </a:r>
            <a:r>
              <a:rPr lang="zh-CN" altLang="en-US"/>
              <a:t>使得</a:t>
            </a:r>
            <a:r>
              <a:rPr lang="en-US" altLang="zh-CN"/>
              <a:t>React</a:t>
            </a:r>
            <a:r>
              <a:rPr lang="zh-CN" altLang="en-US"/>
              <a:t>组件树中每一级的组件都可以直接与</a:t>
            </a:r>
            <a:r>
              <a:rPr lang="en-US" altLang="zh-CN"/>
              <a:t>Redux Store</a:t>
            </a:r>
            <a:r>
              <a:rPr lang="zh-CN" altLang="en-US"/>
              <a:t>通信，从而避免了应用状态在树节点上的多层传递，简化代码的结构。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从应用开发的角度，</a:t>
            </a:r>
            <a:r>
              <a:rPr lang="en-US" altLang="zh-CN"/>
              <a:t>geomap</a:t>
            </a:r>
            <a:r>
              <a:rPr lang="zh-CN" altLang="en-US"/>
              <a:t>同时也对</a:t>
            </a:r>
            <a:r>
              <a:rPr lang="en-US" altLang="zh-CN"/>
              <a:t>redux</a:t>
            </a:r>
            <a:r>
              <a:rPr lang="zh-CN" altLang="en-US"/>
              <a:t>的</a:t>
            </a:r>
            <a:r>
              <a:rPr lang="en-US" altLang="zh-CN"/>
              <a:t>store</a:t>
            </a:r>
            <a:r>
              <a:rPr lang="zh-CN" altLang="en-US"/>
              <a:t>进行了合理的切分，一方面让整个程序的代码显得更加合理；同时也避免单个</a:t>
            </a:r>
            <a:r>
              <a:rPr lang="en-US" altLang="zh-CN"/>
              <a:t>store</a:t>
            </a:r>
            <a:r>
              <a:rPr lang="zh-CN" altLang="en-US"/>
              <a:t>过大而造成</a:t>
            </a:r>
            <a:r>
              <a:rPr lang="en-US" altLang="zh-CN"/>
              <a:t>diff</a:t>
            </a:r>
            <a:r>
              <a:rPr lang="zh-CN" altLang="en-US"/>
              <a:t>过程中不必要的性能损失。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61745" y="6022340"/>
            <a:ext cx="10081260" cy="208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Redux Store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647950" y="6454140"/>
            <a:ext cx="2160270" cy="1224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agsmap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5354320" y="6454775"/>
            <a:ext cx="2160270" cy="1224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search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8060690" y="6454775"/>
            <a:ext cx="2160270" cy="1224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user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组件时序图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zh-CN" altLang="en-US"/>
              <a:t>  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910" y="1743075"/>
            <a:ext cx="10748010" cy="59677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Redux</a:t>
            </a:r>
            <a:r>
              <a:rPr lang="zh-CN" altLang="en-US"/>
              <a:t>中间件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en-US" altLang="zh-CN"/>
              <a:t>Redux</a:t>
            </a:r>
            <a:r>
              <a:rPr lang="zh-CN" altLang="en-US"/>
              <a:t>除了集中式的数据状态管理，另一大优势就在于强大的中间件能力；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众所周知，</a:t>
            </a:r>
            <a:r>
              <a:rPr lang="en-US" altLang="zh-CN"/>
              <a:t>JavaScript</a:t>
            </a:r>
            <a:r>
              <a:rPr lang="zh-CN" altLang="en-US"/>
              <a:t>是一门单线程的同步执行脚本语言。然而，在前后端交互时，基于</a:t>
            </a:r>
            <a:r>
              <a:rPr lang="en-US" altLang="zh-CN"/>
              <a:t>xhr</a:t>
            </a:r>
            <a:r>
              <a:rPr lang="zh-CN" altLang="en-US"/>
              <a:t>的请求提供了异步的</a:t>
            </a:r>
            <a:r>
              <a:rPr lang="en-US" altLang="zh-CN"/>
              <a:t>API</a:t>
            </a:r>
            <a:r>
              <a:rPr lang="zh-CN" altLang="en-US"/>
              <a:t>。前端开发中面对的一大困境就是如何有效的组织</a:t>
            </a:r>
            <a:r>
              <a:rPr lang="en-US" altLang="zh-CN"/>
              <a:t>Ajax</a:t>
            </a:r>
            <a:r>
              <a:rPr lang="zh-CN" altLang="en-US"/>
              <a:t>异步代码，避免回调函数地狱</a:t>
            </a:r>
            <a:r>
              <a:rPr lang="en-US" altLang="en-US"/>
              <a:t>(callback hell)</a:t>
            </a:r>
            <a:r>
              <a:rPr lang="zh-CN" altLang="en-US"/>
              <a:t>。对于</a:t>
            </a:r>
            <a:r>
              <a:rPr lang="en-US" altLang="zh-CN"/>
              <a:t>Redux</a:t>
            </a:r>
            <a:r>
              <a:rPr lang="zh-CN" altLang="en-US"/>
              <a:t>集中式的状态管理来说，同样如此。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针对</a:t>
            </a:r>
            <a:r>
              <a:rPr lang="en-US" altLang="zh-CN"/>
              <a:t>Redux</a:t>
            </a:r>
            <a:r>
              <a:rPr lang="zh-CN" altLang="en-US"/>
              <a:t>的异步状态管理，有很多不同的中间件方案。</a:t>
            </a:r>
            <a:r>
              <a:rPr lang="en-US" altLang="zh-CN"/>
              <a:t>geomap</a:t>
            </a:r>
            <a:r>
              <a:rPr lang="zh-CN" altLang="en-US"/>
              <a:t>选择了</a:t>
            </a:r>
            <a:r>
              <a:rPr lang="en-US" altLang="zh-CN"/>
              <a:t>redux-saga</a:t>
            </a:r>
            <a:r>
              <a:rPr lang="zh-CN" altLang="en-US"/>
              <a:t>作为针对</a:t>
            </a:r>
            <a:r>
              <a:rPr lang="en-US" altLang="zh-CN"/>
              <a:t>ajax</a:t>
            </a:r>
            <a:r>
              <a:rPr lang="zh-CN" altLang="en-US"/>
              <a:t>的异步中间件方案。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Redux-saga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zh-CN" altLang="en-US"/>
              <a:t>redux-saga 是一个用于管理应用程序 Side Effect（副作用，例如异步获取数据，访问浏览器缓存等）的 library，它的目标是让副作用管理更容易，执行更高效，测试更简单，在处理故障时更容易。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简单来说，一个</a:t>
            </a:r>
            <a:r>
              <a:rPr lang="en-US" altLang="zh-CN"/>
              <a:t>saga</a:t>
            </a:r>
            <a:r>
              <a:rPr lang="zh-CN" altLang="en-US"/>
              <a:t>就是一个普通的</a:t>
            </a:r>
            <a:r>
              <a:rPr lang="en-US" altLang="zh-CN"/>
              <a:t>JavaScript</a:t>
            </a:r>
            <a:r>
              <a:rPr lang="zh-CN" altLang="en-US"/>
              <a:t>对象，但是我们将每个</a:t>
            </a:r>
            <a:r>
              <a:rPr lang="en-US" altLang="zh-CN"/>
              <a:t>saga</a:t>
            </a:r>
            <a:r>
              <a:rPr lang="zh-CN" altLang="en-US"/>
              <a:t>想象成一个单独的线程，在这个线程中独立处理每个异步操作的副作用。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redux-saga 使用了 ES6 的 Generator 功能，让异步的流程更易于读取，写入和测试。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得益于</a:t>
            </a:r>
            <a:r>
              <a:rPr lang="en-US" altLang="zh-CN"/>
              <a:t>dva</a:t>
            </a:r>
            <a:r>
              <a:rPr lang="zh-CN" altLang="en-US"/>
              <a:t>对</a:t>
            </a:r>
            <a:r>
              <a:rPr lang="en-US" altLang="zh-CN"/>
              <a:t>saga</a:t>
            </a:r>
            <a:r>
              <a:rPr lang="zh-CN" altLang="en-US"/>
              <a:t>接口的二次封装，我们可以用更加简单直观的</a:t>
            </a:r>
            <a:r>
              <a:rPr lang="en-US" altLang="zh-CN"/>
              <a:t>JavaScript</a:t>
            </a:r>
            <a:r>
              <a:rPr lang="zh-CN" altLang="en-US"/>
              <a:t>对象形式来书写</a:t>
            </a:r>
            <a:r>
              <a:rPr lang="en-US" altLang="zh-CN"/>
              <a:t>saga</a:t>
            </a:r>
            <a:r>
              <a:rPr lang="zh-CN" altLang="en-US"/>
              <a:t>的副作用。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10792" y="5057217"/>
            <a:ext cx="645993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600" dirty="0">
                <a:solidFill>
                  <a:srgbClr val="97BA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Geomap</a:t>
            </a:r>
            <a:r>
              <a:rPr lang="zh-CN" altLang="zh-CN" sz="3600" dirty="0">
                <a:solidFill>
                  <a:srgbClr val="97BA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zh-CN" sz="3600" dirty="0">
              <a:solidFill>
                <a:srgbClr val="97BA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283452" y="2638549"/>
            <a:ext cx="1914612" cy="1914612"/>
            <a:chOff x="5107058" y="2004217"/>
            <a:chExt cx="1914612" cy="1914612"/>
          </a:xfrm>
        </p:grpSpPr>
        <p:grpSp>
          <p:nvGrpSpPr>
            <p:cNvPr id="4" name="组合 3"/>
            <p:cNvGrpSpPr/>
            <p:nvPr/>
          </p:nvGrpSpPr>
          <p:grpSpPr>
            <a:xfrm>
              <a:off x="5107058" y="2004217"/>
              <a:ext cx="1914612" cy="1914612"/>
              <a:chOff x="4833033" y="1207640"/>
              <a:chExt cx="2525933" cy="2525933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4867841" y="1248228"/>
                <a:ext cx="2485345" cy="2485345"/>
              </a:xfrm>
              <a:prstGeom prst="ellipse">
                <a:avLst/>
              </a:prstGeom>
              <a:solidFill>
                <a:srgbClr val="97BAFF"/>
              </a:solidFill>
              <a:ln w="28575">
                <a:solidFill>
                  <a:srgbClr val="F2F2F2"/>
                </a:solidFill>
              </a:ln>
              <a:effectLst>
                <a:outerShdw blurRad="88900" dist="75434" dir="2699985" rotWithShape="0">
                  <a:scrgbClr r="0" g="0" b="0">
                    <a:alpha val="23000"/>
                  </a:sc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同心圆 6"/>
              <p:cNvSpPr/>
              <p:nvPr/>
            </p:nvSpPr>
            <p:spPr>
              <a:xfrm>
                <a:off x="4833033" y="1207640"/>
                <a:ext cx="2525933" cy="2525933"/>
              </a:xfrm>
              <a:prstGeom prst="donut">
                <a:avLst>
                  <a:gd name="adj" fmla="val 4637"/>
                </a:avLst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5598105" y="2561104"/>
              <a:ext cx="943430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空心弧 12"/>
          <p:cNvSpPr/>
          <p:nvPr/>
        </p:nvSpPr>
        <p:spPr>
          <a:xfrm>
            <a:off x="5151593" y="2566542"/>
            <a:ext cx="2136762" cy="2148115"/>
          </a:xfrm>
          <a:prstGeom prst="blockArc">
            <a:avLst>
              <a:gd name="adj1" fmla="val 12320495"/>
              <a:gd name="adj2" fmla="val 21549215"/>
              <a:gd name="adj3" fmla="val 0"/>
            </a:avLst>
          </a:prstGeom>
          <a:noFill/>
          <a:ln w="25400" cap="rnd">
            <a:solidFill>
              <a:srgbClr val="1E1E1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geomap modals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en-US" altLang="zh-CN"/>
              <a:t>geomap</a:t>
            </a:r>
            <a:r>
              <a:rPr lang="zh-CN" altLang="en-US"/>
              <a:t>将</a:t>
            </a:r>
            <a:r>
              <a:rPr lang="en-US" altLang="zh-CN"/>
              <a:t>redux</a:t>
            </a:r>
            <a:r>
              <a:rPr lang="zh-CN" altLang="en-US"/>
              <a:t>的</a:t>
            </a:r>
            <a:r>
              <a:rPr lang="en-US" altLang="zh-CN"/>
              <a:t>store</a:t>
            </a:r>
            <a:r>
              <a:rPr lang="zh-CN" altLang="en-US"/>
              <a:t>抽象为一个</a:t>
            </a:r>
            <a:r>
              <a:rPr lang="en-US" altLang="zh-CN"/>
              <a:t>modal</a:t>
            </a:r>
            <a:r>
              <a:rPr lang="zh-CN" altLang="en-US"/>
              <a:t>，每个</a:t>
            </a:r>
            <a:r>
              <a:rPr lang="en-US" altLang="zh-CN"/>
              <a:t>modal</a:t>
            </a:r>
            <a:r>
              <a:rPr lang="zh-CN" altLang="en-US"/>
              <a:t>都具有相同的结构。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state 		-- Redux Store</a:t>
            </a:r>
            <a:endParaRPr lang="en-US" altLang="zh-CN"/>
          </a:p>
          <a:p>
            <a:r>
              <a:rPr lang="en-US" altLang="zh-CN"/>
              <a:t>subscriptions	-- React-Router </a:t>
            </a:r>
            <a:r>
              <a:rPr lang="zh-CN" altLang="zh-CN"/>
              <a:t>路由监听</a:t>
            </a:r>
            <a:endParaRPr lang="en-US" altLang="zh-CN"/>
          </a:p>
          <a:p>
            <a:r>
              <a:rPr lang="en-US" altLang="zh-CN"/>
              <a:t>effects	-- Redux sagas(</a:t>
            </a:r>
            <a:r>
              <a:rPr lang="zh-CN" altLang="zh-CN"/>
              <a:t>异步操作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reducers	-- Redux reducer(</a:t>
            </a:r>
            <a:r>
              <a:rPr lang="zh-CN" altLang="zh-CN"/>
              <a:t>同步操作</a:t>
            </a:r>
            <a:r>
              <a:rPr lang="en-US" altLang="zh-CN"/>
              <a:t>)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9065" y="2181860"/>
            <a:ext cx="4003040" cy="58972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90" y="7527290"/>
            <a:ext cx="674497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geomap</a:t>
            </a:r>
            <a:r>
              <a:rPr lang="zh-CN" altLang="zh-CN"/>
              <a:t>异步操作时序图</a:t>
            </a:r>
            <a:endParaRPr lang="zh-CN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0"/>
          </p:nvPr>
        </p:nvPicPr>
        <p:blipFill>
          <a:blip r:embed="rId1"/>
          <a:stretch>
            <a:fillRect/>
          </a:stretch>
        </p:blipFill>
        <p:spPr>
          <a:xfrm>
            <a:off x="342265" y="2188210"/>
            <a:ext cx="11667490" cy="50768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Redux Middleware for ArcGIS JSAPI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zh-CN" altLang="en-US"/>
              <a:t>由于</a:t>
            </a:r>
            <a:r>
              <a:rPr lang="en-US" altLang="zh-CN"/>
              <a:t>React</a:t>
            </a:r>
            <a:r>
              <a:rPr lang="zh-CN" altLang="en-US"/>
              <a:t>虚拟</a:t>
            </a:r>
            <a:r>
              <a:rPr lang="en-US" altLang="zh-CN"/>
              <a:t>DOM</a:t>
            </a:r>
            <a:r>
              <a:rPr lang="zh-CN" altLang="en-US"/>
              <a:t>的特性存在，我们无法在常规的</a:t>
            </a:r>
            <a:r>
              <a:rPr lang="en-US" altLang="zh-CN"/>
              <a:t>DOM</a:t>
            </a:r>
            <a:r>
              <a:rPr lang="zh-CN" altLang="en-US"/>
              <a:t>操作层面让</a:t>
            </a:r>
            <a:r>
              <a:rPr lang="en-US" altLang="zh-CN"/>
              <a:t>React</a:t>
            </a:r>
            <a:r>
              <a:rPr lang="zh-CN" altLang="en-US"/>
              <a:t>组件与</a:t>
            </a:r>
            <a:r>
              <a:rPr lang="en-US" altLang="zh-CN"/>
              <a:t>JSAPI</a:t>
            </a:r>
            <a:r>
              <a:rPr lang="zh-CN" altLang="en-US"/>
              <a:t>中的微件或其他交互进行数据互通，同样需要借助于</a:t>
            </a:r>
            <a:r>
              <a:rPr lang="en-US" altLang="zh-CN"/>
              <a:t>Redux</a:t>
            </a:r>
            <a:r>
              <a:rPr lang="zh-CN" altLang="en-US"/>
              <a:t>中间件的能力。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3810" y="3366135"/>
            <a:ext cx="7267575" cy="48920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在</a:t>
            </a:r>
            <a:r>
              <a:rPr lang="en-US" altLang="zh-CN"/>
              <a:t>Geomap</a:t>
            </a:r>
            <a:r>
              <a:rPr lang="zh-CN" altLang="en-US"/>
              <a:t>中使用</a:t>
            </a:r>
            <a:r>
              <a:rPr lang="en-US" altLang="zh-CN"/>
              <a:t>JSAPI</a:t>
            </a:r>
            <a:r>
              <a:rPr lang="zh-CN" altLang="en-US"/>
              <a:t>微件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en-US" altLang="zh-CN"/>
              <a:t>React</a:t>
            </a:r>
            <a:r>
              <a:rPr lang="zh-CN" altLang="zh-CN"/>
              <a:t>为</a:t>
            </a:r>
            <a:r>
              <a:rPr lang="en-US" altLang="zh-CN"/>
              <a:t>JSAPI</a:t>
            </a:r>
            <a:r>
              <a:rPr lang="zh-CN" altLang="en-US"/>
              <a:t>内置的微件提供承载的容器，从而直接在应用中使用</a:t>
            </a:r>
            <a:r>
              <a:rPr lang="en-US" altLang="zh-CN"/>
              <a:t>JSAPI</a:t>
            </a:r>
            <a:r>
              <a:rPr lang="zh-CN" altLang="en-US"/>
              <a:t>微件；包括微件的</a:t>
            </a:r>
            <a:r>
              <a:rPr lang="en-US" altLang="zh-CN"/>
              <a:t>UI</a:t>
            </a:r>
            <a:r>
              <a:rPr lang="zh-CN" altLang="en-US"/>
              <a:t>和逻辑，</a:t>
            </a:r>
            <a:r>
              <a:rPr lang="en-US" altLang="zh-CN"/>
              <a:t>React</a:t>
            </a:r>
            <a:r>
              <a:rPr lang="zh-CN" altLang="en-US"/>
              <a:t>侧不提供任何业务逻辑，仅仅在需要时提供容器的样式。（适用于图层列表，测量，图例等功能完整，交互复杂的微件）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0245" y="3380740"/>
            <a:ext cx="6143625" cy="51625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zh-CN"/>
              <a:t>在</a:t>
            </a:r>
            <a:r>
              <a:rPr lang="en-US" altLang="zh-CN"/>
              <a:t>Geomap</a:t>
            </a:r>
            <a:r>
              <a:rPr lang="zh-CN" altLang="en-US"/>
              <a:t>中开发微件</a:t>
            </a:r>
            <a:r>
              <a:rPr lang="en-US" altLang="zh-CN"/>
              <a:t>UI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zh-CN" altLang="en-US"/>
              <a:t>尽管在</a:t>
            </a:r>
            <a:r>
              <a:rPr lang="en-US" altLang="zh-CN"/>
              <a:t>Geomap</a:t>
            </a:r>
            <a:r>
              <a:rPr lang="zh-CN" altLang="en-US"/>
              <a:t>中直接使用</a:t>
            </a:r>
            <a:r>
              <a:rPr lang="en-US" altLang="zh-CN"/>
              <a:t>JSAPI</a:t>
            </a:r>
            <a:r>
              <a:rPr lang="zh-CN" altLang="en-US"/>
              <a:t>封装的微件在某种程度上简化了开发者的工作，然而这种模式也存在一定的不足；主要是无法在系统层面保持微件样式与系统风格的统一，对于微件的</a:t>
            </a:r>
            <a:r>
              <a:rPr lang="en-US" altLang="zh-CN"/>
              <a:t>UX</a:t>
            </a:r>
            <a:r>
              <a:rPr lang="zh-CN" altLang="en-US"/>
              <a:t>操作缺少定制化能力。相比较而言，我们更推荐采用</a:t>
            </a:r>
            <a:r>
              <a:rPr lang="en-US" altLang="zh-CN"/>
              <a:t>React</a:t>
            </a:r>
            <a:r>
              <a:rPr lang="zh-CN" altLang="en-US"/>
              <a:t>开发微件的</a:t>
            </a:r>
            <a:r>
              <a:rPr lang="en-US" altLang="zh-CN"/>
              <a:t>UI</a:t>
            </a:r>
            <a:r>
              <a:rPr lang="zh-CN" altLang="en-US"/>
              <a:t>，同时重用</a:t>
            </a:r>
            <a:r>
              <a:rPr lang="en-US" altLang="zh-CN"/>
              <a:t>JSAPI</a:t>
            </a:r>
            <a:r>
              <a:rPr lang="zh-CN" altLang="en-US"/>
              <a:t>微件的</a:t>
            </a:r>
            <a:r>
              <a:rPr lang="en-US" altLang="zh-CN"/>
              <a:t>ViewModel</a:t>
            </a:r>
            <a:r>
              <a:rPr lang="zh-CN" altLang="en-US"/>
              <a:t>层逻辑；得益于</a:t>
            </a:r>
            <a:r>
              <a:rPr lang="en-US" altLang="zh-CN"/>
              <a:t>JSAPI 4.x</a:t>
            </a:r>
            <a:r>
              <a:rPr lang="zh-CN" altLang="en-US"/>
              <a:t>优秀的</a:t>
            </a:r>
            <a:r>
              <a:rPr lang="en-US" altLang="zh-CN"/>
              <a:t>MVVM</a:t>
            </a:r>
            <a:r>
              <a:rPr lang="zh-CN" altLang="en-US"/>
              <a:t>架构，开发者可以只需要专注在</a:t>
            </a:r>
            <a:r>
              <a:rPr lang="en-US" altLang="zh-CN"/>
              <a:t>UI</a:t>
            </a:r>
            <a:r>
              <a:rPr lang="zh-CN" altLang="en-US"/>
              <a:t>交互层的开发上，无需重复开发通用的微件业务逻辑。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Geomap</a:t>
            </a:r>
            <a:r>
              <a:rPr lang="zh-CN" altLang="en-US"/>
              <a:t>采用这种方式开发了众多的微件，这些微件提供了更好的</a:t>
            </a:r>
            <a:r>
              <a:rPr lang="en-US" altLang="zh-CN"/>
              <a:t>UI</a:t>
            </a:r>
            <a:r>
              <a:rPr lang="zh-CN" altLang="en-US"/>
              <a:t>交互体验，以及统一的系统级样式。包括：</a:t>
            </a:r>
            <a:r>
              <a:rPr lang="en-US" altLang="zh-CN"/>
              <a:t>Zoom</a:t>
            </a:r>
            <a:r>
              <a:rPr lang="zh-CN" altLang="en-US"/>
              <a:t>，</a:t>
            </a:r>
            <a:r>
              <a:rPr lang="en-US" altLang="zh-CN"/>
              <a:t>Home</a:t>
            </a:r>
            <a:r>
              <a:rPr lang="zh-CN" altLang="en-US"/>
              <a:t>，</a:t>
            </a:r>
            <a:r>
              <a:rPr lang="en-US" altLang="zh-CN"/>
              <a:t>GoTo</a:t>
            </a:r>
            <a:r>
              <a:rPr lang="zh-CN" altLang="en-US"/>
              <a:t>，</a:t>
            </a:r>
            <a:r>
              <a:rPr lang="en-US" altLang="zh-CN"/>
              <a:t>Compass</a:t>
            </a:r>
            <a:r>
              <a:rPr lang="zh-CN" altLang="en-US"/>
              <a:t>，</a:t>
            </a:r>
            <a:r>
              <a:rPr lang="en-US" altLang="zh-CN"/>
              <a:t>Measure</a:t>
            </a:r>
            <a:r>
              <a:rPr lang="zh-CN" altLang="en-US"/>
              <a:t>，</a:t>
            </a:r>
            <a:r>
              <a:rPr lang="en-US" altLang="zh-CN"/>
              <a:t>BasemapGallery</a:t>
            </a:r>
            <a:r>
              <a:rPr lang="zh-CN" altLang="en-US"/>
              <a:t>，</a:t>
            </a:r>
            <a:r>
              <a:rPr lang="en-US" altLang="zh-CN"/>
              <a:t>Measure3D</a:t>
            </a:r>
            <a:r>
              <a:rPr lang="zh-CN" altLang="en-US"/>
              <a:t>，</a:t>
            </a:r>
            <a:r>
              <a:rPr lang="en-US" altLang="zh-CN"/>
              <a:t>Overview</a:t>
            </a:r>
            <a:r>
              <a:rPr lang="zh-CN" altLang="en-US"/>
              <a:t>，</a:t>
            </a:r>
            <a:r>
              <a:rPr lang="en-US" altLang="zh-CN"/>
              <a:t>NavigationToggle</a:t>
            </a:r>
            <a:r>
              <a:rPr lang="zh-CN" altLang="en-US"/>
              <a:t>，</a:t>
            </a:r>
            <a:r>
              <a:rPr lang="en-US" altLang="zh-CN"/>
              <a:t>FullScreen</a:t>
            </a:r>
            <a:r>
              <a:rPr lang="zh-CN" altLang="en-US"/>
              <a:t>，</a:t>
            </a:r>
            <a:r>
              <a:rPr lang="en-US" altLang="zh-CN"/>
              <a:t>MousePoint</a:t>
            </a:r>
            <a:r>
              <a:rPr lang="zh-CN" altLang="en-US"/>
              <a:t>等等。给予开发者即拿即用的能力。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Home</a:t>
            </a:r>
            <a:r>
              <a:rPr lang="zh-CN" altLang="en-US"/>
              <a:t>微件代码示例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0"/>
          </p:nvPr>
        </p:nvPicPr>
        <p:blipFill>
          <a:blip r:embed="rId1"/>
          <a:stretch>
            <a:fillRect/>
          </a:stretch>
        </p:blipFill>
        <p:spPr>
          <a:xfrm>
            <a:off x="2019300" y="2115185"/>
            <a:ext cx="8315325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Geomap</a:t>
            </a:r>
            <a:r>
              <a:rPr lang="zh-CN" altLang="en-US"/>
              <a:t>中的</a:t>
            </a:r>
            <a:r>
              <a:rPr lang="en-US" altLang="zh-CN"/>
              <a:t>GP</a:t>
            </a:r>
            <a:r>
              <a:rPr lang="zh-CN" altLang="en-US"/>
              <a:t>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en-US" altLang="zh-CN"/>
              <a:t>ArcGIS JSAPI 4x</a:t>
            </a:r>
            <a:r>
              <a:rPr lang="zh-CN" altLang="en-US"/>
              <a:t>一直以来缺少像</a:t>
            </a:r>
            <a:r>
              <a:rPr lang="en-US" altLang="zh-CN"/>
              <a:t>3x</a:t>
            </a:r>
            <a:r>
              <a:rPr lang="zh-CN" altLang="en-US"/>
              <a:t>版本中那样直接提供的用于常用</a:t>
            </a:r>
            <a:r>
              <a:rPr lang="en-US" altLang="zh-CN"/>
              <a:t>GP</a:t>
            </a:r>
            <a:r>
              <a:rPr lang="zh-CN" altLang="en-US"/>
              <a:t>分析工具的微件。因此，在基于</a:t>
            </a:r>
            <a:r>
              <a:rPr lang="en-US" altLang="zh-CN"/>
              <a:t>4.x</a:t>
            </a:r>
            <a:r>
              <a:rPr lang="zh-CN" altLang="en-US"/>
              <a:t>开发的应用中如果要引入分析的功能，开发者需要自行开发从</a:t>
            </a:r>
            <a:r>
              <a:rPr lang="en-US" altLang="zh-CN"/>
              <a:t>UI</a:t>
            </a:r>
            <a:r>
              <a:rPr lang="zh-CN" altLang="en-US"/>
              <a:t>，交互，到数据组织，</a:t>
            </a:r>
            <a:r>
              <a:rPr lang="en-US" altLang="zh-CN"/>
              <a:t>Rest API</a:t>
            </a:r>
            <a:r>
              <a:rPr lang="zh-CN" altLang="en-US"/>
              <a:t>请求流程等等一系列工作。</a:t>
            </a:r>
            <a:endParaRPr lang="zh-CN" altLang="en-US"/>
          </a:p>
          <a:p>
            <a:r>
              <a:rPr lang="en-US" altLang="zh-CN"/>
              <a:t>Geomap</a:t>
            </a:r>
            <a:r>
              <a:rPr lang="zh-CN" altLang="en-US"/>
              <a:t>开发了基于密度分析的</a:t>
            </a:r>
            <a:r>
              <a:rPr lang="en-US" altLang="zh-CN"/>
              <a:t>GP</a:t>
            </a:r>
            <a:r>
              <a:rPr lang="zh-CN" altLang="en-US"/>
              <a:t>分析功能，包括分析工具参数面板，</a:t>
            </a:r>
            <a:r>
              <a:rPr lang="en-US" altLang="zh-CN"/>
              <a:t>Portal</a:t>
            </a:r>
            <a:r>
              <a:rPr lang="zh-CN" altLang="en-US"/>
              <a:t>对象选择器，</a:t>
            </a:r>
            <a:r>
              <a:rPr lang="en-US" altLang="zh-CN"/>
              <a:t>Rest</a:t>
            </a:r>
            <a:r>
              <a:rPr lang="zh-CN" altLang="en-US"/>
              <a:t>请求工作流，为开发者提供了很好的指引。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1395" y="2869565"/>
            <a:ext cx="10760075" cy="579755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Geomap</a:t>
            </a:r>
            <a:r>
              <a:rPr lang="zh-CN" altLang="en-US"/>
              <a:t>中的密度分析</a:t>
            </a:r>
            <a:r>
              <a:rPr lang="en-US" altLang="zh-CN"/>
              <a:t>GP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589915" y="1194435"/>
            <a:ext cx="2809875" cy="5362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765" y="1746885"/>
            <a:ext cx="2781300" cy="53149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密度分析</a:t>
            </a:r>
            <a:r>
              <a:rPr lang="en-US" altLang="zh-CN"/>
              <a:t>GP Rest</a:t>
            </a:r>
            <a:r>
              <a:rPr lang="zh-CN" altLang="en-US"/>
              <a:t>接口请求流程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获取当前用户的组织信息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检查用户输入的</a:t>
            </a:r>
            <a:r>
              <a:rPr lang="en-US" altLang="zh-CN"/>
              <a:t>output</a:t>
            </a:r>
            <a:r>
              <a:rPr lang="zh-CN" altLang="en-US"/>
              <a:t>名称是否可用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调用</a:t>
            </a:r>
            <a:r>
              <a:rPr lang="en-US" altLang="zh-CN"/>
              <a:t>createService</a:t>
            </a:r>
            <a:r>
              <a:rPr lang="zh-CN" altLang="en-US"/>
              <a:t>接口在用户目录下创建一个空要素服务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调用</a:t>
            </a:r>
            <a:r>
              <a:rPr lang="en-US" altLang="zh-CN"/>
              <a:t>GP Rest</a:t>
            </a:r>
            <a:r>
              <a:rPr lang="zh-CN" altLang="en-US"/>
              <a:t>服务的submitJob接口提交分析参数</a:t>
            </a:r>
            <a:endParaRPr lang="zh-CN" altLang="en-US"/>
          </a:p>
          <a:p>
            <a:r>
              <a:rPr lang="en-US" altLang="zh-CN"/>
              <a:t>5. </a:t>
            </a:r>
            <a:r>
              <a:rPr lang="zh-CN" altLang="en-US"/>
              <a:t>检查和更新</a:t>
            </a:r>
            <a:r>
              <a:rPr lang="en-US" altLang="zh-CN"/>
              <a:t>Job</a:t>
            </a:r>
            <a:r>
              <a:rPr lang="zh-CN" altLang="en-US"/>
              <a:t>相关的参数到已创建的</a:t>
            </a:r>
            <a:r>
              <a:rPr lang="en-US" altLang="zh-CN"/>
              <a:t>Portal Item</a:t>
            </a:r>
            <a:endParaRPr lang="en-US" altLang="zh-CN"/>
          </a:p>
          <a:p>
            <a:r>
              <a:rPr lang="en-US" altLang="zh-CN"/>
              <a:t>6. </a:t>
            </a:r>
            <a:r>
              <a:rPr lang="zh-CN" altLang="en-US"/>
              <a:t>循环检查</a:t>
            </a:r>
            <a:r>
              <a:rPr lang="en-US" altLang="zh-CN"/>
              <a:t>Job</a:t>
            </a:r>
            <a:r>
              <a:rPr lang="zh-CN" altLang="en-US"/>
              <a:t>状态直至不再显示esriJobExecuting</a:t>
            </a:r>
            <a:endParaRPr lang="zh-CN" altLang="en-US"/>
          </a:p>
          <a:p>
            <a:r>
              <a:rPr lang="en-US" altLang="zh-CN"/>
              <a:t>7. </a:t>
            </a:r>
            <a:r>
              <a:rPr lang="zh-CN" altLang="en-US"/>
              <a:t>调用</a:t>
            </a:r>
            <a:r>
              <a:rPr lang="en-US" altLang="zh-CN"/>
              <a:t>Portal Item</a:t>
            </a:r>
            <a:r>
              <a:rPr lang="zh-CN" altLang="en-US"/>
              <a:t>的addResources接口更新任务执行后的结果</a:t>
            </a:r>
            <a:endParaRPr lang="zh-CN" altLang="en-US"/>
          </a:p>
          <a:p>
            <a:r>
              <a:rPr lang="en-US" altLang="zh-CN"/>
              <a:t>8. </a:t>
            </a:r>
            <a:r>
              <a:rPr lang="zh-CN" altLang="en-US"/>
              <a:t>调用</a:t>
            </a:r>
            <a:r>
              <a:rPr lang="en-US" altLang="zh-CN"/>
              <a:t>GP Rest</a:t>
            </a:r>
            <a:r>
              <a:rPr lang="zh-CN" altLang="en-US"/>
              <a:t>服务的resultLayer接口关联执行后的结果服务地址</a:t>
            </a:r>
            <a:endParaRPr lang="zh-CN" altLang="en-US"/>
          </a:p>
          <a:p>
            <a:r>
              <a:rPr lang="en-US" altLang="zh-CN"/>
              <a:t>9. </a:t>
            </a:r>
            <a:r>
              <a:rPr lang="zh-CN" altLang="en-US"/>
              <a:t>更新</a:t>
            </a:r>
            <a:r>
              <a:rPr lang="en-US" altLang="zh-CN"/>
              <a:t>Portal Item</a:t>
            </a:r>
            <a:r>
              <a:rPr lang="zh-CN" altLang="en-US"/>
              <a:t>中</a:t>
            </a:r>
            <a:r>
              <a:rPr lang="en-US" altLang="zh-CN"/>
              <a:t>Job</a:t>
            </a:r>
            <a:r>
              <a:rPr lang="zh-CN" altLang="en-US"/>
              <a:t>关联的信息</a:t>
            </a:r>
            <a:endParaRPr lang="zh-CN" altLang="en-US"/>
          </a:p>
          <a:p>
            <a:r>
              <a:rPr lang="en-US" altLang="zh-CN"/>
              <a:t>10. </a:t>
            </a:r>
            <a:r>
              <a:rPr lang="zh-CN" altLang="en-US"/>
              <a:t>调用</a:t>
            </a:r>
            <a:r>
              <a:rPr lang="en-US" altLang="zh-CN"/>
              <a:t>Portal Item</a:t>
            </a:r>
            <a:r>
              <a:rPr lang="zh-CN" altLang="en-US"/>
              <a:t>的</a:t>
            </a:r>
            <a:r>
              <a:rPr lang="en-US" altLang="zh-CN"/>
              <a:t>refresh</a:t>
            </a:r>
            <a:r>
              <a:rPr lang="zh-CN" altLang="en-US"/>
              <a:t>接口刷新结果服务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Geomap</a:t>
            </a:r>
            <a:r>
              <a:rPr lang="zh-CN" altLang="en-US"/>
              <a:t>编码指引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en-US" altLang="zh-CN"/>
              <a:t>geomap-codestyle</a:t>
            </a:r>
            <a:endParaRPr lang="en-US" altLang="zh-CN"/>
          </a:p>
          <a:p>
            <a:r>
              <a:rPr lang="en-US" altLang="zh-CN"/>
              <a:t>http://git.esrichina.com.cn/yanwh/geomap-codestyle 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Geomap</a:t>
            </a:r>
            <a:r>
              <a:rPr lang="zh-CN" altLang="en-US" dirty="0"/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Geomap</a:t>
            </a:r>
            <a:r>
              <a:rPr lang="zh-CN" altLang="en-US" dirty="0"/>
              <a:t>是一套基于现代前端技术搭建的二三维一体化开发框架；借助于</a:t>
            </a:r>
            <a:r>
              <a:rPr lang="en-US" altLang="zh-CN" dirty="0"/>
              <a:t>Babel</a:t>
            </a:r>
            <a:r>
              <a:rPr lang="zh-CN" altLang="en-US" dirty="0"/>
              <a:t>提供的转译能力，支持使用</a:t>
            </a:r>
            <a:r>
              <a:rPr lang="en-US" altLang="zh-CN" dirty="0"/>
              <a:t>ES6+/TypeScript/Flow</a:t>
            </a:r>
            <a:r>
              <a:rPr lang="zh-CN" altLang="en-US" dirty="0"/>
              <a:t>等等高级的前端语言来开发应用；同时，依托于</a:t>
            </a:r>
            <a:r>
              <a:rPr lang="en-US" altLang="zh-CN" dirty="0"/>
              <a:t>Node.js</a:t>
            </a:r>
            <a:r>
              <a:rPr lang="zh-CN" altLang="en-US" dirty="0"/>
              <a:t>环境下成熟的前端开发生态，支持</a:t>
            </a:r>
            <a:r>
              <a:rPr lang="en-US" altLang="zh-CN" dirty="0"/>
              <a:t>Dev</a:t>
            </a:r>
            <a:r>
              <a:rPr lang="zh-CN" altLang="en-US" dirty="0"/>
              <a:t>环境下的热加载、前端代理、接口</a:t>
            </a:r>
            <a:r>
              <a:rPr lang="en-US" altLang="zh-CN" dirty="0"/>
              <a:t>Mock</a:t>
            </a:r>
            <a:r>
              <a:rPr lang="zh-CN" altLang="en-US" dirty="0"/>
              <a:t>等等辅助特性。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Geomap</a:t>
            </a:r>
            <a:r>
              <a:rPr lang="zh-CN" altLang="en-US" dirty="0"/>
              <a:t>采用</a:t>
            </a:r>
            <a:r>
              <a:rPr lang="en-US" altLang="zh-CN" dirty="0"/>
              <a:t>React</a:t>
            </a:r>
            <a:r>
              <a:rPr lang="zh-CN" altLang="en-US" dirty="0"/>
              <a:t>技术栈来开发视图层，并严格遵循</a:t>
            </a:r>
            <a:r>
              <a:rPr lang="en-US" altLang="zh-CN" dirty="0"/>
              <a:t>React</a:t>
            </a:r>
            <a:r>
              <a:rPr lang="zh-CN" altLang="en-US" dirty="0"/>
              <a:t>所倡导的组件化思想来组织编码；借助于当下流行的</a:t>
            </a:r>
            <a:r>
              <a:rPr lang="en-US" altLang="zh-CN" dirty="0"/>
              <a:t>MV*</a:t>
            </a:r>
            <a:r>
              <a:rPr lang="zh-CN" altLang="en-US" dirty="0"/>
              <a:t>设计模式，充分实现了数据和视图分离的架构。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Geomap</a:t>
            </a:r>
            <a:r>
              <a:rPr lang="zh-CN" altLang="en-US" dirty="0"/>
              <a:t>基于</a:t>
            </a:r>
            <a:r>
              <a:rPr lang="en-US" altLang="zh-CN" dirty="0"/>
              <a:t>ArcGIS JSAPI 4.x</a:t>
            </a:r>
            <a:r>
              <a:rPr lang="zh-CN" altLang="en-US" dirty="0"/>
              <a:t>开发，同时未来会考虑在剥离</a:t>
            </a:r>
            <a:r>
              <a:rPr lang="en-US" altLang="zh-CN" dirty="0"/>
              <a:t>JSAPI</a:t>
            </a:r>
            <a:r>
              <a:rPr lang="zh-CN" altLang="en-US" dirty="0"/>
              <a:t>相关的工具函数的基础上同时适配</a:t>
            </a:r>
            <a:r>
              <a:rPr lang="en-US" altLang="zh-CN" dirty="0"/>
              <a:t>JSAPI 3.x</a:t>
            </a:r>
            <a:r>
              <a:rPr lang="zh-CN" altLang="en-US" dirty="0"/>
              <a:t>和</a:t>
            </a:r>
            <a:r>
              <a:rPr lang="en-US" altLang="zh-CN" dirty="0"/>
              <a:t>4.x</a:t>
            </a:r>
            <a:r>
              <a:rPr lang="zh-CN" altLang="en-US" dirty="0"/>
              <a:t>版本。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Geomap</a:t>
            </a:r>
            <a:r>
              <a:rPr lang="zh-CN" altLang="zh-CN"/>
              <a:t>静态代码检查规范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en-US" altLang="zh-CN"/>
              <a:t>Geomap</a:t>
            </a:r>
            <a:r>
              <a:rPr lang="zh-CN" altLang="en-US"/>
              <a:t>使用</a:t>
            </a:r>
            <a:r>
              <a:rPr lang="en-US" altLang="zh-CN"/>
              <a:t>eslint</a:t>
            </a:r>
            <a:r>
              <a:rPr lang="zh-CN" altLang="en-US"/>
              <a:t>来进行静态代码检查，我们定义了一套针对</a:t>
            </a:r>
            <a:r>
              <a:rPr lang="en-US" altLang="zh-CN"/>
              <a:t>geomap</a:t>
            </a:r>
            <a:r>
              <a:rPr lang="zh-CN" altLang="en-US"/>
              <a:t>项目的静态代码检查规则，并作为</a:t>
            </a:r>
            <a:r>
              <a:rPr lang="en-US" altLang="zh-CN"/>
              <a:t>eslint</a:t>
            </a:r>
            <a:r>
              <a:rPr lang="zh-CN" altLang="en-US"/>
              <a:t>的可共享配置项目发布在</a:t>
            </a:r>
            <a:r>
              <a:rPr lang="en-US" altLang="zh-CN"/>
              <a:t>npm</a:t>
            </a:r>
            <a:r>
              <a:rPr lang="zh-CN" altLang="en-US"/>
              <a:t>上。这样可以保证所有基于</a:t>
            </a:r>
            <a:r>
              <a:rPr lang="en-US" altLang="zh-CN"/>
              <a:t>geomap</a:t>
            </a:r>
            <a:r>
              <a:rPr lang="zh-CN" altLang="en-US"/>
              <a:t>开发的项目都具有统一的代码检查规则。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eslint-config-geomap</a:t>
            </a:r>
            <a:r>
              <a:rPr lang="zh-CN" altLang="en-US"/>
              <a:t>项目将会保持独立迭代，未来当该配置发生更新，开发者只需要及时更新工程中的依赖项版本至最新版本，即可与其他所有的开发人员保持统一。</a:t>
            </a:r>
            <a:endParaRPr lang="zh-CN" altLang="en-US"/>
          </a:p>
          <a:p>
            <a:endParaRPr lang="zh-CN" altLang="en-US"/>
          </a:p>
          <a:p>
            <a:pPr lvl="1"/>
            <a:r>
              <a:rPr lang="en-US" altLang="en-US"/>
              <a:t>yarn upgrade eslint-config-geomap --latest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8205" y="7514590"/>
            <a:ext cx="4533900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22222" y="5057217"/>
            <a:ext cx="645993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600" dirty="0">
                <a:solidFill>
                  <a:srgbClr val="97BA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Geomap</a:t>
            </a:r>
            <a:r>
              <a:rPr lang="zh-CN" altLang="zh-CN" sz="3600" dirty="0">
                <a:solidFill>
                  <a:srgbClr val="97BA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愿景</a:t>
            </a:r>
            <a:endParaRPr lang="zh-CN" altLang="zh-CN" sz="3600" dirty="0">
              <a:solidFill>
                <a:srgbClr val="97BA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283452" y="2638549"/>
            <a:ext cx="1914612" cy="1914612"/>
            <a:chOff x="5107058" y="2004217"/>
            <a:chExt cx="1914612" cy="1914612"/>
          </a:xfrm>
        </p:grpSpPr>
        <p:grpSp>
          <p:nvGrpSpPr>
            <p:cNvPr id="4" name="组合 3"/>
            <p:cNvGrpSpPr/>
            <p:nvPr/>
          </p:nvGrpSpPr>
          <p:grpSpPr>
            <a:xfrm>
              <a:off x="5107058" y="2004217"/>
              <a:ext cx="1914612" cy="1914612"/>
              <a:chOff x="4833033" y="1207640"/>
              <a:chExt cx="2525933" cy="2525933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4867841" y="1248228"/>
                <a:ext cx="2485345" cy="2485345"/>
              </a:xfrm>
              <a:prstGeom prst="ellipse">
                <a:avLst/>
              </a:prstGeom>
              <a:solidFill>
                <a:srgbClr val="97BAFF"/>
              </a:solidFill>
              <a:ln w="28575">
                <a:solidFill>
                  <a:srgbClr val="F2F2F2"/>
                </a:solidFill>
              </a:ln>
              <a:effectLst>
                <a:outerShdw blurRad="88900" dist="75434" dir="2699985" rotWithShape="0">
                  <a:scrgbClr r="0" g="0" b="0">
                    <a:alpha val="23000"/>
                  </a:sc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同心圆 6"/>
              <p:cNvSpPr/>
              <p:nvPr/>
            </p:nvSpPr>
            <p:spPr>
              <a:xfrm>
                <a:off x="4833033" y="1207640"/>
                <a:ext cx="2525933" cy="2525933"/>
              </a:xfrm>
              <a:prstGeom prst="donut">
                <a:avLst>
                  <a:gd name="adj" fmla="val 4637"/>
                </a:avLst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5598105" y="2561104"/>
              <a:ext cx="943430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空心弧 12"/>
          <p:cNvSpPr/>
          <p:nvPr/>
        </p:nvSpPr>
        <p:spPr>
          <a:xfrm>
            <a:off x="5151593" y="2566542"/>
            <a:ext cx="2136762" cy="2148115"/>
          </a:xfrm>
          <a:prstGeom prst="blockArc">
            <a:avLst>
              <a:gd name="adj1" fmla="val 12320495"/>
              <a:gd name="adj2" fmla="val 21549215"/>
              <a:gd name="adj3" fmla="val 0"/>
            </a:avLst>
          </a:prstGeom>
          <a:noFill/>
          <a:ln w="25400" cap="rnd">
            <a:solidFill>
              <a:srgbClr val="1E1E1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geomap-utils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zh-CN" altLang="en-US"/>
              <a:t>尽管</a:t>
            </a:r>
            <a:r>
              <a:rPr lang="en-US" altLang="zh-CN"/>
              <a:t>geomap</a:t>
            </a:r>
            <a:r>
              <a:rPr lang="zh-CN" altLang="en-US"/>
              <a:t>基于</a:t>
            </a:r>
            <a:r>
              <a:rPr lang="en-US" altLang="zh-CN"/>
              <a:t>react</a:t>
            </a:r>
            <a:r>
              <a:rPr lang="zh-CN" altLang="en-US"/>
              <a:t>技术栈打造，但出于以下的考虑，我们仍然将</a:t>
            </a:r>
            <a:r>
              <a:rPr lang="en-US" altLang="zh-CN"/>
              <a:t>geomap</a:t>
            </a:r>
            <a:r>
              <a:rPr lang="zh-CN" altLang="en-US"/>
              <a:t>中的工具类函数独立的剥离出来，并打造了一个单独的项目</a:t>
            </a:r>
            <a:r>
              <a:rPr lang="en-US" altLang="zh-CN"/>
              <a:t>geomap-utils</a:t>
            </a:r>
            <a:endParaRPr lang="en-US" altLang="zh-CN"/>
          </a:p>
          <a:p>
            <a:pPr lvl="1"/>
            <a:r>
              <a:rPr lang="zh-CN" altLang="zh-CN"/>
              <a:t>借助于</a:t>
            </a:r>
            <a:r>
              <a:rPr lang="en-US" altLang="zh-CN"/>
              <a:t>geomap</a:t>
            </a:r>
            <a:r>
              <a:rPr lang="zh-CN" altLang="en-US"/>
              <a:t>多个项目的积累，将可以形成一套可公用的工具类库；未来，不仅仅为</a:t>
            </a:r>
            <a:r>
              <a:rPr lang="en-US" altLang="zh-CN"/>
              <a:t>geomap</a:t>
            </a:r>
            <a:r>
              <a:rPr lang="zh-CN" altLang="en-US"/>
              <a:t>项目，同时也应该能为基于其他技术栈打造的项目所使用，比如</a:t>
            </a:r>
            <a:r>
              <a:rPr lang="en-US" altLang="zh-CN"/>
              <a:t>dojo</a:t>
            </a:r>
            <a:r>
              <a:rPr lang="zh-CN" altLang="en-US"/>
              <a:t>，</a:t>
            </a:r>
            <a:r>
              <a:rPr lang="en-US" altLang="zh-CN"/>
              <a:t>jquery</a:t>
            </a:r>
            <a:r>
              <a:rPr lang="zh-CN" altLang="en-US"/>
              <a:t>或其他类型的项目</a:t>
            </a:r>
            <a:endParaRPr lang="zh-CN" altLang="en-US"/>
          </a:p>
          <a:p>
            <a:pPr lvl="1"/>
            <a:r>
              <a:rPr lang="zh-CN" altLang="zh-CN"/>
              <a:t>通过在</a:t>
            </a:r>
            <a:r>
              <a:rPr lang="en-US" altLang="zh-CN"/>
              <a:t>geomap</a:t>
            </a:r>
            <a:r>
              <a:rPr lang="zh-CN" altLang="en-US"/>
              <a:t>项目中合理的抽象和分离，使得</a:t>
            </a:r>
            <a:r>
              <a:rPr lang="en-US" altLang="zh-CN"/>
              <a:t>geomap</a:t>
            </a:r>
            <a:r>
              <a:rPr lang="zh-CN" altLang="en-US"/>
              <a:t>成为一个与</a:t>
            </a:r>
            <a:r>
              <a:rPr lang="en-US" altLang="zh-CN"/>
              <a:t>JSAPI</a:t>
            </a:r>
            <a:r>
              <a:rPr lang="zh-CN" altLang="en-US"/>
              <a:t>版本无关的应用，当需要时可以在最大化重用</a:t>
            </a:r>
            <a:r>
              <a:rPr lang="en-US" altLang="zh-CN"/>
              <a:t>UI</a:t>
            </a:r>
            <a:r>
              <a:rPr lang="zh-CN" altLang="en-US"/>
              <a:t>的基础上，实现底层</a:t>
            </a:r>
            <a:r>
              <a:rPr lang="en-US" altLang="zh-CN"/>
              <a:t>JSAPI</a:t>
            </a:r>
            <a:r>
              <a:rPr lang="zh-CN" altLang="en-US"/>
              <a:t>版本甚至</a:t>
            </a:r>
            <a:r>
              <a:rPr lang="en-US" altLang="zh-CN"/>
              <a:t>3.x</a:t>
            </a:r>
            <a:r>
              <a:rPr lang="zh-CN" altLang="en-US"/>
              <a:t>和</a:t>
            </a:r>
            <a:r>
              <a:rPr lang="en-US" altLang="zh-CN"/>
              <a:t>4.x</a:t>
            </a:r>
            <a:r>
              <a:rPr lang="zh-CN" altLang="en-US"/>
              <a:t>的无缝切换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geomap-utils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en-US" altLang="zh-CN"/>
              <a:t>geomap-utils</a:t>
            </a:r>
            <a:r>
              <a:rPr lang="zh-CN" altLang="en-US"/>
              <a:t>目前已经剥离并作为一个单独的项目来开发；该项目基于</a:t>
            </a:r>
            <a:r>
              <a:rPr lang="en-US" altLang="zh-CN"/>
              <a:t>ES6</a:t>
            </a:r>
            <a:r>
              <a:rPr lang="zh-CN" altLang="en-US"/>
              <a:t>编写，使用</a:t>
            </a:r>
            <a:r>
              <a:rPr lang="en-US" altLang="zh-CN"/>
              <a:t>babel</a:t>
            </a:r>
            <a:r>
              <a:rPr lang="zh-CN" altLang="en-US"/>
              <a:t>转译；同时采用了前端工具类库常用的</a:t>
            </a:r>
            <a:r>
              <a:rPr lang="en-US" altLang="zh-CN"/>
              <a:t>rollup</a:t>
            </a:r>
            <a:r>
              <a:rPr lang="zh-CN" altLang="en-US"/>
              <a:t>来打包，该项目将输出</a:t>
            </a:r>
            <a:r>
              <a:rPr lang="en-US" altLang="zh-CN"/>
              <a:t>4</a:t>
            </a:r>
            <a:r>
              <a:rPr lang="zh-CN" altLang="en-US"/>
              <a:t>种不同版本的类库</a:t>
            </a:r>
            <a:endParaRPr lang="zh-CN" altLang="en-US"/>
          </a:p>
          <a:p>
            <a:pPr lvl="1"/>
            <a:r>
              <a:rPr lang="en-US" altLang="zh-CN" sz="2000"/>
              <a:t>geomap-utils.js		-- </a:t>
            </a:r>
            <a:r>
              <a:rPr lang="zh-CN" altLang="zh-CN" sz="2000"/>
              <a:t>常规的</a:t>
            </a:r>
            <a:r>
              <a:rPr lang="en-US" altLang="zh-CN" sz="2000"/>
              <a:t>UMD</a:t>
            </a:r>
            <a:r>
              <a:rPr lang="zh-CN" altLang="en-US" sz="2000"/>
              <a:t>风格，支持</a:t>
            </a:r>
            <a:r>
              <a:rPr lang="en-US" altLang="zh-CN" sz="2000"/>
              <a:t>require</a:t>
            </a:r>
            <a:r>
              <a:rPr lang="zh-CN" altLang="en-US" sz="2000"/>
              <a:t>，</a:t>
            </a:r>
            <a:r>
              <a:rPr lang="en-US" altLang="zh-CN" sz="2000"/>
              <a:t>script</a:t>
            </a:r>
            <a:r>
              <a:rPr lang="zh-CN" altLang="en-US" sz="2000"/>
              <a:t>标签</a:t>
            </a:r>
            <a:endParaRPr lang="en-US" altLang="zh-CN" sz="2000"/>
          </a:p>
          <a:p>
            <a:pPr lvl="1"/>
            <a:r>
              <a:rPr lang="en-US" altLang="zh-CN" sz="2000"/>
              <a:t>geomap-utils.min.js		-- </a:t>
            </a:r>
            <a:r>
              <a:rPr lang="zh-CN" altLang="en-US" sz="2000"/>
              <a:t>经过</a:t>
            </a:r>
            <a:r>
              <a:rPr lang="en-US" altLang="zh-CN" sz="2000"/>
              <a:t>uglify</a:t>
            </a:r>
            <a:r>
              <a:rPr lang="zh-CN" altLang="en-US" sz="2000"/>
              <a:t>压缩的</a:t>
            </a:r>
            <a:r>
              <a:rPr lang="en-US" altLang="zh-CN" sz="2000"/>
              <a:t>UMD</a:t>
            </a:r>
            <a:r>
              <a:rPr lang="zh-CN" altLang="en-US" sz="2000"/>
              <a:t>风格代码</a:t>
            </a:r>
            <a:endParaRPr lang="en-US" altLang="zh-CN" sz="2000"/>
          </a:p>
          <a:p>
            <a:pPr lvl="1"/>
            <a:r>
              <a:rPr lang="en-US" altLang="zh-CN" sz="2000"/>
              <a:t>geomap-utils.es6.js		-- ES6 </a:t>
            </a:r>
            <a:r>
              <a:rPr lang="zh-CN" altLang="en-US" sz="2000"/>
              <a:t>模块风格的代码，用于未来发布到</a:t>
            </a:r>
            <a:r>
              <a:rPr lang="en-US" altLang="zh-CN" sz="2000"/>
              <a:t>NPM</a:t>
            </a:r>
            <a:endParaRPr lang="en-US" altLang="zh-CN" sz="2000"/>
          </a:p>
          <a:p>
            <a:pPr lvl="1"/>
            <a:r>
              <a:rPr lang="en-US" altLang="zh-CN" sz="2000"/>
              <a:t>geomap-utils.common.js	-- CommonJS</a:t>
            </a:r>
            <a:r>
              <a:rPr lang="zh-CN" altLang="en-US" sz="2000"/>
              <a:t>风格的代码，用于</a:t>
            </a:r>
            <a:r>
              <a:rPr lang="en-US" altLang="zh-CN" sz="2000"/>
              <a:t>Node</a:t>
            </a:r>
            <a:r>
              <a:rPr lang="zh-CN" altLang="en-US" sz="2000"/>
              <a:t>环境</a:t>
            </a:r>
            <a:endParaRPr lang="zh-CN" altLang="en-US" sz="2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geomap-utils</a:t>
            </a:r>
            <a:r>
              <a:rPr lang="zh-CN" altLang="en-US"/>
              <a:t>开发路线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en-US" altLang="zh-CN"/>
              <a:t>geomap-utils</a:t>
            </a:r>
            <a:r>
              <a:rPr lang="zh-CN" altLang="en-US"/>
              <a:t>定位于官方</a:t>
            </a:r>
            <a:r>
              <a:rPr lang="en-US" altLang="zh-CN"/>
              <a:t>JSAPI</a:t>
            </a:r>
            <a:r>
              <a:rPr lang="zh-CN" altLang="en-US"/>
              <a:t>的补充，将弥补</a:t>
            </a:r>
            <a:r>
              <a:rPr lang="en-US" altLang="zh-CN"/>
              <a:t>JSAPI 4.x </a:t>
            </a:r>
            <a:r>
              <a:rPr lang="zh-CN" altLang="en-US"/>
              <a:t>版本中部分常用功能的缺失，未来将逐步收录以下的功能</a:t>
            </a:r>
            <a:endParaRPr lang="zh-CN" altLang="en-US"/>
          </a:p>
          <a:p>
            <a:pPr lvl="1"/>
            <a:r>
              <a:rPr lang="en-US" altLang="zh-CN"/>
              <a:t>JSAPI</a:t>
            </a:r>
            <a:r>
              <a:rPr lang="zh-CN" altLang="en-US"/>
              <a:t>各种帮助类和辅助函数</a:t>
            </a:r>
            <a:endParaRPr lang="zh-CN" altLang="en-US"/>
          </a:p>
          <a:p>
            <a:pPr lvl="1"/>
            <a:r>
              <a:rPr lang="en-US" altLang="zh-CN"/>
              <a:t>JSAPI</a:t>
            </a:r>
            <a:r>
              <a:rPr lang="zh-CN" altLang="en-US"/>
              <a:t>中扩展的</a:t>
            </a:r>
            <a:r>
              <a:rPr lang="en-US" altLang="zh-CN"/>
              <a:t>Layer</a:t>
            </a:r>
            <a:r>
              <a:rPr lang="zh-CN" altLang="en-US"/>
              <a:t>类型（</a:t>
            </a:r>
            <a:r>
              <a:rPr lang="en-US" altLang="zh-CN"/>
              <a:t>ClusterLayer</a:t>
            </a:r>
            <a:r>
              <a:rPr lang="zh-CN" altLang="en-US"/>
              <a:t>、</a:t>
            </a:r>
            <a:r>
              <a:rPr lang="en-US" altLang="zh-CN"/>
              <a:t>EChartLayer</a:t>
            </a:r>
            <a:r>
              <a:rPr lang="zh-CN" altLang="en-US"/>
              <a:t>，</a:t>
            </a:r>
            <a:r>
              <a:rPr lang="en-US" altLang="zh-CN"/>
              <a:t>etc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en-US" altLang="zh-CN"/>
              <a:t>JSAPI</a:t>
            </a:r>
            <a:r>
              <a:rPr lang="zh-CN" altLang="en-US"/>
              <a:t>中的事件代理总线</a:t>
            </a:r>
            <a:r>
              <a:rPr lang="en-US" altLang="zh-CN"/>
              <a:t>EventBus</a:t>
            </a:r>
            <a:endParaRPr lang="zh-CN" altLang="en-US"/>
          </a:p>
          <a:p>
            <a:pPr lvl="1"/>
            <a:r>
              <a:rPr lang="zh-CN" altLang="en-US"/>
              <a:t>多源异构数据之间的转换（</a:t>
            </a:r>
            <a:r>
              <a:rPr lang="en-US" altLang="zh-CN"/>
              <a:t>XmlDom</a:t>
            </a:r>
            <a:r>
              <a:rPr lang="zh-CN" altLang="zh-CN"/>
              <a:t>、</a:t>
            </a:r>
            <a:r>
              <a:rPr lang="en-US" altLang="zh-CN"/>
              <a:t>JSON</a:t>
            </a:r>
            <a:r>
              <a:rPr lang="zh-CN" altLang="en-US"/>
              <a:t>、</a:t>
            </a:r>
            <a:r>
              <a:rPr lang="en-US" altLang="zh-CN"/>
              <a:t>YAML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en-US" altLang="zh-CN"/>
              <a:t>ArcGIS REST API</a:t>
            </a:r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geomap-widgets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en-US" altLang="zh-CN"/>
              <a:t>ArcGIS JSAPI 4.x </a:t>
            </a:r>
            <a:r>
              <a:rPr lang="zh-CN" altLang="zh-CN"/>
              <a:t>提供了一套优秀的微件开发架构，同时，社区以及项目中积累了一些基于</a:t>
            </a:r>
            <a:r>
              <a:rPr lang="en-US" altLang="zh-CN"/>
              <a:t>Widget Framework</a:t>
            </a:r>
            <a:r>
              <a:rPr lang="zh-CN" altLang="en-US"/>
              <a:t>开发的优秀的微件。</a:t>
            </a:r>
            <a:r>
              <a:rPr lang="en-US" altLang="zh-CN"/>
              <a:t>geomap</a:t>
            </a:r>
            <a:r>
              <a:rPr lang="zh-CN" altLang="en-US"/>
              <a:t>将提供一套微件的集合，并通过</a:t>
            </a:r>
            <a:r>
              <a:rPr lang="en-US" altLang="zh-CN"/>
              <a:t>CDN</a:t>
            </a:r>
            <a:r>
              <a:rPr lang="zh-CN" altLang="en-US"/>
              <a:t>的形式集中提供。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geomap</a:t>
            </a:r>
            <a:r>
              <a:rPr lang="zh-CN" altLang="en-US"/>
              <a:t>项目将不会打包这部分微件代码，</a:t>
            </a:r>
            <a:r>
              <a:rPr lang="zh-CN"/>
              <a:t>而是通过配置</a:t>
            </a:r>
            <a:r>
              <a:rPr lang="en-US" altLang="zh-CN"/>
              <a:t>dojoConfig</a:t>
            </a:r>
            <a:r>
              <a:rPr lang="zh-CN" altLang="en-US"/>
              <a:t>的</a:t>
            </a:r>
            <a:r>
              <a:rPr lang="en-US" altLang="zh-CN"/>
              <a:t>packages</a:t>
            </a:r>
            <a:r>
              <a:rPr lang="zh-CN" altLang="en-US"/>
              <a:t>的方式指向</a:t>
            </a:r>
            <a:r>
              <a:rPr lang="en-US" altLang="zh-CN"/>
              <a:t>geomap-widgets</a:t>
            </a:r>
            <a:r>
              <a:rPr lang="zh-CN" altLang="en-US"/>
              <a:t>所在的目录。同时，在</a:t>
            </a:r>
            <a:r>
              <a:rPr lang="en-US" altLang="zh-CN"/>
              <a:t>webpack</a:t>
            </a:r>
            <a:r>
              <a:rPr lang="zh-CN" altLang="en-US"/>
              <a:t>中为</a:t>
            </a:r>
            <a:r>
              <a:rPr lang="en-US" altLang="zh-CN"/>
              <a:t>geomap-widgets</a:t>
            </a:r>
            <a:r>
              <a:rPr lang="zh-CN" altLang="en-US"/>
              <a:t>配置</a:t>
            </a:r>
            <a:r>
              <a:rPr lang="en-US" altLang="zh-CN"/>
              <a:t>external</a:t>
            </a:r>
            <a:r>
              <a:rPr lang="zh-CN" altLang="en-US"/>
              <a:t>，允许在编码时仍然通过</a:t>
            </a:r>
            <a:r>
              <a:rPr lang="en-US" altLang="zh-CN"/>
              <a:t>import</a:t>
            </a:r>
            <a:r>
              <a:rPr lang="zh-CN" altLang="en-US"/>
              <a:t>的方式来引用。</a:t>
            </a:r>
            <a:endParaRPr lang="zh-CN" altLang="en-US"/>
          </a:p>
          <a:p>
            <a:endParaRPr lang="zh-CN" altLang="en-US"/>
          </a:p>
          <a:p>
            <a:pPr lvl="1"/>
            <a:r>
              <a:rPr lang="en-US" altLang="en-US"/>
              <a:t>import SampleWidget from 'geomap-widgets/SampleWidget';</a:t>
            </a:r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geomap-template-*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en-US" altLang="zh-CN"/>
              <a:t>UMI</a:t>
            </a:r>
            <a:r>
              <a:rPr lang="zh-CN" altLang="en-US"/>
              <a:t>自</a:t>
            </a:r>
            <a:r>
              <a:rPr lang="en-US" altLang="zh-CN"/>
              <a:t>2.3</a:t>
            </a:r>
            <a:r>
              <a:rPr lang="zh-CN" altLang="en-US"/>
              <a:t>版本开始提供了一种全新的方式来开发</a:t>
            </a:r>
            <a:r>
              <a:rPr lang="en-US" altLang="zh-CN"/>
              <a:t>React</a:t>
            </a:r>
            <a:r>
              <a:rPr lang="zh-CN" altLang="en-US"/>
              <a:t>页面，称之为</a:t>
            </a:r>
            <a:r>
              <a:rPr lang="en-US" altLang="zh-CN"/>
              <a:t>“</a:t>
            </a:r>
            <a:r>
              <a:rPr lang="zh-CN" altLang="en-US"/>
              <a:t>区块</a:t>
            </a:r>
            <a:r>
              <a:rPr lang="en-US" altLang="zh-CN"/>
              <a:t>”</a:t>
            </a:r>
            <a:r>
              <a:rPr lang="zh-CN" altLang="en-US"/>
              <a:t>。我认为这是我心目中最接近</a:t>
            </a:r>
            <a:r>
              <a:rPr lang="en-US" altLang="zh-CN"/>
              <a:t>geomap</a:t>
            </a:r>
            <a:r>
              <a:rPr lang="zh-CN" altLang="en-US"/>
              <a:t>未来项目开发方式的一种技术。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UMI“</a:t>
            </a:r>
            <a:r>
              <a:rPr lang="zh-CN" altLang="en-US"/>
              <a:t>区块</a:t>
            </a:r>
            <a:r>
              <a:rPr lang="en-US" altLang="zh-CN"/>
              <a:t>”</a:t>
            </a:r>
            <a:r>
              <a:rPr lang="zh-CN" altLang="en-US"/>
              <a:t>本质是一个</a:t>
            </a:r>
            <a:r>
              <a:rPr lang="en-US" altLang="zh-CN"/>
              <a:t>UMI</a:t>
            </a:r>
            <a:r>
              <a:rPr lang="zh-CN" altLang="en-US"/>
              <a:t>页面的模板，然而借助于</a:t>
            </a:r>
            <a:r>
              <a:rPr lang="en-US" altLang="zh-CN"/>
              <a:t>umi-plugin-block-dev</a:t>
            </a:r>
            <a:r>
              <a:rPr lang="zh-CN" altLang="zh-CN"/>
              <a:t>插件提供的能力，我们可以单独开发、调试和发布这个页面模板。</a:t>
            </a:r>
            <a:endParaRPr lang="zh-CN" altLang="zh-CN"/>
          </a:p>
          <a:p>
            <a:endParaRPr lang="zh-CN" altLang="zh-CN"/>
          </a:p>
          <a:p>
            <a:r>
              <a:rPr lang="zh-CN" altLang="zh-CN"/>
              <a:t>随着</a:t>
            </a:r>
            <a:r>
              <a:rPr lang="en-US" altLang="zh-CN"/>
              <a:t>geomap</a:t>
            </a:r>
            <a:r>
              <a:rPr lang="zh-CN" altLang="en-US"/>
              <a:t>应对不同项目中的不同需求，我们可以为常见的</a:t>
            </a:r>
            <a:r>
              <a:rPr lang="en-US" altLang="zh-CN"/>
              <a:t>Web GIS</a:t>
            </a:r>
            <a:r>
              <a:rPr lang="zh-CN" altLang="en-US"/>
              <a:t>应用提供基于</a:t>
            </a:r>
            <a:r>
              <a:rPr lang="en-US" altLang="zh-CN"/>
              <a:t>geomap</a:t>
            </a:r>
            <a:r>
              <a:rPr lang="zh-CN" altLang="en-US"/>
              <a:t>开发的页面布局模板，例如：</a:t>
            </a:r>
            <a:endParaRPr lang="zh-CN" altLang="en-US"/>
          </a:p>
          <a:p>
            <a:pPr lvl="1"/>
            <a:r>
              <a:rPr lang="en-US" altLang="en-US"/>
              <a:t>geomap-template-summaryview</a:t>
            </a:r>
            <a:endParaRPr lang="en-US" altLang="en-US"/>
          </a:p>
          <a:p>
            <a:pPr lvl="1"/>
            <a:r>
              <a:rPr lang="en-US" altLang="en-US"/>
              <a:t>geomap-template-dashboard</a:t>
            </a:r>
            <a:endParaRPr lang="en-US" altLang="en-US"/>
          </a:p>
          <a:p>
            <a:pPr lvl="1"/>
            <a:r>
              <a:rPr lang="en-US" altLang="en-US"/>
              <a:t>... ...</a:t>
            </a:r>
            <a:endParaRPr lang="en-US" altLang="en-US"/>
          </a:p>
          <a:p>
            <a:pPr lvl="1"/>
            <a:endParaRPr lang="en-US" altLang="en-US"/>
          </a:p>
          <a:p>
            <a:pPr lvl="0"/>
            <a:r>
              <a:rPr lang="zh-CN" altLang="en-US"/>
              <a:t>目前我们在</a:t>
            </a:r>
            <a:r>
              <a:rPr lang="en-US" altLang="zh-CN"/>
              <a:t>git</a:t>
            </a:r>
            <a:r>
              <a:rPr lang="zh-CN" altLang="en-US"/>
              <a:t>中的各种分支，未来可以转化为不同的模板，也就是</a:t>
            </a:r>
            <a:r>
              <a:rPr lang="en-US" altLang="zh-CN"/>
              <a:t>“</a:t>
            </a:r>
            <a:r>
              <a:rPr lang="zh-CN" altLang="en-US"/>
              <a:t>区块</a:t>
            </a:r>
            <a:r>
              <a:rPr lang="en-US" altLang="zh-CN"/>
              <a:t>”</a:t>
            </a:r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geomap</a:t>
            </a:r>
            <a:r>
              <a:rPr lang="zh-CN" altLang="zh-CN"/>
              <a:t>的未来</a:t>
            </a:r>
            <a:endParaRPr lang="zh-CN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0"/>
          </p:nvPr>
        </p:nvPicPr>
        <p:blipFill>
          <a:blip r:embed="rId1"/>
          <a:stretch>
            <a:fillRect/>
          </a:stretch>
        </p:blipFill>
        <p:spPr>
          <a:xfrm>
            <a:off x="1276985" y="1194435"/>
            <a:ext cx="9798050" cy="732472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Geomap</a:t>
            </a:r>
            <a:r>
              <a:rPr lang="zh-CN" altLang="zh-CN"/>
              <a:t>成功案例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年内基于</a:t>
            </a:r>
            <a:r>
              <a:rPr lang="en-US" altLang="zh-CN" dirty="0">
                <a:sym typeface="+mn-ea"/>
              </a:rPr>
              <a:t>geomap</a:t>
            </a:r>
            <a:r>
              <a:rPr lang="zh-CN" altLang="en-US" dirty="0">
                <a:sym typeface="+mn-ea"/>
              </a:rPr>
              <a:t>开发框架，已经实施的项目包括：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- </a:t>
            </a:r>
            <a:r>
              <a:rPr lang="zh-CN" altLang="en-US" dirty="0">
                <a:sym typeface="+mn-ea"/>
              </a:rPr>
              <a:t>安徽住建厅农村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大革命</a:t>
            </a:r>
            <a:r>
              <a:rPr lang="en-US" altLang="zh-CN" dirty="0">
                <a:sym typeface="+mn-ea"/>
              </a:rPr>
              <a:t>GIS</a:t>
            </a:r>
            <a:r>
              <a:rPr lang="zh-CN" altLang="en-US" dirty="0">
                <a:sym typeface="+mn-ea"/>
              </a:rPr>
              <a:t>应用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- </a:t>
            </a:r>
            <a:r>
              <a:rPr lang="zh-CN" altLang="en-US" dirty="0">
                <a:sym typeface="+mn-ea"/>
              </a:rPr>
              <a:t>安徽住建厅住房保障</a:t>
            </a:r>
            <a:r>
              <a:rPr lang="en-US" altLang="zh-CN" dirty="0">
                <a:sym typeface="+mn-ea"/>
              </a:rPr>
              <a:t>GIS</a:t>
            </a:r>
            <a:r>
              <a:rPr lang="zh-CN" altLang="en-US" dirty="0">
                <a:sym typeface="+mn-ea"/>
              </a:rPr>
              <a:t>应用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- </a:t>
            </a:r>
            <a:r>
              <a:rPr lang="zh-CN" altLang="en-US" dirty="0">
                <a:sym typeface="+mn-ea"/>
              </a:rPr>
              <a:t>安徽住建厅工程项目</a:t>
            </a:r>
            <a:r>
              <a:rPr lang="en-US" altLang="zh-CN" dirty="0">
                <a:sym typeface="+mn-ea"/>
              </a:rPr>
              <a:t>GIS</a:t>
            </a:r>
            <a:r>
              <a:rPr lang="zh-CN" altLang="en-US" dirty="0">
                <a:sym typeface="+mn-ea"/>
              </a:rPr>
              <a:t>应用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- </a:t>
            </a:r>
            <a:r>
              <a:rPr lang="zh-CN" altLang="en-US" dirty="0">
                <a:sym typeface="+mn-ea"/>
              </a:rPr>
              <a:t>智慧南平电子地图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- </a:t>
            </a:r>
            <a:r>
              <a:rPr lang="zh-CN" altLang="en-US" dirty="0">
                <a:sym typeface="+mn-ea"/>
              </a:rPr>
              <a:t>三维规划行业解决方案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- </a:t>
            </a:r>
            <a:r>
              <a:rPr lang="zh-CN" altLang="en-US" dirty="0">
                <a:sym typeface="+mn-ea"/>
              </a:rPr>
              <a:t>华为智慧园区</a:t>
            </a:r>
            <a:r>
              <a:rPr lang="en-US" altLang="zh-CN" dirty="0">
                <a:sym typeface="+mn-ea"/>
              </a:rPr>
              <a:t>GIS</a:t>
            </a:r>
            <a:r>
              <a:rPr lang="zh-CN" altLang="en-US" dirty="0">
                <a:sym typeface="+mn-ea"/>
              </a:rPr>
              <a:t>仪表盘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Geomap</a:t>
            </a:r>
            <a:r>
              <a:rPr lang="zh-CN" altLang="en-US"/>
              <a:t>已实现功能清单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zh-CN" altLang="en-US"/>
              <a:t>地图工具</a:t>
            </a:r>
            <a:endParaRPr lang="zh-CN" altLang="en-US"/>
          </a:p>
          <a:p>
            <a:pPr lvl="1"/>
            <a:r>
              <a:rPr lang="zh-CN" altLang="en-US"/>
              <a:t>基础地图操作工具（</a:t>
            </a:r>
            <a:r>
              <a:rPr lang="en-US" altLang="zh-CN"/>
              <a:t>Zoom</a:t>
            </a:r>
            <a:r>
              <a:rPr lang="zh-CN" altLang="en-US"/>
              <a:t>，指北针，鼠标坐标，底图库）</a:t>
            </a:r>
            <a:endParaRPr lang="zh-CN" altLang="en-US"/>
          </a:p>
          <a:p>
            <a:pPr lvl="1"/>
            <a:r>
              <a:rPr lang="zh-CN" altLang="en-US"/>
              <a:t>地图微件（图层列表，测量，书签，注记，行政区划导航）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en-US" altLang="zh-CN"/>
              <a:t>Portal</a:t>
            </a:r>
            <a:endParaRPr lang="en-US" altLang="zh-CN"/>
          </a:p>
          <a:p>
            <a:pPr lvl="1"/>
            <a:r>
              <a:rPr lang="zh-CN" altLang="en-US"/>
              <a:t>验证（用户名登录，</a:t>
            </a:r>
            <a:r>
              <a:rPr lang="en-US" altLang="zh-CN"/>
              <a:t>clientId</a:t>
            </a:r>
            <a:r>
              <a:rPr lang="zh-CN" altLang="en-US"/>
              <a:t>验证）</a:t>
            </a:r>
            <a:endParaRPr lang="zh-CN" altLang="en-US"/>
          </a:p>
          <a:p>
            <a:pPr lvl="1"/>
            <a:r>
              <a:rPr lang="zh-CN" altLang="en-US"/>
              <a:t>图层树及开关</a:t>
            </a:r>
            <a:endParaRPr lang="zh-CN" altLang="en-US"/>
          </a:p>
          <a:p>
            <a:pPr lvl="1"/>
            <a:r>
              <a:rPr lang="en-US" altLang="zh-CN"/>
              <a:t>GP</a:t>
            </a:r>
            <a:r>
              <a:rPr lang="zh-CN" altLang="en-US"/>
              <a:t>分析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天地图</a:t>
            </a:r>
            <a:endParaRPr lang="zh-CN" altLang="en-US"/>
          </a:p>
          <a:p>
            <a:pPr lvl="1"/>
            <a:r>
              <a:rPr lang="zh-CN" altLang="en-US"/>
              <a:t>公交换乘</a:t>
            </a:r>
            <a:endParaRPr lang="zh-CN" altLang="en-US"/>
          </a:p>
          <a:p>
            <a:pPr lvl="1"/>
            <a:r>
              <a:rPr lang="zh-CN" altLang="en-US"/>
              <a:t>路径规划</a:t>
            </a:r>
            <a:endParaRPr lang="zh-CN" altLang="en-US"/>
          </a:p>
          <a:p>
            <a:pPr lvl="1"/>
            <a:r>
              <a:rPr lang="en-US" altLang="zh-CN"/>
              <a:t>POI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Geomap</a:t>
            </a:r>
            <a:r>
              <a:rPr lang="zh-CN" altLang="en-US"/>
              <a:t>技术体系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en-US" altLang="zh-CN"/>
              <a:t>Geomap</a:t>
            </a:r>
            <a:r>
              <a:rPr lang="zh-CN" altLang="en-US"/>
              <a:t>是一套完全基于现代前端技术栈打造的高效的开发框架，底层采用了</a:t>
            </a:r>
            <a:r>
              <a:rPr lang="en-US" altLang="zh-CN"/>
              <a:t>npm</a:t>
            </a:r>
            <a:r>
              <a:rPr lang="zh-CN" altLang="en-US"/>
              <a:t>作为包管理器，使用</a:t>
            </a:r>
            <a:r>
              <a:rPr lang="en-US" altLang="zh-CN"/>
              <a:t>webpack</a:t>
            </a:r>
            <a:r>
              <a:rPr lang="zh-CN" altLang="en-US"/>
              <a:t>来打包代码。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包管理：</a:t>
            </a:r>
            <a:r>
              <a:rPr lang="en-US" altLang="zh-CN"/>
              <a:t>npm/yarn</a:t>
            </a:r>
            <a:endParaRPr lang="en-US" altLang="zh-CN"/>
          </a:p>
          <a:p>
            <a:r>
              <a:rPr lang="zh-CN" altLang="en-US"/>
              <a:t>开发语言：</a:t>
            </a:r>
            <a:r>
              <a:rPr lang="en-US" altLang="zh-CN"/>
              <a:t>ES6+</a:t>
            </a:r>
            <a:r>
              <a:rPr lang="zh-CN" altLang="en-US"/>
              <a:t>（同时支持</a:t>
            </a:r>
            <a:r>
              <a:rPr lang="en-US" altLang="zh-CN"/>
              <a:t>TypeScript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UI</a:t>
            </a:r>
            <a:r>
              <a:rPr lang="zh-CN" altLang="en-US"/>
              <a:t>技术栈：</a:t>
            </a:r>
            <a:r>
              <a:rPr lang="en-US" altLang="zh-CN"/>
              <a:t>React+Redux+Redux-Saga+Ant Design</a:t>
            </a:r>
            <a:endParaRPr lang="en-US" altLang="zh-CN"/>
          </a:p>
          <a:p>
            <a:r>
              <a:rPr lang="en-US" altLang="zh-CN"/>
              <a:t>Ajax</a:t>
            </a:r>
            <a:r>
              <a:rPr lang="zh-CN" altLang="en-US"/>
              <a:t>：</a:t>
            </a:r>
            <a:r>
              <a:rPr lang="en-US" altLang="zh-CN"/>
              <a:t>whatwg-fetch</a:t>
            </a:r>
            <a:endParaRPr lang="en-US" altLang="zh-CN"/>
          </a:p>
          <a:p>
            <a:r>
              <a:rPr lang="zh-CN" altLang="en-US"/>
              <a:t>样式：全局</a:t>
            </a:r>
            <a:r>
              <a:rPr lang="en-US" altLang="zh-CN"/>
              <a:t>CSS Module</a:t>
            </a:r>
            <a:r>
              <a:rPr lang="zh-CN" altLang="en-US"/>
              <a:t>（支持</a:t>
            </a:r>
            <a:r>
              <a:rPr lang="en-US" altLang="zh-CN"/>
              <a:t>Less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打包工具：</a:t>
            </a:r>
            <a:r>
              <a:rPr lang="en-US" altLang="zh-CN"/>
              <a:t>webpack</a:t>
            </a:r>
            <a:endParaRPr lang="zh-CN" altLang="en-US"/>
          </a:p>
          <a:p>
            <a:r>
              <a:rPr lang="zh-CN" altLang="en-US"/>
              <a:t>工具：</a:t>
            </a:r>
            <a:r>
              <a:rPr lang="en-US" altLang="zh-CN"/>
              <a:t>esri-loader</a:t>
            </a:r>
            <a:r>
              <a:rPr lang="zh-CN" altLang="en-US"/>
              <a:t>、</a:t>
            </a:r>
            <a:r>
              <a:rPr lang="en-US" altLang="zh-CN"/>
              <a:t>lodash</a:t>
            </a:r>
            <a:endParaRPr lang="en-US" altLang="zh-CN"/>
          </a:p>
          <a:p>
            <a:r>
              <a:rPr lang="zh-CN" altLang="en-US"/>
              <a:t>浏览器兼容性：</a:t>
            </a:r>
            <a:r>
              <a:rPr lang="en-US" altLang="zh-CN"/>
              <a:t>IE 11</a:t>
            </a:r>
            <a:r>
              <a:rPr lang="zh-CN" altLang="en-US"/>
              <a:t>、</a:t>
            </a:r>
            <a:r>
              <a:rPr lang="en-US" altLang="zh-CN"/>
              <a:t>Chrome/Firefox</a:t>
            </a:r>
            <a:r>
              <a:rPr lang="zh-CN" altLang="en-US"/>
              <a:t>近</a:t>
            </a:r>
            <a:r>
              <a:rPr lang="en-US" altLang="zh-CN"/>
              <a:t>2</a:t>
            </a:r>
            <a:r>
              <a:rPr lang="zh-CN" altLang="en-US"/>
              <a:t>年发布的版本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Geomap</a:t>
            </a:r>
            <a:r>
              <a:rPr lang="zh-CN" altLang="en-US"/>
              <a:t>技术迭代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zh-CN" altLang="en-US"/>
              <a:t>第一版：</a:t>
            </a:r>
            <a:r>
              <a:rPr lang="en-US" altLang="zh-CN"/>
              <a:t>(2017</a:t>
            </a:r>
            <a:r>
              <a:rPr lang="zh-CN" altLang="zh-CN"/>
              <a:t>年</a:t>
            </a:r>
            <a:r>
              <a:rPr lang="zh-CN" altLang="en-US"/>
              <a:t>海图中心项目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en-US" altLang="zh-CN"/>
              <a:t>dva + roadhog + react	</a:t>
            </a:r>
            <a:endParaRPr lang="en-US" altLang="zh-CN"/>
          </a:p>
          <a:p>
            <a:pPr lvl="2"/>
            <a:r>
              <a:rPr lang="en-US" altLang="zh-CN"/>
              <a:t>-- </a:t>
            </a:r>
            <a:r>
              <a:rPr lang="en-US"/>
              <a:t>React</a:t>
            </a:r>
            <a:r>
              <a:rPr lang="zh-CN" altLang="en-US"/>
              <a:t>组件与</a:t>
            </a:r>
            <a:r>
              <a:rPr lang="en-US" altLang="zh-CN"/>
              <a:t>JSAPI</a:t>
            </a:r>
            <a:r>
              <a:rPr lang="zh-CN" altLang="en-US"/>
              <a:t>微件体系无法互通数据</a:t>
            </a:r>
            <a:endParaRPr lang="en-US" altLang="en-US"/>
          </a:p>
          <a:p>
            <a:pPr lvl="1"/>
            <a:endParaRPr lang="en-US" altLang="zh-CN"/>
          </a:p>
          <a:p>
            <a:pPr lvl="0"/>
            <a:r>
              <a:rPr lang="zh-CN" altLang="zh-CN"/>
              <a:t>第二版：</a:t>
            </a:r>
            <a:r>
              <a:rPr lang="en-US" altLang="zh-CN"/>
              <a:t>(</a:t>
            </a:r>
            <a:r>
              <a:rPr lang="zh-CN" altLang="en-US"/>
              <a:t>南平电子地图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en-US" altLang="zh-CN"/>
              <a:t>dva + roadhog + react + redux	</a:t>
            </a:r>
            <a:endParaRPr lang="en-US" altLang="zh-CN"/>
          </a:p>
          <a:p>
            <a:pPr lvl="2"/>
            <a:r>
              <a:rPr lang="en-US" altLang="zh-CN"/>
              <a:t>-- </a:t>
            </a:r>
            <a:r>
              <a:rPr lang="zh-CN" altLang="en-US"/>
              <a:t>借助于</a:t>
            </a:r>
            <a:r>
              <a:rPr lang="en-US" altLang="zh-CN"/>
              <a:t>Redux</a:t>
            </a:r>
            <a:r>
              <a:rPr lang="zh-CN" altLang="en-US"/>
              <a:t>中间件实现交互，但缺乏对</a:t>
            </a:r>
            <a:r>
              <a:rPr lang="en-US" altLang="zh-CN"/>
              <a:t>IE 11 </a:t>
            </a:r>
            <a:r>
              <a:rPr lang="zh-CN" altLang="en-US"/>
              <a:t>的支持</a:t>
            </a:r>
            <a:endParaRPr lang="zh-CN" altLang="en-US"/>
          </a:p>
          <a:p>
            <a:pPr lvl="2"/>
            <a:endParaRPr lang="zh-CN" altLang="en-US"/>
          </a:p>
          <a:p>
            <a:pPr lvl="0"/>
            <a:r>
              <a:rPr lang="zh-CN" altLang="en-US"/>
              <a:t>第三版：</a:t>
            </a:r>
            <a:endParaRPr lang="zh-CN" altLang="en-US"/>
          </a:p>
          <a:p>
            <a:pPr lvl="1"/>
            <a:r>
              <a:rPr lang="en-US" altLang="zh-CN"/>
              <a:t>dva + umi + react + redux + esri-loader</a:t>
            </a:r>
            <a:endParaRPr lang="en-US" altLang="zh-CN"/>
          </a:p>
          <a:p>
            <a:pPr lvl="2"/>
            <a:r>
              <a:rPr lang="zh-CN" altLang="en-US"/>
              <a:t>支持</a:t>
            </a:r>
            <a:r>
              <a:rPr lang="en-US" altLang="zh-CN"/>
              <a:t>IE11</a:t>
            </a:r>
            <a:r>
              <a:rPr lang="zh-CN" altLang="en-US"/>
              <a:t>及</a:t>
            </a:r>
            <a:r>
              <a:rPr lang="en-US" altLang="zh-CN"/>
              <a:t>Chrome/Firefox</a:t>
            </a:r>
            <a:r>
              <a:rPr lang="zh-CN" altLang="en-US"/>
              <a:t>最新版本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Geomap</a:t>
            </a:r>
            <a:r>
              <a:rPr lang="zh-CN" altLang="zh-CN"/>
              <a:t>技术架构</a:t>
            </a:r>
            <a:endParaRPr lang="zh-CN" altLang="zh-CN"/>
          </a:p>
        </p:txBody>
      </p:sp>
      <p:sp>
        <p:nvSpPr>
          <p:cNvPr id="5" name="内容占位符 4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3645" y="1403350"/>
            <a:ext cx="9903460" cy="69945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22222" y="5057217"/>
            <a:ext cx="645993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600" dirty="0">
                <a:solidFill>
                  <a:srgbClr val="97BA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Geomap</a:t>
            </a:r>
            <a:r>
              <a:rPr lang="zh-CN" altLang="en-US" sz="3600" dirty="0">
                <a:solidFill>
                  <a:srgbClr val="97BA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开发指南</a:t>
            </a:r>
            <a:endParaRPr lang="zh-CN" altLang="en-US" sz="3600" dirty="0">
              <a:solidFill>
                <a:srgbClr val="97BA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283452" y="2638549"/>
            <a:ext cx="1914612" cy="1914612"/>
            <a:chOff x="5107058" y="2004217"/>
            <a:chExt cx="1914612" cy="1914612"/>
          </a:xfrm>
        </p:grpSpPr>
        <p:grpSp>
          <p:nvGrpSpPr>
            <p:cNvPr id="4" name="组合 3"/>
            <p:cNvGrpSpPr/>
            <p:nvPr/>
          </p:nvGrpSpPr>
          <p:grpSpPr>
            <a:xfrm>
              <a:off x="5107058" y="2004217"/>
              <a:ext cx="1914612" cy="1914612"/>
              <a:chOff x="4833033" y="1207640"/>
              <a:chExt cx="2525933" cy="2525933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4867841" y="1248228"/>
                <a:ext cx="2485345" cy="2485345"/>
              </a:xfrm>
              <a:prstGeom prst="ellipse">
                <a:avLst/>
              </a:prstGeom>
              <a:solidFill>
                <a:srgbClr val="97BAFF"/>
              </a:solidFill>
              <a:ln w="28575">
                <a:solidFill>
                  <a:srgbClr val="F2F2F2"/>
                </a:solidFill>
              </a:ln>
              <a:effectLst>
                <a:outerShdw blurRad="88900" dist="75434" dir="2699985" rotWithShape="0">
                  <a:scrgbClr r="0" g="0" b="0">
                    <a:alpha val="23000"/>
                  </a:sc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同心圆 6"/>
              <p:cNvSpPr/>
              <p:nvPr/>
            </p:nvSpPr>
            <p:spPr>
              <a:xfrm>
                <a:off x="4833033" y="1207640"/>
                <a:ext cx="2525933" cy="2525933"/>
              </a:xfrm>
              <a:prstGeom prst="donut">
                <a:avLst>
                  <a:gd name="adj" fmla="val 4637"/>
                </a:avLst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5598105" y="2561104"/>
              <a:ext cx="9434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空心弧 12"/>
          <p:cNvSpPr/>
          <p:nvPr/>
        </p:nvSpPr>
        <p:spPr>
          <a:xfrm>
            <a:off x="5151593" y="2566542"/>
            <a:ext cx="2136762" cy="2148115"/>
          </a:xfrm>
          <a:prstGeom prst="blockArc">
            <a:avLst>
              <a:gd name="adj1" fmla="val 12320495"/>
              <a:gd name="adj2" fmla="val 21549215"/>
              <a:gd name="adj3" fmla="val 0"/>
            </a:avLst>
          </a:prstGeom>
          <a:noFill/>
          <a:ln w="25400" cap="rnd">
            <a:solidFill>
              <a:srgbClr val="1E1E1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5810</Words>
  <Application>WPS 演示</Application>
  <PresentationFormat>自定义</PresentationFormat>
  <Paragraphs>269</Paragraphs>
  <Slides>38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Geomap开发框架</vt:lpstr>
      <vt:lpstr>PowerPoint 演示文稿</vt:lpstr>
      <vt:lpstr>Geomap是什么</vt:lpstr>
      <vt:lpstr>Geomap成功案例</vt:lpstr>
      <vt:lpstr>Geomap已实现功能清单</vt:lpstr>
      <vt:lpstr>Geomap技术体系</vt:lpstr>
      <vt:lpstr>Geomap技术迭代</vt:lpstr>
      <vt:lpstr>Geomap技术架构</vt:lpstr>
      <vt:lpstr>PowerPoint 演示文稿</vt:lpstr>
      <vt:lpstr>Geomap工程目录</vt:lpstr>
      <vt:lpstr>Geomap前端路由</vt:lpstr>
      <vt:lpstr>HTML模板</vt:lpstr>
      <vt:lpstr>Geomap页面</vt:lpstr>
      <vt:lpstr>Geomap组件</vt:lpstr>
      <vt:lpstr>Home组件代码示例</vt:lpstr>
      <vt:lpstr>Redux Store</vt:lpstr>
      <vt:lpstr>组件时序图</vt:lpstr>
      <vt:lpstr>Redux中间件</vt:lpstr>
      <vt:lpstr>Redux-saga</vt:lpstr>
      <vt:lpstr>geomap modals</vt:lpstr>
      <vt:lpstr>geomap异步操作时序图</vt:lpstr>
      <vt:lpstr>Redux Middleware for ArcGIS JSAPI</vt:lpstr>
      <vt:lpstr>在Geomap中使用JSAPI微件</vt:lpstr>
      <vt:lpstr>在Geomap中开发微件UI</vt:lpstr>
      <vt:lpstr>Home微件代码示例</vt:lpstr>
      <vt:lpstr>Geomap中的GP分析</vt:lpstr>
      <vt:lpstr>Geomap中的密度分析GP</vt:lpstr>
      <vt:lpstr>密度分析GP Rest接口请求流程</vt:lpstr>
      <vt:lpstr>Geomap编码指引</vt:lpstr>
      <vt:lpstr>Geomap静态代码检查规范</vt:lpstr>
      <vt:lpstr>PowerPoint 演示文稿</vt:lpstr>
      <vt:lpstr>geomap-utils</vt:lpstr>
      <vt:lpstr>geomap-utils</vt:lpstr>
      <vt:lpstr>geomap-utils开发路线</vt:lpstr>
      <vt:lpstr>geomap-widgets</vt:lpstr>
      <vt:lpstr>geomap-template-*</vt:lpstr>
      <vt:lpstr>geomap的未来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Work</cp:lastModifiedBy>
  <cp:revision>603</cp:revision>
  <cp:lastPrinted>2113-01-01T00:00:00Z</cp:lastPrinted>
  <dcterms:created xsi:type="dcterms:W3CDTF">2113-01-01T00:00:00Z</dcterms:created>
  <dcterms:modified xsi:type="dcterms:W3CDTF">2018-12-20T07:04:07Z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2052-11.1.0.8214</vt:lpwstr>
  </property>
</Properties>
</file>