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84" r:id="rId7"/>
    <p:sldId id="283" r:id="rId8"/>
    <p:sldId id="263" r:id="rId9"/>
    <p:sldId id="264" r:id="rId10"/>
    <p:sldId id="265" r:id="rId11"/>
    <p:sldId id="266" r:id="rId12"/>
    <p:sldId id="267" r:id="rId13"/>
    <p:sldId id="268" r:id="rId14"/>
    <p:sldId id="269" r:id="rId15"/>
    <p:sldId id="260"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5" r:id="rId29"/>
    <p:sldId id="286" r:id="rId30"/>
    <p:sldId id="287" r:id="rId31"/>
    <p:sldId id="288" r:id="rId32"/>
    <p:sldId id="282" r:id="rId33"/>
    <p:sldId id="261"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D8EE"/>
    <a:srgbClr val="7986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4:59:53.303"/>
    </inkml:context>
    <inkml:brush xml:id="br0">
      <inkml:brushProperty name="width" value="0.05" units="cm"/>
      <inkml:brushProperty name="height" value="0.05" units="cm"/>
    </inkml:brush>
  </inkml:definitions>
  <inkml:trace contextRef="#ctx0" brushRef="#br0">0 0 24575,'5'3'0,"-1"0"0,1 0 0,0-1 0,-1 0 0,1 0 0,0 0 0,1 0 0,-1-1 0,0 0 0,0 0 0,1 0 0,7 0 0,22 4 0,-11 3 0,0 1 0,-1 1 0,-1 0 0,1 2 0,-2 1 0,23 16 0,2 7 0,61 62 0,-67-62 0,2-1 0,69 42 0,-39-20 0,-52-38 0,47 30 0,-10-15 0,2-3 0,74 29 0,-112-50 0,1 1 0,-1 1 0,-1 0 0,0 2 0,-1 1 0,20 18 0,-16-13 0,0-1 0,2-1 0,28 15 0,0-4 0,78 27 0,-107-48 0,-1-1 0,1-1 0,0-1 0,0-1 0,1-1 0,31-1 0,13-4-1365,-39 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20:19.658"/>
    </inkml:context>
    <inkml:brush xml:id="br0">
      <inkml:brushProperty name="width" value="0.05" units="cm"/>
      <inkml:brushProperty name="height" value="0.05" units="cm"/>
      <inkml:brushProperty name="color" value="#004F8B"/>
    </inkml:brush>
  </inkml:definitions>
  <inkml:trace contextRef="#ctx0" brushRef="#br0">1 3816 24575,'0'-4'0,"1"1"0,0 0 0,0 0 0,0-1 0,0 1 0,1 0 0,-1 0 0,1 0 0,0 0 0,4-4 0,2-5 0,1-3 0,1 1 0,0 1 0,1 0 0,1 0 0,0 1 0,22-17 0,-11 13 0,-1 1 0,2 1 0,35-16 0,27-2 0,-60 24 0,0-2 0,40-21 0,-37 17 0,1 0 0,52-15 0,-57 22 0,-1-2 0,1 0 0,-2-2 0,0 0 0,34-23 0,-19 4 0,-2-1 0,-2-2 0,0-2 0,-3 0 0,40-58 0,-62 79 0,3-5 0,28-31 0,-35 45 0,-1 0 0,1 1 0,0 0 0,0 0 0,0 0 0,1 1 0,-1-1 0,1 1 0,0 1 0,0-1 0,7-1 0,32-5 0,0 2 0,0 3 0,57 0 0,-10 1 0,-64-1 0,1-1 0,-1-1 0,-1-2 0,40-16 0,29-7 0,25-1 0,138-38 0,129-33 0,-364 97 0,182-57 0,-128 36 0,87-17 0,-111 31 0,94-38 0,-92 30 0,155-65 0,-67 24 0,-47 15 0,-61 28 0,40-15 0,-33 18 0,0-3 0,-1-1 0,73-48 0,-90 50 0,-1-1 0,0-2 0,-2 0 0,0-1 0,-1-1 0,31-46 0,38-76 0,-43 65 0,4 3 0,62-75 0,-98 136 0,1-4 0,1 1 0,1 1 0,1 0 0,0 1 0,23-14 0,36-18 0,-2 1 0,110-52 0,-113 65 0,-30 13 0,65-22 0,213-82 0,-230 83 0,115-46 0,-7 13 0,-178 68 0,3 0 0,0 1 0,0 1 0,1 1 0,0 1 0,0 1 0,0 1 0,48 3 0,-53 0 0,1-2 0,-1-1 0,0 0 0,27-7 0,-34 6 0,-1-1 0,1-1 0,-1 0 0,0 0 0,0-1 0,0-1 0,16-11 0,163-132 0,-172 135 0,12-13 0,1 3 0,1 0 0,44-23 0,-52 32 0,0 0 0,-1-2 0,-1-1 0,36-38 0,41-33 0,-93 85 0,1 0 0,0 1 0,-1 0 0,2 1 0,-1-1 0,0 2 0,0-1 0,1 1 0,0 0 0,13 0 0,11 0 0,49 4 0,-36 0 0,24-3 0,-33 0 0,56 6 0,-71-1 0,-1 2 0,1 0 0,29 13 0,-28-10 0,-1-1 0,46 10 0,36-8 0,5 0 0,-59-4 0,1-2 0,56-4 0,-67 0 0,-26 1 0,0 1 0,0 0 0,0 1 0,0 1 0,-1 0 0,27 12 0,-18-6 0,29 7 0,-8-9 0,1-2 0,-1-2 0,65-2 0,53 6 0,65 23 0,-158-24 0,127-5 0,11 0 0,-150 5 0,75 20 0,-16-3 0,241 19 0,-314-40 0,-1 1 0,1 2 0,-1 2 0,43 15 0,-42-11 0,0-3 0,0-1 0,64 4 0,-6 0 0,0 2 0,128 1 0,-28-2 0,3 0 0,-127-14 0,16 0 0,161 17 0,-83 7 0,128 24 0,-218-33 0,-41-8 0,41 12 0,-57-11 0,7 1 0,0 1 0,0 2 0,-1 1 0,-1 1 0,36 22 0,-35-15 0,1-1 0,1-1 0,62 24 0,12 4 0,18 7 0,44 18 0,-2-1 0,-136-61 0,0-2 0,1-1 0,0-2 0,60 2 0,-89-6 0,39 5 0,0 2 0,0 1 0,-1 2 0,44 18 0,-12-4 0,-47-15 0,-1 1 0,0 2 0,0 0 0,-1 2 0,30 24 0,49 29 0,-10-23 0,12 6 0,-66-29 0,149 83 0,-129-76 0,81 28 0,-42-20 0,-45-16 0,62 16 0,80 26 0,-33-9 0,-135-44 0,0 1 0,-1 1 0,42 25 0,-14-6 0,81 27 0,-7-2 0,-82-33 0,1-2 0,1-1 0,75 19 0,-87-28 0,65 27 0,-73-25 0,1-2 0,0-1 0,52 11 0,-15-14 0,130-5 0,-84-4 0,534 3 0,-615-1 0,1-2 0,-1-2 0,43-11 0,-35 7 0,50-6 0,-52 12 0,-1-1 0,54-15 0,61-35 0,-89 31 0,78-21 0,-11 8 0,-76 20 0,76-14 0,-43 17 0,159-2 0,-210 15 0,64-8 0,-85 6 0,-1-1 0,1 1 0,0-2 0,-1 0 0,1 0 0,-1-1 0,0 0 0,17-12 0,8-7 0,2 1 0,60-26 0,-16 8 0,111-43 0,-156 69 0,-6 4 0,1 2 0,53-9 0,1 0 0,-71 13 0,0-1 0,0 0 0,25-15 0,-23 11 0,0 2 0,21-9 0,1 5 0,9-3 0,-1-2 0,84-44 0,-115 51 0,1 1 0,0 1 0,0 0 0,1 1 0,0 1 0,33-6 0,-42 9 0,1 0 0,-1 0 0,0-1 0,0 0 0,-1-1 0,1 0 0,-1 0 0,0 0 0,0-1 0,-1-1 0,14-13 0,-7 6 0,29-21 0,87-58 0,-112 77 0,0 0 0,-1-2 0,-1 0 0,23-32 0,-22 26-1365,-2 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4:59:53.303"/>
    </inkml:context>
    <inkml:brush xml:id="br0">
      <inkml:brushProperty name="width" value="0.05" units="cm"/>
      <inkml:brushProperty name="height" value="0.05" units="cm"/>
    </inkml:brush>
  </inkml:definitions>
  <inkml:trace contextRef="#ctx0" brushRef="#br0">0 0 24575,'5'3'0,"-1"0"0,1 0 0,0-1 0,-1 0 0,1 0 0,0 0 0,1 0 0,-1-1 0,0 0 0,0 0 0,1 0 0,7 0 0,22 4 0,-11 3 0,0 1 0,-1 1 0,-1 0 0,1 2 0,-2 1 0,23 16 0,2 7 0,61 62 0,-67-62 0,2-1 0,69 42 0,-39-20 0,-52-38 0,47 30 0,-10-15 0,2-3 0,74 29 0,-112-50 0,1 1 0,-1 1 0,-1 0 0,0 2 0,-1 1 0,20 18 0,-16-13 0,0-1 0,2-1 0,28 15 0,0-4 0,78 27 0,-107-48 0,-1-1 0,1-1 0,0-1 0,0-1 0,1-1 0,31-1 0,13-4-1365,-39 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4:59:55.899"/>
    </inkml:context>
    <inkml:brush xml:id="br0">
      <inkml:brushProperty name="width" value="0.05" units="cm"/>
      <inkml:brushProperty name="height" value="0.05" units="cm"/>
    </inkml:brush>
  </inkml:definitions>
  <inkml:trace contextRef="#ctx0" brushRef="#br0">1 722 24575,'1'-2'0,"-1"0"0,1 0 0,0 0 0,0 0 0,1 0 0,-1 0 0,0 1 0,0-1 0,1 0 0,-1 1 0,1-1 0,0 1 0,-1-1 0,4 0 0,-2-1 0,146-115 0,-18 5 0,-11 9 0,-23 35 0,-83 60 0,1 1 0,0 1 0,1 0 0,-1 1 0,19-4 0,-5 1 0,0-1 0,34-17 0,9-3 0,-48 21 0,10-4 0,0 1 0,43-8 0,-41 11 0,0-1 0,46-21 0,14-4 0,-43 18-1365,-30 8-5461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4:59:58.148"/>
    </inkml:context>
    <inkml:brush xml:id="br0">
      <inkml:brushProperty name="width" value="0.05" units="cm"/>
      <inkml:brushProperty name="height" value="0.05" units="cm"/>
    </inkml:brush>
  </inkml:definitions>
  <inkml:trace contextRef="#ctx0" brushRef="#br0">1 1185 24575,'5'-15'0,"0"0"0,-1-1 0,-1 0 0,0 1 0,-1-1 0,-1 0 0,-1-25 0,2-10 0,3 6 0,2 2 0,21-67 0,-14 60 0,10-68 0,-1-29 0,3-25 0,-23 149 83,1 1-1,2-1 1,12-33 0,33-62-1037,-39 91 212,2-2-6084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02.206"/>
    </inkml:context>
    <inkml:brush xml:id="br0">
      <inkml:brushProperty name="width" value="0.05" units="cm"/>
      <inkml:brushProperty name="height" value="0.05" units="cm"/>
    </inkml:brush>
  </inkml:definitions>
  <inkml:trace contextRef="#ctx0" brushRef="#br0">1 1 24575,'6'1'0,"-1"1"0,1-1 0,0 1 0,-1 1 0,1-1 0,-1 1 0,0 0 0,1 0 0,-1 1 0,-1-1 0,7 7 0,6 3 0,71 47 0,24 19 0,152 79 0,-82-47 0,-21-10 0,30 15 0,-170-104-341,-1 1 0,-1 0-1,29 26 1,-23-14-6485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04.953"/>
    </inkml:context>
    <inkml:brush xml:id="br0">
      <inkml:brushProperty name="width" value="0.05" units="cm"/>
      <inkml:brushProperty name="height" value="0.05" units="cm"/>
    </inkml:brush>
  </inkml:definitions>
  <inkml:trace contextRef="#ctx0" brushRef="#br0">232 0 24575,'-2'40'0,"-1"-1"0,-2-1 0,-2 1 0,-1-1 0,-2 0 0,-16 38 0,18-59 0,0 0 0,-1-1 0,-20 26 0,21-32 0,0 1 0,1 0 0,0 0 0,1 1 0,0 0 0,1 0 0,0 0 0,1 1 0,-4 17 0,6 1 0,2 54 0,0-2 0,-1-75 0,0 1 0,-1 0 0,0-1 0,-1 0 0,0 0 0,-8 15 0,7-13 0,-1 0 0,2 0 0,-1 0 0,-2 14 0,3 6-447,1 53-1,2-76-22,0 24-6356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07.800"/>
    </inkml:context>
    <inkml:brush xml:id="br0">
      <inkml:brushProperty name="width" value="0.05" units="cm"/>
      <inkml:brushProperty name="height" value="0.05" units="cm"/>
    </inkml:brush>
  </inkml:definitions>
  <inkml:trace contextRef="#ctx0" brushRef="#br0">1344 1 24575,'-5'0'0,"0"1"0,1-1 0,-1 1 0,0 0 0,0 1 0,1-1 0,-1 1 0,1 0 0,-8 4 0,-36 28 0,29-20 0,-20 18 0,-66 70 0,10-9 0,52-52 0,27-25 0,-1-1 0,0 0 0,-1-1 0,-23 14 0,-84 54 0,93-58 0,-1-2 0,-1-1 0,-71 31 0,26-14 0,64-29 0,1-2 0,-1 1 0,0-2 0,0 0 0,-1-1 0,0-1 0,0 0 0,-16 1 0,5-2 0,1 1 0,0 1 0,0 1 0,1 1 0,-43 19 0,57-21-455,1 1 0,-19 12 0,7-2-6371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11.320"/>
    </inkml:context>
    <inkml:brush xml:id="br0">
      <inkml:brushProperty name="width" value="0.05" units="cm"/>
      <inkml:brushProperty name="height" value="0.05" units="cm"/>
    </inkml:brush>
  </inkml:definitions>
  <inkml:trace contextRef="#ctx0" brushRef="#br0">1460 0 24575,'-7'1'0,"0"1"0,0 0 0,0 0 0,0 0 0,0 1 0,0 0 0,0 0 0,-7 6 0,-24 18 0,-65 60 0,85-70 0,-144 114 0,42-36 0,67-55 0,-3-2 0,-1-3 0,-86 39 0,-117 41 0,229-99 0,-2 1 0,-71 25 0,64-30 134,4-2-634,0 2 1,-36 17-1,45-15-6326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13.605"/>
    </inkml:context>
    <inkml:brush xml:id="br0">
      <inkml:brushProperty name="width" value="0.05" units="cm"/>
      <inkml:brushProperty name="height" value="0.05" units="cm"/>
    </inkml:brush>
  </inkml:definitions>
  <inkml:trace contextRef="#ctx0" brushRef="#br0">1617 943 24575,'0'1'0,"0"0"0,0-1 0,0 1 0,-1 0 0,1-1 0,0 1 0,0 0 0,-1-1 0,1 1 0,0 0 0,-1-1 0,1 1 0,0-1 0,-1 1 0,1 0 0,-1-1 0,1 1 0,-1-1 0,1 1 0,-1-1 0,0 0 0,1 1 0,-1-1 0,1 0 0,-1 1 0,0-1 0,1 0 0,-1 0 0,0 1 0,1-1 0,-1 0 0,0 0 0,0 0 0,1 0 0,-1 0 0,0 0 0,1 0 0,-1 0 0,-1 0 0,-1-1 0,-1 1 0,0-1 0,1 0 0,-1 1 0,1-2 0,-6-1 0,-10-8 0,1 0 0,0-1 0,0-1 0,-15-16 0,-26-19 0,-4 6 0,-48-37 0,94 65 0,-47-40 0,-2 4 0,-100-58 0,123 84 0,-123-61 0,-112-67 0,197 105 0,-129-80 0,198 120-195,-1 1 0,1 0 0,-1 1 0,-1 0 0,1 1 0,-16-3 0,0 2-6631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16.920"/>
    </inkml:context>
    <inkml:brush xml:id="br0">
      <inkml:brushProperty name="width" value="0.05" units="cm"/>
      <inkml:brushProperty name="height" value="0.05" units="cm"/>
    </inkml:brush>
  </inkml:definitions>
  <inkml:trace contextRef="#ctx0" brushRef="#br0">861 1448 24575,'-9'-1'0,"1"1"0,-1-1 0,0 0 0,1-1 0,-1 0 0,1 0 0,0-1 0,0 0 0,0 0 0,0-1 0,-7-4 0,2-1 0,1-1 0,0 0 0,0 0 0,1-1 0,-12-15 0,-17-26 0,3-1 0,-34-64 0,-6-9 0,27 47 0,-77-164 0,119 223 0,-2 1 0,0 0 0,-2 1 0,0 0 0,-17-20 0,14 19 0,1-1 0,0-1 0,2 0 0,0-1 0,-15-43 0,12 30 0,3 8 0,2-1 0,0 0 0,2 0 0,-9-57 0,0-33-1365,13 95-5461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4:59:55.899"/>
    </inkml:context>
    <inkml:brush xml:id="br0">
      <inkml:brushProperty name="width" value="0.05" units="cm"/>
      <inkml:brushProperty name="height" value="0.05" units="cm"/>
    </inkml:brush>
  </inkml:definitions>
  <inkml:trace contextRef="#ctx0" brushRef="#br0">1 722 24575,'1'-2'0,"-1"0"0,1 0 0,0 0 0,0 0 0,1 0 0,-1 0 0,0 1 0,0-1 0,1 0 0,-1 1 0,1-1 0,0 1 0,-1-1 0,4 0 0,-2-1 0,146-115 0,-18 5 0,-11 9 0,-23 35 0,-83 60 0,1 1 0,0 1 0,1 0 0,-1 1 0,19-4 0,-5 1 0,0-1 0,34-17 0,9-3 0,-48 21 0,10-4 0,0 1 0,43-8 0,-41 11 0,0-1 0,46-21 0,14-4 0,-43 18-1365,-30 8-5461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20:19.658"/>
    </inkml:context>
    <inkml:brush xml:id="br0">
      <inkml:brushProperty name="width" value="0.05" units="cm"/>
      <inkml:brushProperty name="height" value="0.05" units="cm"/>
      <inkml:brushProperty name="color" value="#004F8B"/>
    </inkml:brush>
  </inkml:definitions>
  <inkml:trace contextRef="#ctx0" brushRef="#br0">1 3816 24575,'0'-4'0,"1"1"0,0 0 0,0 0 0,0-1 0,0 1 0,1 0 0,-1 0 0,1 0 0,0 0 0,4-4 0,2-5 0,1-3 0,1 1 0,0 1 0,1 0 0,1 0 0,0 1 0,22-17 0,-11 13 0,-1 1 0,2 1 0,35-16 0,27-2 0,-60 24 0,0-2 0,40-21 0,-37 17 0,1 0 0,52-15 0,-57 22 0,-1-2 0,1 0 0,-2-2 0,0 0 0,34-23 0,-19 4 0,-2-1 0,-2-2 0,0-2 0,-3 0 0,40-58 0,-62 79 0,3-5 0,28-31 0,-35 45 0,-1 0 0,1 1 0,0 0 0,0 0 0,0 0 0,1 1 0,-1-1 0,1 1 0,0 1 0,0-1 0,7-1 0,32-5 0,0 2 0,0 3 0,57 0 0,-10 1 0,-64-1 0,1-1 0,-1-1 0,-1-2 0,40-16 0,29-7 0,25-1 0,138-38 0,129-33 0,-364 97 0,182-57 0,-128 36 0,87-17 0,-111 31 0,94-38 0,-92 30 0,155-65 0,-67 24 0,-47 15 0,-61 28 0,40-15 0,-33 18 0,0-3 0,-1-1 0,73-48 0,-90 50 0,-1-1 0,0-2 0,-2 0 0,0-1 0,-1-1 0,31-46 0,38-76 0,-43 65 0,4 3 0,62-75 0,-98 136 0,1-4 0,1 1 0,1 1 0,1 0 0,0 1 0,23-14 0,36-18 0,-2 1 0,110-52 0,-113 65 0,-30 13 0,65-22 0,213-82 0,-230 83 0,115-46 0,-7 13 0,-178 68 0,3 0 0,0 1 0,0 1 0,1 1 0,0 1 0,0 1 0,0 1 0,48 3 0,-53 0 0,1-2 0,-1-1 0,0 0 0,27-7 0,-34 6 0,-1-1 0,1-1 0,-1 0 0,0 0 0,0-1 0,0-1 0,16-11 0,163-132 0,-172 135 0,12-13 0,1 3 0,1 0 0,44-23 0,-52 32 0,0 0 0,-1-2 0,-1-1 0,36-38 0,41-33 0,-93 85 0,1 0 0,0 1 0,-1 0 0,2 1 0,-1-1 0,0 2 0,0-1 0,1 1 0,0 0 0,13 0 0,11 0 0,49 4 0,-36 0 0,24-3 0,-33 0 0,56 6 0,-71-1 0,-1 2 0,1 0 0,29 13 0,-28-10 0,-1-1 0,46 10 0,36-8 0,5 0 0,-59-4 0,1-2 0,56-4 0,-67 0 0,-26 1 0,0 1 0,0 0 0,0 1 0,0 1 0,-1 0 0,27 12 0,-18-6 0,29 7 0,-8-9 0,1-2 0,-1-2 0,65-2 0,53 6 0,65 23 0,-158-24 0,127-5 0,11 0 0,-150 5 0,75 20 0,-16-3 0,241 19 0,-314-40 0,-1 1 0,1 2 0,-1 2 0,43 15 0,-42-11 0,0-3 0,0-1 0,64 4 0,-6 0 0,0 2 0,128 1 0,-28-2 0,3 0 0,-127-14 0,16 0 0,161 17 0,-83 7 0,128 24 0,-218-33 0,-41-8 0,41 12 0,-57-11 0,7 1 0,0 1 0,0 2 0,-1 1 0,-1 1 0,36 22 0,-35-15 0,1-1 0,1-1 0,62 24 0,12 4 0,18 7 0,44 18 0,-2-1 0,-136-61 0,0-2 0,1-1 0,0-2 0,60 2 0,-89-6 0,39 5 0,0 2 0,0 1 0,-1 2 0,44 18 0,-12-4 0,-47-15 0,-1 1 0,0 2 0,0 0 0,-1 2 0,30 24 0,49 29 0,-10-23 0,12 6 0,-66-29 0,149 83 0,-129-76 0,81 28 0,-42-20 0,-45-16 0,62 16 0,80 26 0,-33-9 0,-135-44 0,0 1 0,-1 1 0,42 25 0,-14-6 0,81 27 0,-7-2 0,-82-33 0,1-2 0,1-1 0,75 19 0,-87-28 0,65 27 0,-73-25 0,1-2 0,0-1 0,52 11 0,-15-14 0,130-5 0,-84-4 0,534 3 0,-615-1 0,1-2 0,-1-2 0,43-11 0,-35 7 0,50-6 0,-52 12 0,-1-1 0,54-15 0,61-35 0,-89 31 0,78-21 0,-11 8 0,-76 20 0,76-14 0,-43 17 0,159-2 0,-210 15 0,64-8 0,-85 6 0,-1-1 0,1 1 0,0-2 0,-1 0 0,1 0 0,-1-1 0,0 0 0,17-12 0,8-7 0,2 1 0,60-26 0,-16 8 0,111-43 0,-156 69 0,-6 4 0,1 2 0,53-9 0,1 0 0,-71 13 0,0-1 0,0 0 0,25-15 0,-23 11 0,0 2 0,21-9 0,1 5 0,9-3 0,-1-2 0,84-44 0,-115 51 0,1 1 0,0 1 0,0 0 0,1 1 0,0 1 0,33-6 0,-42 9 0,1 0 0,-1 0 0,0-1 0,0 0 0,-1-1 0,1 0 0,-1 0 0,0 0 0,0-1 0,-1-1 0,14-13 0,-7 6 0,29-21 0,87-58 0,-112 77 0,0 0 0,-1-2 0,-1 0 0,23-32 0,-22 26-1365,-2 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24:18.696"/>
    </inkml:context>
    <inkml:brush xml:id="br0">
      <inkml:brushProperty name="width" value="0.05" units="cm"/>
      <inkml:brushProperty name="height" value="0.05" units="cm"/>
      <inkml:brushProperty name="color" value="#E71224"/>
    </inkml:brush>
  </inkml:definitions>
  <inkml:trace contextRef="#ctx0" brushRef="#br0">2480 1 24575,'-8'8'0,"5"-4"0,-1-1 0,1 1 0,0 0 0,0 0 0,0 0 0,1 0 0,-4 7 0,-4 11 0,-1 0 0,0-1 0,-2-1 0,-29 37 0,35-48 0,-1-1 0,-1 0 0,0 0 0,0-1 0,0 0 0,-1-1 0,0 0 0,0 0 0,0-1 0,-1-1 0,0 1 0,-17 3 0,12-5 0,-1 1 0,1 1 0,0 1 0,0 0 0,1 1 0,-18 11 0,-6 3 0,0-1 0,-62 22 0,-36 17 0,119-49 0,1 0 0,1 0 0,0 2 0,1 0 0,-24 24 0,18-13 0,4-5 0,0 0 0,-1 0 0,-39 27 0,31-27 0,7-5 0,0-1 0,0-1 0,-35 15 0,-16 5 0,54-22 0,-1-2 0,0 0 0,0 0 0,-1-2 0,-22 5 0,-44 0 0,45-7 0,1 2 0,0 2 0,-55 17 0,-64 41 0,89-36 0,19-1 0,37-20 0,1-1 0,-21 9 0,-2-1 0,0 2 0,1 2 0,0 1 0,2 1 0,1 2 0,-30 28 0,36-31 0,-2-1 0,0-1 0,-43 22 0,60-36 0,0 1 0,1 1 0,-1 0 0,1 0 0,0 1 0,1 0 0,0 0 0,0 1 0,0-1 0,1 2 0,0-1 0,1 1 0,0 0 0,-8 17 0,3-4 0,-1 2 0,-12 37 0,20-53 0,1 1 0,0 0 0,1-1 0,0 1 0,0 0 0,1 0 0,0 0 0,2 12 0,5 6 0,0-1 0,2-1 0,1 1 0,1-1 0,18 30 0,-13-25 0,-1 1 0,19 59 0,-18-32 0,25 82 0,-28-98 0,10 50 0,-8-25 0,-2-16 0,-5-14 0,2 0 0,25 58 0,70 96 0,-66-126 0,39 87 0,-56-103 0,-8-19 0,13 39 0,-24-58 0,1 0 0,1 0 0,0-1 0,1 1 0,13 18 0,-1-6 0,26 24 0,-32-33 0,21 31 0,7 7 0,23 10 0,10 10 0,-66-64 0,0 1 0,-1-1 0,0 1 0,0 1 0,-1-1 0,-1 1 0,5 11 0,7 23 0,2-1 0,2-1 0,35 54 0,68 123 0,-108-193 0,2-1 0,24 29 0,22 33 0,-51-66 0,1 0 0,1-1 0,1-1 0,30 31 0,-26-32 0,0 0 0,36 27 0,-48-40 0,0 0 0,1-1 0,0 0 0,0-1 0,0 1 0,0-1 0,0-1 0,1 0 0,9 2 0,14-1 0,31-2 0,-46-2 0,0 1 0,0 0 0,-1 2 0,1 0 0,0 0 0,-1 2 0,0 0 0,23 9 0,-17-3 0,-1 1 0,-1 0 0,0 2 0,-1 0 0,0 1 0,-1 1 0,23 25 0,-26-24 0,0 0 0,2-1 0,-1-1 0,2-1 0,33 21 0,-31-22 0,23 19 0,-25-18 0,26 17 0,32 12 0,85 45 0,-99-54 0,72 49 0,-16-7 0,37 6 0,-142-74 0,1 0 0,21 16 0,-22-14 0,0 0 0,19 8 0,-2-1 0,53 35 0,-57-32 0,2-2 0,44 20 0,-14-9 0,90 58 0,-62-33 0,-68-43 0,1-1 0,0-1 0,0 0 0,1-1 0,0-2 0,1 0 0,-1-1 0,1 0 0,29 0 0,-33-4 0,0 1 0,0 2 0,1-1 0,-1 2 0,-1 0 0,1 1 0,-1 1 0,25 12 0,82 32 0,-78-33 0,64 32 0,142 74 0,-80-43 0,-98-41 0,-35-18 0,0-2 0,68 24 0,66 25 0,-124-46 0,1-2 0,66 17 0,-93-31 0,27 12 0,-34-11 0,1-2 0,0 0 0,0 0 0,17 1 0,4-3 0,47-3 0,-57-1 0,1 1 0,0 1 0,47 8 0,-49-4-455,1 0 0,36 0 0,-41-4-6371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24:34.486"/>
    </inkml:context>
    <inkml:brush xml:id="br0">
      <inkml:brushProperty name="width" value="0.05" units="cm"/>
      <inkml:brushProperty name="height" value="0.05" units="cm"/>
      <inkml:brushProperty name="color" value="#E71224"/>
    </inkml:brush>
  </inkml:definitions>
  <inkml:trace contextRef="#ctx0" brushRef="#br0">7171 0 24575,'-7'7'0,"-1"-1"0,-1 0 0,1-1 0,-1 0 0,0 0 0,0-1 0,-12 4 0,-6 4 0,-28 14 0,-468 201 0,369-159 0,19-7 0,41-20 0,-28 10 0,80-35 0,1 2 0,1 2 0,0 1 0,-41 31 0,47-30 0,-33 25 0,59-41 0,1 0 0,1 1 0,0 0 0,-1 0 0,2 0 0,-9 15 0,-1 3 0,0 0 0,-2-1 0,0 0 0,-2-2 0,0 0 0,-44 36 0,-9-4 0,48-37 0,0 1 0,1 1 0,-29 30 0,24-21 0,-1-1 0,-1-1 0,-2-2 0,-57 34 0,-6 4 0,-146 100 0,209-141 0,-1-2 0,-41 17 0,40-19 0,17-8 0,1 2 0,0 0 0,1 1 0,0 1 0,-19 22 0,-1-1 0,-18 19 0,37-35 0,0-2 0,-1 0 0,0-1 0,-1-1 0,-23 14 0,-82 54 0,36-22 0,74-51 0,-32 19 0,-40 33 0,-5 16 0,36-29 0,-87 60 0,58-59 0,-17 11 0,82-48 0,-1-1 0,0-1 0,-1 0 0,0-2 0,-33 10 0,34-11 0,-1 1 0,1 1 0,0 1 0,1 1 0,0 1 0,-22 18 0,12-9 0,-32 17 0,-33 6 0,58-28 0,-38 21 0,6 8 0,48-31 0,-1 0 0,0-2 0,-1 0 0,-29 11 0,31-14 0,1 1 0,0 0 0,0 2 0,1 0 0,-30 27 0,-21 14 0,-39 13 0,44-30 0,-79 60 0,-29 16 0,141-96 0,-49 17 0,56-25 0,2 1 0,-1 1 0,1 0 0,1 2 0,-24 17 0,21-10 0,-1-2 0,-1 0 0,-1-2 0,-53 24 0,38-20 0,2 2 0,-54 37 0,-40 21 0,103-64 0,9-3 0,-1-2 0,0-1 0,-33 10 0,-2-1 0,1 2 0,-88 45 0,-5 2 0,112-51 0,1 2 0,-43 27 0,63-36 0,-2-1 0,1 0 0,-1-2 0,0 0 0,-30 6 0,32-9 0,0 0 0,1 2 0,-1 0 0,1 0 0,0 2 0,0 0 0,1 0 0,-17 13 0,3 1 100,17-13-246,0 0-1,0 1 1,1 0-1,0 0 1,1 1-1,0 1 0,0-1 1,1 1-1,-7 14 1,3 1-6680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18:48:15.129"/>
    </inkml:context>
    <inkml:brush xml:id="br0">
      <inkml:brushProperty name="width" value="0.05" units="cm"/>
      <inkml:brushProperty name="height" value="0.05" units="cm"/>
      <inkml:brushProperty name="color" value="#E71224"/>
    </inkml:brush>
  </inkml:definitions>
  <inkml:trace contextRef="#ctx0" brushRef="#br0">1221 8 24575,'-1'-1'0,"0"0"0,0 0 0,0 1 0,-1-1 0,1 0 0,0 1 0,0-1 0,-1 1 0,1 0 0,0-1 0,-1 1 0,1 0 0,0 0 0,-1 0 0,1 0 0,0 0 0,-1 0 0,1 0 0,0 0 0,-1 0 0,1 1 0,0-1 0,0 1 0,-1-1 0,1 1 0,0-1 0,0 1 0,0 0 0,-2 0 0,-2 2 0,0 1 0,0-1 0,1 1 0,-1 0 0,-4 6 0,-8 11 0,-18 30 0,-11 15 0,-1-9 0,3 2 0,-50 89 0,61-95 0,-2-2 0,-50 57 0,-31 41 0,-28 52 0,111-153 0,14-21 0,1 1 0,-24 49 0,26-43 0,-2 0 0,-1-2 0,-1 0 0,-35 42 0,50-69 0,1 0 0,-1 0 0,-9 7 0,13-11 0,1-1 0,-1 1 0,1-1 0,-1 1 0,1-1 0,-1 1 0,0-1 0,1 0 0,-1 1 0,1-1 0,-1 0 0,0 0 0,1 0 0,-1 1 0,0-1 0,0 0 0,1 0 0,-1 0 0,0 0 0,1 0 0,-1 0 0,0 0 0,1 0 0,-1 0 0,0-1 0,1 1 0,-1 0 0,0 0 0,1 0 0,-1-1 0,0 1 0,1 0 0,-1-1 0,1 1 0,-1-1 0,1 1 0,-1-1 0,1 1 0,-1-1 0,1 1 0,-1-1 0,1 1 0,0-1 0,-1 0 0,1 1 0,0-1 0,-1 1 0,1-1 0,0-1 0,-3-10 0,1 0 0,0 0 0,0 0 0,2 0 0,-1 0 0,3-19 0,-2-37 0,-19-111 0,19 277 0,-1-33 0,1-33 0,-9 63 0,9-94 0,-1 0 0,1 1 0,0-1 0,0 0 0,0 1 0,0-1 0,0 0 0,0 1 0,0-1 0,0 0 0,1 0 0,-1 1 0,0-1 0,1 0 0,-1 1 0,1-1 0,0 0 0,-1 0 0,1 0 0,0 0 0,0 0 0,0 0 0,-1 0 0,1 0 0,0 0 0,0 0 0,0 0 0,1 0 0,-1-1 0,0 1 0,0 0 0,0-1 0,0 1 0,1-1 0,-1 0 0,3 1 0,4 1 0,0-1 0,1-1 0,-1 1 0,17-2 0,-11 0 0,353-4 0,-362 5 0,1 0 0,-1 1 0,0 0 0,0 0 0,1 0 0,-1 1 0,8 3 0,-12-5 0,0 1 0,-1-1 0,1 1 0,0-1 0,0 1 0,0-1 0,0 1 0,-1 0 0,1 0 0,0-1 0,-1 1 0,1 0 0,-1 0 0,1 0 0,0 0 0,-1-1 0,0 1 0,1 2 0,-1-2 0,0 1 0,0-1 0,0 0 0,0 0 0,0 0 0,-1 0 0,1 1 0,-1-1 0,1 0 0,-1 0 0,1 0 0,-1 0 0,1 0 0,-1 0 0,0 0 0,0 0 0,1 0 0,-1 0 0,0-1 0,-2 2 0,-1 1 0,0 0 0,0 0 0,-1 0 0,1-1 0,-1 1 0,1-1 0,-1-1 0,-7 3 0,-44 8 0,40-10 0,-219 37 0,224-36 0,0 0 0,0 0 0,-13 7 0,17-7 0,1 0 0,-1 0 0,0-1 0,0 0 0,0 0 0,0 0 0,0-1 0,0 0 0,-14-1 0,19 0 0,-1-1 0,1 0 0,-1 0 0,1 0 0,0 0 0,-1 0 0,1 0 0,0-1 0,0 1 0,0-1 0,0 1 0,0-1 0,1 0 0,-1 0 0,0 0 0,1 0 0,-1 0 0,1 0 0,0 0 0,-2-3 0,-2-6 0,1-1 0,0 1 0,-2-14 0,-1 2 0,-8-22 0,2 9 0,2-1 0,1 0 0,2-1 0,-7-68 0,15 50-1365,0 33-5461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18:48:15.129"/>
    </inkml:context>
    <inkml:brush xml:id="br0">
      <inkml:brushProperty name="width" value="0.05" units="cm"/>
      <inkml:brushProperty name="height" value="0.05" units="cm"/>
      <inkml:brushProperty name="color" value="#E71224"/>
    </inkml:brush>
  </inkml:definitions>
  <inkml:trace contextRef="#ctx0" brushRef="#br0">1690 10 24575,'-1'-1'0,"0"0"0,-1 0 0,0 1 0,0-1 0,1-2 0,-1 3 0,0-1 0,0 1 0,1 0 0,0-1 0,-3 1 0,3 0 0,0 0 0,-3 0 0,3 0 0,0 0 0,-1 0 0,-1 0 0,2 0 0,-1 0 0,1 1 0,-1-1 0,0 1 0,0-1 0,1 3 0,-1-3 0,0 1 0,1 0 0,-3 0 0,-3 4 0,0 0 0,0-1 0,2 2 0,-2-1 0,-5 9 0,-12 15 0,-25 41 0,-14 23 0,-2-15 0,4 4 0,-69 123 0,84-132 0,-3-2 0,-68 78 0,-44 57 0,-38 73 0,153-213 0,19-28 0,3 0 0,-35 69 0,37-60 0,-2 0 0,-2-2 0,-2-2 0,-48 60 0,69-96 0,1 0 0,-1 0 0,-12 10 0,18-16 0,1-1 0,-2 1 0,2-1 0,-2 1 0,2-1 0,-1 2 0,0-2 0,1 0 0,-1 2 0,1-2 0,-1 0 0,-2 0 0,3 0 0,-1 1 0,0-1 0,0 0 0,1 0 0,-1 0 0,-2 0 0,3 0 0,-1 0 0,0 0 0,1 0 0,-1 0 0,0-1 0,1 1 0,-3 0 0,2 0 0,1 0 0,-1-2 0,0 2 0,1 0 0,-1-2 0,1 2 0,-3-1 0,3 1 0,-1-1 0,1 1 0,-1-1 0,1 1 0,-1-2 0,1 2 0,0-1 0,-1-1 0,1 2 0,0-1 0,-2 1 0,2-1 0,0-2 0,-4-14 0,1 0 0,0 1 0,1 0 0,2-1 0,-2 0 0,5-25 0,-3-53 0,-26-153 0,26 384 0,-1-46 0,1-46 0,-13 88 0,13-131 0,-1 1 0,1 0 0,0 0 0,0-1 0,0 2 0,0-2 0,0 0 0,0 3 0,0-3 0,0 0 0,1 0 0,-1 3 0,0-3 0,1 0 0,-1 1 0,1 1 0,1-2 0,-2 0 0,2 0 0,-1 0 0,0 2 0,0-2 0,-1 0 0,2 0 0,0 0 0,-1 2 0,0-2 0,2 0 0,-2-1 0,1 1 0,-1 0 0,0-1 0,1 3 0,1-3 0,-2 0 0,4 1 0,7 1 0,-2-1 0,3-1 0,-1 2 0,22-4 0,-15 1 0,489-6 0,-501 7 0,1 0 0,-1 1 0,0 2 0,0-2 0,2 0 0,-2 1 0,10 5 0,-16-7 0,2 2 0,-3-2 0,1 1 0,0-1 0,0 2 0,0-2 0,2 1 0,-3 0 0,1 1 0,0-2 0,-1 1 0,1 1 0,-1-1 0,1 0 0,1 1 0,-2-2 0,0 1 0,2 3 0,-2-2 0,0 0 0,0 0 0,0-1 0,0 1 0,0-1 0,-2 0 0,2 2 0,-2-1 0,2-1 0,-1 0 0,1 0 0,-1 1 0,1 0 0,-1-1 0,0 0 0,-2 0 0,3 0 0,-1 2 0,0-3 0,-4 2 0,1 3 0,-2-2 0,0 2 0,-1-2 0,1 1 0,0-1 0,0 1 0,-1-3 0,-9 4 0,-62 12 0,57-14 0,-306 51 0,312-50 0,0 0 0,0 0 0,-18 10 0,23-10 0,2 1 0,-2-2 0,0 1 0,1-2 0,-1 0 0,0 2 0,1-3 0,-2 0 0,-17-1 0,25 0 0,-1-1 0,1 0 0,-1 0 0,2-2 0,-2 2 0,1 0 0,-1 0 0,2-3 0,0 3 0,-2-1 0,2 1 0,-2-3 0,3 2 0,-1-1 0,-2 0 0,3 1 0,-1-1 0,1 0 0,-2 0 0,0-4 0,-4-8 0,1-1 0,1 1 0,-3-21 0,-3 5 0,-10-31 0,4 12 0,2-2 0,1 1 0,3-2 0,-10-93 0,21 69-1365,0 45-5461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18:48:15.129"/>
    </inkml:context>
    <inkml:brush xml:id="br0">
      <inkml:brushProperty name="width" value="0.05" units="cm"/>
      <inkml:brushProperty name="height" value="0.05" units="cm"/>
      <inkml:brushProperty name="color" value="#E71224"/>
    </inkml:brush>
  </inkml:definitions>
  <inkml:trace contextRef="#ctx0" brushRef="#br0">3 11 24575,'1'-1'0,"0"0"0,1 0 0,0 1 0,1-1 0,-2-3 0,1 4 0,0-1 0,0 1 0,-1 0 0,1-1 0,2 1 0,-3 0 0,0 0 0,4 0 0,-4 0 0,0 0 0,1 0 0,1 0 0,-2 0 0,2 0 0,-2 1 0,1-1 0,0 1 0,0-1 0,0 4 0,0-4 0,0 1 0,-1 0 0,3 0 0,4 4 0,0 1 0,0-2 0,-3 3 0,3-1 0,5 9 0,14 17 0,27 46 0,16 25 0,2-17 0,-5 5 0,77 136 0,-93-147 0,3-1 0,76 86 0,48 63 0,42 81 0,-169-236 0,-21-31 0,-3 0 0,38 76 0,-41-66 0,3 0 0,2-2 0,2-2 0,53 66 0,-76-106 0,-2-1 0,2 1 0,13 11 0,-20-18 0,-1-1 0,2 1 0,-2-1 0,2 1 0,-2-1 0,2 2 0,-1-2 0,-1 0 0,1 3 0,-1-3 0,1 0 0,2 0 0,-3 0 0,1 1 0,0-1 0,1 0 0,-2 0 0,1 0 0,2 0 0,-3 0 0,1 0 0,0 0 0,-1 0 0,1 0 0,0-1 0,-1 1 0,4 0 0,-3 0 0,-1 0 0,1-3 0,0 3 0,-1 0 0,1-2 0,-1 2 0,3-1 0,-3 1 0,2-1 0,-2 1 0,1-1 0,-1 1 0,1-2 0,-1 2 0,0-2 0,1 0 0,-1 2 0,0-1 0,2 1 0,-2-1 0,0-2 0,5-16 0,-2 0 0,0 1 0,-1 1 0,-2-2 0,3 0 0,-7-27 0,4-60 0,29-168 0,-29 424 0,1-50 0,-1-51 0,15 97 0,-15-145 0,1 1 0,-1 0 0,0 1 0,0-2 0,0 2 0,0-2 0,0 0 0,0 4 0,0-4 0,0 0 0,-1 0 0,1 3 0,0-2 0,-2-1 0,2 1 0,-1 1 0,-1-2 0,2 0 0,-2 1 0,1-1 0,0 2 0,0-2 0,1 0 0,-3 0 0,1 0 0,1 3 0,0-3 0,-2 0 0,2-1 0,-2 1 0,2 0 0,0-1 0,-1 3 0,-1-3 0,1 0 0,-3 2 0,-8 0 0,2-1 0,-4-1 0,2 2 0,-25-4 0,17 1 0,-541-7 0,554 8 0,-1 0 0,2 1 0,-1 2 0,0-1 0,-2-1 0,2 1 0,-10 6 0,16-8 0,-1 2 0,3-2 0,-1 1 0,0-1 0,0 2 0,0-2 0,-3 1 0,4 0 0,-1 2 0,0-3 0,1 1 0,-1 1 0,1-1 0,-1 0 0,-1 1 0,2-2 0,0 1 0,-2 4 0,2-3 0,0 0 0,0 0 0,0 0 0,0 0 0,0-1 0,2 0 0,-2 2 0,2 0 0,-2-2 0,1 0 0,-1 0 0,1 1 0,-1 0 0,1-1 0,0 1 0,3-1 0,-4 0 0,1 2 0,0-3 0,4 2 0,0 4 0,2-3 0,-1 3 0,2-3 0,-1 1 0,-1 0 0,1 0 0,1-3 0,9 5 0,70 13 0,-64-16 0,339 57 0,-346-56 0,1 1 0,0-1 0,19 11 0,-25-10 0,-2 0 0,2-1 0,0 0 0,-1-2 0,1 1 0,0 1 0,-1-3 0,2 0 0,19-1 0,-27 0 0,0-1 0,0 0 0,0 0 0,-2-2 0,3 2 0,-2-1 0,1 1 0,-1-3 0,-1 3 0,2-1 0,-2 0 0,3-2 0,-4 2 0,1-2 0,3 1 0,-4 1 0,1-1 0,-1-1 0,2 1 0,1-5 0,3-8 0,0-2 0,-1 1 0,2-23 0,5 6 0,10-34 0,-4 12 0,-3-1 0,0 0 0,-4-1 0,11-104 0,-23 77-1365,0 49-5461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19:21:49.521"/>
    </inkml:context>
    <inkml:brush xml:id="br0">
      <inkml:brushProperty name="width" value="0.05" units="cm"/>
      <inkml:brushProperty name="height" value="0.05" units="cm"/>
      <inkml:brushProperty name="color" value="#E71224"/>
    </inkml:brush>
  </inkml:definitions>
  <inkml:trace contextRef="#ctx0" brushRef="#br0">654 0 24575,'0'1236'0,"-2"-1212"0,-1 0 0,-1 0 0,-1 0 0,-1-1 0,-13 35 0,10-34 0,1 1 0,1 0 0,2 1 0,-5 39 0,10-53 0,0-1 0,-1 0 0,0 0 0,0-1 0,-1 1 0,0 0 0,-5 13 0,-6 8 0,2 0 0,1 2 0,1-1 0,2 1 0,2 0 0,-3 63 0,-4 38 0,0-4 0,12 172 0,0-301 0,3 34 0,-3-36 0,1 1 0,-1-1 0,0 1 0,0-1 0,0 1 0,0 0 0,0-1 0,0 1 0,1-1 0,-1 1 0,0-1 0,1 1 0,-1-1 0,0 0 0,1 1 0,-1-1 0,0 1 0,1-1 0,-1 0 0,1 1 0,-1-1 0,0 0 0,1 1 0,-1-1 0,1 0 0,-1 0 0,1 1 0,-1-1 0,1 0 0,0 0 0,-1 0 0,1 0 0,-1 0 0,1 0 0,-1 0 0,1 0 0,-1 0 0,1 0 0,-1 0 0,1 0 0,0 0 0,-1 0 0,1 0 0,-1-1 0,1 1 0,-1 0 0,1 0 0,-1-1 0,1 1 0,-1 0 0,0-1 0,1 1 0,-1 0 0,1-1 0,-1 1 0,0-1 0,1 1 0,-1-1 0,13-13 0,-1 1 0,-1-2 0,0 1 0,-1-2 0,-1 1 0,14-34 0,-15 31 0,0 1 0,2 0 0,-1 1 0,2 0 0,0 0 0,22-22 0,-12 18 0,-2-1 0,31-44 0,-40 53 0,22-22 0,-23 26 0,0-1 0,-1 0 0,0 0 0,12-20 0,5-18 0,-25 47 0,0 0 0,0 0 0,0 0 0,0 0 0,-1 0 0,1 0 0,0 0 0,0 0 0,0 0 0,0 0 0,0 0 0,0 0 0,0 0 0,0 0 0,0 0 0,0 0 0,0 0 0,0 0 0,-1 0 0,1 0 0,0 0 0,0 0 0,0 0 0,0 0 0,0 0 0,0 0 0,0 0 0,0 0 0,0 0 0,0-1 0,0 1 0,0 0 0,0 0 0,-13 13 0,-17 20 0,-4 7 0,7-9 0,1 1 0,1 1 0,-31 58 0,45-74 0,0 0 0,0-1 0,-2 0 0,-27 28 0,22-26 0,1 1 0,-20 28 0,34-42 0,-4 6 0,0 0 0,-1 0 0,-1-1 0,-17 17 0,25-25 0,-1-1 0,1 1 0,-1-1 0,0 1 0,0-1 0,0 0 0,0 0 0,0 0 0,0 0 0,0 0 0,0-1 0,0 1 0,0-1 0,0 1 0,0-1 0,-1 0 0,1 1 0,0-1 0,0-1 0,0 1 0,-1 0 0,1 0 0,0-1 0,0 1 0,0-1 0,0 0 0,0 1 0,0-1 0,0 0 0,0 0 0,0-1 0,0 1 0,0 0 0,1 0 0,-1-1 0,0 1 0,-1-3 0,-9-10 0,1-1 0,1 0 0,-13-25 0,-5-7 0,1 6 0,8 10 0,-1 1 0,-1 1 0,-2 1 0,-43-42 0,42 50 0,12 11 0,0-1 0,0 0 0,1-1 0,0 0 0,1-1 0,1 0 0,-11-16 0,16 13 0,4 15 0,0 0 0,0 0 0,0-1 0,1 1 0,-1 0 0,0 0 0,0 0 0,0 0 0,0-1 0,0 1 0,0 0 0,0 0 0,1 0 0,-1 0 0,0 0 0,0 0 0,0 0 0,0 0 0,1-1 0,-1 1 0,0 0 0,0 0 0,0 0 0,0 0 0,1 0 0,-1 0 0,0 0 0,0 0 0,0 0 0,0 0 0,1 0 0,-1 0 0,0 0 0,0 0 0,0 0 0,1 0 0,-1 0 0,0 1 0,26 12 0,-20-9 0,10 5 0,-1 0 0,-1 1 0,1 1 0,-2 0 0,1 1 0,-2 0 0,1 1 0,-2 1 0,0 0 0,-1 0 0,0 1 0,15 32 0,-17-31 0,1-1 0,0 0 0,1 0 0,20 23 0,6 8 0,-16-20-1365,1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19:21:49.521"/>
    </inkml:context>
    <inkml:brush xml:id="br0">
      <inkml:brushProperty name="width" value="0.05" units="cm"/>
      <inkml:brushProperty name="height" value="0.05" units="cm"/>
      <inkml:brushProperty name="color" value="#E71224"/>
    </inkml:brush>
  </inkml:definitions>
  <inkml:trace contextRef="#ctx0" brushRef="#br0">654 0 24575,'0'1236'0,"-2"-1212"0,-1 0 0,-1 0 0,-1 0 0,-1-1 0,-13 35 0,10-34 0,1 1 0,1 0 0,2 1 0,-5 39 0,10-53 0,0-1 0,-1 0 0,0 0 0,0-1 0,-1 1 0,0 0 0,-5 13 0,-6 8 0,2 0 0,1 2 0,1-1 0,2 1 0,2 0 0,-3 63 0,-4 38 0,0-4 0,12 172 0,0-301 0,3 34 0,-3-36 0,1 1 0,-1-1 0,0 1 0,0-1 0,0 1 0,0 0 0,0-1 0,0 1 0,1-1 0,-1 1 0,0-1 0,1 1 0,-1-1 0,0 0 0,1 1 0,-1-1 0,0 1 0,1-1 0,-1 0 0,1 1 0,-1-1 0,0 0 0,1 1 0,-1-1 0,1 0 0,-1 0 0,1 1 0,-1-1 0,1 0 0,0 0 0,-1 0 0,1 0 0,-1 0 0,1 0 0,-1 0 0,1 0 0,-1 0 0,1 0 0,-1 0 0,1 0 0,0 0 0,-1 0 0,1 0 0,-1-1 0,1 1 0,-1 0 0,1 0 0,-1-1 0,1 1 0,-1 0 0,0-1 0,1 1 0,-1 0 0,1-1 0,-1 1 0,0-1 0,1 1 0,-1-1 0,13-13 0,-1 1 0,-1-2 0,0 1 0,-1-2 0,-1 1 0,14-34 0,-15 31 0,0 1 0,2 0 0,-1 1 0,2 0 0,0 0 0,22-22 0,-12 18 0,-2-1 0,31-44 0,-40 53 0,22-22 0,-23 26 0,0-1 0,-1 0 0,0 0 0,12-20 0,5-18 0,-25 47 0,0 0 0,0 0 0,0 0 0,0 0 0,-1 0 0,1 0 0,0 0 0,0 0 0,0 0 0,0 0 0,0 0 0,0 0 0,0 0 0,0 0 0,0 0 0,0 0 0,0 0 0,0 0 0,-1 0 0,1 0 0,0 0 0,0 0 0,0 0 0,0 0 0,0 0 0,0 0 0,0 0 0,0 0 0,0 0 0,0-1 0,0 1 0,0 0 0,0 0 0,-13 13 0,-17 20 0,-4 7 0,7-9 0,1 1 0,1 1 0,-31 58 0,45-74 0,0 0 0,0-1 0,-2 0 0,-27 28 0,22-26 0,1 1 0,-20 28 0,34-42 0,-4 6 0,0 0 0,-1 0 0,-1-1 0,-17 17 0,25-25 0,-1-1 0,1 1 0,-1-1 0,0 1 0,0-1 0,0 0 0,0 0 0,0 0 0,0 0 0,0 0 0,0-1 0,0 1 0,0-1 0,0 1 0,0-1 0,-1 0 0,1 1 0,0-1 0,0-1 0,0 1 0,-1 0 0,1 0 0,0-1 0,0 1 0,0-1 0,0 0 0,0 1 0,0-1 0,0 0 0,0 0 0,0-1 0,0 1 0,0 0 0,1 0 0,-1-1 0,0 1 0,-1-3 0,-9-10 0,1-1 0,1 0 0,-13-25 0,-5-7 0,1 6 0,8 10 0,-1 1 0,-1 1 0,-2 1 0,-43-42 0,42 50 0,12 11 0,0-1 0,0 0 0,1-1 0,0 0 0,1-1 0,1 0 0,-11-16 0,16 13 0,4 15 0,0 0 0,0 0 0,0-1 0,1 1 0,-1 0 0,0 0 0,0 0 0,0 0 0,0-1 0,0 1 0,0 0 0,0 0 0,1 0 0,-1 0 0,0 0 0,0 0 0,0 0 0,0 0 0,1-1 0,-1 1 0,0 0 0,0 0 0,0 0 0,0 0 0,1 0 0,-1 0 0,0 0 0,0 0 0,0 0 0,0 0 0,1 0 0,-1 0 0,0 0 0,0 0 0,0 0 0,1 0 0,-1 0 0,0 1 0,26 12 0,-20-9 0,10 5 0,-1 0 0,-1 1 0,1 1 0,-2 0 0,1 1 0,-2 0 0,1 1 0,-2 1 0,0 0 0,-1 0 0,0 1 0,15 32 0,-17-31 0,1-1 0,0 0 0,1 0 0,20 23 0,6 8 0,-16-20-1365,1 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19:23:34.029"/>
    </inkml:context>
    <inkml:brush xml:id="br0">
      <inkml:brushProperty name="width" value="0.05" units="cm"/>
      <inkml:brushProperty name="height" value="0.05" units="cm"/>
      <inkml:brushProperty name="color" value="#E71224"/>
    </inkml:brush>
  </inkml:definitions>
  <inkml:trace contextRef="#ctx0" brushRef="#br0">3 11 24575,'1'-1'0,"0"0"0,1 0 0,0 1 0,1-1 0,-2-3 0,1 4 0,0-1 0,0 1 0,-1 0 0,1-1 0,2 1 0,-3 0 0,0 0 0,4 0 0,-4 0 0,0 0 0,1 0 0,1 0 0,-2 0 0,2 0 0,-2 1 0,1-1 0,0 1 0,0-1 0,0 4 0,0-4 0,0 1 0,-1 0 0,3 0 0,4 4 0,0 1 0,0-2 0,-3 3 0,3-1 0,5 9 0,14 17 0,27 46 0,16 25 0,2-17 0,-5 5 0,77 136 0,-93-147 0,3-1 0,76 86 0,48 63 0,42 81 0,-169-236 0,-21-31 0,-3 0 0,38 76 0,-41-66 0,3 0 0,2-2 0,2-2 0,53 66 0,-76-106 0,-2-1 0,2 1 0,13 11 0,-20-18 0,-1-1 0,2 1 0,-2-1 0,2 1 0,-2-1 0,2 2 0,-1-2 0,-1 0 0,1 3 0,-1-3 0,1 0 0,2 0 0,-3 0 0,1 1 0,0-1 0,1 0 0,-2 0 0,1 0 0,2 0 0,-3 0 0,1 0 0,0 0 0,-1 0 0,1 0 0,0-1 0,-1 1 0,4 0 0,-3 0 0,-1 0 0,1-3 0,0 3 0,-1 0 0,1-2 0,-1 2 0,3-1 0,-3 1 0,2-1 0,-2 1 0,1-1 0,-1 1 0,1-2 0,-1 2 0,0-2 0,1 0 0,-1 2 0,0-1 0,2 1 0,-2-1 0,0-2 0,5-16 0,-2 0 0,0 1 0,-1 1 0,-2-2 0,3 0 0,-7-27 0,4-60 0,29-168 0,-29 424 0,1-50 0,-1-51 0,15 97 0,-15-145 0,1 1 0,-1 0 0,0 1 0,0-2 0,0 2 0,0-2 0,0 0 0,0 4 0,0-4 0,0 0 0,-1 0 0,1 3 0,0-2 0,-2-1 0,2 1 0,-1 1 0,-1-2 0,2 0 0,-2 1 0,1-1 0,0 2 0,0-2 0,1 0 0,-3 0 0,1 0 0,1 3 0,0-3 0,-2 0 0,2-1 0,-2 1 0,2 0 0,0-1 0,-1 3 0,-1-3 0,1 0 0,-3 2 0,-8 0 0,2-1 0,-4-1 0,2 2 0,-25-4 0,17 1 0,-541-7 0,554 8 0,-1 0 0,2 1 0,-1 2 0,0-1 0,-2-1 0,2 1 0,-10 6 0,16-8 0,-1 2 0,3-2 0,-1 1 0,0-1 0,0 2 0,0-2 0,-3 1 0,4 0 0,-1 2 0,0-3 0,1 1 0,-1 1 0,1-1 0,-1 0 0,-1 1 0,2-2 0,0 1 0,-2 4 0,2-3 0,0 0 0,0 0 0,0 0 0,0 0 0,0-1 0,2 0 0,-2 2 0,2 0 0,-2-2 0,1 0 0,-1 0 0,1 1 0,-1 0 0,1-1 0,0 1 0,3-1 0,-4 0 0,1 2 0,0-3 0,4 2 0,0 4 0,2-3 0,-1 3 0,2-3 0,-1 1 0,-1 0 0,1 0 0,1-3 0,9 5 0,70 13 0,-64-16 0,339 57 0,-346-56 0,1 1 0,0-1 0,19 11 0,-25-10 0,-2 0 0,2-1 0,0 0 0,-1-2 0,1 1 0,0 1 0,-1-3 0,2 0 0,19-1 0,-27 0 0,0-1 0,0 0 0,0 0 0,-2-2 0,3 2 0,-2-1 0,1 1 0,-1-3 0,-1 3 0,2-1 0,-2 0 0,3-2 0,-4 2 0,1-2 0,3 1 0,-4 1 0,1-1 0,-1-1 0,2 1 0,1-5 0,3-8 0,0-2 0,-1 1 0,2-23 0,5 6 0,10-34 0,-4 12 0,-3-1 0,0 0 0,-4-1 0,11-104 0,-23 77-1365,0 49-5461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19:40:46.948"/>
    </inkml:context>
    <inkml:brush xml:id="br0">
      <inkml:brushProperty name="width" value="0.1" units="cm"/>
      <inkml:brushProperty name="height" value="0.1" units="cm"/>
      <inkml:brushProperty name="color" value="#E71224"/>
    </inkml:brush>
  </inkml:definitions>
  <inkml:trace contextRef="#ctx0" brushRef="#br0">0 234 24575,'107'-1'0,"-8"0"0,174 18 0,-123 2 0,250 0 0,-381-19 0,64 0 0,0-3 0,128-21 0,113-33 0,-223 45 0,127 1 0,871 13 0,-1084-4 0,-15 2 0,0 0 0,0-1 0,0 1 0,0 0 0,0 0 0,0 0 0,1-1 0,-1 1 0,0 0 0,0 0 0,0 0 0,0-1 0,-1 1 0,1 0 0,0 0 0,0 0 0,0-1 0,0 1 0,0 0 0,0 0 0,0 0 0,0 0 0,0-1 0,0 1 0,0 0 0,-1 0 0,1 0 0,0 0 0,0-1 0,0 1 0,0 0 0,-1 0 0,1 0 0,0 0 0,0 0 0,0 0 0,0 0 0,-1 0 0,-30-17 0,19 11 0,-17-9 0,-176-81 0,181 87 0,0 2 0,0 0 0,-1 1 0,0 2 0,0 1 0,-1 0 0,-25 2 0,-80 6 0,257 11 0,-49-9 0,300 38 0,-366-43 0,0 1 0,0 0 0,-1 0 0,1 1 0,12 6 0,-21-9 0,-1 0 0,1 0 0,-1-1 0,0 1 0,1 0 0,-1 1 0,1-1 0,-1 0 0,0 0 0,0 1 0,0-1 0,0 0 0,0 1 0,0-1 0,0 1 0,0-1 0,-1 1 0,1 0 0,-1-1 0,1 1 0,-1 0 0,1-1 0,-1 1 0,0 0 0,0-1 0,0 1 0,0 0 0,0 0 0,0-1 0,-1 1 0,1 0 0,0-1 0,-1 1 0,1 0 0,-1-1 0,0 1 0,0-1 0,1 1 0,-1-1 0,0 1 0,0-1 0,-2 3 0,-3 3 0,0 0 0,-1 0 0,1-1 0,-1 1 0,-1-2 0,1 1 0,-11 5 0,-63 32 0,49-27 0,2-2 0,1 2 0,0 1 0,2 1 0,0 2 0,-33 31 0,50-42-98,-1-1-1,0 0 0,0 0 1,-1-1-1,0-1 0,0 0 1,-1 0-1,-19 5 0,23-8-378,-18 7-6349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4:59:58.148"/>
    </inkml:context>
    <inkml:brush xml:id="br0">
      <inkml:brushProperty name="width" value="0.05" units="cm"/>
      <inkml:brushProperty name="height" value="0.05" units="cm"/>
    </inkml:brush>
  </inkml:definitions>
  <inkml:trace contextRef="#ctx0" brushRef="#br0">1 1185 24575,'5'-15'0,"0"0"0,-1-1 0,-1 0 0,0 1 0,-1-1 0,-1 0 0,-1-25 0,2-10 0,3 6 0,2 2 0,21-67 0,-14 60 0,10-68 0,-1-29 0,3-25 0,-23 149 83,1 1-1,2-1 1,12-33 0,33-62-1037,-39 91 212,2-2-6084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23:02:32.509"/>
    </inkml:context>
    <inkml:brush xml:id="br0">
      <inkml:brushProperty name="width" value="0.1" units="cm"/>
      <inkml:brushProperty name="height" value="0.1" units="cm"/>
      <inkml:brushProperty name="color" value="#CC912C"/>
      <inkml:brushProperty name="inkEffects" value="gold"/>
      <inkml:brushProperty name="anchorX" value="-3405.10034"/>
      <inkml:brushProperty name="anchorY" value="-1425.33521"/>
      <inkml:brushProperty name="scaleFactor" value="0.5"/>
    </inkml:brush>
  </inkml:definitions>
  <inkml:trace contextRef="#ctx0" brushRef="#br0">4161 714 24575,'0'0'0,"4"-4"0,-3-12 0,-11-5 0,-16-9 0,-22-17 0,-13-2 0,-11 1 0,-15 0 0,-14-6 0,-1 5 0,2 10 0,-4 0 0,5 1 0,5 7 0,-5 3 0,-5 2 0,-7-3 0,10 5 0,0 5 0,2 6 0,5 6 0,5-2 0,10 2 0,-6-3 0,2 1 0,11 2 0,1 1 0,7 3 0,10 1 0,-1 1 0,7 1 0,-4 0 0,1 0 0,-6 1 0,5 4 0,5 1 0,2 5 0,0 3 0,4 5 0,-1 8 0,-1 2 0,3-4 0,-6 5 0,2 0 0,9-1 0,-1-1 0,3 0 0,3-2 0,-3 6 0,-4-2 0,1 1 0,1-6 0,3 3 0,-3 4 0,1 6 0,3-1 0,1 9 0,-4 13 0,2 3 0,1 1 0,1 3 0,-3-1 0,0-9 0,7-3 0,1-8 0,2-11 0,5-6 0,6 6 0,3-2 0,5 0 0,2 9 0,-8 4 0,-5 4 0,0-4 0,3-3 0,2-6 0,3-3 0,3-4 0,-2-2 0,10-7 0,-4-20 0,1 0 0,-1 1 0,1 0 0,-1-1 0,0 1 0,1 0 0,-1-1 0,1 1 0,-1-1 0,1 1 0,0-1 0,-1 1 0,1-1 0,-1 1 0,1-1 0,0 0 0,0 1 0,0-1 0,16 4 0,5-4 0,2-3 0,2-5 0,6-10 0,0 0 0,0-3 0,-1-2 0,-2-1 0,-1 4 0,-1 5 0,-1-1 0,-1 0 0,0 3 0,-27 13 0,2 0 0,1-1 0,-1 1 0,1 0 0,-1-1 0,1 1 0,-1-1 0,1 1 0,-1-1 0,1 1 0,-1-1 0,0 1 0,1-1 0,-1 1 0,0-1 0,0 1 0,0-1 0,1 1 0,-1-1 0,0 0 0,0 1 0,-1 0 0,1-1 0,0 1 0,-1 0 0,1 0 0,0-1 0,-1 1 0,1 0 0,-1 0 0,1 0 0,0 0 0,-1-1 0,1 1 0,-1 0 0,1 0 0,-1 0 0,1 0 0,0 0 0,-1 0 0,1 0 0,-1 0 0,1 0 0,-1 0 0,1 0 0,-1 1 0,-25 5 0,-13 7 0,-2 6 0,0-1 0,3 2 0,3-3 0,4 0 0,8 1 0,-4-2 0,2-5 0,-1-3 0,0 2 0,0 3 0,1-7 0,4-7 0,6-8 0,0-6 0,-1-10 0,-2-5 0,-3-5 0,-1-2 0,-2 2 0,-1 2 0,5-3 0,4 2 0,1-3 0,-1 2 0,-8 1 0,-11 3 0,-4-3 0,6 6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5T23:03:11.947"/>
    </inkml:context>
    <inkml:brush xml:id="br0">
      <inkml:brushProperty name="width" value="0.1" units="cm"/>
      <inkml:brushProperty name="height" value="0.1" units="cm"/>
      <inkml:brushProperty name="color" value="#CC912C"/>
      <inkml:brushProperty name="inkEffects" value="gold"/>
      <inkml:brushProperty name="anchorX" value="-9432.99219"/>
      <inkml:brushProperty name="anchorY" value="-3380.60791"/>
      <inkml:brushProperty name="scaleFactor" value="0.5"/>
    </inkml:brush>
  </inkml:definitions>
  <inkml:trace contextRef="#ctx0" brushRef="#br0">11 87 24575,'0'0'0,"-4"0"0,-3 10 0,7 6 0,16 4 0,7-1 0,15-3 0,8 5 0,6 2 0,-3-3 0,0 0 0,-9 1 0,3-4 0,2 1 0,2 1 0,1-3 0,-3-5 0,5 2 0,-4-2 0,6-4 0,0-2 0,7 3 0,-1-2 0,5 0 0,-2-2 0,4-2 0,3 0 0,-2-2 0,-3 0 0,6 0 0,2 0 0,4 0 0,-4-1 0,-5 1 0,-4 0 0,-5 0 0,2-5 0,-1-5 0,-2-6 0,-2-3 0,14-14 0,5-2 0,-1-2 0,12-18 0,-10 1 0,-9 3 0,-7 11 0,-25 11 0,-19 11 0,-15 17 0,1 1 0,0-1 0,-1 1 0,1-1 0,0 1 0,0-1 0,0 1 0,-1-1 0,1 1 0,0-1 0,-1 1 0,1 0 0,0-1 0,-1 1 0,1 0 0,-1-1 0,1 1 0,0 0 0,-1 0 0,1-1 0,-1 1 0,1 0 0,-1 0 0,1 0 0,-1-1 0,1 1 0,-1 0 0,1 0 0,-1 0 0,1 0 0,-2 0 0,-23-4 0,-9 4 0,-2 2 0,-10 0 0,2 0 0,3 0 0,3-1 0,5 0 0,3-1 0,3 0 0,1 6 0,0 4 0,2 0 0,-6-1 0,0-2 0,0-2 0,-4-6 0,10-3 0,12-1 0,13 5 0,-1 0 0,0 0 0,0 0 0,0 0 0,0 0 0,0 0 0,0-1 0,0 1 0,0 0 0,0 0 0,0 0 0,0 0 0,0-1 0,0 1 0,0 0 0,0 0 0,0 0 0,0 0 0,0 0 0,0 0 0,1-1 0,-1 1 0,0 0 0,0 0 0,0 0 0,0 0 0,0 0 0,0 0 0,0 0 0,1-1 0,-1 1 0,0 0 0,0 0 0,0 0 0,0 0 0,0 0 0,1 0 0,-1 0 0,0 0 0,0 0 0,0 0 0,0 0 0,1 0 0,-1 0 0,0 0 0,0 0 0,0 0 0,21-3 0,8 0 0,9 2 0,1 0 0,-1 1 0,-3 0 0,-3 0 0,-2 0 0,-3 1 0,-1-1 0,5 0 0,-1 0 0,0 0 0,-1 5 0,-6 5 0,-21-8 0,0 0 0,0 0 0,-1 0 0,1-1 0,0 1 0,-1 0 0,1 1 0,1 1 0,7 21 0,-4 3 0,-3 1 0,-3 5 0,-1 0 0,0-1 0,0 3 0,0-1 0,0-3 0,1-1 0,0-2 0,-1-2 0,1-1 0,0 0 0,0 4 0,1 0 0,-1-5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49:19.8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0,'0'70,"-2"33,6 0,18 121,-10-160,22 160,16 66,-1-9,-44-227,3 0,3-1,20 66,53 195,-72-264,-6-21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49:22.2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422 1,'-2'0,"0"1,0-1,0 1,0 0,0-1,0 1,0 0,0 0,0 0,0 1,1-1,-1 0,0 1,1-1,-1 1,1-1,0 1,-1 0,1 0,-1 2,-3 4,0 0,1 1,-4 12,-123 479,63-207,52-229,3 1,3 0,-2 87,7-83,-27 124,-2 31,32-203,0 0,-2 0,0 0,-12 34,14-49,-1-1,2 0,-1 0,0 0,1 0,0 0,0 7,1-10,0-1,0 0,0 0,1 0,-1 0,0 1,1-1,-1 0,1 0,-1 0,1 0,-1 0,1 0,0 0,0 0,0-1,-1 1,1 0,0 0,0 0,0-1,0 1,0-1,0 1,0-1,0 1,1-1,-1 1,0-1,0 0,0 0,0 0,2 1,4 0,1-1,-1 1,1-1,-1-1,1 1,-1-1,9-2,54-18,-21 6,12-2,-10 2,0 3,60-7,403-13,-482 31,0 0,45-9,-69 8,0 0,0 0,0 0,0-1,0 0,0-1,-1 0,0 0,0 0,0-1,0 0,-1-1,1 1,7-11,-11 12,-1 0,0 0,0 0,-1 0,1-1,-1 1,0 0,0-1,0 1,-1-1,0 1,1-1,-2 1,1-1,0 1,-1-1,-1-5,-4-11,0 1,-13-29,9 26,-27-94,-6-12,37 113,-2 0,0 1,0 0,-16-21,23 35,0 0,1 0,-1 0,0 0,0 0,0 0,0 0,0 1,0-1,0 0,0 1,0-1,-1 1,1-1,0 1,-2-1,2 1,0 0,1 0,-1 0,0 1,1-1,-1 0,0 0,1 1,-1-1,1 0,-1 1,1-1,-1 0,1 1,-1-1,1 1,-1-1,1 1,-1-1,1 1,0-1,-1 2,-1 3,0 0,0 0,0 0,1 0,0 1,0 8,-2 14,3 1,0-1,2 1,1-1,1 1,1-1,2-1,15 43,42 139,-55-171,-3 0,-1 1,1 64,-9 87,3-160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49:35.1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0 666,'1'0,"0"0,0-1,0 1,0 0,0-1,-1 1,1-1,0 1,0-1,-1 1,1-1,0 1,0-1,-1 0,1 1,-1-1,1 0,-1 0,1 1,-1-1,1 0,-1 0,1 0,-1 0,0 0,1-1,4-28,-4 27,2-39,-4-66,3-29,-1 126,1 0,0-1,0 1,1 0,1 0,0 1,1-1,0 1,0 0,1 0,0 0,1 1,0 0,0 1,1-1,0 1,1 1,16-12,18-4,2 2,0 2,2 2,62-14,-82 25,1 1,-1 1,1 1,-1 2,1 1,37 4,-54-2,0 0,0 1,-1 0,1 0,-1 1,0 1,0 0,0 0,0 1,-1 0,0 0,0 1,-1 1,0-1,0 1,-1 1,11 14,-8-7,-1 0,0 1,-1 0,-1 0,-1 1,0 0,-2 0,0 0,3 34,2 40,11 228,-20-258,-2 0,-18 114,3-98,-38 104,39-139,-2-2,-1 0,-3-1,-26 37,22-40,-123 186,121-175,1 1,-34 95,-10 78,-13 38,81-254,1 1,0-1,1 1,-1 0,1-1,1 1,-1 9,1-14,0-1,1 1,-1 0,0-1,1 1,-1 0,1-1,-1 1,1-1,0 1,0-1,0 1,-1-1,1 1,1-1,-1 0,0 1,0-1,0 0,1 0,-1 0,1 0,-1 0,1-1,-1 1,1 0,-1 0,1-1,0 1,-1-1,1 0,0 0,-1 1,3-1,16 0,0 0,0-1,-1-1,26-6,-14 2,53-12,147-54,-16 3,-153 53,0 2,1 3,116-4,-161 15,1-1,-1-1,1-1,-1 0,0-1,30-11,57-22,-78 30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49:42.7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105 993,'-2'0,"0"0,0-1,0 1,0-1,1 0,-1 0,0 1,1-1,-1 0,0 0,1-1,-1 1,1 0,0 0,-1-1,1 1,0-1,0 1,0-1,0 1,-2-4,-15-39,18 43,-14-46,3-1,1-1,3 1,-2-81,9 108,0 0,5-40,-3 52,0 0,1 0,0 0,1 0,0 1,0-1,0 1,1 0,6-7,17-18,48-43,-45 46,-5 6,0 2,2 0,1 2,0 2,50-24,-20 16,1 3,70-18,-92 32,1 2,0 1,40 0,121 6,-117 2,-65-2,0 1,0 0,30 8,-40-7,0 1,-1-1,1 2,-1-1,0 1,0 0,0 0,0 1,-1 0,10 10,0 3,0 1,-2 1,-1 0,0 1,10 22,44 115,-60-140,71 252,-71-243,4 22,-3 0,3 56,-8 102,-4-150,-1-1,-4-1,-16 76,2-49,-58 194,69-244,1 0,2 1,-3 36,-1 6,1 31,-1-2,-8 46,6-37,5-57,3 1,6 91,-1-136,1 0,0 1,1-1,1 0,0 0,0 0,1-1,9 16,6 5,36 42,-38-51,0 0,-2 1,0 1,12 27,30 102,-50-127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49:43.4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49:52.3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751 0,'-8'1,"-1"0,1 1,-1-1,1 2,0-1,0 1,0 0,0 1,0 0,1 0,-1 1,-9 8,-8 7,-43 46,40-32,2 0,1 2,1 1,2 0,2 2,-17 48,25-63,-22 36,21-40,1 1,-15 37,-3 36,-23 119,23-112,5-18,20-60,-2 44,5-45,0-1,-8 33,0-21,2 1,1 0,2 0,-1 62,5 36,4 116,0-225,0-1,1 1,14 42,33 61,-40-101,22 55,-12-27,45 80,-56-117,1 1,0-2,1 0,1 0,0-1,1-1,1 0,27 18,-24-19,1 0,0-2,1 0,0-2,0 0,1-1,0-1,1-1,-1-1,43 3,-37-7,0-1,-1-1,1-2,0 0,-1-2,31-10,-21 5,0-2,52-26,-71 31,0 1,0 1,1 0,24-3,-25 5,0 0,-1-1,1 0,-1-2,17-8,-2-5,0-2,33-32,-58 49,-1-1,0 0,0 0,-1 0,1-1,-1 1,-1-1,1 0,-1 0,-1 0,1-1,-1 1,-1-1,3-12,-2-9,-1 0,-4-47,0 23,2 26,-2 0,0 0,-2 0,0 1,-2 0,-1 0,-2 0,0 1,-1 1,-2 0,-25-39,29 53,0-1,0 2,-1-1,0 1,-1 1,0 0,0 0,-1 1,0 0,0 1,-23-7,14 6,-1 1,0 2,0 0,-1 1,1 1,-30 2,-27 1,-58 3,124-3,1 2,-1-1,1 2,0 0,0 0,-18 10,-68 43,57-31,-21 13,23-14,-63 31,74-41,1 1,0 1,-41 34,-12 9,69-52,-73 44,56-38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49:54.3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383 0,'2'123,"-9"189,-8-216,-32 116,36-169,-59 175,42-143,-26 118,-9 77,10-49,42-171,1 0,3 1,-1 62,8-95,-1-9,1-1,0 1,1 0,0-1,4 17,-4-23,-1 0,1 0,0 0,0 0,0 0,1 0,-1-1,0 1,1 0,-1-1,1 1,0-1,-1 1,1-1,0 0,0 0,0 0,0 0,0 0,0 0,0 0,0-1,0 1,0-1,1 0,-1 1,0-1,4 0,9-2,1 1,-1-2,1 0,-1-1,27-10,-28 8,464-142,-151 53,-242 70,6-5,118-56,-123 56,-60 20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49:55.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1,'0'7,"21"556,-15-508,19 287,-12-173,-1-21,-12-120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02.206"/>
    </inkml:context>
    <inkml:brush xml:id="br0">
      <inkml:brushProperty name="width" value="0.05" units="cm"/>
      <inkml:brushProperty name="height" value="0.05" units="cm"/>
    </inkml:brush>
  </inkml:definitions>
  <inkml:trace contextRef="#ctx0" brushRef="#br0">1 1 24575,'6'1'0,"-1"1"0,1-1 0,0 1 0,-1 1 0,1-1 0,-1 1 0,0 0 0,1 0 0,-1 1 0,-1-1 0,7 7 0,6 3 0,71 47 0,24 19 0,152 79 0,-82-47 0,-21-10 0,30 15 0,-170-104-341,-1 1 0,-1 0-1,29 26 1,-23-14-6485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50:00.9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543 1,'0'1,"-1"1,0 0,1-1,-1 1,0-1,0 1,0-1,0 1,0-1,-1 0,1 1,0-1,-1 0,1 0,-3 1,-2 4,-46 45,26-25,-1 0,-35 25,51-42,-1 0,2 1,-1 0,-12 17,-31 48,43-58,-105 190,78-133,27-51,1 1,1 0,1 0,1 1,1 0,2 0,-3 36,5-14,2 0,2 1,10 50,21 175,-26-235,2-1,2 0,26 62,0 2,-25-71,0-1,2-1,1 0,2-1,0 0,2-2,1 0,26 26,-40-45,1 0,0 0,0-1,1 0,-1 0,11 4,2-1,30 9,-2-1,-29-9,0-1,0-1,22 4,77-3,-5-1,246 7,-326-12,0-2,0-1,-1-2,1-1,-1-1,0-2,-1-1,0-2,31-16,-16 1,-2-1,-1-2,-2-2,51-50,-80 69,-1 0,0 0,-1-2,-1 1,0-1,-1-1,0 1,-2-1,0-1,0 1,2-19,-3 13,-2 0,0-1,-2 1,0-1,-2 1,0-1,-2 1,-5-25,4 34,0 0,-1 0,-1 1,0 0,0 0,-1 0,-1 1,0 0,-12-12,-12-11,-49-39,67 61,-27-23,-67-45,91 70,-1 0,0 1,-1 0,0 2,0 0,0 1,-26-4,-86-5,-228 3,347 12,0 0,0 1,0 1,1 0,-1 0,1 1,-1 1,1 0,0 1,1 0,-12 6,-3 5,-1 1,2 1,-39 36,-56 74,-19 17,111-120,1 0,-45 58,63-71,0 0,1 0,1 0,-1 1,2 0,0 0,1 1,0-1,1 1,-3 26,5-11,1-2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6T12:58:02.5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408 2623,'0'0,"1"-1,-1 0,0 0,1 0,-1 0,0 1,1-1,-1 0,1 0,0 1,-1-1,1 0,-1 1,1-1,0 1,-1-1,3 0,15-10,-13 8,28-13,1 0,1 2,50-12,-58 17,-1 0,-1-2,1-1,-2-1,33-23,18-28,-7 6,6-1,26-18,59-44,-149 112,0-2,0 1,-1-1,-1-1,0 1,-1-1,0-1,0 1,-2-1,1 0,-2-1,0 1,5-28,-3-9,-2 0,-3-80,-2 90,-2-358,2 350,-3-1,-2 1,-3 1,-1-1,-2 1,-22-53,-33-76,50 140,-2 1,-29-44,-43-43,62 76,10 14,-2 1,-36-43,42 61,-1 0,0 2,-1-1,0 2,-34-16,21 11,6 3,-1 1,0 1,0 1,-1 2,-1 0,1 2,-1 0,-43 0,46 4,-5 0,-33 2,54 0,1-1,-1 2,1-1,-1 1,1 0,-1 1,1 0,0 0,-9 6,13-7,0 1,0 0,1-1,-1 1,1 0,0 1,-1-1,1 0,1 1,-1-1,0 1,-1 5,-2 8,-4 26,5-21,-13 50,-2-2,-4-1,-36 79,-19 61,66-172,-13 23,14-38,-10 35,19-51,0 0,1 0,0 0,0 1,1-1,0 0,0 0,0 0,1 1,2 10,-2-14,0 0,1 0,-1 0,1 0,0 0,0 0,0 0,1-1,-1 1,0-1,1 1,0-1,-1 0,1 0,0 0,0-1,0 1,0-1,0 0,5 2,4 1,1-1,0-1,25 3,221-3,-145-5,-72 2,0-3,72-14,-77 9,36-16,-43 14,1 1,32-6,-15 8,82-18,-108 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04.953"/>
    </inkml:context>
    <inkml:brush xml:id="br0">
      <inkml:brushProperty name="width" value="0.05" units="cm"/>
      <inkml:brushProperty name="height" value="0.05" units="cm"/>
    </inkml:brush>
  </inkml:definitions>
  <inkml:trace contextRef="#ctx0" brushRef="#br0">232 0 24575,'-2'40'0,"-1"-1"0,-2-1 0,-2 1 0,-1-1 0,-2 0 0,-16 38 0,18-59 0,0 0 0,-1-1 0,-20 26 0,21-32 0,0 1 0,1 0 0,0 0 0,1 1 0,0 0 0,1 0 0,0 0 0,1 1 0,-4 17 0,6 1 0,2 54 0,0-2 0,-1-75 0,0 1 0,-1 0 0,0-1 0,-1 0 0,0 0 0,-8 15 0,7-13 0,-1 0 0,2 0 0,-1 0 0,-2 14 0,3 6-447,1 53-1,2-76-22,0 24-6356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07.800"/>
    </inkml:context>
    <inkml:brush xml:id="br0">
      <inkml:brushProperty name="width" value="0.05" units="cm"/>
      <inkml:brushProperty name="height" value="0.05" units="cm"/>
    </inkml:brush>
  </inkml:definitions>
  <inkml:trace contextRef="#ctx0" brushRef="#br0">1344 1 24575,'-5'0'0,"0"1"0,1-1 0,-1 1 0,0 0 0,0 1 0,1-1 0,-1 1 0,1 0 0,-8 4 0,-36 28 0,29-20 0,-20 18 0,-66 70 0,10-9 0,52-52 0,27-25 0,-1-1 0,0 0 0,-1-1 0,-23 14 0,-84 54 0,93-58 0,-1-2 0,-1-1 0,-71 31 0,26-14 0,64-29 0,1-2 0,-1 1 0,0-2 0,0 0 0,-1-1 0,0-1 0,0 0 0,-16 1 0,5-2 0,1 1 0,0 1 0,0 1 0,1 1 0,-43 19 0,57-21-455,1 1 0,-19 12 0,7-2-6371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11.320"/>
    </inkml:context>
    <inkml:brush xml:id="br0">
      <inkml:brushProperty name="width" value="0.05" units="cm"/>
      <inkml:brushProperty name="height" value="0.05" units="cm"/>
    </inkml:brush>
  </inkml:definitions>
  <inkml:trace contextRef="#ctx0" brushRef="#br0">1460 0 24575,'-7'1'0,"0"1"0,0 0 0,0 0 0,0 0 0,0 1 0,0 0 0,0 0 0,-7 6 0,-24 18 0,-65 60 0,85-70 0,-144 114 0,42-36 0,67-55 0,-3-2 0,-1-3 0,-86 39 0,-117 41 0,229-99 0,-2 1 0,-71 25 0,64-30 134,4-2-634,0 2 1,-36 17-1,45-15-6326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13.605"/>
    </inkml:context>
    <inkml:brush xml:id="br0">
      <inkml:brushProperty name="width" value="0.05" units="cm"/>
      <inkml:brushProperty name="height" value="0.05" units="cm"/>
    </inkml:brush>
  </inkml:definitions>
  <inkml:trace contextRef="#ctx0" brushRef="#br0">1617 943 24575,'0'1'0,"0"0"0,0-1 0,0 1 0,-1 0 0,1-1 0,0 1 0,0 0 0,-1-1 0,1 1 0,0 0 0,-1-1 0,1 1 0,0-1 0,-1 1 0,1 0 0,-1-1 0,1 1 0,-1-1 0,1 1 0,-1-1 0,0 0 0,1 1 0,-1-1 0,1 0 0,-1 1 0,0-1 0,1 0 0,-1 0 0,0 1 0,1-1 0,-1 0 0,0 0 0,0 0 0,1 0 0,-1 0 0,0 0 0,1 0 0,-1 0 0,-1 0 0,-1-1 0,-1 1 0,0-1 0,1 0 0,-1 1 0,1-2 0,-6-1 0,-10-8 0,1 0 0,0-1 0,0-1 0,-15-16 0,-26-19 0,-4 6 0,-48-37 0,94 65 0,-47-40 0,-2 4 0,-100-58 0,123 84 0,-123-61 0,-112-67 0,197 105 0,-129-80 0,198 120-195,-1 1 0,1 0 0,-1 1 0,-1 0 0,1 1 0,-16-3 0,0 2-6631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5:00:16.920"/>
    </inkml:context>
    <inkml:brush xml:id="br0">
      <inkml:brushProperty name="width" value="0.05" units="cm"/>
      <inkml:brushProperty name="height" value="0.05" units="cm"/>
    </inkml:brush>
  </inkml:definitions>
  <inkml:trace contextRef="#ctx0" brushRef="#br0">861 1448 24575,'-9'-1'0,"1"1"0,-1-1 0,0 0 0,1-1 0,-1 0 0,1 0 0,0-1 0,0 0 0,0 0 0,0-1 0,-7-4 0,2-1 0,1-1 0,0 0 0,0 0 0,1-1 0,-12-15 0,-17-26 0,3-1 0,-34-64 0,-6-9 0,27 47 0,-77-164 0,119 223 0,-2 1 0,0 0 0,-2 1 0,0 0 0,-17-20 0,14 19 0,1-1 0,0-1 0,2 0 0,0-1 0,-15-43 0,12 30 0,3 8 0,2-1 0,0 0 0,2 0 0,-9-57 0,0-33-1365,13 95-5461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1/7/2022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83541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1/7/2022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90354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1/7/2022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07146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1/7/2022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49737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1/7/2022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49975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1/7/2022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14428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1/7/2022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73076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1/7/2022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80773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1/7/2022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92906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1/7/2022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83012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1/7/2022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66766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1/7/2022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8654899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12.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110.png"/><Relationship Id="rId4" Type="http://schemas.openxmlformats.org/officeDocument/2006/relationships/customXml" Target="../ink/ink29.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customXml" Target="../ink/ink31.xml"/><Relationship Id="rId3" Type="http://schemas.openxmlformats.org/officeDocument/2006/relationships/image" Target="../media/image39.PNG"/><Relationship Id="rId7" Type="http://schemas.openxmlformats.org/officeDocument/2006/relationships/image" Target="../media/image220.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customXml" Target="../ink/ink30.xml"/><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2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270.png"/><Relationship Id="rId5" Type="http://schemas.openxmlformats.org/officeDocument/2006/relationships/customXml" Target="../ink/ink33.xml"/><Relationship Id="rId4" Type="http://schemas.openxmlformats.org/officeDocument/2006/relationships/image" Target="../media/image260.png"/></Relationships>
</file>

<file path=ppt/slides/_rels/slide24.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290.png"/></Relationships>
</file>

<file path=ppt/slides/_rels/slide25.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320.png"/><Relationship Id="rId5" Type="http://schemas.openxmlformats.org/officeDocument/2006/relationships/customXml" Target="../ink/ink36.xml"/><Relationship Id="rId4" Type="http://schemas.openxmlformats.org/officeDocument/2006/relationships/image" Target="../media/image310.png"/></Relationships>
</file>

<file path=ppt/slides/_rels/slide26.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350.png"/><Relationship Id="rId5" Type="http://schemas.openxmlformats.org/officeDocument/2006/relationships/customXml" Target="../ink/ink38.xml"/><Relationship Id="rId4" Type="http://schemas.openxmlformats.org/officeDocument/2006/relationships/image" Target="../media/image340.png"/></Relationships>
</file>

<file path=ppt/slides/_rels/slide27.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390.png"/><Relationship Id="rId5" Type="http://schemas.openxmlformats.org/officeDocument/2006/relationships/customXml" Target="../ink/ink41.xml"/><Relationship Id="rId4" Type="http://schemas.openxmlformats.org/officeDocument/2006/relationships/image" Target="../media/image380.PNG"/></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pdf/0912.3599.pdf" TargetMode="External"/><Relationship Id="rId2" Type="http://schemas.openxmlformats.org/officeDocument/2006/relationships/image" Target="../media/image52.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omBombadil95/SPBD"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14.svg"/><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8.sv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image" Target="../media/image13.png"/><Relationship Id="rId29"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image" Target="../media/image17.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6.svg"/><Relationship Id="rId28" Type="http://schemas.openxmlformats.org/officeDocument/2006/relationships/customXml" Target="../ink/ink10.xml"/><Relationship Id="rId10" Type="http://schemas.openxmlformats.org/officeDocument/2006/relationships/customXml" Target="../ink/ink5.xml"/><Relationship Id="rId19" Type="http://schemas.openxmlformats.org/officeDocument/2006/relationships/image" Target="../media/image12.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image" Target="../media/image15.png"/><Relationship Id="rId27" Type="http://schemas.openxmlformats.org/officeDocument/2006/relationships/image" Target="../media/image20.svg"/></Relationships>
</file>

<file path=ppt/slides/_rels/slide6.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customXml" Target="../ink/ink19.xml"/><Relationship Id="rId26" Type="http://schemas.openxmlformats.org/officeDocument/2006/relationships/image" Target="../media/image19.png"/><Relationship Id="rId21" Type="http://schemas.openxmlformats.org/officeDocument/2006/relationships/image" Target="../media/image14.svg"/><Relationship Id="rId34" Type="http://schemas.openxmlformats.org/officeDocument/2006/relationships/customXml" Target="../ink/ink22.xml"/><Relationship Id="rId7" Type="http://schemas.openxmlformats.org/officeDocument/2006/relationships/image" Target="../media/image24.png"/><Relationship Id="rId12" Type="http://schemas.openxmlformats.org/officeDocument/2006/relationships/customXml" Target="../ink/ink16.xml"/><Relationship Id="rId17" Type="http://schemas.openxmlformats.org/officeDocument/2006/relationships/image" Target="../media/image29.png"/><Relationship Id="rId25" Type="http://schemas.openxmlformats.org/officeDocument/2006/relationships/image" Target="../media/image18.svg"/><Relationship Id="rId33" Type="http://schemas.openxmlformats.org/officeDocument/2006/relationships/image" Target="../media/image34.png"/><Relationship Id="rId2" Type="http://schemas.openxmlformats.org/officeDocument/2006/relationships/customXml" Target="../ink/ink11.xml"/><Relationship Id="rId16" Type="http://schemas.openxmlformats.org/officeDocument/2006/relationships/customXml" Target="../ink/ink18.xml"/><Relationship Id="rId20" Type="http://schemas.openxmlformats.org/officeDocument/2006/relationships/image" Target="../media/image13.png"/><Relationship Id="rId29"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customXml" Target="../ink/ink13.xml"/><Relationship Id="rId11" Type="http://schemas.openxmlformats.org/officeDocument/2006/relationships/image" Target="../media/image26.png"/><Relationship Id="rId24" Type="http://schemas.openxmlformats.org/officeDocument/2006/relationships/image" Target="../media/image17.png"/><Relationship Id="rId32" Type="http://schemas.openxmlformats.org/officeDocument/2006/relationships/customXml" Target="../ink/ink21.xml"/><Relationship Id="rId37" Type="http://schemas.openxmlformats.org/officeDocument/2006/relationships/image" Target="../media/image36.png"/><Relationship Id="rId5" Type="http://schemas.openxmlformats.org/officeDocument/2006/relationships/image" Target="../media/image23.png"/><Relationship Id="rId15" Type="http://schemas.openxmlformats.org/officeDocument/2006/relationships/image" Target="../media/image28.png"/><Relationship Id="rId23" Type="http://schemas.openxmlformats.org/officeDocument/2006/relationships/image" Target="../media/image16.svg"/><Relationship Id="rId28" Type="http://schemas.openxmlformats.org/officeDocument/2006/relationships/customXml" Target="../ink/ink20.xml"/><Relationship Id="rId36" Type="http://schemas.microsoft.com/office/2017/06/relationships/model3d" Target="../media/model3d1.glb"/><Relationship Id="rId10" Type="http://schemas.openxmlformats.org/officeDocument/2006/relationships/customXml" Target="../ink/ink15.xml"/><Relationship Id="rId19" Type="http://schemas.openxmlformats.org/officeDocument/2006/relationships/image" Target="../media/image30.png"/><Relationship Id="rId31" Type="http://schemas.openxmlformats.org/officeDocument/2006/relationships/image" Target="../media/image33.svg"/><Relationship Id="rId4" Type="http://schemas.openxmlformats.org/officeDocument/2006/relationships/customXml" Target="../ink/ink12.xml"/><Relationship Id="rId9" Type="http://schemas.openxmlformats.org/officeDocument/2006/relationships/image" Target="../media/image25.png"/><Relationship Id="rId14" Type="http://schemas.openxmlformats.org/officeDocument/2006/relationships/customXml" Target="../ink/ink17.xml"/><Relationship Id="rId22" Type="http://schemas.openxmlformats.org/officeDocument/2006/relationships/image" Target="../media/image15.png"/><Relationship Id="rId27" Type="http://schemas.openxmlformats.org/officeDocument/2006/relationships/image" Target="../media/image20.svg"/><Relationship Id="rId30" Type="http://schemas.openxmlformats.org/officeDocument/2006/relationships/image" Target="../media/image32.png"/><Relationship Id="rId35" Type="http://schemas.openxmlformats.org/officeDocument/2006/relationships/image" Target="../media/image35.png"/><Relationship Id="rId8" Type="http://schemas.openxmlformats.org/officeDocument/2006/relationships/customXml" Target="../ink/ink14.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Freeform: Shape 12">
            <a:extLst>
              <a:ext uri="{FF2B5EF4-FFF2-40B4-BE49-F238E27FC236}">
                <a16:creationId xmlns:a16="http://schemas.microsoft.com/office/drawing/2014/main" id="{26796024-DF17-4BB3-BF28-01E168A3C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61" y="6389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ight Triangle 1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1DB0ACC0-1C95-47B8-9A17-73D0207B45E1}"/>
              </a:ext>
            </a:extLst>
          </p:cNvPr>
          <p:cNvSpPr>
            <a:spLocks noGrp="1"/>
          </p:cNvSpPr>
          <p:nvPr>
            <p:ph type="ctrTitle"/>
          </p:nvPr>
        </p:nvSpPr>
        <p:spPr>
          <a:xfrm>
            <a:off x="453142" y="725467"/>
            <a:ext cx="5414255" cy="2784496"/>
          </a:xfrm>
        </p:spPr>
        <p:txBody>
          <a:bodyPr>
            <a:normAutofit/>
          </a:bodyPr>
          <a:lstStyle/>
          <a:p>
            <a:pPr algn="l"/>
            <a:r>
              <a:rPr lang="it-IT">
                <a:solidFill>
                  <a:schemeClr val="tx2">
                    <a:alpha val="80000"/>
                  </a:schemeClr>
                </a:solidFill>
              </a:rPr>
              <a:t>TRAFFIC DATA ANALYSIS</a:t>
            </a:r>
          </a:p>
        </p:txBody>
      </p:sp>
      <p:sp>
        <p:nvSpPr>
          <p:cNvPr id="3" name="Sottotitolo 2">
            <a:extLst>
              <a:ext uri="{FF2B5EF4-FFF2-40B4-BE49-F238E27FC236}">
                <a16:creationId xmlns:a16="http://schemas.microsoft.com/office/drawing/2014/main" id="{326C3FEE-F0CE-494A-A52C-18D7A8FB00F7}"/>
              </a:ext>
            </a:extLst>
          </p:cNvPr>
          <p:cNvSpPr>
            <a:spLocks noGrp="1"/>
          </p:cNvSpPr>
          <p:nvPr>
            <p:ph type="subTitle" idx="1"/>
          </p:nvPr>
        </p:nvSpPr>
        <p:spPr>
          <a:xfrm>
            <a:off x="453142" y="3602038"/>
            <a:ext cx="5414255" cy="1560594"/>
          </a:xfrm>
        </p:spPr>
        <p:txBody>
          <a:bodyPr>
            <a:normAutofit/>
          </a:bodyPr>
          <a:lstStyle/>
          <a:p>
            <a:pPr algn="l"/>
            <a:r>
              <a:rPr lang="it-IT" dirty="0" err="1">
                <a:solidFill>
                  <a:schemeClr val="tx2">
                    <a:alpha val="80000"/>
                  </a:schemeClr>
                </a:solidFill>
              </a:rPr>
              <a:t>Anomalies</a:t>
            </a:r>
            <a:r>
              <a:rPr lang="it-IT" dirty="0">
                <a:solidFill>
                  <a:schemeClr val="tx2">
                    <a:alpha val="80000"/>
                  </a:schemeClr>
                </a:solidFill>
              </a:rPr>
              <a:t> </a:t>
            </a:r>
            <a:r>
              <a:rPr lang="it-IT" dirty="0" err="1">
                <a:solidFill>
                  <a:schemeClr val="tx2">
                    <a:alpha val="80000"/>
                  </a:schemeClr>
                </a:solidFill>
              </a:rPr>
              <a:t>detection</a:t>
            </a:r>
            <a:r>
              <a:rPr lang="it-IT" dirty="0">
                <a:solidFill>
                  <a:schemeClr val="tx2">
                    <a:alpha val="80000"/>
                  </a:schemeClr>
                </a:solidFill>
              </a:rPr>
              <a:t>:</a:t>
            </a:r>
          </a:p>
          <a:p>
            <a:pPr algn="l"/>
            <a:r>
              <a:rPr lang="it-IT" dirty="0">
                <a:solidFill>
                  <a:schemeClr val="tx2">
                    <a:alpha val="80000"/>
                  </a:schemeClr>
                </a:solidFill>
              </a:rPr>
              <a:t>low-</a:t>
            </a:r>
            <a:r>
              <a:rPr lang="it-IT" dirty="0" err="1">
                <a:solidFill>
                  <a:schemeClr val="tx2">
                    <a:alpha val="80000"/>
                  </a:schemeClr>
                </a:solidFill>
              </a:rPr>
              <a:t>rank</a:t>
            </a:r>
            <a:r>
              <a:rPr lang="it-IT" dirty="0">
                <a:solidFill>
                  <a:schemeClr val="tx2">
                    <a:alpha val="80000"/>
                  </a:schemeClr>
                </a:solidFill>
              </a:rPr>
              <a:t> + sparse model</a:t>
            </a:r>
          </a:p>
        </p:txBody>
      </p:sp>
      <p:pic>
        <p:nvPicPr>
          <p:cNvPr id="4" name="Picture 3" descr="Abstract background of blue mesh and nodes">
            <a:extLst>
              <a:ext uri="{FF2B5EF4-FFF2-40B4-BE49-F238E27FC236}">
                <a16:creationId xmlns:a16="http://schemas.microsoft.com/office/drawing/2014/main" id="{DA96A33E-F867-4986-AF6E-07C7CFEE269E}"/>
              </a:ext>
            </a:extLst>
          </p:cNvPr>
          <p:cNvPicPr>
            <a:picLocks noChangeAspect="1"/>
          </p:cNvPicPr>
          <p:nvPr/>
        </p:nvPicPr>
        <p:blipFill rotWithShape="1">
          <a:blip r:embed="rId2"/>
          <a:srcRect l="50683" r="-1" b="-1"/>
          <a:stretch/>
        </p:blipFill>
        <p:spPr>
          <a:xfrm>
            <a:off x="6189156" y="-3440"/>
            <a:ext cx="6015813" cy="6861439"/>
          </a:xfrm>
          <a:prstGeom prst="rect">
            <a:avLst/>
          </a:prstGeom>
        </p:spPr>
      </p:pic>
    </p:spTree>
    <p:extLst>
      <p:ext uri="{BB962C8B-B14F-4D97-AF65-F5344CB8AC3E}">
        <p14:creationId xmlns:p14="http://schemas.microsoft.com/office/powerpoint/2010/main" val="25068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3802412"/>
              </a:xfrm>
            </p:spPr>
            <p:txBody>
              <a:bodyPr>
                <a:normAutofit lnSpcReduction="10000"/>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a:p>
                <a:pPr marL="0" indent="0">
                  <a:buNone/>
                </a:pPr>
                <a:r>
                  <a:rPr lang="en-US" sz="2000" dirty="0">
                    <a:solidFill>
                      <a:schemeClr val="tx1"/>
                    </a:solidFill>
                    <a:latin typeface="-apple-system"/>
                  </a:rPr>
                  <a:t>The goal of the analysis is to learn what are the flow of each user which are active in a certain time and to do this, we put some devices over the links that measures </a:t>
                </a:r>
                <a:r>
                  <a:rPr lang="en-US" sz="2000" i="1" dirty="0">
                    <a:solidFill>
                      <a:schemeClr val="tx1"/>
                    </a:solidFill>
                    <a:latin typeface="-apple-system"/>
                  </a:rPr>
                  <a:t>Link Counts</a:t>
                </a:r>
                <a:r>
                  <a:rPr lang="en-US" sz="2000" dirty="0">
                    <a:solidFill>
                      <a:schemeClr val="tx1"/>
                    </a:solidFill>
                    <a:latin typeface="-apple-system"/>
                  </a:rPr>
                  <a:t>, the summation of all packets that pass over a link in a certain amount of time:</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sSub>
                      <m:sSubPr>
                        <m:ctrlPr>
                          <a:rPr lang="it-IT"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𝑦</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nary>
                      <m:naryPr>
                        <m:chr m:val="∑"/>
                        <m:supHide m:val="on"/>
                        <m:ctrlPr>
                          <a:rPr lang="it-IT" b="0" i="1" smtClean="0">
                            <a:solidFill>
                              <a:srgbClr val="E4D8EE"/>
                            </a:solidFill>
                            <a:latin typeface="Cambria Math" panose="02040503050406030204" pitchFamily="18" charset="0"/>
                          </a:rPr>
                        </m:ctrlPr>
                      </m:naryPr>
                      <m:sub>
                        <m:r>
                          <m:rPr>
                            <m:brk m:alnAt="7"/>
                          </m:rP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ea typeface="Cambria Math" panose="02040503050406030204" pitchFamily="18" charset="0"/>
                          </a:rPr>
                          <m:t>∈</m:t>
                        </m:r>
                        <m:r>
                          <a:rPr lang="it-IT" b="0" i="1" smtClean="0">
                            <a:solidFill>
                              <a:srgbClr val="E4D8EE"/>
                            </a:solidFill>
                            <a:latin typeface="Cambria Math" panose="02040503050406030204" pitchFamily="18" charset="0"/>
                            <a:ea typeface="Cambria Math" panose="02040503050406030204" pitchFamily="18" charset="0"/>
                          </a:rPr>
                          <m:t>ℱ</m:t>
                        </m:r>
                      </m:sub>
                      <m:sup/>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𝑟</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𝑓</m:t>
                            </m:r>
                          </m:sub>
                        </m:sSub>
                      </m:e>
                    </m:nary>
                    <m:d>
                      <m:dPr>
                        <m:ctrlPr>
                          <a:rPr lang="it-IT" b="0" i="1" smtClean="0">
                            <a:solidFill>
                              <a:srgbClr val="E4D8EE"/>
                            </a:solidFill>
                            <a:latin typeface="Cambria Math" panose="02040503050406030204" pitchFamily="18" charset="0"/>
                          </a:rPr>
                        </m:ctrlPr>
                      </m:dPr>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𝑥</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𝑎</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e>
                    </m:d>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𝑣</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oMath>
                </a14:m>
                <a:endParaRPr lang="en-US" b="0" i="0" dirty="0">
                  <a:solidFill>
                    <a:srgbClr val="E4D8EE"/>
                  </a:solidFill>
                  <a:effectLst/>
                  <a:latin typeface="-apple-system"/>
                </a:endParaRPr>
              </a:p>
              <a:p>
                <a:pPr marL="0" indent="0">
                  <a:buNone/>
                </a:pPr>
                <a:r>
                  <a:rPr lang="en-US" dirty="0">
                    <a:solidFill>
                      <a:srgbClr val="E4D8EE"/>
                    </a:solidFill>
                    <a:latin typeface="-apple-system"/>
                  </a:rPr>
                  <a:t>   			 </a:t>
                </a:r>
                <a:r>
                  <a:rPr lang="en-US" sz="2000" dirty="0">
                    <a:solidFill>
                      <a:srgbClr val="E4D8EE"/>
                    </a:solidFill>
                    <a:latin typeface="-apple-system"/>
                  </a:rPr>
                  <a:t>with</a:t>
                </a:r>
                <a14:m>
                  <m:oMath xmlns:m="http://schemas.openxmlformats.org/officeDocument/2006/math">
                    <m:r>
                      <a:rPr lang="it-IT" b="0" i="0" smtClean="0">
                        <a:solidFill>
                          <a:srgbClr val="E4D8EE"/>
                        </a:solidFill>
                        <a:latin typeface="Cambria Math" panose="02040503050406030204" pitchFamily="18" charset="0"/>
                        <a:ea typeface="Cambria Math" panose="02040503050406030204" pitchFamily="18" charset="0"/>
                      </a:rPr>
                      <m:t>   </m:t>
                    </m:r>
                    <m:r>
                      <a:rPr lang="it-IT" b="0" i="1" smtClean="0">
                        <a:solidFill>
                          <a:srgbClr val="E4D8EE"/>
                        </a:solidFill>
                        <a:latin typeface="Cambria Math" panose="02040503050406030204" pitchFamily="18" charset="0"/>
                        <a:ea typeface="Cambria Math" panose="02040503050406030204" pitchFamily="18" charset="0"/>
                      </a:rPr>
                      <m:t>𝑙</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𝐿</m:t>
                    </m:r>
                    <m:r>
                      <a:rPr lang="it-IT" b="0" i="1" smtClean="0">
                        <a:solidFill>
                          <a:srgbClr val="E4D8EE"/>
                        </a:solidFill>
                        <a:latin typeface="Cambria Math" panose="02040503050406030204" pitchFamily="18" charset="0"/>
                        <a:ea typeface="Cambria Math" panose="02040503050406030204" pitchFamily="18" charset="0"/>
                      </a:rPr>
                      <m:t>  ;  </m:t>
                    </m:r>
                    <m:r>
                      <a:rPr lang="it-IT" b="0" i="1" smtClean="0">
                        <a:solidFill>
                          <a:srgbClr val="E4D8EE"/>
                        </a:solidFill>
                        <a:latin typeface="Cambria Math" panose="02040503050406030204" pitchFamily="18" charset="0"/>
                        <a:ea typeface="Cambria Math" panose="02040503050406030204" pitchFamily="18" charset="0"/>
                      </a:rPr>
                      <m:t>𝑡</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𝑇</m:t>
                    </m:r>
                    <m:r>
                      <a:rPr lang="it-IT" b="0" i="1" smtClean="0">
                        <a:solidFill>
                          <a:srgbClr val="E4D8EE"/>
                        </a:solidFill>
                        <a:latin typeface="Cambria Math" panose="02040503050406030204" pitchFamily="18" charset="0"/>
                        <a:ea typeface="Cambria Math" panose="02040503050406030204" pitchFamily="18" charset="0"/>
                      </a:rPr>
                      <m:t> </m:t>
                    </m:r>
                  </m:oMath>
                </a14:m>
                <a:endParaRPr lang="en-US" b="0" i="0" dirty="0">
                  <a:solidFill>
                    <a:srgbClr val="E4D8EE"/>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9788" y="1435609"/>
                <a:ext cx="10730548" cy="3802412"/>
              </a:xfrm>
              <a:blipFill>
                <a:blip r:embed="rId2"/>
                <a:stretch>
                  <a:fillRect l="-625" t="-963" r="-511"/>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00E450AA-BC56-405C-983D-5CBBF99EEAD8}"/>
              </a:ext>
            </a:extLst>
          </p:cNvPr>
          <p:cNvSpPr txBox="1"/>
          <p:nvPr/>
        </p:nvSpPr>
        <p:spPr>
          <a:xfrm>
            <a:off x="5353292" y="5486399"/>
            <a:ext cx="1440699" cy="1169551"/>
          </a:xfrm>
          <a:prstGeom prst="rect">
            <a:avLst/>
          </a:prstGeom>
          <a:noFill/>
        </p:spPr>
        <p:txBody>
          <a:bodyPr wrap="square" rtlCol="0">
            <a:spAutoFit/>
          </a:bodyPr>
          <a:lstStyle/>
          <a:p>
            <a:r>
              <a:rPr lang="it-IT" sz="1400" b="1" dirty="0">
                <a:solidFill>
                  <a:srgbClr val="C00000"/>
                </a:solidFill>
                <a:latin typeface="Ink Free" panose="03080402000500000000" pitchFamily="66" charset="0"/>
              </a:rPr>
              <a:t>Routing </a:t>
            </a:r>
            <a:r>
              <a:rPr lang="it-IT" sz="1400" b="1" dirty="0" err="1">
                <a:solidFill>
                  <a:srgbClr val="C00000"/>
                </a:solidFill>
                <a:latin typeface="Ink Free" panose="03080402000500000000" pitchFamily="66" charset="0"/>
              </a:rPr>
              <a:t>coefficient</a:t>
            </a:r>
            <a:endParaRPr lang="it-IT" sz="1400" b="1" dirty="0">
              <a:solidFill>
                <a:srgbClr val="C00000"/>
              </a:solidFill>
              <a:latin typeface="Ink Free" panose="03080402000500000000" pitchFamily="66" charset="0"/>
            </a:endParaRPr>
          </a:p>
          <a:p>
            <a:r>
              <a:rPr lang="it-IT" sz="1400" b="1" dirty="0">
                <a:solidFill>
                  <a:srgbClr val="C00000"/>
                </a:solidFill>
                <a:latin typeface="Ink Free" panose="03080402000500000000" pitchFamily="66" charset="0"/>
              </a:rPr>
              <a:t>( = 1 </a:t>
            </a:r>
            <a:r>
              <a:rPr lang="it-IT" sz="1400" b="1" dirty="0" err="1">
                <a:solidFill>
                  <a:srgbClr val="C00000"/>
                </a:solidFill>
                <a:latin typeface="Ink Free" panose="03080402000500000000" pitchFamily="66" charset="0"/>
              </a:rPr>
              <a:t>if</a:t>
            </a:r>
            <a:r>
              <a:rPr lang="it-IT" sz="1400" b="1" dirty="0">
                <a:solidFill>
                  <a:srgbClr val="C00000"/>
                </a:solidFill>
                <a:latin typeface="Ink Free" panose="03080402000500000000" pitchFamily="66" charset="0"/>
              </a:rPr>
              <a:t> flow  f </a:t>
            </a:r>
            <a:r>
              <a:rPr lang="it-IT" sz="1400" b="1" dirty="0" err="1">
                <a:solidFill>
                  <a:srgbClr val="C00000"/>
                </a:solidFill>
                <a:latin typeface="Ink Free" panose="03080402000500000000" pitchFamily="66" charset="0"/>
              </a:rPr>
              <a:t>passes</a:t>
            </a:r>
            <a:r>
              <a:rPr lang="it-IT" sz="1400" b="1" dirty="0">
                <a:solidFill>
                  <a:srgbClr val="C00000"/>
                </a:solidFill>
                <a:latin typeface="Ink Free" panose="03080402000500000000" pitchFamily="66" charset="0"/>
              </a:rPr>
              <a:t> </a:t>
            </a:r>
            <a:r>
              <a:rPr lang="it-IT" sz="1400" b="1" dirty="0" err="1">
                <a:solidFill>
                  <a:srgbClr val="C00000"/>
                </a:solidFill>
                <a:latin typeface="Ink Free" panose="03080402000500000000" pitchFamily="66" charset="0"/>
              </a:rPr>
              <a:t>through</a:t>
            </a:r>
            <a:r>
              <a:rPr lang="it-IT" sz="1400" b="1" dirty="0">
                <a:solidFill>
                  <a:srgbClr val="C00000"/>
                </a:solidFill>
                <a:latin typeface="Ink Free" panose="03080402000500000000" pitchFamily="66" charset="0"/>
              </a:rPr>
              <a:t> link l )</a:t>
            </a:r>
          </a:p>
        </p:txBody>
      </p:sp>
      <mc:AlternateContent xmlns:mc="http://schemas.openxmlformats.org/markup-compatibility/2006" xmlns:p14="http://schemas.microsoft.com/office/powerpoint/2010/main">
        <mc:Choice Requires="p14">
          <p:contentPart p14:bwMode="auto" r:id="rId3">
            <p14:nvContentPartPr>
              <p14:cNvPr id="8" name="Input penna 7">
                <a:extLst>
                  <a:ext uri="{FF2B5EF4-FFF2-40B4-BE49-F238E27FC236}">
                    <a16:creationId xmlns:a16="http://schemas.microsoft.com/office/drawing/2014/main" id="{81AAC89F-D4C1-4F9B-B983-E97B7D5D7EB0}"/>
                  </a:ext>
                </a:extLst>
              </p14:cNvPr>
              <p14:cNvContentPartPr/>
              <p14:nvPr/>
            </p14:nvContentPartPr>
            <p14:xfrm flipH="1">
              <a:off x="4937580" y="4570006"/>
              <a:ext cx="673633" cy="852385"/>
            </p14:xfrm>
          </p:contentPart>
        </mc:Choice>
        <mc:Fallback xmlns="">
          <p:pic>
            <p:nvPicPr>
              <p:cNvPr id="8" name="Input penna 7">
                <a:extLst>
                  <a:ext uri="{FF2B5EF4-FFF2-40B4-BE49-F238E27FC236}">
                    <a16:creationId xmlns:a16="http://schemas.microsoft.com/office/drawing/2014/main" id="{81AAC89F-D4C1-4F9B-B983-E97B7D5D7EB0}"/>
                  </a:ext>
                </a:extLst>
              </p:cNvPr>
              <p:cNvPicPr/>
              <p:nvPr/>
            </p:nvPicPr>
            <p:blipFill>
              <a:blip r:embed="rId4"/>
              <a:stretch>
                <a:fillRect/>
              </a:stretch>
            </p:blipFill>
            <p:spPr>
              <a:xfrm flipH="1">
                <a:off x="4928934" y="4560996"/>
                <a:ext cx="691284" cy="870045"/>
              </a:xfrm>
              <a:prstGeom prst="rect">
                <a:avLst/>
              </a:prstGeom>
            </p:spPr>
          </p:pic>
        </mc:Fallback>
      </mc:AlternateContent>
    </p:spTree>
    <p:extLst>
      <p:ext uri="{BB962C8B-B14F-4D97-AF65-F5344CB8AC3E}">
        <p14:creationId xmlns:p14="http://schemas.microsoft.com/office/powerpoint/2010/main" val="33552094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3802412"/>
              </a:xfrm>
            </p:spPr>
            <p:txBody>
              <a:bodyPr>
                <a:normAutofit lnSpcReduction="10000"/>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a:p>
                <a:pPr marL="0" indent="0">
                  <a:buNone/>
                </a:pPr>
                <a:r>
                  <a:rPr lang="en-US" sz="2000" dirty="0">
                    <a:solidFill>
                      <a:schemeClr val="tx1"/>
                    </a:solidFill>
                    <a:latin typeface="-apple-system"/>
                  </a:rPr>
                  <a:t>The goal of the analysis is to learn what are the flow of each user which are active in a certain time and to do this, we put some devices over the links that measures </a:t>
                </a:r>
                <a:r>
                  <a:rPr lang="en-US" sz="2000" i="1" dirty="0">
                    <a:solidFill>
                      <a:schemeClr val="tx1"/>
                    </a:solidFill>
                    <a:latin typeface="-apple-system"/>
                  </a:rPr>
                  <a:t>Link Counts</a:t>
                </a:r>
                <a:r>
                  <a:rPr lang="en-US" sz="2000" dirty="0">
                    <a:solidFill>
                      <a:schemeClr val="tx1"/>
                    </a:solidFill>
                    <a:latin typeface="-apple-system"/>
                  </a:rPr>
                  <a:t>, the summation of all packets that pass over a link in a certain amount of time:</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sSub>
                      <m:sSubPr>
                        <m:ctrlPr>
                          <a:rPr lang="it-IT"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𝑦</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nary>
                      <m:naryPr>
                        <m:chr m:val="∑"/>
                        <m:supHide m:val="on"/>
                        <m:ctrlPr>
                          <a:rPr lang="it-IT" b="0" i="1" smtClean="0">
                            <a:solidFill>
                              <a:srgbClr val="E4D8EE"/>
                            </a:solidFill>
                            <a:latin typeface="Cambria Math" panose="02040503050406030204" pitchFamily="18" charset="0"/>
                          </a:rPr>
                        </m:ctrlPr>
                      </m:naryPr>
                      <m:sub>
                        <m:r>
                          <m:rPr>
                            <m:brk m:alnAt="7"/>
                          </m:rP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ea typeface="Cambria Math" panose="02040503050406030204" pitchFamily="18" charset="0"/>
                          </a:rPr>
                          <m:t>∈</m:t>
                        </m:r>
                        <m:r>
                          <a:rPr lang="it-IT" b="0" i="1" smtClean="0">
                            <a:solidFill>
                              <a:srgbClr val="E4D8EE"/>
                            </a:solidFill>
                            <a:latin typeface="Cambria Math" panose="02040503050406030204" pitchFamily="18" charset="0"/>
                            <a:ea typeface="Cambria Math" panose="02040503050406030204" pitchFamily="18" charset="0"/>
                          </a:rPr>
                          <m:t>ℱ</m:t>
                        </m:r>
                      </m:sub>
                      <m:sup/>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𝑟</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𝑓</m:t>
                            </m:r>
                          </m:sub>
                        </m:sSub>
                      </m:e>
                    </m:nary>
                    <m:d>
                      <m:dPr>
                        <m:ctrlPr>
                          <a:rPr lang="it-IT" b="0" i="1" smtClean="0">
                            <a:solidFill>
                              <a:srgbClr val="E4D8EE"/>
                            </a:solidFill>
                            <a:latin typeface="Cambria Math" panose="02040503050406030204" pitchFamily="18" charset="0"/>
                          </a:rPr>
                        </m:ctrlPr>
                      </m:dPr>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𝑥</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𝑎</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e>
                    </m:d>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𝑣</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oMath>
                </a14:m>
                <a:endParaRPr lang="en-US" b="0" i="0" dirty="0">
                  <a:solidFill>
                    <a:srgbClr val="E4D8EE"/>
                  </a:solidFill>
                  <a:effectLst/>
                  <a:latin typeface="-apple-system"/>
                </a:endParaRPr>
              </a:p>
              <a:p>
                <a:pPr marL="0" indent="0">
                  <a:buNone/>
                </a:pPr>
                <a:r>
                  <a:rPr lang="en-US" dirty="0">
                    <a:solidFill>
                      <a:srgbClr val="E4D8EE"/>
                    </a:solidFill>
                    <a:latin typeface="-apple-system"/>
                  </a:rPr>
                  <a:t>   			 </a:t>
                </a:r>
                <a:r>
                  <a:rPr lang="en-US" sz="2000" dirty="0">
                    <a:solidFill>
                      <a:srgbClr val="E4D8EE"/>
                    </a:solidFill>
                    <a:latin typeface="-apple-system"/>
                  </a:rPr>
                  <a:t>with</a:t>
                </a:r>
                <a14:m>
                  <m:oMath xmlns:m="http://schemas.openxmlformats.org/officeDocument/2006/math">
                    <m:r>
                      <a:rPr lang="it-IT" b="0" i="0" smtClean="0">
                        <a:solidFill>
                          <a:srgbClr val="E4D8EE"/>
                        </a:solidFill>
                        <a:latin typeface="Cambria Math" panose="02040503050406030204" pitchFamily="18" charset="0"/>
                        <a:ea typeface="Cambria Math" panose="02040503050406030204" pitchFamily="18" charset="0"/>
                      </a:rPr>
                      <m:t>   </m:t>
                    </m:r>
                    <m:r>
                      <a:rPr lang="it-IT" b="0" i="1" smtClean="0">
                        <a:solidFill>
                          <a:srgbClr val="E4D8EE"/>
                        </a:solidFill>
                        <a:latin typeface="Cambria Math" panose="02040503050406030204" pitchFamily="18" charset="0"/>
                        <a:ea typeface="Cambria Math" panose="02040503050406030204" pitchFamily="18" charset="0"/>
                      </a:rPr>
                      <m:t>𝑙</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𝐿</m:t>
                    </m:r>
                    <m:r>
                      <a:rPr lang="it-IT" b="0" i="1" smtClean="0">
                        <a:solidFill>
                          <a:srgbClr val="E4D8EE"/>
                        </a:solidFill>
                        <a:latin typeface="Cambria Math" panose="02040503050406030204" pitchFamily="18" charset="0"/>
                        <a:ea typeface="Cambria Math" panose="02040503050406030204" pitchFamily="18" charset="0"/>
                      </a:rPr>
                      <m:t>  ;  </m:t>
                    </m:r>
                    <m:r>
                      <a:rPr lang="it-IT" b="0" i="1" smtClean="0">
                        <a:solidFill>
                          <a:srgbClr val="E4D8EE"/>
                        </a:solidFill>
                        <a:latin typeface="Cambria Math" panose="02040503050406030204" pitchFamily="18" charset="0"/>
                        <a:ea typeface="Cambria Math" panose="02040503050406030204" pitchFamily="18" charset="0"/>
                      </a:rPr>
                      <m:t>𝑡</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𝑇</m:t>
                    </m:r>
                    <m:r>
                      <a:rPr lang="it-IT" b="0" i="1" smtClean="0">
                        <a:solidFill>
                          <a:srgbClr val="E4D8EE"/>
                        </a:solidFill>
                        <a:latin typeface="Cambria Math" panose="02040503050406030204" pitchFamily="18" charset="0"/>
                        <a:ea typeface="Cambria Math" panose="02040503050406030204" pitchFamily="18" charset="0"/>
                      </a:rPr>
                      <m:t> </m:t>
                    </m:r>
                  </m:oMath>
                </a14:m>
                <a:endParaRPr lang="en-US" b="0" i="0" dirty="0">
                  <a:solidFill>
                    <a:srgbClr val="E4D8EE"/>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9788" y="1435609"/>
                <a:ext cx="10730548" cy="3802412"/>
              </a:xfrm>
              <a:blipFill>
                <a:blip r:embed="rId2"/>
                <a:stretch>
                  <a:fillRect l="-625" t="-963" r="-511"/>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00E450AA-BC56-405C-983D-5CBBF99EEAD8}"/>
              </a:ext>
            </a:extLst>
          </p:cNvPr>
          <p:cNvSpPr txBox="1"/>
          <p:nvPr/>
        </p:nvSpPr>
        <p:spPr>
          <a:xfrm>
            <a:off x="5033252" y="5422391"/>
            <a:ext cx="1440699" cy="738664"/>
          </a:xfrm>
          <a:prstGeom prst="rect">
            <a:avLst/>
          </a:prstGeom>
          <a:noFill/>
        </p:spPr>
        <p:txBody>
          <a:bodyPr wrap="square" rtlCol="0">
            <a:spAutoFit/>
          </a:bodyPr>
          <a:lstStyle/>
          <a:p>
            <a:r>
              <a:rPr lang="it-IT" sz="1400" b="1" dirty="0">
                <a:solidFill>
                  <a:srgbClr val="C00000"/>
                </a:solidFill>
                <a:latin typeface="Ink Free" panose="03080402000500000000" pitchFamily="66" charset="0"/>
              </a:rPr>
              <a:t>Flow </a:t>
            </a:r>
            <a:r>
              <a:rPr lang="it-IT" sz="1400" b="1" dirty="0" err="1">
                <a:solidFill>
                  <a:srgbClr val="C00000"/>
                </a:solidFill>
                <a:latin typeface="Ink Free" panose="03080402000500000000" pitchFamily="66" charset="0"/>
              </a:rPr>
              <a:t>generated</a:t>
            </a:r>
            <a:r>
              <a:rPr lang="it-IT" sz="1400" b="1" dirty="0">
                <a:solidFill>
                  <a:srgbClr val="C00000"/>
                </a:solidFill>
                <a:latin typeface="Ink Free" panose="03080402000500000000" pitchFamily="66" charset="0"/>
              </a:rPr>
              <a:t> by user f </a:t>
            </a:r>
            <a:r>
              <a:rPr lang="it-IT" sz="1400" b="1" dirty="0" err="1">
                <a:solidFill>
                  <a:srgbClr val="C00000"/>
                </a:solidFill>
                <a:latin typeface="Ink Free" panose="03080402000500000000" pitchFamily="66" charset="0"/>
              </a:rPr>
              <a:t>at</a:t>
            </a:r>
            <a:r>
              <a:rPr lang="it-IT" sz="1400" b="1" dirty="0">
                <a:solidFill>
                  <a:srgbClr val="C00000"/>
                </a:solidFill>
                <a:latin typeface="Ink Free" panose="03080402000500000000" pitchFamily="66" charset="0"/>
              </a:rPr>
              <a:t> time t</a:t>
            </a:r>
          </a:p>
        </p:txBody>
      </p:sp>
      <mc:AlternateContent xmlns:mc="http://schemas.openxmlformats.org/markup-compatibility/2006" xmlns:p14="http://schemas.microsoft.com/office/powerpoint/2010/main">
        <mc:Choice Requires="p14">
          <p:contentPart p14:bwMode="auto" r:id="rId3">
            <p14:nvContentPartPr>
              <p14:cNvPr id="3" name="Input penna 2">
                <a:extLst>
                  <a:ext uri="{FF2B5EF4-FFF2-40B4-BE49-F238E27FC236}">
                    <a16:creationId xmlns:a16="http://schemas.microsoft.com/office/drawing/2014/main" id="{C2E5645C-8AE5-4F6B-A666-AB82604B4776}"/>
                  </a:ext>
                </a:extLst>
              </p14:cNvPr>
              <p14:cNvContentPartPr/>
              <p14:nvPr/>
            </p14:nvContentPartPr>
            <p14:xfrm>
              <a:off x="5296824" y="4425192"/>
              <a:ext cx="321480" cy="939240"/>
            </p14:xfrm>
          </p:contentPart>
        </mc:Choice>
        <mc:Fallback xmlns="">
          <p:pic>
            <p:nvPicPr>
              <p:cNvPr id="3" name="Input penna 2">
                <a:extLst>
                  <a:ext uri="{FF2B5EF4-FFF2-40B4-BE49-F238E27FC236}">
                    <a16:creationId xmlns:a16="http://schemas.microsoft.com/office/drawing/2014/main" id="{C2E5645C-8AE5-4F6B-A666-AB82604B4776}"/>
                  </a:ext>
                </a:extLst>
              </p:cNvPr>
              <p:cNvPicPr/>
              <p:nvPr/>
            </p:nvPicPr>
            <p:blipFill>
              <a:blip r:embed="rId4"/>
              <a:stretch>
                <a:fillRect/>
              </a:stretch>
            </p:blipFill>
            <p:spPr>
              <a:xfrm>
                <a:off x="5287824" y="4416192"/>
                <a:ext cx="339120" cy="956880"/>
              </a:xfrm>
              <a:prstGeom prst="rect">
                <a:avLst/>
              </a:prstGeom>
            </p:spPr>
          </p:pic>
        </mc:Fallback>
      </mc:AlternateContent>
    </p:spTree>
    <p:extLst>
      <p:ext uri="{BB962C8B-B14F-4D97-AF65-F5344CB8AC3E}">
        <p14:creationId xmlns:p14="http://schemas.microsoft.com/office/powerpoint/2010/main" val="1094080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3802412"/>
              </a:xfrm>
            </p:spPr>
            <p:txBody>
              <a:bodyPr>
                <a:normAutofit lnSpcReduction="10000"/>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a:p>
                <a:pPr marL="0" indent="0">
                  <a:buNone/>
                </a:pPr>
                <a:r>
                  <a:rPr lang="en-US" sz="2000" dirty="0">
                    <a:solidFill>
                      <a:schemeClr val="tx1"/>
                    </a:solidFill>
                    <a:latin typeface="-apple-system"/>
                  </a:rPr>
                  <a:t>The goal of the analysis is to learn what are the flow of each user which are active in a certain time and to do this, we put some devices over the links that measures </a:t>
                </a:r>
                <a:r>
                  <a:rPr lang="en-US" sz="2000" i="1" dirty="0">
                    <a:solidFill>
                      <a:schemeClr val="tx1"/>
                    </a:solidFill>
                    <a:latin typeface="-apple-system"/>
                  </a:rPr>
                  <a:t>Link Counts</a:t>
                </a:r>
                <a:r>
                  <a:rPr lang="en-US" sz="2000" dirty="0">
                    <a:solidFill>
                      <a:schemeClr val="tx1"/>
                    </a:solidFill>
                    <a:latin typeface="-apple-system"/>
                  </a:rPr>
                  <a:t>, the summation of all packets that pass over a link in a certain amount of time:</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sSub>
                      <m:sSubPr>
                        <m:ctrlPr>
                          <a:rPr lang="it-IT"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𝑦</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nary>
                      <m:naryPr>
                        <m:chr m:val="∑"/>
                        <m:supHide m:val="on"/>
                        <m:ctrlPr>
                          <a:rPr lang="it-IT" b="0" i="1" smtClean="0">
                            <a:solidFill>
                              <a:srgbClr val="E4D8EE"/>
                            </a:solidFill>
                            <a:latin typeface="Cambria Math" panose="02040503050406030204" pitchFamily="18" charset="0"/>
                          </a:rPr>
                        </m:ctrlPr>
                      </m:naryPr>
                      <m:sub>
                        <m:r>
                          <m:rPr>
                            <m:brk m:alnAt="7"/>
                          </m:rP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ea typeface="Cambria Math" panose="02040503050406030204" pitchFamily="18" charset="0"/>
                          </a:rPr>
                          <m:t>∈</m:t>
                        </m:r>
                        <m:r>
                          <a:rPr lang="it-IT" b="0" i="1" smtClean="0">
                            <a:solidFill>
                              <a:srgbClr val="E4D8EE"/>
                            </a:solidFill>
                            <a:latin typeface="Cambria Math" panose="02040503050406030204" pitchFamily="18" charset="0"/>
                            <a:ea typeface="Cambria Math" panose="02040503050406030204" pitchFamily="18" charset="0"/>
                          </a:rPr>
                          <m:t>ℱ</m:t>
                        </m:r>
                      </m:sub>
                      <m:sup/>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𝑟</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𝑓</m:t>
                            </m:r>
                          </m:sub>
                        </m:sSub>
                      </m:e>
                    </m:nary>
                    <m:d>
                      <m:dPr>
                        <m:ctrlPr>
                          <a:rPr lang="it-IT" b="0" i="1" smtClean="0">
                            <a:solidFill>
                              <a:srgbClr val="E4D8EE"/>
                            </a:solidFill>
                            <a:latin typeface="Cambria Math" panose="02040503050406030204" pitchFamily="18" charset="0"/>
                          </a:rPr>
                        </m:ctrlPr>
                      </m:dPr>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𝑥</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𝑎</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e>
                    </m:d>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𝑣</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oMath>
                </a14:m>
                <a:endParaRPr lang="en-US" b="0" i="0" dirty="0">
                  <a:solidFill>
                    <a:srgbClr val="E4D8EE"/>
                  </a:solidFill>
                  <a:effectLst/>
                  <a:latin typeface="-apple-system"/>
                </a:endParaRPr>
              </a:p>
              <a:p>
                <a:pPr marL="0" indent="0">
                  <a:buNone/>
                </a:pPr>
                <a:r>
                  <a:rPr lang="en-US" dirty="0">
                    <a:solidFill>
                      <a:srgbClr val="E4D8EE"/>
                    </a:solidFill>
                    <a:latin typeface="-apple-system"/>
                  </a:rPr>
                  <a:t>   			 </a:t>
                </a:r>
                <a:r>
                  <a:rPr lang="en-US" sz="2000" dirty="0">
                    <a:solidFill>
                      <a:srgbClr val="E4D8EE"/>
                    </a:solidFill>
                    <a:latin typeface="-apple-system"/>
                  </a:rPr>
                  <a:t>with</a:t>
                </a:r>
                <a14:m>
                  <m:oMath xmlns:m="http://schemas.openxmlformats.org/officeDocument/2006/math">
                    <m:r>
                      <a:rPr lang="it-IT" b="0" i="0" smtClean="0">
                        <a:solidFill>
                          <a:srgbClr val="E4D8EE"/>
                        </a:solidFill>
                        <a:latin typeface="Cambria Math" panose="02040503050406030204" pitchFamily="18" charset="0"/>
                        <a:ea typeface="Cambria Math" panose="02040503050406030204" pitchFamily="18" charset="0"/>
                      </a:rPr>
                      <m:t>   </m:t>
                    </m:r>
                    <m:r>
                      <a:rPr lang="it-IT" b="0" i="1" smtClean="0">
                        <a:solidFill>
                          <a:srgbClr val="E4D8EE"/>
                        </a:solidFill>
                        <a:latin typeface="Cambria Math" panose="02040503050406030204" pitchFamily="18" charset="0"/>
                        <a:ea typeface="Cambria Math" panose="02040503050406030204" pitchFamily="18" charset="0"/>
                      </a:rPr>
                      <m:t>𝑙</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𝐿</m:t>
                    </m:r>
                    <m:r>
                      <a:rPr lang="it-IT" b="0" i="1" smtClean="0">
                        <a:solidFill>
                          <a:srgbClr val="E4D8EE"/>
                        </a:solidFill>
                        <a:latin typeface="Cambria Math" panose="02040503050406030204" pitchFamily="18" charset="0"/>
                        <a:ea typeface="Cambria Math" panose="02040503050406030204" pitchFamily="18" charset="0"/>
                      </a:rPr>
                      <m:t>  ;  </m:t>
                    </m:r>
                    <m:r>
                      <a:rPr lang="it-IT" b="0" i="1" smtClean="0">
                        <a:solidFill>
                          <a:srgbClr val="E4D8EE"/>
                        </a:solidFill>
                        <a:latin typeface="Cambria Math" panose="02040503050406030204" pitchFamily="18" charset="0"/>
                        <a:ea typeface="Cambria Math" panose="02040503050406030204" pitchFamily="18" charset="0"/>
                      </a:rPr>
                      <m:t>𝑡</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𝑇</m:t>
                    </m:r>
                    <m:r>
                      <a:rPr lang="it-IT" b="0" i="1" smtClean="0">
                        <a:solidFill>
                          <a:srgbClr val="E4D8EE"/>
                        </a:solidFill>
                        <a:latin typeface="Cambria Math" panose="02040503050406030204" pitchFamily="18" charset="0"/>
                        <a:ea typeface="Cambria Math" panose="02040503050406030204" pitchFamily="18" charset="0"/>
                      </a:rPr>
                      <m:t> </m:t>
                    </m:r>
                  </m:oMath>
                </a14:m>
                <a:endParaRPr lang="en-US" b="0" i="0" dirty="0">
                  <a:solidFill>
                    <a:srgbClr val="E4D8EE"/>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9788" y="1435609"/>
                <a:ext cx="10730548" cy="3802412"/>
              </a:xfrm>
              <a:blipFill>
                <a:blip r:embed="rId2"/>
                <a:stretch>
                  <a:fillRect l="-625" t="-963" r="-511"/>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00E450AA-BC56-405C-983D-5CBBF99EEAD8}"/>
              </a:ext>
            </a:extLst>
          </p:cNvPr>
          <p:cNvSpPr txBox="1"/>
          <p:nvPr/>
        </p:nvSpPr>
        <p:spPr>
          <a:xfrm>
            <a:off x="6096000" y="5486399"/>
            <a:ext cx="1440699" cy="738664"/>
          </a:xfrm>
          <a:prstGeom prst="rect">
            <a:avLst/>
          </a:prstGeom>
          <a:noFill/>
        </p:spPr>
        <p:txBody>
          <a:bodyPr wrap="square" rtlCol="0">
            <a:spAutoFit/>
          </a:bodyPr>
          <a:lstStyle/>
          <a:p>
            <a:r>
              <a:rPr lang="it-IT" sz="1400" b="1" dirty="0" err="1">
                <a:solidFill>
                  <a:srgbClr val="C00000"/>
                </a:solidFill>
                <a:latin typeface="Ink Free" panose="03080402000500000000" pitchFamily="66" charset="0"/>
              </a:rPr>
              <a:t>Anomaly</a:t>
            </a:r>
            <a:r>
              <a:rPr lang="it-IT" sz="1400" b="1" dirty="0">
                <a:solidFill>
                  <a:srgbClr val="C00000"/>
                </a:solidFill>
                <a:latin typeface="Ink Free" panose="03080402000500000000" pitchFamily="66" charset="0"/>
              </a:rPr>
              <a:t> </a:t>
            </a:r>
            <a:r>
              <a:rPr lang="it-IT" sz="1400" b="1" dirty="0" err="1">
                <a:solidFill>
                  <a:srgbClr val="C00000"/>
                </a:solidFill>
                <a:latin typeface="Ink Free" panose="03080402000500000000" pitchFamily="66" charset="0"/>
              </a:rPr>
              <a:t>injected</a:t>
            </a:r>
            <a:r>
              <a:rPr lang="it-IT" sz="1400" b="1" dirty="0">
                <a:solidFill>
                  <a:srgbClr val="C00000"/>
                </a:solidFill>
                <a:latin typeface="Ink Free" panose="03080402000500000000" pitchFamily="66" charset="0"/>
              </a:rPr>
              <a:t> by user f </a:t>
            </a:r>
            <a:r>
              <a:rPr lang="it-IT" sz="1400" b="1" dirty="0" err="1">
                <a:solidFill>
                  <a:srgbClr val="C00000"/>
                </a:solidFill>
                <a:latin typeface="Ink Free" panose="03080402000500000000" pitchFamily="66" charset="0"/>
              </a:rPr>
              <a:t>at</a:t>
            </a:r>
            <a:r>
              <a:rPr lang="it-IT" sz="1400" b="1" dirty="0">
                <a:solidFill>
                  <a:srgbClr val="C00000"/>
                </a:solidFill>
                <a:latin typeface="Ink Free" panose="03080402000500000000" pitchFamily="66" charset="0"/>
              </a:rPr>
              <a:t> time t</a:t>
            </a:r>
          </a:p>
        </p:txBody>
      </p:sp>
      <mc:AlternateContent xmlns:mc="http://schemas.openxmlformats.org/markup-compatibility/2006" xmlns:p14="http://schemas.microsoft.com/office/powerpoint/2010/main">
        <mc:Choice Requires="p14">
          <p:contentPart p14:bwMode="auto" r:id="rId3">
            <p14:nvContentPartPr>
              <p14:cNvPr id="3" name="Input penna 2">
                <a:extLst>
                  <a:ext uri="{FF2B5EF4-FFF2-40B4-BE49-F238E27FC236}">
                    <a16:creationId xmlns:a16="http://schemas.microsoft.com/office/drawing/2014/main" id="{C2E5645C-8AE5-4F6B-A666-AB82604B4776}"/>
                  </a:ext>
                </a:extLst>
              </p14:cNvPr>
              <p14:cNvContentPartPr/>
              <p14:nvPr/>
            </p14:nvContentPartPr>
            <p14:xfrm>
              <a:off x="6473951" y="4483151"/>
              <a:ext cx="321480" cy="939240"/>
            </p14:xfrm>
          </p:contentPart>
        </mc:Choice>
        <mc:Fallback xmlns="">
          <p:pic>
            <p:nvPicPr>
              <p:cNvPr id="3" name="Input penna 2">
                <a:extLst>
                  <a:ext uri="{FF2B5EF4-FFF2-40B4-BE49-F238E27FC236}">
                    <a16:creationId xmlns:a16="http://schemas.microsoft.com/office/drawing/2014/main" id="{C2E5645C-8AE5-4F6B-A666-AB82604B4776}"/>
                  </a:ext>
                </a:extLst>
              </p:cNvPr>
              <p:cNvPicPr/>
              <p:nvPr/>
            </p:nvPicPr>
            <p:blipFill>
              <a:blip r:embed="rId4"/>
              <a:stretch>
                <a:fillRect/>
              </a:stretch>
            </p:blipFill>
            <p:spPr>
              <a:xfrm>
                <a:off x="6464951" y="4474154"/>
                <a:ext cx="339120" cy="956873"/>
              </a:xfrm>
              <a:prstGeom prst="rect">
                <a:avLst/>
              </a:prstGeom>
            </p:spPr>
          </p:pic>
        </mc:Fallback>
      </mc:AlternateContent>
    </p:spTree>
    <p:extLst>
      <p:ext uri="{BB962C8B-B14F-4D97-AF65-F5344CB8AC3E}">
        <p14:creationId xmlns:p14="http://schemas.microsoft.com/office/powerpoint/2010/main" val="3021677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3802412"/>
              </a:xfrm>
            </p:spPr>
            <p:txBody>
              <a:bodyPr>
                <a:normAutofit lnSpcReduction="10000"/>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a:p>
                <a:pPr marL="0" indent="0">
                  <a:buNone/>
                </a:pPr>
                <a:r>
                  <a:rPr lang="en-US" sz="2000" dirty="0">
                    <a:solidFill>
                      <a:schemeClr val="tx1"/>
                    </a:solidFill>
                    <a:latin typeface="-apple-system"/>
                  </a:rPr>
                  <a:t>The goal of the analysis is to learn what are the flow of each user which are active in a certain time and to do this, we put some devices over the links that measures </a:t>
                </a:r>
                <a:r>
                  <a:rPr lang="en-US" sz="2000" i="1" dirty="0">
                    <a:solidFill>
                      <a:schemeClr val="tx1"/>
                    </a:solidFill>
                    <a:latin typeface="-apple-system"/>
                  </a:rPr>
                  <a:t>Link Counts</a:t>
                </a:r>
                <a:r>
                  <a:rPr lang="en-US" sz="2000" dirty="0">
                    <a:solidFill>
                      <a:schemeClr val="tx1"/>
                    </a:solidFill>
                    <a:latin typeface="-apple-system"/>
                  </a:rPr>
                  <a:t>, the summation of all packets that pass over a link in a certain amount of time:</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sSub>
                      <m:sSubPr>
                        <m:ctrlPr>
                          <a:rPr lang="it-IT"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𝑦</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nary>
                      <m:naryPr>
                        <m:chr m:val="∑"/>
                        <m:supHide m:val="on"/>
                        <m:ctrlPr>
                          <a:rPr lang="it-IT" b="0" i="1" smtClean="0">
                            <a:solidFill>
                              <a:srgbClr val="E4D8EE"/>
                            </a:solidFill>
                            <a:latin typeface="Cambria Math" panose="02040503050406030204" pitchFamily="18" charset="0"/>
                          </a:rPr>
                        </m:ctrlPr>
                      </m:naryPr>
                      <m:sub>
                        <m:r>
                          <m:rPr>
                            <m:brk m:alnAt="7"/>
                          </m:rP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ea typeface="Cambria Math" panose="02040503050406030204" pitchFamily="18" charset="0"/>
                          </a:rPr>
                          <m:t>∈</m:t>
                        </m:r>
                        <m:r>
                          <a:rPr lang="it-IT" b="0" i="1" smtClean="0">
                            <a:solidFill>
                              <a:srgbClr val="E4D8EE"/>
                            </a:solidFill>
                            <a:latin typeface="Cambria Math" panose="02040503050406030204" pitchFamily="18" charset="0"/>
                            <a:ea typeface="Cambria Math" panose="02040503050406030204" pitchFamily="18" charset="0"/>
                          </a:rPr>
                          <m:t>ℱ</m:t>
                        </m:r>
                      </m:sub>
                      <m:sup/>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𝑟</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𝑓</m:t>
                            </m:r>
                          </m:sub>
                        </m:sSub>
                      </m:e>
                    </m:nary>
                    <m:d>
                      <m:dPr>
                        <m:ctrlPr>
                          <a:rPr lang="it-IT" b="0" i="1" smtClean="0">
                            <a:solidFill>
                              <a:srgbClr val="E4D8EE"/>
                            </a:solidFill>
                            <a:latin typeface="Cambria Math" panose="02040503050406030204" pitchFamily="18" charset="0"/>
                          </a:rPr>
                        </m:ctrlPr>
                      </m:dPr>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𝑥</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𝑎</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e>
                    </m:d>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𝑣</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oMath>
                </a14:m>
                <a:endParaRPr lang="en-US" b="0" i="0" dirty="0">
                  <a:solidFill>
                    <a:srgbClr val="E4D8EE"/>
                  </a:solidFill>
                  <a:effectLst/>
                  <a:latin typeface="-apple-system"/>
                </a:endParaRPr>
              </a:p>
              <a:p>
                <a:pPr marL="0" indent="0">
                  <a:buNone/>
                </a:pPr>
                <a:r>
                  <a:rPr lang="en-US" dirty="0">
                    <a:solidFill>
                      <a:srgbClr val="E4D8EE"/>
                    </a:solidFill>
                    <a:latin typeface="-apple-system"/>
                  </a:rPr>
                  <a:t>   			 </a:t>
                </a:r>
                <a:r>
                  <a:rPr lang="en-US" sz="2000" dirty="0">
                    <a:solidFill>
                      <a:srgbClr val="E4D8EE"/>
                    </a:solidFill>
                    <a:latin typeface="-apple-system"/>
                  </a:rPr>
                  <a:t>with</a:t>
                </a:r>
                <a14:m>
                  <m:oMath xmlns:m="http://schemas.openxmlformats.org/officeDocument/2006/math">
                    <m:r>
                      <a:rPr lang="it-IT" b="0" i="0" smtClean="0">
                        <a:solidFill>
                          <a:srgbClr val="E4D8EE"/>
                        </a:solidFill>
                        <a:latin typeface="Cambria Math" panose="02040503050406030204" pitchFamily="18" charset="0"/>
                        <a:ea typeface="Cambria Math" panose="02040503050406030204" pitchFamily="18" charset="0"/>
                      </a:rPr>
                      <m:t>   </m:t>
                    </m:r>
                    <m:r>
                      <a:rPr lang="it-IT" b="0" i="1" smtClean="0">
                        <a:solidFill>
                          <a:srgbClr val="E4D8EE"/>
                        </a:solidFill>
                        <a:latin typeface="Cambria Math" panose="02040503050406030204" pitchFamily="18" charset="0"/>
                        <a:ea typeface="Cambria Math" panose="02040503050406030204" pitchFamily="18" charset="0"/>
                      </a:rPr>
                      <m:t>𝑙</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𝐿</m:t>
                    </m:r>
                    <m:r>
                      <a:rPr lang="it-IT" b="0" i="1" smtClean="0">
                        <a:solidFill>
                          <a:srgbClr val="E4D8EE"/>
                        </a:solidFill>
                        <a:latin typeface="Cambria Math" panose="02040503050406030204" pitchFamily="18" charset="0"/>
                        <a:ea typeface="Cambria Math" panose="02040503050406030204" pitchFamily="18" charset="0"/>
                      </a:rPr>
                      <m:t>  ;  </m:t>
                    </m:r>
                    <m:r>
                      <a:rPr lang="it-IT" b="0" i="1" smtClean="0">
                        <a:solidFill>
                          <a:srgbClr val="E4D8EE"/>
                        </a:solidFill>
                        <a:latin typeface="Cambria Math" panose="02040503050406030204" pitchFamily="18" charset="0"/>
                        <a:ea typeface="Cambria Math" panose="02040503050406030204" pitchFamily="18" charset="0"/>
                      </a:rPr>
                      <m:t>𝑡</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𝑇</m:t>
                    </m:r>
                    <m:r>
                      <a:rPr lang="it-IT" b="0" i="1" smtClean="0">
                        <a:solidFill>
                          <a:srgbClr val="E4D8EE"/>
                        </a:solidFill>
                        <a:latin typeface="Cambria Math" panose="02040503050406030204" pitchFamily="18" charset="0"/>
                        <a:ea typeface="Cambria Math" panose="02040503050406030204" pitchFamily="18" charset="0"/>
                      </a:rPr>
                      <m:t> </m:t>
                    </m:r>
                  </m:oMath>
                </a14:m>
                <a:endParaRPr lang="en-US" b="0" i="0" dirty="0">
                  <a:solidFill>
                    <a:srgbClr val="E4D8EE"/>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9788" y="1435609"/>
                <a:ext cx="10730548" cy="3802412"/>
              </a:xfrm>
              <a:blipFill>
                <a:blip r:embed="rId2"/>
                <a:stretch>
                  <a:fillRect l="-625" t="-963" r="-511"/>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00E450AA-BC56-405C-983D-5CBBF99EEAD8}"/>
              </a:ext>
            </a:extLst>
          </p:cNvPr>
          <p:cNvSpPr txBox="1"/>
          <p:nvPr/>
        </p:nvSpPr>
        <p:spPr>
          <a:xfrm>
            <a:off x="8153400" y="5422391"/>
            <a:ext cx="1440699" cy="523220"/>
          </a:xfrm>
          <a:prstGeom prst="rect">
            <a:avLst/>
          </a:prstGeom>
          <a:noFill/>
        </p:spPr>
        <p:txBody>
          <a:bodyPr wrap="square" rtlCol="0">
            <a:spAutoFit/>
          </a:bodyPr>
          <a:lstStyle/>
          <a:p>
            <a:r>
              <a:rPr lang="it-IT" sz="1400" b="1" dirty="0" err="1">
                <a:solidFill>
                  <a:srgbClr val="C00000"/>
                </a:solidFill>
                <a:latin typeface="Ink Free" panose="03080402000500000000" pitchFamily="66" charset="0"/>
              </a:rPr>
              <a:t>Measurement</a:t>
            </a:r>
            <a:r>
              <a:rPr lang="it-IT" sz="1400" b="1" dirty="0">
                <a:solidFill>
                  <a:srgbClr val="C00000"/>
                </a:solidFill>
                <a:latin typeface="Ink Free" panose="03080402000500000000" pitchFamily="66" charset="0"/>
              </a:rPr>
              <a:t> </a:t>
            </a:r>
            <a:r>
              <a:rPr lang="it-IT" sz="1400" b="1" dirty="0" err="1">
                <a:solidFill>
                  <a:srgbClr val="C00000"/>
                </a:solidFill>
                <a:latin typeface="Ink Free" panose="03080402000500000000" pitchFamily="66" charset="0"/>
              </a:rPr>
              <a:t>noise</a:t>
            </a:r>
            <a:endParaRPr lang="it-IT" sz="1400" b="1" dirty="0">
              <a:solidFill>
                <a:srgbClr val="C00000"/>
              </a:solidFill>
              <a:latin typeface="Ink Free" panose="03080402000500000000" pitchFamily="66" charset="0"/>
            </a:endParaRPr>
          </a:p>
        </p:txBody>
      </p:sp>
      <mc:AlternateContent xmlns:mc="http://schemas.openxmlformats.org/markup-compatibility/2006" xmlns:p14="http://schemas.microsoft.com/office/powerpoint/2010/main">
        <mc:Choice Requires="p14">
          <p:contentPart p14:bwMode="auto" r:id="rId3">
            <p14:nvContentPartPr>
              <p14:cNvPr id="6" name="Input penna 5">
                <a:extLst>
                  <a:ext uri="{FF2B5EF4-FFF2-40B4-BE49-F238E27FC236}">
                    <a16:creationId xmlns:a16="http://schemas.microsoft.com/office/drawing/2014/main" id="{3826AAC5-8D71-49AF-913E-546340A7A2B7}"/>
                  </a:ext>
                </a:extLst>
              </p14:cNvPr>
              <p14:cNvContentPartPr/>
              <p14:nvPr/>
            </p14:nvContentPartPr>
            <p14:xfrm flipH="1">
              <a:off x="7991676" y="4509825"/>
              <a:ext cx="673633" cy="852385"/>
            </p14:xfrm>
          </p:contentPart>
        </mc:Choice>
        <mc:Fallback xmlns="">
          <p:pic>
            <p:nvPicPr>
              <p:cNvPr id="6" name="Input penna 5">
                <a:extLst>
                  <a:ext uri="{FF2B5EF4-FFF2-40B4-BE49-F238E27FC236}">
                    <a16:creationId xmlns:a16="http://schemas.microsoft.com/office/drawing/2014/main" id="{3826AAC5-8D71-49AF-913E-546340A7A2B7}"/>
                  </a:ext>
                </a:extLst>
              </p:cNvPr>
              <p:cNvPicPr/>
              <p:nvPr/>
            </p:nvPicPr>
            <p:blipFill>
              <a:blip r:embed="rId4"/>
              <a:stretch>
                <a:fillRect/>
              </a:stretch>
            </p:blipFill>
            <p:spPr>
              <a:xfrm flipH="1">
                <a:off x="7983030" y="4500815"/>
                <a:ext cx="691284" cy="870045"/>
              </a:xfrm>
              <a:prstGeom prst="rect">
                <a:avLst/>
              </a:prstGeom>
            </p:spPr>
          </p:pic>
        </mc:Fallback>
      </mc:AlternateContent>
    </p:spTree>
    <p:extLst>
      <p:ext uri="{BB962C8B-B14F-4D97-AF65-F5344CB8AC3E}">
        <p14:creationId xmlns:p14="http://schemas.microsoft.com/office/powerpoint/2010/main" val="154404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3802412"/>
              </a:xfrm>
            </p:spPr>
            <p:txBody>
              <a:bodyPr>
                <a:normAutofit lnSpcReduction="10000"/>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a:p>
                <a:pPr marL="0" indent="0">
                  <a:buNone/>
                </a:pPr>
                <a:r>
                  <a:rPr lang="en-US" sz="2000" dirty="0">
                    <a:solidFill>
                      <a:schemeClr val="tx1"/>
                    </a:solidFill>
                    <a:latin typeface="-apple-system"/>
                  </a:rPr>
                  <a:t>The goal of the analysis is to learn what are the flow of each user which are active in a certain time and to do this, we put some devices over the links that measures </a:t>
                </a:r>
                <a:r>
                  <a:rPr lang="en-US" sz="2000" i="1" dirty="0">
                    <a:solidFill>
                      <a:schemeClr val="tx1"/>
                    </a:solidFill>
                    <a:latin typeface="-apple-system"/>
                  </a:rPr>
                  <a:t>Link Counts</a:t>
                </a:r>
                <a:r>
                  <a:rPr lang="en-US" sz="2000" dirty="0">
                    <a:solidFill>
                      <a:schemeClr val="tx1"/>
                    </a:solidFill>
                    <a:latin typeface="-apple-system"/>
                  </a:rPr>
                  <a:t>, the summation of all packets that pass over a link in a certain amount of time:</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sSub>
                      <m:sSubPr>
                        <m:ctrlPr>
                          <a:rPr lang="it-IT"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𝑦</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nary>
                      <m:naryPr>
                        <m:chr m:val="∑"/>
                        <m:supHide m:val="on"/>
                        <m:ctrlPr>
                          <a:rPr lang="it-IT" b="0" i="1" smtClean="0">
                            <a:solidFill>
                              <a:srgbClr val="E4D8EE"/>
                            </a:solidFill>
                            <a:latin typeface="Cambria Math" panose="02040503050406030204" pitchFamily="18" charset="0"/>
                          </a:rPr>
                        </m:ctrlPr>
                      </m:naryPr>
                      <m:sub>
                        <m:r>
                          <m:rPr>
                            <m:brk m:alnAt="7"/>
                          </m:rP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ea typeface="Cambria Math" panose="02040503050406030204" pitchFamily="18" charset="0"/>
                          </a:rPr>
                          <m:t>∈</m:t>
                        </m:r>
                        <m:r>
                          <a:rPr lang="it-IT" b="0" i="1" smtClean="0">
                            <a:solidFill>
                              <a:srgbClr val="E4D8EE"/>
                            </a:solidFill>
                            <a:latin typeface="Cambria Math" panose="02040503050406030204" pitchFamily="18" charset="0"/>
                            <a:ea typeface="Cambria Math" panose="02040503050406030204" pitchFamily="18" charset="0"/>
                          </a:rPr>
                          <m:t>ℱ</m:t>
                        </m:r>
                      </m:sub>
                      <m:sup/>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𝑟</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𝑓</m:t>
                            </m:r>
                          </m:sub>
                        </m:sSub>
                      </m:e>
                    </m:nary>
                    <m:d>
                      <m:dPr>
                        <m:ctrlPr>
                          <a:rPr lang="it-IT" b="0" i="1" smtClean="0">
                            <a:solidFill>
                              <a:srgbClr val="E4D8EE"/>
                            </a:solidFill>
                            <a:latin typeface="Cambria Math" panose="02040503050406030204" pitchFamily="18" charset="0"/>
                          </a:rPr>
                        </m:ctrlPr>
                      </m:dPr>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𝑥</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𝑎</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e>
                    </m:d>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𝑣</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oMath>
                </a14:m>
                <a:endParaRPr lang="en-US" b="0" i="0" dirty="0">
                  <a:solidFill>
                    <a:srgbClr val="E4D8EE"/>
                  </a:solidFill>
                  <a:effectLst/>
                  <a:latin typeface="-apple-system"/>
                </a:endParaRPr>
              </a:p>
              <a:p>
                <a:pPr marL="0" indent="0">
                  <a:buNone/>
                </a:pPr>
                <a:r>
                  <a:rPr lang="en-US" dirty="0">
                    <a:solidFill>
                      <a:srgbClr val="E4D8EE"/>
                    </a:solidFill>
                    <a:latin typeface="-apple-system"/>
                  </a:rPr>
                  <a:t>   			 </a:t>
                </a:r>
                <a:r>
                  <a:rPr lang="en-US" sz="2000" dirty="0">
                    <a:solidFill>
                      <a:srgbClr val="E4D8EE"/>
                    </a:solidFill>
                    <a:latin typeface="-apple-system"/>
                  </a:rPr>
                  <a:t>with</a:t>
                </a:r>
                <a14:m>
                  <m:oMath xmlns:m="http://schemas.openxmlformats.org/officeDocument/2006/math">
                    <m:r>
                      <a:rPr lang="it-IT" b="0" i="0" smtClean="0">
                        <a:solidFill>
                          <a:srgbClr val="E4D8EE"/>
                        </a:solidFill>
                        <a:latin typeface="Cambria Math" panose="02040503050406030204" pitchFamily="18" charset="0"/>
                        <a:ea typeface="Cambria Math" panose="02040503050406030204" pitchFamily="18" charset="0"/>
                      </a:rPr>
                      <m:t>   </m:t>
                    </m:r>
                    <m:r>
                      <a:rPr lang="it-IT" b="0" i="1" smtClean="0">
                        <a:solidFill>
                          <a:srgbClr val="E4D8EE"/>
                        </a:solidFill>
                        <a:latin typeface="Cambria Math" panose="02040503050406030204" pitchFamily="18" charset="0"/>
                        <a:ea typeface="Cambria Math" panose="02040503050406030204" pitchFamily="18" charset="0"/>
                      </a:rPr>
                      <m:t>𝑙</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𝐿</m:t>
                    </m:r>
                    <m:r>
                      <a:rPr lang="it-IT" b="0" i="1" smtClean="0">
                        <a:solidFill>
                          <a:srgbClr val="E4D8EE"/>
                        </a:solidFill>
                        <a:latin typeface="Cambria Math" panose="02040503050406030204" pitchFamily="18" charset="0"/>
                        <a:ea typeface="Cambria Math" panose="02040503050406030204" pitchFamily="18" charset="0"/>
                      </a:rPr>
                      <m:t>  ;  </m:t>
                    </m:r>
                    <m:r>
                      <a:rPr lang="it-IT" b="0" i="1" smtClean="0">
                        <a:solidFill>
                          <a:srgbClr val="E4D8EE"/>
                        </a:solidFill>
                        <a:latin typeface="Cambria Math" panose="02040503050406030204" pitchFamily="18" charset="0"/>
                        <a:ea typeface="Cambria Math" panose="02040503050406030204" pitchFamily="18" charset="0"/>
                      </a:rPr>
                      <m:t>𝑡</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𝑇</m:t>
                    </m:r>
                    <m:r>
                      <a:rPr lang="it-IT" b="0" i="1" smtClean="0">
                        <a:solidFill>
                          <a:srgbClr val="E4D8EE"/>
                        </a:solidFill>
                        <a:latin typeface="Cambria Math" panose="02040503050406030204" pitchFamily="18" charset="0"/>
                        <a:ea typeface="Cambria Math" panose="02040503050406030204" pitchFamily="18" charset="0"/>
                      </a:rPr>
                      <m:t> </m:t>
                    </m:r>
                  </m:oMath>
                </a14:m>
                <a:endParaRPr lang="en-US" b="0" i="0" dirty="0">
                  <a:solidFill>
                    <a:srgbClr val="E4D8EE"/>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9788" y="1435609"/>
                <a:ext cx="10730548" cy="3802412"/>
              </a:xfrm>
              <a:blipFill>
                <a:blip r:embed="rId2"/>
                <a:stretch>
                  <a:fillRect l="-625" t="-963" r="-5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E38E7376-8D29-4EC3-9777-A4E3C87BF8C7}"/>
                  </a:ext>
                </a:extLst>
              </p:cNvPr>
              <p:cNvSpPr txBox="1"/>
              <p:nvPr/>
            </p:nvSpPr>
            <p:spPr>
              <a:xfrm>
                <a:off x="4197096" y="5546625"/>
                <a:ext cx="4297680"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3600" b="0" i="1" smtClean="0">
                          <a:solidFill>
                            <a:srgbClr val="E4D8EE"/>
                          </a:solidFill>
                          <a:latin typeface="Cambria Math" panose="02040503050406030204" pitchFamily="18" charset="0"/>
                        </a:rPr>
                        <m:t>𝑌</m:t>
                      </m:r>
                      <m:r>
                        <a:rPr lang="it-IT" sz="3600" b="0" i="1" smtClean="0">
                          <a:solidFill>
                            <a:srgbClr val="E4D8EE"/>
                          </a:solidFill>
                          <a:latin typeface="Cambria Math" panose="02040503050406030204" pitchFamily="18" charset="0"/>
                        </a:rPr>
                        <m:t>=</m:t>
                      </m:r>
                      <m:r>
                        <a:rPr lang="it-IT" sz="3600" b="0" i="1" smtClean="0">
                          <a:solidFill>
                            <a:srgbClr val="E4D8EE"/>
                          </a:solidFill>
                          <a:latin typeface="Cambria Math" panose="02040503050406030204" pitchFamily="18" charset="0"/>
                        </a:rPr>
                        <m:t>𝑅</m:t>
                      </m:r>
                      <m:d>
                        <m:dPr>
                          <m:ctrlPr>
                            <a:rPr lang="it-IT" sz="3600" b="0" i="1" smtClean="0">
                              <a:solidFill>
                                <a:srgbClr val="E4D8EE"/>
                              </a:solidFill>
                              <a:latin typeface="Cambria Math" panose="02040503050406030204" pitchFamily="18" charset="0"/>
                            </a:rPr>
                          </m:ctrlPr>
                        </m:dPr>
                        <m:e>
                          <m:r>
                            <a:rPr lang="it-IT" sz="3600" b="0" i="1" smtClean="0">
                              <a:solidFill>
                                <a:srgbClr val="E4D8EE"/>
                              </a:solidFill>
                              <a:latin typeface="Cambria Math" panose="02040503050406030204" pitchFamily="18" charset="0"/>
                            </a:rPr>
                            <m:t>𝑋</m:t>
                          </m:r>
                          <m:r>
                            <a:rPr lang="it-IT" sz="3600" b="0" i="1" smtClean="0">
                              <a:solidFill>
                                <a:srgbClr val="E4D8EE"/>
                              </a:solidFill>
                              <a:latin typeface="Cambria Math" panose="02040503050406030204" pitchFamily="18" charset="0"/>
                            </a:rPr>
                            <m:t>+</m:t>
                          </m:r>
                          <m:r>
                            <a:rPr lang="it-IT" sz="3600" b="0" i="1" smtClean="0">
                              <a:solidFill>
                                <a:srgbClr val="E4D8EE"/>
                              </a:solidFill>
                              <a:latin typeface="Cambria Math" panose="02040503050406030204" pitchFamily="18" charset="0"/>
                            </a:rPr>
                            <m:t>𝐴</m:t>
                          </m:r>
                        </m:e>
                      </m:d>
                      <m:r>
                        <a:rPr lang="it-IT" sz="3600" b="0" i="1" smtClean="0">
                          <a:solidFill>
                            <a:srgbClr val="E4D8EE"/>
                          </a:solidFill>
                          <a:latin typeface="Cambria Math" panose="02040503050406030204" pitchFamily="18" charset="0"/>
                        </a:rPr>
                        <m:t>+</m:t>
                      </m:r>
                      <m:r>
                        <a:rPr lang="it-IT" sz="3600" b="0" i="1" smtClean="0">
                          <a:solidFill>
                            <a:srgbClr val="E4D8EE"/>
                          </a:solidFill>
                          <a:latin typeface="Cambria Math" panose="02040503050406030204" pitchFamily="18" charset="0"/>
                        </a:rPr>
                        <m:t>𝑉</m:t>
                      </m:r>
                    </m:oMath>
                  </m:oMathPara>
                </a14:m>
                <a:endParaRPr lang="it-IT" sz="3600" dirty="0">
                  <a:solidFill>
                    <a:srgbClr val="E4D8EE"/>
                  </a:solidFill>
                </a:endParaRPr>
              </a:p>
            </p:txBody>
          </p:sp>
        </mc:Choice>
        <mc:Fallback xmlns="">
          <p:sp>
            <p:nvSpPr>
              <p:cNvPr id="9" name="CasellaDiTesto 8">
                <a:extLst>
                  <a:ext uri="{FF2B5EF4-FFF2-40B4-BE49-F238E27FC236}">
                    <a16:creationId xmlns:a16="http://schemas.microsoft.com/office/drawing/2014/main" id="{E38E7376-8D29-4EC3-9777-A4E3C87BF8C7}"/>
                  </a:ext>
                </a:extLst>
              </p:cNvPr>
              <p:cNvSpPr txBox="1">
                <a:spLocks noRot="1" noChangeAspect="1" noMove="1" noResize="1" noEditPoints="1" noAdjustHandles="1" noChangeArrowheads="1" noChangeShapeType="1" noTextEdit="1"/>
              </p:cNvSpPr>
              <p:nvPr/>
            </p:nvSpPr>
            <p:spPr>
              <a:xfrm>
                <a:off x="4197096" y="5546625"/>
                <a:ext cx="4297680" cy="553998"/>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6" name="Input penna 15">
                <a:extLst>
                  <a:ext uri="{FF2B5EF4-FFF2-40B4-BE49-F238E27FC236}">
                    <a16:creationId xmlns:a16="http://schemas.microsoft.com/office/drawing/2014/main" id="{35D493BF-0740-4BE7-96DF-AFC4BCAE717D}"/>
                  </a:ext>
                </a:extLst>
              </p14:cNvPr>
              <p14:cNvContentPartPr/>
              <p14:nvPr/>
            </p14:nvContentPartPr>
            <p14:xfrm>
              <a:off x="3154248" y="5823624"/>
              <a:ext cx="1166040" cy="178920"/>
            </p14:xfrm>
          </p:contentPart>
        </mc:Choice>
        <mc:Fallback xmlns="">
          <p:pic>
            <p:nvPicPr>
              <p:cNvPr id="16" name="Input penna 15">
                <a:extLst>
                  <a:ext uri="{FF2B5EF4-FFF2-40B4-BE49-F238E27FC236}">
                    <a16:creationId xmlns:a16="http://schemas.microsoft.com/office/drawing/2014/main" id="{35D493BF-0740-4BE7-96DF-AFC4BCAE717D}"/>
                  </a:ext>
                </a:extLst>
              </p:cNvPr>
              <p:cNvPicPr/>
              <p:nvPr/>
            </p:nvPicPr>
            <p:blipFill>
              <a:blip r:embed="rId5"/>
              <a:stretch>
                <a:fillRect/>
              </a:stretch>
            </p:blipFill>
            <p:spPr>
              <a:xfrm>
                <a:off x="3136248" y="5805624"/>
                <a:ext cx="1201680" cy="214560"/>
              </a:xfrm>
              <a:prstGeom prst="rect">
                <a:avLst/>
              </a:prstGeom>
            </p:spPr>
          </p:pic>
        </mc:Fallback>
      </mc:AlternateContent>
    </p:spTree>
    <p:extLst>
      <p:ext uri="{BB962C8B-B14F-4D97-AF65-F5344CB8AC3E}">
        <p14:creationId xmlns:p14="http://schemas.microsoft.com/office/powerpoint/2010/main" val="5105076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5564" y="365125"/>
            <a:ext cx="10722932" cy="1325563"/>
          </a:xfrm>
        </p:spPr>
        <p:txBody>
          <a:bodyPr/>
          <a:lstStyle/>
          <a:p>
            <a:r>
              <a:rPr lang="it-IT" dirty="0"/>
              <a:t>Theory : </a:t>
            </a:r>
            <a:r>
              <a:rPr lang="it-IT" dirty="0" err="1"/>
              <a:t>Problem</a:t>
            </a:r>
            <a:r>
              <a:rPr lang="it-IT" dirty="0"/>
              <a:t> &amp; Solution</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C7E07BB-4A0C-4435-893D-4EFECFEB24D9}"/>
                  </a:ext>
                </a:extLst>
              </p:cNvPr>
              <p:cNvSpPr txBox="1"/>
              <p:nvPr/>
            </p:nvSpPr>
            <p:spPr>
              <a:xfrm>
                <a:off x="865564" y="1462088"/>
                <a:ext cx="10378440" cy="4497257"/>
              </a:xfrm>
              <a:prstGeom prst="rect">
                <a:avLst/>
              </a:prstGeom>
              <a:noFill/>
            </p:spPr>
            <p:txBody>
              <a:bodyPr wrap="square" rtlCol="0">
                <a:spAutoFit/>
              </a:bodyPr>
              <a:lstStyle/>
              <a:p>
                <a:r>
                  <a:rPr lang="en-US" sz="2000" b="0" i="0" dirty="0">
                    <a:effectLst/>
                    <a:latin typeface="-apple-system"/>
                  </a:rPr>
                  <a:t>Unfortunately, this is an underdetermined problem, because the total amount of links is much smaller than the number of flows (and so, there are much more unknowns than observations):  </a:t>
                </a:r>
                <a14:m>
                  <m:oMath xmlns:m="http://schemas.openxmlformats.org/officeDocument/2006/math">
                    <m:r>
                      <a:rPr lang="it-IT" sz="2000" b="0" i="1" smtClean="0">
                        <a:effectLst/>
                        <a:latin typeface="Cambria Math" panose="02040503050406030204" pitchFamily="18" charset="0"/>
                      </a:rPr>
                      <m:t>𝐿</m:t>
                    </m:r>
                    <m:r>
                      <a:rPr lang="it-IT" sz="2000" b="0" i="1" smtClean="0">
                        <a:effectLst/>
                        <a:latin typeface="Cambria Math" panose="02040503050406030204" pitchFamily="18" charset="0"/>
                      </a:rPr>
                      <m:t>≪</m:t>
                    </m:r>
                    <m:r>
                      <a:rPr lang="it-IT" sz="2000" b="0" i="1" smtClean="0">
                        <a:effectLst/>
                        <a:latin typeface="Cambria Math" panose="02040503050406030204" pitchFamily="18" charset="0"/>
                      </a:rPr>
                      <m:t>𝐹</m:t>
                    </m:r>
                  </m:oMath>
                </a14:m>
                <a:endParaRPr lang="it-IT" sz="2000" dirty="0"/>
              </a:p>
              <a:p>
                <a:endParaRPr lang="it-IT" sz="2000" dirty="0"/>
              </a:p>
              <a:p>
                <a:pPr algn="l"/>
                <a:r>
                  <a:rPr lang="en-US" sz="2000" b="0" i="0" dirty="0">
                    <a:effectLst/>
                    <a:latin typeface="-apple-system"/>
                  </a:rPr>
                  <a:t>I can solve this problem by exploiting two facts:</a:t>
                </a:r>
              </a:p>
              <a:p>
                <a:pPr lvl="1">
                  <a:buFont typeface="Arial" panose="020B0604020202020204" pitchFamily="34" charset="0"/>
                  <a:buChar char="•"/>
                </a:pPr>
                <a:r>
                  <a:rPr lang="en-US" sz="2000" b="0" i="0" dirty="0">
                    <a:effectLst/>
                    <a:latin typeface="-apple-system"/>
                  </a:rPr>
                  <a:t> X is low-rank over space and time</a:t>
                </a:r>
              </a:p>
              <a:p>
                <a:pPr lvl="1">
                  <a:buFont typeface="Arial" panose="020B0604020202020204" pitchFamily="34" charset="0"/>
                  <a:buChar char="•"/>
                </a:pPr>
                <a:r>
                  <a:rPr lang="en-US" sz="2000" b="0" i="0" dirty="0">
                    <a:effectLst/>
                    <a:latin typeface="-apple-system"/>
                  </a:rPr>
                  <a:t> A is sparse over space and  time</a:t>
                </a:r>
              </a:p>
              <a:p>
                <a:pPr algn="l"/>
                <a:r>
                  <a:rPr lang="en-US" sz="2000" b="0" i="0" dirty="0">
                    <a:effectLst/>
                    <a:latin typeface="-apple-system"/>
                  </a:rPr>
                  <a:t>In order to tradeoff performance of the monitoring and costs, I put traffic flow-level-meters that measures flow </a:t>
                </a:r>
                <a:r>
                  <a:rPr lang="en-US" sz="2000" b="0" i="0" u="sng" dirty="0">
                    <a:effectLst/>
                    <a:latin typeface="-apple-system"/>
                  </a:rPr>
                  <a:t>directly</a:t>
                </a:r>
                <a:r>
                  <a:rPr lang="en-US" sz="2000" b="0" i="0" dirty="0">
                    <a:effectLst/>
                    <a:latin typeface="-apple-system"/>
                  </a:rPr>
                  <a:t> at the source!</a:t>
                </a:r>
              </a:p>
              <a:p>
                <a:pPr algn="l"/>
                <a:endParaRPr lang="en-US" sz="2000" dirty="0">
                  <a:latin typeface="-apple-system"/>
                </a:endParaRPr>
              </a:p>
              <a:p>
                <a:pPr algn="l"/>
                <a:r>
                  <a:rPr lang="en-US" sz="2000" b="0" i="0" dirty="0">
                    <a:effectLst/>
                    <a:latin typeface="-apple-system"/>
                  </a:rPr>
                  <a:t>These devices are expensive, so I put them in strategical points for a few users:</a:t>
                </a:r>
              </a:p>
              <a:p>
                <a:pPr algn="l"/>
                <a:endParaRPr lang="en-US" b="0" i="0" dirty="0">
                  <a:effectLst/>
                  <a:latin typeface="-apple-system"/>
                </a:endParaRPr>
              </a:p>
              <a:p>
                <a14:m>
                  <m:oMath xmlns:m="http://schemas.openxmlformats.org/officeDocument/2006/math">
                    <m:r>
                      <a:rPr lang="it-IT" sz="2800" b="0" i="1" smtClean="0">
                        <a:effectLst/>
                        <a:latin typeface="Cambria Math" panose="02040503050406030204" pitchFamily="18" charset="0"/>
                      </a:rPr>
                      <m:t> </m:t>
                    </m:r>
                    <m:sSub>
                      <m:sSubPr>
                        <m:ctrlPr>
                          <a:rPr lang="en-US" sz="2800" b="0" i="1" smtClean="0">
                            <a:solidFill>
                              <a:srgbClr val="E4D8EE"/>
                            </a:solidFill>
                            <a:effectLst/>
                            <a:latin typeface="Cambria Math" panose="02040503050406030204" pitchFamily="18" charset="0"/>
                          </a:rPr>
                        </m:ctrlPr>
                      </m:sSubPr>
                      <m:e>
                        <m:r>
                          <a:rPr lang="it-IT" sz="2800" b="0" i="1" smtClean="0">
                            <a:solidFill>
                              <a:srgbClr val="E4D8EE"/>
                            </a:solidFill>
                            <a:effectLst/>
                            <a:latin typeface="Cambria Math" panose="02040503050406030204" pitchFamily="18" charset="0"/>
                          </a:rPr>
                          <m:t>                </m:t>
                        </m:r>
                        <m:r>
                          <a:rPr lang="it-IT" sz="2800" b="0" i="1" smtClean="0">
                            <a:solidFill>
                              <a:srgbClr val="E4D8EE"/>
                            </a:solidFill>
                            <a:effectLst/>
                            <a:latin typeface="Cambria Math" panose="02040503050406030204" pitchFamily="18" charset="0"/>
                          </a:rPr>
                          <m:t>𝑧</m:t>
                        </m:r>
                      </m:e>
                      <m:sub>
                        <m:r>
                          <a:rPr lang="it-IT" sz="2800" b="0" i="1" smtClean="0">
                            <a:solidFill>
                              <a:srgbClr val="E4D8EE"/>
                            </a:solidFill>
                            <a:effectLst/>
                            <a:latin typeface="Cambria Math" panose="02040503050406030204" pitchFamily="18" charset="0"/>
                          </a:rPr>
                          <m:t>𝑓</m:t>
                        </m:r>
                        <m:r>
                          <a:rPr lang="it-IT" sz="2800" b="0" i="1" smtClean="0">
                            <a:solidFill>
                              <a:srgbClr val="E4D8EE"/>
                            </a:solidFill>
                            <a:effectLst/>
                            <a:latin typeface="Cambria Math" panose="02040503050406030204" pitchFamily="18" charset="0"/>
                          </a:rPr>
                          <m:t>,</m:t>
                        </m:r>
                        <m:r>
                          <a:rPr lang="it-IT" sz="2800" b="0" i="1" smtClean="0">
                            <a:solidFill>
                              <a:srgbClr val="E4D8EE"/>
                            </a:solidFill>
                            <a:effectLst/>
                            <a:latin typeface="Cambria Math" panose="02040503050406030204" pitchFamily="18" charset="0"/>
                          </a:rPr>
                          <m:t>𝑡</m:t>
                        </m:r>
                      </m:sub>
                    </m:sSub>
                    <m:r>
                      <a:rPr lang="it-IT" sz="2800" b="0" i="1" smtClean="0">
                        <a:solidFill>
                          <a:srgbClr val="E4D8EE"/>
                        </a:solidFill>
                        <a:effectLst/>
                        <a:latin typeface="Cambria Math" panose="02040503050406030204" pitchFamily="18" charset="0"/>
                      </a:rPr>
                      <m:t>= </m:t>
                    </m:r>
                    <m:sSub>
                      <m:sSubPr>
                        <m:ctrlPr>
                          <a:rPr lang="it-IT" sz="2800" b="0" i="1" smtClean="0">
                            <a:solidFill>
                              <a:srgbClr val="E4D8EE"/>
                            </a:solidFill>
                            <a:effectLst/>
                            <a:latin typeface="Cambria Math" panose="02040503050406030204" pitchFamily="18" charset="0"/>
                          </a:rPr>
                        </m:ctrlPr>
                      </m:sSubPr>
                      <m:e>
                        <m:r>
                          <a:rPr lang="it-IT" sz="2800" b="0" i="1" smtClean="0">
                            <a:solidFill>
                              <a:srgbClr val="E4D8EE"/>
                            </a:solidFill>
                            <a:effectLst/>
                            <a:latin typeface="Cambria Math" panose="02040503050406030204" pitchFamily="18" charset="0"/>
                          </a:rPr>
                          <m:t>𝑥</m:t>
                        </m:r>
                      </m:e>
                      <m:sub>
                        <m:r>
                          <a:rPr lang="it-IT" sz="2800" b="0" i="1" smtClean="0">
                            <a:solidFill>
                              <a:srgbClr val="E4D8EE"/>
                            </a:solidFill>
                            <a:effectLst/>
                            <a:latin typeface="Cambria Math" panose="02040503050406030204" pitchFamily="18" charset="0"/>
                          </a:rPr>
                          <m:t>𝑓</m:t>
                        </m:r>
                        <m:r>
                          <a:rPr lang="it-IT" sz="2800" b="0" i="1" smtClean="0">
                            <a:solidFill>
                              <a:srgbClr val="E4D8EE"/>
                            </a:solidFill>
                            <a:effectLst/>
                            <a:latin typeface="Cambria Math" panose="02040503050406030204" pitchFamily="18" charset="0"/>
                          </a:rPr>
                          <m:t>,</m:t>
                        </m:r>
                        <m:r>
                          <a:rPr lang="it-IT" sz="2800" b="0" i="1" smtClean="0">
                            <a:solidFill>
                              <a:srgbClr val="E4D8EE"/>
                            </a:solidFill>
                            <a:effectLst/>
                            <a:latin typeface="Cambria Math" panose="02040503050406030204" pitchFamily="18" charset="0"/>
                          </a:rPr>
                          <m:t>𝑡</m:t>
                        </m:r>
                      </m:sub>
                    </m:sSub>
                    <m:r>
                      <a:rPr lang="it-IT" sz="2800" b="0" i="1" smtClean="0">
                        <a:solidFill>
                          <a:srgbClr val="E4D8EE"/>
                        </a:solidFill>
                        <a:effectLst/>
                        <a:latin typeface="Cambria Math" panose="02040503050406030204" pitchFamily="18" charset="0"/>
                      </a:rPr>
                      <m:t>+ </m:t>
                    </m:r>
                    <m:sSub>
                      <m:sSubPr>
                        <m:ctrlPr>
                          <a:rPr lang="it-IT" sz="2800" b="0" i="1" smtClean="0">
                            <a:solidFill>
                              <a:srgbClr val="E4D8EE"/>
                            </a:solidFill>
                            <a:effectLst/>
                            <a:latin typeface="Cambria Math" panose="02040503050406030204" pitchFamily="18" charset="0"/>
                          </a:rPr>
                        </m:ctrlPr>
                      </m:sSubPr>
                      <m:e>
                        <m:r>
                          <a:rPr lang="it-IT" sz="2800" b="0" i="1" smtClean="0">
                            <a:solidFill>
                              <a:srgbClr val="E4D8EE"/>
                            </a:solidFill>
                            <a:effectLst/>
                            <a:latin typeface="Cambria Math" panose="02040503050406030204" pitchFamily="18" charset="0"/>
                          </a:rPr>
                          <m:t>𝑎</m:t>
                        </m:r>
                      </m:e>
                      <m:sub>
                        <m:r>
                          <a:rPr lang="it-IT" sz="2800" b="0" i="1" smtClean="0">
                            <a:solidFill>
                              <a:srgbClr val="E4D8EE"/>
                            </a:solidFill>
                            <a:effectLst/>
                            <a:latin typeface="Cambria Math" panose="02040503050406030204" pitchFamily="18" charset="0"/>
                          </a:rPr>
                          <m:t>𝑓</m:t>
                        </m:r>
                        <m:r>
                          <a:rPr lang="it-IT" sz="2800" b="0" i="1" smtClean="0">
                            <a:solidFill>
                              <a:srgbClr val="E4D8EE"/>
                            </a:solidFill>
                            <a:effectLst/>
                            <a:latin typeface="Cambria Math" panose="02040503050406030204" pitchFamily="18" charset="0"/>
                          </a:rPr>
                          <m:t>,</m:t>
                        </m:r>
                        <m:r>
                          <a:rPr lang="it-IT" sz="2800" b="0" i="1" smtClean="0">
                            <a:solidFill>
                              <a:srgbClr val="E4D8EE"/>
                            </a:solidFill>
                            <a:effectLst/>
                            <a:latin typeface="Cambria Math" panose="02040503050406030204" pitchFamily="18" charset="0"/>
                          </a:rPr>
                          <m:t>𝑡</m:t>
                        </m:r>
                      </m:sub>
                    </m:sSub>
                    <m:r>
                      <a:rPr lang="it-IT" sz="2800" b="0" i="1" smtClean="0">
                        <a:solidFill>
                          <a:srgbClr val="E4D8EE"/>
                        </a:solidFill>
                        <a:effectLst/>
                        <a:latin typeface="Cambria Math" panose="02040503050406030204" pitchFamily="18" charset="0"/>
                      </a:rPr>
                      <m:t>+</m:t>
                    </m:r>
                    <m:sSub>
                      <m:sSubPr>
                        <m:ctrlPr>
                          <a:rPr lang="it-IT" sz="2800" b="0" i="1" smtClean="0">
                            <a:solidFill>
                              <a:srgbClr val="E4D8EE"/>
                            </a:solidFill>
                            <a:effectLst/>
                            <a:latin typeface="Cambria Math" panose="02040503050406030204" pitchFamily="18" charset="0"/>
                          </a:rPr>
                        </m:ctrlPr>
                      </m:sSubPr>
                      <m:e>
                        <m:r>
                          <a:rPr lang="it-IT" sz="2800" b="0" i="1" smtClean="0">
                            <a:solidFill>
                              <a:srgbClr val="E4D8EE"/>
                            </a:solidFill>
                            <a:effectLst/>
                            <a:latin typeface="Cambria Math" panose="02040503050406030204" pitchFamily="18" charset="0"/>
                          </a:rPr>
                          <m:t>𝑤</m:t>
                        </m:r>
                      </m:e>
                      <m:sub>
                        <m:r>
                          <a:rPr lang="it-IT" sz="2800" b="0" i="1" smtClean="0">
                            <a:solidFill>
                              <a:srgbClr val="E4D8EE"/>
                            </a:solidFill>
                            <a:effectLst/>
                            <a:latin typeface="Cambria Math" panose="02040503050406030204" pitchFamily="18" charset="0"/>
                          </a:rPr>
                          <m:t>𝑓</m:t>
                        </m:r>
                        <m:r>
                          <a:rPr lang="it-IT" sz="2800" b="0" i="1" smtClean="0">
                            <a:solidFill>
                              <a:srgbClr val="E4D8EE"/>
                            </a:solidFill>
                            <a:effectLst/>
                            <a:latin typeface="Cambria Math" panose="02040503050406030204" pitchFamily="18" charset="0"/>
                          </a:rPr>
                          <m:t>,</m:t>
                        </m:r>
                        <m:r>
                          <a:rPr lang="it-IT" sz="2800" b="0" i="1" smtClean="0">
                            <a:solidFill>
                              <a:srgbClr val="E4D8EE"/>
                            </a:solidFill>
                            <a:effectLst/>
                            <a:latin typeface="Cambria Math" panose="02040503050406030204" pitchFamily="18" charset="0"/>
                          </a:rPr>
                          <m:t>𝑡</m:t>
                        </m:r>
                      </m:sub>
                    </m:sSub>
                  </m:oMath>
                </a14:m>
                <a:r>
                  <a:rPr lang="en-US" sz="2800" b="0" i="0" dirty="0">
                    <a:solidFill>
                      <a:srgbClr val="E4D8EE"/>
                    </a:solidFill>
                    <a:effectLst/>
                    <a:latin typeface="-apple-system"/>
                  </a:rPr>
                  <a:t>    </a:t>
                </a:r>
                <a:r>
                  <a:rPr lang="en-US" sz="2800" b="0" i="0" dirty="0">
                    <a:solidFill>
                      <a:srgbClr val="E4D8EE"/>
                    </a:solidFill>
                    <a:effectLst/>
                    <a:latin typeface="-apple-system"/>
                    <a:sym typeface="Wingdings" panose="05000000000000000000" pitchFamily="2" charset="2"/>
                  </a:rPr>
                  <a:t>     </a:t>
                </a:r>
                <a:r>
                  <a:rPr lang="en-US" sz="2800" dirty="0">
                    <a:solidFill>
                      <a:srgbClr val="E4D8EE"/>
                    </a:solidFill>
                    <a:sym typeface="Wingdings" panose="05000000000000000000" pitchFamily="2" charset="2"/>
                  </a:rPr>
                  <a:t> </a:t>
                </a:r>
                <a14:m>
                  <m:oMath xmlns:m="http://schemas.openxmlformats.org/officeDocument/2006/math">
                    <m:sSub>
                      <m:sSubPr>
                        <m:ctrlPr>
                          <a:rPr lang="en-US" sz="2800" i="1" dirty="0">
                            <a:solidFill>
                              <a:srgbClr val="E4D8EE"/>
                            </a:solidFill>
                            <a:latin typeface="Cambria Math" panose="02040503050406030204" pitchFamily="18" charset="0"/>
                            <a:sym typeface="Wingdings" panose="05000000000000000000" pitchFamily="2" charset="2"/>
                          </a:rPr>
                        </m:ctrlPr>
                      </m:sSubPr>
                      <m:e>
                        <m:r>
                          <a:rPr lang="it-IT" sz="2800" i="1" dirty="0">
                            <a:solidFill>
                              <a:srgbClr val="E4D8EE"/>
                            </a:solidFill>
                            <a:latin typeface="Cambria Math" panose="02040503050406030204" pitchFamily="18" charset="0"/>
                            <a:sym typeface="Wingdings" panose="05000000000000000000" pitchFamily="2" charset="2"/>
                          </a:rPr>
                          <m:t>𝑍</m:t>
                        </m:r>
                      </m:e>
                      <m:sub>
                        <m:r>
                          <m:rPr>
                            <m:sty m:val="p"/>
                          </m:rPr>
                          <a:rPr lang="el-GR" sz="2800" i="1" dirty="0">
                            <a:solidFill>
                              <a:srgbClr val="E4D8EE"/>
                            </a:solidFill>
                            <a:latin typeface="Cambria Math" panose="02040503050406030204" pitchFamily="18" charset="0"/>
                            <a:ea typeface="Cambria Math" panose="02040503050406030204" pitchFamily="18" charset="0"/>
                            <a:sym typeface="Wingdings" panose="05000000000000000000" pitchFamily="2" charset="2"/>
                          </a:rPr>
                          <m:t>Π</m:t>
                        </m:r>
                      </m:sub>
                    </m:sSub>
                    <m:r>
                      <a:rPr lang="it-IT" sz="2800" i="1" dirty="0">
                        <a:solidFill>
                          <a:srgbClr val="E4D8EE"/>
                        </a:solidFill>
                        <a:latin typeface="Cambria Math" panose="02040503050406030204" pitchFamily="18" charset="0"/>
                        <a:sym typeface="Wingdings" panose="05000000000000000000" pitchFamily="2" charset="2"/>
                      </a:rPr>
                      <m:t>= </m:t>
                    </m:r>
                    <m:sSub>
                      <m:sSubPr>
                        <m:ctrlPr>
                          <a:rPr lang="it-IT" sz="2800" i="1" dirty="0">
                            <a:solidFill>
                              <a:srgbClr val="E4D8EE"/>
                            </a:solidFill>
                            <a:latin typeface="Cambria Math" panose="02040503050406030204" pitchFamily="18" charset="0"/>
                            <a:sym typeface="Wingdings" panose="05000000000000000000" pitchFamily="2" charset="2"/>
                          </a:rPr>
                        </m:ctrlPr>
                      </m:sSubPr>
                      <m:e>
                        <m:r>
                          <a:rPr lang="it-IT" sz="2800" i="1" dirty="0">
                            <a:solidFill>
                              <a:srgbClr val="E4D8EE"/>
                            </a:solidFill>
                            <a:latin typeface="Cambria Math" panose="02040503050406030204" pitchFamily="18" charset="0"/>
                            <a:sym typeface="Wingdings" panose="05000000000000000000" pitchFamily="2" charset="2"/>
                          </a:rPr>
                          <m:t>𝑃</m:t>
                        </m:r>
                      </m:e>
                      <m:sub>
                        <m:r>
                          <m:rPr>
                            <m:sty m:val="p"/>
                          </m:rPr>
                          <a:rPr lang="el-GR" sz="2800" i="1" dirty="0">
                            <a:solidFill>
                              <a:srgbClr val="E4D8EE"/>
                            </a:solidFill>
                            <a:latin typeface="Cambria Math" panose="02040503050406030204" pitchFamily="18" charset="0"/>
                            <a:ea typeface="Cambria Math" panose="02040503050406030204" pitchFamily="18" charset="0"/>
                            <a:sym typeface="Wingdings" panose="05000000000000000000" pitchFamily="2" charset="2"/>
                          </a:rPr>
                          <m:t>Π</m:t>
                        </m:r>
                      </m:sub>
                    </m:sSub>
                    <m:d>
                      <m:dPr>
                        <m:ctrlPr>
                          <a:rPr lang="it-IT" sz="2800" i="1" dirty="0">
                            <a:solidFill>
                              <a:srgbClr val="E4D8EE"/>
                            </a:solidFill>
                            <a:latin typeface="Cambria Math" panose="02040503050406030204" pitchFamily="18" charset="0"/>
                            <a:sym typeface="Wingdings" panose="05000000000000000000" pitchFamily="2" charset="2"/>
                          </a:rPr>
                        </m:ctrlPr>
                      </m:dPr>
                      <m:e>
                        <m:r>
                          <a:rPr lang="it-IT" sz="2800" i="1" dirty="0">
                            <a:solidFill>
                              <a:srgbClr val="E4D8EE"/>
                            </a:solidFill>
                            <a:latin typeface="Cambria Math" panose="02040503050406030204" pitchFamily="18" charset="0"/>
                            <a:sym typeface="Wingdings" panose="05000000000000000000" pitchFamily="2" charset="2"/>
                          </a:rPr>
                          <m:t>𝑋</m:t>
                        </m:r>
                        <m:r>
                          <a:rPr lang="it-IT" sz="2800" i="1" dirty="0">
                            <a:solidFill>
                              <a:srgbClr val="E4D8EE"/>
                            </a:solidFill>
                            <a:latin typeface="Cambria Math" panose="02040503050406030204" pitchFamily="18" charset="0"/>
                            <a:sym typeface="Wingdings" panose="05000000000000000000" pitchFamily="2" charset="2"/>
                          </a:rPr>
                          <m:t>+</m:t>
                        </m:r>
                        <m:r>
                          <a:rPr lang="it-IT" sz="2800" i="1" dirty="0">
                            <a:solidFill>
                              <a:srgbClr val="E4D8EE"/>
                            </a:solidFill>
                            <a:latin typeface="Cambria Math" panose="02040503050406030204" pitchFamily="18" charset="0"/>
                            <a:sym typeface="Wingdings" panose="05000000000000000000" pitchFamily="2" charset="2"/>
                          </a:rPr>
                          <m:t>𝐴</m:t>
                        </m:r>
                      </m:e>
                    </m:d>
                    <m:r>
                      <a:rPr lang="it-IT" sz="2800" i="1" dirty="0">
                        <a:solidFill>
                          <a:srgbClr val="E4D8EE"/>
                        </a:solidFill>
                        <a:latin typeface="Cambria Math" panose="02040503050406030204" pitchFamily="18" charset="0"/>
                        <a:sym typeface="Wingdings" panose="05000000000000000000" pitchFamily="2" charset="2"/>
                      </a:rPr>
                      <m:t>+ </m:t>
                    </m:r>
                    <m:sSub>
                      <m:sSubPr>
                        <m:ctrlPr>
                          <a:rPr lang="it-IT" sz="2800" i="1" dirty="0">
                            <a:solidFill>
                              <a:srgbClr val="E4D8EE"/>
                            </a:solidFill>
                            <a:latin typeface="Cambria Math" panose="02040503050406030204" pitchFamily="18" charset="0"/>
                            <a:sym typeface="Wingdings" panose="05000000000000000000" pitchFamily="2" charset="2"/>
                          </a:rPr>
                        </m:ctrlPr>
                      </m:sSubPr>
                      <m:e>
                        <m:r>
                          <a:rPr lang="it-IT" sz="2800" i="1" dirty="0">
                            <a:solidFill>
                              <a:srgbClr val="E4D8EE"/>
                            </a:solidFill>
                            <a:latin typeface="Cambria Math" panose="02040503050406030204" pitchFamily="18" charset="0"/>
                            <a:sym typeface="Wingdings" panose="05000000000000000000" pitchFamily="2" charset="2"/>
                          </a:rPr>
                          <m:t>𝑊</m:t>
                        </m:r>
                      </m:e>
                      <m:sub>
                        <m:r>
                          <m:rPr>
                            <m:sty m:val="p"/>
                          </m:rPr>
                          <a:rPr lang="el-GR" sz="2800" i="1" dirty="0">
                            <a:solidFill>
                              <a:srgbClr val="E4D8EE"/>
                            </a:solidFill>
                            <a:latin typeface="Cambria Math" panose="02040503050406030204" pitchFamily="18" charset="0"/>
                            <a:ea typeface="Cambria Math" panose="02040503050406030204" pitchFamily="18" charset="0"/>
                            <a:sym typeface="Wingdings" panose="05000000000000000000" pitchFamily="2" charset="2"/>
                          </a:rPr>
                          <m:t>Π</m:t>
                        </m:r>
                      </m:sub>
                    </m:sSub>
                  </m:oMath>
                </a14:m>
                <a:endParaRPr lang="en-US" sz="2800" b="0" i="0" dirty="0">
                  <a:effectLst/>
                  <a:latin typeface="-apple-system"/>
                </a:endParaRPr>
              </a:p>
              <a:p>
                <a:endParaRPr lang="it-IT" dirty="0"/>
              </a:p>
            </p:txBody>
          </p:sp>
        </mc:Choice>
        <mc:Fallback xmlns="">
          <p:sp>
            <p:nvSpPr>
              <p:cNvPr id="5" name="CasellaDiTesto 4">
                <a:extLst>
                  <a:ext uri="{FF2B5EF4-FFF2-40B4-BE49-F238E27FC236}">
                    <a16:creationId xmlns:a16="http://schemas.microsoft.com/office/drawing/2014/main" id="{7C7E07BB-4A0C-4435-893D-4EFECFEB24D9}"/>
                  </a:ext>
                </a:extLst>
              </p:cNvPr>
              <p:cNvSpPr txBox="1">
                <a:spLocks noRot="1" noChangeAspect="1" noMove="1" noResize="1" noEditPoints="1" noAdjustHandles="1" noChangeArrowheads="1" noChangeShapeType="1" noTextEdit="1"/>
              </p:cNvSpPr>
              <p:nvPr/>
            </p:nvSpPr>
            <p:spPr>
              <a:xfrm>
                <a:off x="865564" y="1462088"/>
                <a:ext cx="10378440" cy="4497257"/>
              </a:xfrm>
              <a:prstGeom prst="rect">
                <a:avLst/>
              </a:prstGeom>
              <a:blipFill>
                <a:blip r:embed="rId2"/>
                <a:stretch>
                  <a:fillRect l="-646" t="-81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DD2BCB2-FAF4-452F-873B-33E1173DF0B7}"/>
                  </a:ext>
                </a:extLst>
              </p:cNvPr>
              <p:cNvSpPr txBox="1"/>
              <p:nvPr/>
            </p:nvSpPr>
            <p:spPr>
              <a:xfrm>
                <a:off x="865564" y="5959345"/>
                <a:ext cx="9966960" cy="369332"/>
              </a:xfrm>
              <a:prstGeom prst="rect">
                <a:avLst/>
              </a:prstGeom>
              <a:noFill/>
            </p:spPr>
            <p:txBody>
              <a:bodyPr wrap="square" rtlCol="0">
                <a:spAutoFit/>
              </a:bodyPr>
              <a:lstStyle/>
              <a:p>
                <a14:m>
                  <m:oMath xmlns:m="http://schemas.openxmlformats.org/officeDocument/2006/math">
                    <m:sSub>
                      <m:sSubPr>
                        <m:ctrlPr>
                          <a:rPr lang="it-IT" sz="1800" i="1" dirty="0" smtClean="0">
                            <a:solidFill>
                              <a:schemeClr val="tx1"/>
                            </a:solidFill>
                            <a:latin typeface="Cambria Math" panose="02040503050406030204" pitchFamily="18" charset="0"/>
                            <a:sym typeface="Wingdings" panose="05000000000000000000" pitchFamily="2" charset="2"/>
                          </a:rPr>
                        </m:ctrlPr>
                      </m:sSubPr>
                      <m:e>
                        <m:r>
                          <a:rPr lang="it-IT" sz="1800" i="1" dirty="0">
                            <a:solidFill>
                              <a:schemeClr val="tx1"/>
                            </a:solidFill>
                            <a:latin typeface="Cambria Math" panose="02040503050406030204" pitchFamily="18" charset="0"/>
                            <a:sym typeface="Wingdings" panose="05000000000000000000" pitchFamily="2" charset="2"/>
                          </a:rPr>
                          <m:t>𝑃</m:t>
                        </m:r>
                      </m:e>
                      <m:sub>
                        <m:r>
                          <m:rPr>
                            <m:sty m:val="p"/>
                          </m:rPr>
                          <a:rPr lang="el-GR" sz="1800"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Π</m:t>
                        </m:r>
                      </m:sub>
                    </m:sSub>
                  </m:oMath>
                </a14:m>
                <a:r>
                  <a:rPr lang="it-IT" dirty="0">
                    <a:solidFill>
                      <a:schemeClr val="tx1"/>
                    </a:solidFill>
                  </a:rPr>
                  <a:t> </a:t>
                </a:r>
                <a:r>
                  <a:rPr lang="it-IT" dirty="0" err="1">
                    <a:latin typeface="-apple-system"/>
                  </a:rPr>
                  <a:t>is</a:t>
                </a:r>
                <a:r>
                  <a:rPr lang="it-IT" dirty="0">
                    <a:latin typeface="-apple-system"/>
                  </a:rPr>
                  <a:t> the sampling operator on the set of flows </a:t>
                </a:r>
                <a14:m>
                  <m:oMath xmlns:m="http://schemas.openxmlformats.org/officeDocument/2006/math">
                    <m:r>
                      <m:rPr>
                        <m:sty m:val="p"/>
                      </m:rPr>
                      <a:rPr lang="el-GR"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Π</m:t>
                    </m:r>
                  </m:oMath>
                </a14:m>
                <a:r>
                  <a:rPr lang="it-IT" dirty="0">
                    <a:solidFill>
                      <a:schemeClr val="tx1"/>
                    </a:solidFill>
                  </a:rPr>
                  <a:t> , </a:t>
                </a:r>
                <a14:m>
                  <m:oMath xmlns:m="http://schemas.openxmlformats.org/officeDocument/2006/math">
                    <m:sSub>
                      <m:sSubPr>
                        <m:ctrlPr>
                          <a:rPr lang="it-IT" i="1" dirty="0">
                            <a:solidFill>
                              <a:schemeClr val="tx1"/>
                            </a:solidFill>
                            <a:latin typeface="Cambria Math" panose="02040503050406030204" pitchFamily="18" charset="0"/>
                            <a:sym typeface="Wingdings" panose="05000000000000000000" pitchFamily="2" charset="2"/>
                          </a:rPr>
                        </m:ctrlPr>
                      </m:sSubPr>
                      <m:e>
                        <m:r>
                          <a:rPr lang="it-IT" i="1" dirty="0">
                            <a:solidFill>
                              <a:schemeClr val="tx1"/>
                            </a:solidFill>
                            <a:latin typeface="Cambria Math" panose="02040503050406030204" pitchFamily="18" charset="0"/>
                            <a:sym typeface="Wingdings" panose="05000000000000000000" pitchFamily="2" charset="2"/>
                          </a:rPr>
                          <m:t>𝑊</m:t>
                        </m:r>
                      </m:e>
                      <m:sub>
                        <m:r>
                          <m:rPr>
                            <m:sty m:val="p"/>
                          </m:rPr>
                          <a:rPr lang="el-GR"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Π</m:t>
                        </m:r>
                      </m:sub>
                    </m:sSub>
                    <m:r>
                      <a:rPr lang="el-GR"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 </m:t>
                    </m:r>
                  </m:oMath>
                </a14:m>
                <a:r>
                  <a:rPr lang="it-IT" dirty="0">
                    <a:solidFill>
                      <a:schemeClr val="tx1"/>
                    </a:solidFill>
                  </a:rPr>
                  <a:t> </a:t>
                </a:r>
                <a:r>
                  <a:rPr lang="it-IT" dirty="0">
                    <a:latin typeface="-apple-system"/>
                  </a:rPr>
                  <a:t>is the </a:t>
                </a:r>
                <a:r>
                  <a:rPr lang="it-IT" dirty="0" err="1">
                    <a:latin typeface="-apple-system"/>
                  </a:rPr>
                  <a:t>noise</a:t>
                </a:r>
                <a:r>
                  <a:rPr lang="it-IT" dirty="0">
                    <a:latin typeface="-apple-system"/>
                  </a:rPr>
                  <a:t> </a:t>
                </a:r>
                <a:r>
                  <a:rPr lang="it-IT" dirty="0" err="1">
                    <a:latin typeface="-apple-system"/>
                  </a:rPr>
                  <a:t>measurements</a:t>
                </a:r>
                <a:r>
                  <a:rPr lang="it-IT" dirty="0">
                    <a:latin typeface="-apple-system"/>
                  </a:rPr>
                  <a:t> </a:t>
                </a:r>
              </a:p>
            </p:txBody>
          </p:sp>
        </mc:Choice>
        <mc:Fallback xmlns="">
          <p:sp>
            <p:nvSpPr>
              <p:cNvPr id="6" name="CasellaDiTesto 5">
                <a:extLst>
                  <a:ext uri="{FF2B5EF4-FFF2-40B4-BE49-F238E27FC236}">
                    <a16:creationId xmlns:a16="http://schemas.microsoft.com/office/drawing/2014/main" id="{0DD2BCB2-FAF4-452F-873B-33E1173DF0B7}"/>
                  </a:ext>
                </a:extLst>
              </p:cNvPr>
              <p:cNvSpPr txBox="1">
                <a:spLocks noRot="1" noChangeAspect="1" noMove="1" noResize="1" noEditPoints="1" noAdjustHandles="1" noChangeArrowheads="1" noChangeShapeType="1" noTextEdit="1"/>
              </p:cNvSpPr>
              <p:nvPr/>
            </p:nvSpPr>
            <p:spPr>
              <a:xfrm>
                <a:off x="865564" y="5959345"/>
                <a:ext cx="9966960" cy="369332"/>
              </a:xfrm>
              <a:prstGeom prst="rect">
                <a:avLst/>
              </a:prstGeom>
              <a:blipFill>
                <a:blip r:embed="rId3"/>
                <a:stretch>
                  <a:fillRect t="-10000" b="-26667"/>
                </a:stretch>
              </a:blipFill>
            </p:spPr>
            <p:txBody>
              <a:bodyPr/>
              <a:lstStyle/>
              <a:p>
                <a:r>
                  <a:rPr lang="it-IT">
                    <a:noFill/>
                  </a:rPr>
                  <a:t> </a:t>
                </a:r>
              </a:p>
            </p:txBody>
          </p:sp>
        </mc:Fallback>
      </mc:AlternateContent>
    </p:spTree>
    <p:extLst>
      <p:ext uri="{BB962C8B-B14F-4D97-AF65-F5344CB8AC3E}">
        <p14:creationId xmlns:p14="http://schemas.microsoft.com/office/powerpoint/2010/main" val="3962518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a:t>Theory : </a:t>
            </a:r>
            <a:r>
              <a:rPr lang="it-IT" dirty="0" err="1"/>
              <a:t>Problem</a:t>
            </a:r>
            <a:r>
              <a:rPr lang="it-IT" dirty="0"/>
              <a:t> </a:t>
            </a:r>
            <a:r>
              <a:rPr lang="it-IT" dirty="0" err="1"/>
              <a:t>Formulation</a:t>
            </a:r>
            <a:r>
              <a:rPr lang="it-IT" dirty="0"/>
              <a:t> </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C7E07BB-4A0C-4435-893D-4EFECFEB24D9}"/>
                  </a:ext>
                </a:extLst>
              </p:cNvPr>
              <p:cNvSpPr txBox="1"/>
              <p:nvPr/>
            </p:nvSpPr>
            <p:spPr>
              <a:xfrm>
                <a:off x="868680" y="1498664"/>
                <a:ext cx="11265408" cy="3041282"/>
              </a:xfrm>
              <a:prstGeom prst="rect">
                <a:avLst/>
              </a:prstGeom>
              <a:noFill/>
            </p:spPr>
            <p:txBody>
              <a:bodyPr wrap="square" rtlCol="0">
                <a:spAutoFit/>
              </a:bodyPr>
              <a:lstStyle/>
              <a:p>
                <a:r>
                  <a:rPr lang="en-US" sz="2000" b="0" i="0" dirty="0">
                    <a:effectLst/>
                    <a:latin typeface="-apple-system"/>
                  </a:rPr>
                  <a:t>Now, the last step is to formulate the optimization criterion by minimize the observations error (or fitting error with respect to link counts measurements) and the direct flow measurements error. </a:t>
                </a:r>
              </a:p>
              <a:p>
                <a:endParaRPr lang="en-US" sz="2000" dirty="0">
                  <a:latin typeface="-apple-system"/>
                </a:endParaRPr>
              </a:p>
              <a:p>
                <a:r>
                  <a:rPr lang="en-US" sz="2000" b="0" i="0" dirty="0">
                    <a:effectLst/>
                    <a:latin typeface="-apple-system"/>
                  </a:rPr>
                  <a:t>Plus, we encode the information about low-rankness and sparsity by enforcing them using penalties lambdas:</a:t>
                </a:r>
              </a:p>
              <a:p>
                <a:pPr/>
                <a14:m>
                  <m:oMathPara xmlns:m="http://schemas.openxmlformats.org/officeDocument/2006/math">
                    <m:oMathParaPr>
                      <m:jc m:val="centerGroup"/>
                    </m:oMathParaPr>
                    <m:oMath xmlns:m="http://schemas.openxmlformats.org/officeDocument/2006/math">
                      <m:r>
                        <a:rPr lang="it-IT" sz="2800" b="0" i="1" smtClean="0">
                          <a:effectLst/>
                          <a:latin typeface="Cambria Math" panose="02040503050406030204" pitchFamily="18" charset="0"/>
                        </a:rPr>
                        <m:t> </m:t>
                      </m:r>
                    </m:oMath>
                  </m:oMathPara>
                </a14:m>
                <a:endParaRPr lang="it-IT" sz="2800" b="0" i="1" dirty="0">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it-IT" sz="2400" b="0" i="1" smtClean="0">
                              <a:solidFill>
                                <a:srgbClr val="E4D8EE"/>
                              </a:solidFill>
                              <a:effectLst/>
                              <a:latin typeface="Cambria Math" panose="02040503050406030204" pitchFamily="18" charset="0"/>
                            </a:rPr>
                          </m:ctrlPr>
                        </m:dPr>
                        <m:e>
                          <m:acc>
                            <m:accPr>
                              <m:chr m:val="̂"/>
                              <m:ctrlPr>
                                <a:rPr lang="it-IT" sz="2400" b="0" i="1" smtClean="0">
                                  <a:solidFill>
                                    <a:srgbClr val="E4D8EE"/>
                                  </a:solidFill>
                                  <a:effectLst/>
                                  <a:latin typeface="Cambria Math" panose="02040503050406030204" pitchFamily="18" charset="0"/>
                                </a:rPr>
                              </m:ctrlPr>
                            </m:accPr>
                            <m:e>
                              <m:r>
                                <a:rPr lang="it-IT" sz="2400" b="0" i="1" smtClean="0">
                                  <a:solidFill>
                                    <a:srgbClr val="E4D8EE"/>
                                  </a:solidFill>
                                  <a:effectLst/>
                                  <a:latin typeface="Cambria Math" panose="02040503050406030204" pitchFamily="18" charset="0"/>
                                </a:rPr>
                                <m:t>𝑋</m:t>
                              </m:r>
                            </m:e>
                          </m:acc>
                          <m:r>
                            <a:rPr lang="it-IT" sz="2400" b="0" i="1" smtClean="0">
                              <a:solidFill>
                                <a:srgbClr val="E4D8EE"/>
                              </a:solidFill>
                              <a:effectLst/>
                              <a:latin typeface="Cambria Math" panose="02040503050406030204" pitchFamily="18" charset="0"/>
                            </a:rPr>
                            <m:t>,</m:t>
                          </m:r>
                          <m:acc>
                            <m:accPr>
                              <m:chr m:val="̂"/>
                              <m:ctrlPr>
                                <a:rPr lang="it-IT" sz="2400" b="0" i="1" smtClean="0">
                                  <a:solidFill>
                                    <a:srgbClr val="E4D8EE"/>
                                  </a:solidFill>
                                  <a:effectLst/>
                                  <a:latin typeface="Cambria Math" panose="02040503050406030204" pitchFamily="18" charset="0"/>
                                </a:rPr>
                              </m:ctrlPr>
                            </m:accPr>
                            <m:e>
                              <m:r>
                                <a:rPr lang="it-IT" sz="2400" b="0" i="1" smtClean="0">
                                  <a:solidFill>
                                    <a:srgbClr val="E4D8EE"/>
                                  </a:solidFill>
                                  <a:effectLst/>
                                  <a:latin typeface="Cambria Math" panose="02040503050406030204" pitchFamily="18" charset="0"/>
                                </a:rPr>
                                <m:t>𝐴</m:t>
                              </m:r>
                            </m:e>
                          </m:acc>
                        </m:e>
                      </m:d>
                      <m:r>
                        <a:rPr lang="it-IT" sz="2400" b="0" i="1" smtClean="0">
                          <a:solidFill>
                            <a:srgbClr val="E4D8EE"/>
                          </a:solidFill>
                          <a:effectLst/>
                          <a:latin typeface="Cambria Math" panose="02040503050406030204" pitchFamily="18" charset="0"/>
                        </a:rPr>
                        <m:t>=</m:t>
                      </m:r>
                      <m:func>
                        <m:funcPr>
                          <m:ctrlPr>
                            <a:rPr lang="it-IT" sz="2400" b="0" i="1" smtClean="0">
                              <a:solidFill>
                                <a:srgbClr val="E4D8EE"/>
                              </a:solidFill>
                              <a:effectLst/>
                              <a:latin typeface="Cambria Math" panose="02040503050406030204" pitchFamily="18" charset="0"/>
                            </a:rPr>
                          </m:ctrlPr>
                        </m:funcPr>
                        <m:fName>
                          <m:r>
                            <m:rPr>
                              <m:sty m:val="p"/>
                            </m:rPr>
                            <a:rPr lang="it-IT" sz="2400" b="0" i="0" smtClean="0">
                              <a:solidFill>
                                <a:srgbClr val="E4D8EE"/>
                              </a:solidFill>
                              <a:effectLst/>
                              <a:latin typeface="Cambria Math" panose="02040503050406030204" pitchFamily="18" charset="0"/>
                            </a:rPr>
                            <m:t>arg</m:t>
                          </m:r>
                        </m:fName>
                        <m:e>
                          <m:func>
                            <m:funcPr>
                              <m:ctrlPr>
                                <a:rPr lang="it-IT" sz="2400" b="0" i="1" smtClean="0">
                                  <a:solidFill>
                                    <a:srgbClr val="E4D8EE"/>
                                  </a:solidFill>
                                  <a:effectLst/>
                                  <a:latin typeface="Cambria Math" panose="02040503050406030204" pitchFamily="18" charset="0"/>
                                </a:rPr>
                              </m:ctrlPr>
                            </m:funcPr>
                            <m:fName>
                              <m:limLow>
                                <m:limLowPr>
                                  <m:ctrlPr>
                                    <a:rPr lang="it-IT" sz="2400" b="0" i="1" smtClean="0">
                                      <a:solidFill>
                                        <a:srgbClr val="E4D8EE"/>
                                      </a:solidFill>
                                      <a:effectLst/>
                                      <a:latin typeface="Cambria Math" panose="02040503050406030204" pitchFamily="18" charset="0"/>
                                    </a:rPr>
                                  </m:ctrlPr>
                                </m:limLowPr>
                                <m:e>
                                  <m:r>
                                    <m:rPr>
                                      <m:sty m:val="p"/>
                                    </m:rPr>
                                    <a:rPr lang="it-IT" sz="2400" b="0" i="0" smtClean="0">
                                      <a:solidFill>
                                        <a:srgbClr val="E4D8EE"/>
                                      </a:solidFill>
                                      <a:effectLst/>
                                      <a:latin typeface="Cambria Math" panose="02040503050406030204" pitchFamily="18" charset="0"/>
                                    </a:rPr>
                                    <m:t>min</m:t>
                                  </m:r>
                                </m:e>
                                <m:lim>
                                  <m:r>
                                    <a:rPr lang="it-IT" sz="2400" b="0" i="1" smtClean="0">
                                      <a:solidFill>
                                        <a:srgbClr val="E4D8EE"/>
                                      </a:solidFill>
                                      <a:effectLst/>
                                      <a:latin typeface="Cambria Math" panose="02040503050406030204" pitchFamily="18" charset="0"/>
                                    </a:rPr>
                                    <m:t>𝑋</m:t>
                                  </m:r>
                                  <m:r>
                                    <a:rPr lang="it-IT" sz="2400" b="0" i="1" smtClean="0">
                                      <a:solidFill>
                                        <a:srgbClr val="E4D8EE"/>
                                      </a:solidFill>
                                      <a:effectLst/>
                                      <a:latin typeface="Cambria Math" panose="02040503050406030204" pitchFamily="18" charset="0"/>
                                    </a:rPr>
                                    <m:t>,</m:t>
                                  </m:r>
                                  <m:r>
                                    <a:rPr lang="it-IT" sz="2400" b="0" i="1" smtClean="0">
                                      <a:solidFill>
                                        <a:srgbClr val="E4D8EE"/>
                                      </a:solidFill>
                                      <a:effectLst/>
                                      <a:latin typeface="Cambria Math" panose="02040503050406030204" pitchFamily="18" charset="0"/>
                                    </a:rPr>
                                    <m:t>𝐴</m:t>
                                  </m:r>
                                </m:lim>
                              </m:limLow>
                            </m:fName>
                            <m:e>
                              <m:f>
                                <m:fPr>
                                  <m:ctrlPr>
                                    <a:rPr lang="it-IT" sz="2400" b="0" i="1" smtClean="0">
                                      <a:solidFill>
                                        <a:srgbClr val="E4D8EE"/>
                                      </a:solidFill>
                                      <a:effectLst/>
                                      <a:latin typeface="Cambria Math" panose="02040503050406030204" pitchFamily="18" charset="0"/>
                                    </a:rPr>
                                  </m:ctrlPr>
                                </m:fPr>
                                <m:num>
                                  <m:r>
                                    <a:rPr lang="it-IT" sz="2400" b="0" i="1" smtClean="0">
                                      <a:solidFill>
                                        <a:srgbClr val="E4D8EE"/>
                                      </a:solidFill>
                                      <a:effectLst/>
                                      <a:latin typeface="Cambria Math" panose="02040503050406030204" pitchFamily="18" charset="0"/>
                                    </a:rPr>
                                    <m:t>1</m:t>
                                  </m:r>
                                </m:num>
                                <m:den>
                                  <m:r>
                                    <a:rPr lang="it-IT" sz="2400" b="0" i="1" smtClean="0">
                                      <a:solidFill>
                                        <a:srgbClr val="E4D8EE"/>
                                      </a:solidFill>
                                      <a:effectLst/>
                                      <a:latin typeface="Cambria Math" panose="02040503050406030204" pitchFamily="18" charset="0"/>
                                    </a:rPr>
                                    <m:t>2</m:t>
                                  </m:r>
                                </m:den>
                              </m:f>
                            </m:e>
                          </m:func>
                        </m:e>
                      </m:func>
                      <m:sSubSup>
                        <m:sSubSupPr>
                          <m:ctrlPr>
                            <a:rPr lang="it-IT" sz="2400" b="0" i="1" smtClean="0">
                              <a:solidFill>
                                <a:srgbClr val="E4D8EE"/>
                              </a:solidFill>
                              <a:effectLst/>
                              <a:latin typeface="Cambria Math" panose="02040503050406030204" pitchFamily="18" charset="0"/>
                            </a:rPr>
                          </m:ctrlPr>
                        </m:sSubSupPr>
                        <m:e>
                          <m:d>
                            <m:dPr>
                              <m:begChr m:val="‖"/>
                              <m:endChr m:val="‖"/>
                              <m:ctrlPr>
                                <a:rPr lang="it-IT" sz="2400" b="0" i="1" smtClean="0">
                                  <a:solidFill>
                                    <a:srgbClr val="E4D8EE"/>
                                  </a:solidFill>
                                  <a:effectLst/>
                                  <a:latin typeface="Cambria Math" panose="02040503050406030204" pitchFamily="18" charset="0"/>
                                </a:rPr>
                              </m:ctrlPr>
                            </m:dPr>
                            <m:e>
                              <m:r>
                                <a:rPr lang="it-IT" sz="2400" b="0" i="1" smtClean="0">
                                  <a:solidFill>
                                    <a:srgbClr val="E4D8EE"/>
                                  </a:solidFill>
                                  <a:effectLst/>
                                  <a:latin typeface="Cambria Math" panose="02040503050406030204" pitchFamily="18" charset="0"/>
                                </a:rPr>
                                <m:t>𝑌</m:t>
                              </m:r>
                              <m:r>
                                <a:rPr lang="it-IT" sz="2400" b="0" i="1" smtClean="0">
                                  <a:solidFill>
                                    <a:srgbClr val="E4D8EE"/>
                                  </a:solidFill>
                                  <a:effectLst/>
                                  <a:latin typeface="Cambria Math" panose="02040503050406030204" pitchFamily="18" charset="0"/>
                                </a:rPr>
                                <m:t> −</m:t>
                              </m:r>
                              <m:r>
                                <a:rPr lang="it-IT" sz="2400" b="0" i="1" smtClean="0">
                                  <a:solidFill>
                                    <a:srgbClr val="E4D8EE"/>
                                  </a:solidFill>
                                  <a:effectLst/>
                                  <a:latin typeface="Cambria Math" panose="02040503050406030204" pitchFamily="18" charset="0"/>
                                </a:rPr>
                                <m:t>𝑅</m:t>
                              </m:r>
                              <m:r>
                                <a:rPr lang="it-IT" sz="2400" b="0" i="1" smtClean="0">
                                  <a:solidFill>
                                    <a:srgbClr val="E4D8EE"/>
                                  </a:solidFill>
                                  <a:effectLst/>
                                  <a:latin typeface="Cambria Math" panose="02040503050406030204" pitchFamily="18" charset="0"/>
                                </a:rPr>
                                <m:t>(</m:t>
                              </m:r>
                              <m:r>
                                <a:rPr lang="it-IT" sz="2400" b="0" i="1" smtClean="0">
                                  <a:solidFill>
                                    <a:srgbClr val="E4D8EE"/>
                                  </a:solidFill>
                                  <a:effectLst/>
                                  <a:latin typeface="Cambria Math" panose="02040503050406030204" pitchFamily="18" charset="0"/>
                                </a:rPr>
                                <m:t>𝑋</m:t>
                              </m:r>
                              <m:r>
                                <a:rPr lang="it-IT" sz="2400" b="0" i="1" smtClean="0">
                                  <a:solidFill>
                                    <a:srgbClr val="E4D8EE"/>
                                  </a:solidFill>
                                  <a:effectLst/>
                                  <a:latin typeface="Cambria Math" panose="02040503050406030204" pitchFamily="18" charset="0"/>
                                </a:rPr>
                                <m:t>+</m:t>
                              </m:r>
                              <m:r>
                                <a:rPr lang="it-IT" sz="2400" b="0" i="1" smtClean="0">
                                  <a:solidFill>
                                    <a:srgbClr val="E4D8EE"/>
                                  </a:solidFill>
                                  <a:effectLst/>
                                  <a:latin typeface="Cambria Math" panose="02040503050406030204" pitchFamily="18" charset="0"/>
                                </a:rPr>
                                <m:t>𝐴</m:t>
                              </m:r>
                              <m:r>
                                <a:rPr lang="it-IT" sz="2400" b="0" i="1" smtClean="0">
                                  <a:solidFill>
                                    <a:srgbClr val="E4D8EE"/>
                                  </a:solidFill>
                                  <a:effectLst/>
                                  <a:latin typeface="Cambria Math" panose="02040503050406030204" pitchFamily="18" charset="0"/>
                                </a:rPr>
                                <m:t>)</m:t>
                              </m:r>
                            </m:e>
                          </m:d>
                        </m:e>
                        <m:sub>
                          <m:r>
                            <a:rPr lang="it-IT" sz="2400" b="0" i="1" smtClean="0">
                              <a:solidFill>
                                <a:srgbClr val="E4D8EE"/>
                              </a:solidFill>
                              <a:effectLst/>
                              <a:latin typeface="Cambria Math" panose="02040503050406030204" pitchFamily="18" charset="0"/>
                            </a:rPr>
                            <m:t>𝐹</m:t>
                          </m:r>
                        </m:sub>
                        <m:sup>
                          <m:r>
                            <a:rPr lang="it-IT" sz="2400" b="0" i="1" smtClean="0">
                              <a:solidFill>
                                <a:srgbClr val="E4D8EE"/>
                              </a:solidFill>
                              <a:effectLst/>
                              <a:latin typeface="Cambria Math" panose="02040503050406030204" pitchFamily="18" charset="0"/>
                            </a:rPr>
                            <m:t>2</m:t>
                          </m:r>
                        </m:sup>
                      </m:sSubSup>
                      <m:r>
                        <a:rPr lang="it-IT" sz="2400" b="0" i="1" smtClean="0">
                          <a:solidFill>
                            <a:srgbClr val="E4D8EE"/>
                          </a:solidFill>
                          <a:effectLst/>
                          <a:latin typeface="Cambria Math" panose="02040503050406030204" pitchFamily="18" charset="0"/>
                        </a:rPr>
                        <m:t>+</m:t>
                      </m:r>
                      <m:f>
                        <m:fPr>
                          <m:ctrlPr>
                            <a:rPr lang="it-IT" sz="2400" b="0" i="1" smtClean="0">
                              <a:solidFill>
                                <a:srgbClr val="E4D8EE"/>
                              </a:solidFill>
                              <a:effectLst/>
                              <a:latin typeface="Cambria Math" panose="02040503050406030204" pitchFamily="18" charset="0"/>
                            </a:rPr>
                          </m:ctrlPr>
                        </m:fPr>
                        <m:num>
                          <m:r>
                            <a:rPr lang="it-IT" sz="2400" b="0" i="1" smtClean="0">
                              <a:solidFill>
                                <a:srgbClr val="E4D8EE"/>
                              </a:solidFill>
                              <a:effectLst/>
                              <a:latin typeface="Cambria Math" panose="02040503050406030204" pitchFamily="18" charset="0"/>
                            </a:rPr>
                            <m:t>1</m:t>
                          </m:r>
                        </m:num>
                        <m:den>
                          <m:r>
                            <a:rPr lang="it-IT" sz="2400" b="0" i="1" smtClean="0">
                              <a:solidFill>
                                <a:srgbClr val="E4D8EE"/>
                              </a:solidFill>
                              <a:effectLst/>
                              <a:latin typeface="Cambria Math" panose="02040503050406030204" pitchFamily="18" charset="0"/>
                            </a:rPr>
                            <m:t>2</m:t>
                          </m:r>
                        </m:den>
                      </m:f>
                      <m:sSubSup>
                        <m:sSubSupPr>
                          <m:ctrlPr>
                            <a:rPr lang="it-IT" sz="2400" i="1">
                              <a:solidFill>
                                <a:srgbClr val="E4D8EE"/>
                              </a:solidFill>
                              <a:latin typeface="Cambria Math" panose="02040503050406030204" pitchFamily="18" charset="0"/>
                            </a:rPr>
                          </m:ctrlPr>
                        </m:sSubSupPr>
                        <m:e>
                          <m:d>
                            <m:dPr>
                              <m:begChr m:val="‖"/>
                              <m:endChr m:val="‖"/>
                              <m:ctrlPr>
                                <a:rPr lang="it-IT" sz="2400" i="1">
                                  <a:solidFill>
                                    <a:srgbClr val="E4D8EE"/>
                                  </a:solidFill>
                                  <a:latin typeface="Cambria Math" panose="02040503050406030204" pitchFamily="18" charset="0"/>
                                </a:rPr>
                              </m:ctrlPr>
                            </m:dPr>
                            <m:e>
                              <m:sSub>
                                <m:sSubPr>
                                  <m:ctrlPr>
                                    <a:rPr lang="it-IT" sz="2400" i="1" smtClean="0">
                                      <a:solidFill>
                                        <a:srgbClr val="E4D8EE"/>
                                      </a:solidFill>
                                      <a:latin typeface="Cambria Math" panose="02040503050406030204" pitchFamily="18" charset="0"/>
                                    </a:rPr>
                                  </m:ctrlPr>
                                </m:sSubPr>
                                <m:e>
                                  <m:r>
                                    <a:rPr lang="it-IT" sz="2400" b="0" i="1" smtClean="0">
                                      <a:solidFill>
                                        <a:srgbClr val="E4D8EE"/>
                                      </a:solidFill>
                                      <a:latin typeface="Cambria Math" panose="02040503050406030204" pitchFamily="18" charset="0"/>
                                    </a:rPr>
                                    <m:t>𝑃</m:t>
                                  </m:r>
                                </m:e>
                                <m:sub>
                                  <m:r>
                                    <m:rPr>
                                      <m:sty m:val="p"/>
                                    </m:rPr>
                                    <a:rPr lang="el-GR" sz="2400" i="1" smtClean="0">
                                      <a:solidFill>
                                        <a:srgbClr val="E4D8EE"/>
                                      </a:solidFill>
                                      <a:latin typeface="Cambria Math" panose="02040503050406030204" pitchFamily="18" charset="0"/>
                                      <a:ea typeface="Cambria Math" panose="02040503050406030204" pitchFamily="18" charset="0"/>
                                    </a:rPr>
                                    <m:t>Π</m:t>
                                  </m:r>
                                </m:sub>
                              </m:sSub>
                              <m:r>
                                <a:rPr lang="it-IT" sz="2400" i="1">
                                  <a:solidFill>
                                    <a:srgbClr val="E4D8EE"/>
                                  </a:solidFill>
                                  <a:latin typeface="Cambria Math" panose="02040503050406030204" pitchFamily="18" charset="0"/>
                                </a:rPr>
                                <m:t>(</m:t>
                              </m:r>
                              <m:r>
                                <a:rPr lang="it-IT" sz="2400" b="0" i="1" smtClean="0">
                                  <a:solidFill>
                                    <a:srgbClr val="E4D8EE"/>
                                  </a:solidFill>
                                  <a:latin typeface="Cambria Math" panose="02040503050406030204" pitchFamily="18" charset="0"/>
                                </a:rPr>
                                <m:t>𝑍</m:t>
                              </m:r>
                              <m:r>
                                <a:rPr lang="it-IT" sz="2400" b="0" i="1" smtClean="0">
                                  <a:solidFill>
                                    <a:srgbClr val="E4D8EE"/>
                                  </a:solidFill>
                                  <a:latin typeface="Cambria Math" panose="02040503050406030204" pitchFamily="18" charset="0"/>
                                </a:rPr>
                                <m:t>−</m:t>
                              </m:r>
                              <m:r>
                                <a:rPr lang="it-IT" sz="2400" i="1">
                                  <a:solidFill>
                                    <a:srgbClr val="E4D8EE"/>
                                  </a:solidFill>
                                  <a:latin typeface="Cambria Math" panose="02040503050406030204" pitchFamily="18" charset="0"/>
                                </a:rPr>
                                <m:t>𝑋</m:t>
                              </m:r>
                              <m:r>
                                <a:rPr lang="it-IT" sz="2400" b="0" i="1" smtClean="0">
                                  <a:solidFill>
                                    <a:srgbClr val="E4D8EE"/>
                                  </a:solidFill>
                                  <a:latin typeface="Cambria Math" panose="02040503050406030204" pitchFamily="18" charset="0"/>
                                </a:rPr>
                                <m:t>−</m:t>
                              </m:r>
                              <m:r>
                                <a:rPr lang="it-IT" sz="2400" i="1">
                                  <a:solidFill>
                                    <a:srgbClr val="E4D8EE"/>
                                  </a:solidFill>
                                  <a:latin typeface="Cambria Math" panose="02040503050406030204" pitchFamily="18" charset="0"/>
                                </a:rPr>
                                <m:t>𝐴</m:t>
                              </m:r>
                              <m:r>
                                <a:rPr lang="it-IT" sz="2400" i="1">
                                  <a:solidFill>
                                    <a:srgbClr val="E4D8EE"/>
                                  </a:solidFill>
                                  <a:latin typeface="Cambria Math" panose="02040503050406030204" pitchFamily="18" charset="0"/>
                                </a:rPr>
                                <m:t>)</m:t>
                              </m:r>
                            </m:e>
                          </m:d>
                        </m:e>
                        <m:sub>
                          <m:r>
                            <a:rPr lang="it-IT" sz="2400" i="1">
                              <a:solidFill>
                                <a:srgbClr val="E4D8EE"/>
                              </a:solidFill>
                              <a:latin typeface="Cambria Math" panose="02040503050406030204" pitchFamily="18" charset="0"/>
                            </a:rPr>
                            <m:t>𝐹</m:t>
                          </m:r>
                        </m:sub>
                        <m:sup>
                          <m:r>
                            <a:rPr lang="it-IT" sz="2400" i="1">
                              <a:solidFill>
                                <a:srgbClr val="E4D8EE"/>
                              </a:solidFill>
                              <a:latin typeface="Cambria Math" panose="02040503050406030204" pitchFamily="18" charset="0"/>
                            </a:rPr>
                            <m:t>2</m:t>
                          </m:r>
                        </m:sup>
                      </m:sSubSup>
                      <m:r>
                        <a:rPr lang="it-IT" sz="2400" b="0" i="1" smtClean="0">
                          <a:solidFill>
                            <a:srgbClr val="E4D8EE"/>
                          </a:solidFill>
                          <a:latin typeface="Cambria Math" panose="02040503050406030204" pitchFamily="18" charset="0"/>
                        </a:rPr>
                        <m:t>+</m:t>
                      </m:r>
                      <m:sSub>
                        <m:sSubPr>
                          <m:ctrlPr>
                            <a:rPr lang="it-IT" sz="2400" b="0" i="1" smtClean="0">
                              <a:solidFill>
                                <a:srgbClr val="E4D8EE"/>
                              </a:solidFill>
                              <a:latin typeface="Cambria Math" panose="02040503050406030204" pitchFamily="18" charset="0"/>
                            </a:rPr>
                          </m:ctrlPr>
                        </m:sSubPr>
                        <m:e>
                          <m:r>
                            <a:rPr lang="it-IT" sz="2400" b="0" i="1" smtClean="0">
                              <a:solidFill>
                                <a:srgbClr val="E4D8EE"/>
                              </a:solidFill>
                              <a:latin typeface="Cambria Math" panose="02040503050406030204" pitchFamily="18" charset="0"/>
                              <a:ea typeface="Cambria Math" panose="02040503050406030204" pitchFamily="18" charset="0"/>
                            </a:rPr>
                            <m:t>𝜆</m:t>
                          </m:r>
                        </m:e>
                        <m:sub>
                          <m:r>
                            <a:rPr lang="it-IT" sz="2400" b="0" i="1" smtClean="0">
                              <a:solidFill>
                                <a:srgbClr val="E4D8EE"/>
                              </a:solidFill>
                              <a:latin typeface="Cambria Math" panose="02040503050406030204" pitchFamily="18" charset="0"/>
                            </a:rPr>
                            <m:t>∗</m:t>
                          </m:r>
                        </m:sub>
                      </m:sSub>
                      <m:sSub>
                        <m:sSubPr>
                          <m:ctrlPr>
                            <a:rPr lang="it-IT" sz="2400" b="0" i="1" smtClean="0">
                              <a:solidFill>
                                <a:srgbClr val="E4D8EE"/>
                              </a:solidFill>
                              <a:latin typeface="Cambria Math" panose="02040503050406030204" pitchFamily="18" charset="0"/>
                              <a:ea typeface="Cambria Math" panose="02040503050406030204" pitchFamily="18" charset="0"/>
                            </a:rPr>
                          </m:ctrlPr>
                        </m:sSubPr>
                        <m:e>
                          <m:d>
                            <m:dPr>
                              <m:begChr m:val="‖"/>
                              <m:endChr m:val="‖"/>
                              <m:ctrlPr>
                                <a:rPr lang="it-IT" sz="2400" b="0" i="1" smtClean="0">
                                  <a:solidFill>
                                    <a:srgbClr val="E4D8EE"/>
                                  </a:solidFill>
                                  <a:latin typeface="Cambria Math" panose="02040503050406030204" pitchFamily="18" charset="0"/>
                                  <a:ea typeface="Cambria Math" panose="02040503050406030204" pitchFamily="18" charset="0"/>
                                </a:rPr>
                              </m:ctrlPr>
                            </m:dPr>
                            <m:e>
                              <m:r>
                                <a:rPr lang="it-IT" sz="2400" b="0" i="1" smtClean="0">
                                  <a:solidFill>
                                    <a:srgbClr val="E4D8EE"/>
                                  </a:solidFill>
                                  <a:latin typeface="Cambria Math" panose="02040503050406030204" pitchFamily="18" charset="0"/>
                                  <a:ea typeface="Cambria Math" panose="02040503050406030204" pitchFamily="18" charset="0"/>
                                </a:rPr>
                                <m:t>𝑋</m:t>
                              </m:r>
                            </m:e>
                          </m:d>
                        </m:e>
                        <m:sub>
                          <m:r>
                            <a:rPr lang="it-IT" sz="2400" b="0" i="1" smtClean="0">
                              <a:solidFill>
                                <a:srgbClr val="E4D8EE"/>
                              </a:solidFill>
                              <a:latin typeface="Cambria Math" panose="02040503050406030204" pitchFamily="18" charset="0"/>
                              <a:ea typeface="Cambria Math" panose="02040503050406030204" pitchFamily="18" charset="0"/>
                            </a:rPr>
                            <m:t>∗</m:t>
                          </m:r>
                        </m:sub>
                      </m:sSub>
                      <m:r>
                        <a:rPr lang="it-IT" sz="2400" b="0" i="1" smtClean="0">
                          <a:solidFill>
                            <a:srgbClr val="E4D8EE"/>
                          </a:solidFill>
                          <a:latin typeface="Cambria Math" panose="02040503050406030204" pitchFamily="18" charset="0"/>
                          <a:ea typeface="Cambria Math" panose="02040503050406030204" pitchFamily="18" charset="0"/>
                        </a:rPr>
                        <m:t>+</m:t>
                      </m:r>
                      <m:sSub>
                        <m:sSubPr>
                          <m:ctrlPr>
                            <a:rPr lang="it-IT" sz="2400" i="1">
                              <a:solidFill>
                                <a:srgbClr val="E4D8EE"/>
                              </a:solidFill>
                              <a:latin typeface="Cambria Math" panose="02040503050406030204" pitchFamily="18" charset="0"/>
                            </a:rPr>
                          </m:ctrlPr>
                        </m:sSubPr>
                        <m:e>
                          <m:r>
                            <a:rPr lang="it-IT" sz="2400" i="1">
                              <a:solidFill>
                                <a:srgbClr val="E4D8EE"/>
                              </a:solidFill>
                              <a:latin typeface="Cambria Math" panose="02040503050406030204" pitchFamily="18" charset="0"/>
                              <a:ea typeface="Cambria Math" panose="02040503050406030204" pitchFamily="18" charset="0"/>
                            </a:rPr>
                            <m:t>𝜆</m:t>
                          </m:r>
                        </m:e>
                        <m:sub>
                          <m:r>
                            <a:rPr lang="it-IT" sz="2400" b="0" i="1" smtClean="0">
                              <a:solidFill>
                                <a:srgbClr val="E4D8EE"/>
                              </a:solidFill>
                              <a:latin typeface="Cambria Math" panose="02040503050406030204" pitchFamily="18" charset="0"/>
                              <a:ea typeface="Cambria Math" panose="02040503050406030204" pitchFamily="18" charset="0"/>
                            </a:rPr>
                            <m:t>1</m:t>
                          </m:r>
                        </m:sub>
                      </m:sSub>
                      <m:sSub>
                        <m:sSubPr>
                          <m:ctrlPr>
                            <a:rPr lang="it-IT" sz="2400" i="1">
                              <a:solidFill>
                                <a:srgbClr val="E4D8EE"/>
                              </a:solidFill>
                              <a:latin typeface="Cambria Math" panose="02040503050406030204" pitchFamily="18" charset="0"/>
                              <a:ea typeface="Cambria Math" panose="02040503050406030204" pitchFamily="18" charset="0"/>
                            </a:rPr>
                          </m:ctrlPr>
                        </m:sSubPr>
                        <m:e>
                          <m:d>
                            <m:dPr>
                              <m:begChr m:val="‖"/>
                              <m:endChr m:val="‖"/>
                              <m:ctrlPr>
                                <a:rPr lang="it-IT" sz="2400" i="1">
                                  <a:solidFill>
                                    <a:srgbClr val="E4D8EE"/>
                                  </a:solidFill>
                                  <a:latin typeface="Cambria Math" panose="02040503050406030204" pitchFamily="18" charset="0"/>
                                  <a:ea typeface="Cambria Math" panose="02040503050406030204" pitchFamily="18" charset="0"/>
                                </a:rPr>
                              </m:ctrlPr>
                            </m:dPr>
                            <m:e>
                              <m:r>
                                <a:rPr lang="it-IT" sz="2400" b="0" i="1" smtClean="0">
                                  <a:solidFill>
                                    <a:srgbClr val="E4D8EE"/>
                                  </a:solidFill>
                                  <a:latin typeface="Cambria Math" panose="02040503050406030204" pitchFamily="18" charset="0"/>
                                  <a:ea typeface="Cambria Math" panose="02040503050406030204" pitchFamily="18" charset="0"/>
                                </a:rPr>
                                <m:t>𝐴</m:t>
                              </m:r>
                            </m:e>
                          </m:d>
                        </m:e>
                        <m:sub>
                          <m:r>
                            <a:rPr lang="it-IT" sz="2400" b="0" i="1" smtClean="0">
                              <a:solidFill>
                                <a:srgbClr val="E4D8EE"/>
                              </a:solidFill>
                              <a:latin typeface="Cambria Math" panose="02040503050406030204" pitchFamily="18" charset="0"/>
                              <a:ea typeface="Cambria Math" panose="02040503050406030204" pitchFamily="18" charset="0"/>
                            </a:rPr>
                            <m:t>1</m:t>
                          </m:r>
                        </m:sub>
                      </m:sSub>
                    </m:oMath>
                  </m:oMathPara>
                </a14:m>
                <a:endParaRPr lang="en-US" sz="2800" b="0" i="0" dirty="0">
                  <a:solidFill>
                    <a:srgbClr val="E4D8EE"/>
                  </a:solidFill>
                  <a:effectLst/>
                  <a:latin typeface="-apple-system"/>
                </a:endParaRPr>
              </a:p>
              <a:p>
                <a:endParaRPr lang="it-IT" dirty="0"/>
              </a:p>
            </p:txBody>
          </p:sp>
        </mc:Choice>
        <mc:Fallback xmlns="">
          <p:sp>
            <p:nvSpPr>
              <p:cNvPr id="5" name="CasellaDiTesto 4">
                <a:extLst>
                  <a:ext uri="{FF2B5EF4-FFF2-40B4-BE49-F238E27FC236}">
                    <a16:creationId xmlns:a16="http://schemas.microsoft.com/office/drawing/2014/main" id="{7C7E07BB-4A0C-4435-893D-4EFECFEB24D9}"/>
                  </a:ext>
                </a:extLst>
              </p:cNvPr>
              <p:cNvSpPr txBox="1">
                <a:spLocks noRot="1" noChangeAspect="1" noMove="1" noResize="1" noEditPoints="1" noAdjustHandles="1" noChangeArrowheads="1" noChangeShapeType="1" noTextEdit="1"/>
              </p:cNvSpPr>
              <p:nvPr/>
            </p:nvSpPr>
            <p:spPr>
              <a:xfrm>
                <a:off x="868680" y="1498664"/>
                <a:ext cx="11265408" cy="3041282"/>
              </a:xfrm>
              <a:prstGeom prst="rect">
                <a:avLst/>
              </a:prstGeom>
              <a:blipFill>
                <a:blip r:embed="rId2"/>
                <a:stretch>
                  <a:fillRect l="-595" t="-1202"/>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B8374B40-BBAB-43F2-BBF2-130AFE1031E1}"/>
              </a:ext>
            </a:extLst>
          </p:cNvPr>
          <p:cNvSpPr txBox="1"/>
          <p:nvPr/>
        </p:nvSpPr>
        <p:spPr>
          <a:xfrm>
            <a:off x="868680" y="4657822"/>
            <a:ext cx="10661904" cy="1015663"/>
          </a:xfrm>
          <a:prstGeom prst="rect">
            <a:avLst/>
          </a:prstGeom>
          <a:noFill/>
        </p:spPr>
        <p:txBody>
          <a:bodyPr wrap="square" rtlCol="0">
            <a:spAutoFit/>
          </a:bodyPr>
          <a:lstStyle/>
          <a:p>
            <a:r>
              <a:rPr lang="en-US" sz="2000" b="0" i="0" dirty="0">
                <a:effectLst/>
                <a:latin typeface="-apple-system"/>
              </a:rPr>
              <a:t>This is a convex problem, because the norm squared is convex and there are linear operations inside, it's a sum of two convex functions, and we have two proper norms with positive coefficients, hence the whole objective function is </a:t>
            </a:r>
            <a:r>
              <a:rPr lang="en-US" sz="2000" b="1" i="0" dirty="0">
                <a:effectLst/>
                <a:latin typeface="-apple-system"/>
              </a:rPr>
              <a:t>convex</a:t>
            </a:r>
            <a:r>
              <a:rPr lang="en-US" sz="2000" b="0" i="0" dirty="0">
                <a:effectLst/>
                <a:latin typeface="-apple-system"/>
              </a:rPr>
              <a:t>.</a:t>
            </a:r>
            <a:endParaRPr lang="it-IT" sz="2000" dirty="0"/>
          </a:p>
        </p:txBody>
      </p:sp>
    </p:spTree>
    <p:extLst>
      <p:ext uri="{BB962C8B-B14F-4D97-AF65-F5344CB8AC3E}">
        <p14:creationId xmlns:p14="http://schemas.microsoft.com/office/powerpoint/2010/main" val="212369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a:t>
            </a:r>
            <a:r>
              <a:rPr lang="it-IT" dirty="0" err="1"/>
              <a:t>Prepare</a:t>
            </a:r>
            <a:r>
              <a:rPr lang="it-IT" dirty="0"/>
              <a:t> dataset</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C7E07BB-4A0C-4435-893D-4EFECFEB24D9}"/>
                  </a:ext>
                </a:extLst>
              </p:cNvPr>
              <p:cNvSpPr txBox="1"/>
              <p:nvPr/>
            </p:nvSpPr>
            <p:spPr>
              <a:xfrm>
                <a:off x="868680" y="1498664"/>
                <a:ext cx="11256264" cy="5195205"/>
              </a:xfrm>
              <a:prstGeom prst="rect">
                <a:avLst/>
              </a:prstGeom>
              <a:noFill/>
            </p:spPr>
            <p:txBody>
              <a:bodyPr wrap="square" rtlCol="0">
                <a:spAutoFit/>
              </a:bodyPr>
              <a:lstStyle/>
              <a:p>
                <a:r>
                  <a:rPr lang="en-US" sz="2000" b="0" i="0" dirty="0">
                    <a:effectLst/>
                    <a:latin typeface="-apple-system"/>
                  </a:rPr>
                  <a:t>I have the following matrices inside the MATLAB .mat data file:</a:t>
                </a:r>
              </a:p>
              <a:p>
                <a:r>
                  <a:rPr lang="en-US" sz="2000" dirty="0">
                    <a:latin typeface="-apple-system"/>
                  </a:rPr>
                  <a:t> -</a:t>
                </a:r>
                <a:r>
                  <a:rPr lang="en-US" sz="2000" b="1" dirty="0">
                    <a:latin typeface="-apple-system"/>
                  </a:rPr>
                  <a:t> Q </a:t>
                </a:r>
                <a:r>
                  <a:rPr lang="en-US" sz="2000" dirty="0">
                    <a:latin typeface="-apple-system"/>
                  </a:rPr>
                  <a:t>: </a:t>
                </a:r>
                <a:r>
                  <a:rPr lang="en-US" sz="1600" dirty="0">
                    <a:latin typeface="-apple-system"/>
                  </a:rPr>
                  <a:t>a </a:t>
                </a:r>
                <a:r>
                  <a:rPr lang="en-US" sz="1600" i="1" dirty="0">
                    <a:latin typeface="-apple-system"/>
                  </a:rPr>
                  <a:t>2016x121</a:t>
                </a:r>
                <a:r>
                  <a:rPr lang="en-US" sz="1600" dirty="0">
                    <a:latin typeface="-apple-system"/>
                  </a:rPr>
                  <a:t> matrix of flow volumes </a:t>
                </a:r>
              </a:p>
              <a:p>
                <a:r>
                  <a:rPr lang="en-US" sz="2000" dirty="0">
                    <a:latin typeface="-apple-system"/>
                  </a:rPr>
                  <a:t> - </a:t>
                </a:r>
                <a:r>
                  <a:rPr lang="en-US" sz="2000" b="1" dirty="0">
                    <a:latin typeface="-apple-system"/>
                  </a:rPr>
                  <a:t>R</a:t>
                </a:r>
                <a:r>
                  <a:rPr lang="en-US" sz="2000" dirty="0">
                    <a:latin typeface="-apple-system"/>
                  </a:rPr>
                  <a:t> : </a:t>
                </a:r>
                <a:r>
                  <a:rPr lang="en-US" sz="1600" dirty="0">
                    <a:latin typeface="-apple-system"/>
                  </a:rPr>
                  <a:t>a </a:t>
                </a:r>
                <a:r>
                  <a:rPr lang="en-US" sz="1600" i="1" dirty="0">
                    <a:latin typeface="-apple-system"/>
                  </a:rPr>
                  <a:t>30x121</a:t>
                </a:r>
                <a:r>
                  <a:rPr lang="en-US" sz="1600" dirty="0">
                    <a:latin typeface="-apple-system"/>
                  </a:rPr>
                  <a:t> matrix, describing the routing of the 121 flows over the 30  edges between adjacent nodes in the Abilene network</a:t>
                </a:r>
              </a:p>
              <a:p>
                <a:endParaRPr lang="en-US" sz="1600" dirty="0">
                  <a:latin typeface="-apple-system"/>
                </a:endParaRPr>
              </a:p>
              <a:p>
                <a:r>
                  <a:rPr kumimoji="0" lang="en-US" sz="2000" b="0" i="0" u="none" strike="noStrike" kern="1200" cap="none" spc="0" normalizeH="0" baseline="0" noProof="0" dirty="0">
                    <a:ln>
                      <a:noFill/>
                    </a:ln>
                    <a:solidFill>
                      <a:srgbClr val="000000"/>
                    </a:solidFill>
                    <a:effectLst/>
                    <a:uLnTx/>
                    <a:uFillTx/>
                    <a:latin typeface="-apple-system"/>
                    <a:ea typeface="+mn-ea"/>
                    <a:cs typeface="+mn-cs"/>
                  </a:rPr>
                  <a:t>After loading them into </a:t>
                </a:r>
                <a:r>
                  <a:rPr kumimoji="0" lang="en-US" sz="2000" b="0" i="1" u="none" strike="noStrike" kern="1200" cap="none" spc="0" normalizeH="0" baseline="0" noProof="0" dirty="0" err="1">
                    <a:ln>
                      <a:noFill/>
                    </a:ln>
                    <a:solidFill>
                      <a:srgbClr val="000000"/>
                    </a:solidFill>
                    <a:effectLst/>
                    <a:uLnTx/>
                    <a:uFillTx/>
                    <a:latin typeface="-apple-system"/>
                    <a:ea typeface="+mn-ea"/>
                    <a:cs typeface="+mn-cs"/>
                  </a:rPr>
                  <a:t>Jupyter</a:t>
                </a:r>
                <a:r>
                  <a:rPr kumimoji="0" lang="en-US" sz="2000" b="0" i="1" u="none" strike="noStrike" kern="1200" cap="none" spc="0" normalizeH="0" baseline="0" noProof="0" dirty="0">
                    <a:ln>
                      <a:noFill/>
                    </a:ln>
                    <a:solidFill>
                      <a:srgbClr val="000000"/>
                    </a:solidFill>
                    <a:effectLst/>
                    <a:uLnTx/>
                    <a:uFillTx/>
                    <a:latin typeface="-apple-system"/>
                    <a:ea typeface="+mn-ea"/>
                    <a:cs typeface="+mn-cs"/>
                  </a:rPr>
                  <a:t> Notebook </a:t>
                </a:r>
                <a:r>
                  <a:rPr kumimoji="0" lang="en-US" sz="2000" b="0" i="0" u="none" strike="noStrike" kern="1200" cap="none" spc="0" normalizeH="0" baseline="0" noProof="0" dirty="0">
                    <a:ln>
                      <a:noFill/>
                    </a:ln>
                    <a:solidFill>
                      <a:srgbClr val="000000"/>
                    </a:solidFill>
                    <a:effectLst/>
                    <a:uLnTx/>
                    <a:uFillTx/>
                    <a:latin typeface="-apple-system"/>
                    <a:ea typeface="+mn-ea"/>
                    <a:cs typeface="+mn-cs"/>
                  </a:rPr>
                  <a:t>(Python), I can synthesize approximate link counts</a:t>
                </a:r>
              </a:p>
              <a:p>
                <a:r>
                  <a:rPr kumimoji="0" lang="en-US" sz="2000" b="0" i="0" u="none" strike="noStrike" kern="1200" cap="none" spc="0" normalizeH="0" baseline="0" noProof="0" dirty="0">
                    <a:ln>
                      <a:noFill/>
                    </a:ln>
                    <a:solidFill>
                      <a:srgbClr val="000000"/>
                    </a:solidFill>
                    <a:effectLst/>
                    <a:uLnTx/>
                    <a:uFillTx/>
                    <a:latin typeface="-apple-system"/>
                    <a:ea typeface="+mn-ea"/>
                    <a:cs typeface="+mn-cs"/>
                  </a:rPr>
                  <a:t>by defining </a:t>
                </a:r>
                <a:r>
                  <a:rPr lang="en-US" sz="2000" b="1" dirty="0">
                    <a:solidFill>
                      <a:srgbClr val="000000"/>
                    </a:solidFill>
                    <a:latin typeface="-apple-system"/>
                  </a:rPr>
                  <a:t>Y = Q*R’ </a:t>
                </a:r>
                <a:r>
                  <a:rPr kumimoji="0" lang="en-US" sz="2000" b="0" i="0" u="none" strike="noStrike" kern="1200" cap="none" spc="0" normalizeH="0" baseline="0" noProof="0" dirty="0">
                    <a:ln>
                      <a:noFill/>
                    </a:ln>
                    <a:solidFill>
                      <a:srgbClr val="000000"/>
                    </a:solidFill>
                    <a:effectLst/>
                    <a:uLnTx/>
                    <a:uFillTx/>
                    <a:latin typeface="-apple-system"/>
                    <a:ea typeface="+mn-ea"/>
                    <a:cs typeface="+mn-cs"/>
                  </a:rPr>
                  <a:t>that has, </a:t>
                </a:r>
                <a:r>
                  <a:rPr lang="en-US" sz="2000" dirty="0">
                    <a:solidFill>
                      <a:srgbClr val="000000"/>
                    </a:solidFill>
                    <a:latin typeface="-apple-system"/>
                  </a:rPr>
                  <a:t>therefore</a:t>
                </a:r>
                <a:r>
                  <a:rPr kumimoji="0" lang="en-US" sz="2000" b="0" i="0" u="none" strike="noStrike" kern="1200" cap="none" spc="0" normalizeH="0" baseline="0" noProof="0" dirty="0">
                    <a:ln>
                      <a:noFill/>
                    </a:ln>
                    <a:solidFill>
                      <a:srgbClr val="000000"/>
                    </a:solidFill>
                    <a:effectLst/>
                    <a:uLnTx/>
                    <a:uFillTx/>
                    <a:latin typeface="-apple-system"/>
                    <a:ea typeface="+mn-ea"/>
                    <a:cs typeface="+mn-cs"/>
                  </a:rPr>
                  <a:t>, dimensions </a:t>
                </a:r>
                <a:r>
                  <a:rPr kumimoji="0" lang="en-US" sz="2000" b="0" i="1" u="none" strike="noStrike" kern="1200" cap="none" spc="0" normalizeH="0" baseline="0" noProof="0" dirty="0">
                    <a:ln>
                      <a:noFill/>
                    </a:ln>
                    <a:solidFill>
                      <a:srgbClr val="000000"/>
                    </a:solidFill>
                    <a:effectLst/>
                    <a:uLnTx/>
                    <a:uFillTx/>
                    <a:latin typeface="-apple-system"/>
                    <a:ea typeface="+mn-ea"/>
                    <a:cs typeface="+mn-cs"/>
                  </a:rPr>
                  <a:t>30x2016.</a:t>
                </a:r>
              </a:p>
              <a:p>
                <a:endParaRPr lang="en-US" sz="2000" i="1" dirty="0">
                  <a:solidFill>
                    <a:srgbClr val="000000"/>
                  </a:solidFill>
                  <a:latin typeface="-apple-system"/>
                </a:endParaRPr>
              </a:p>
              <a:p>
                <a:r>
                  <a:rPr lang="en-US" sz="2000" dirty="0">
                    <a:solidFill>
                      <a:srgbClr val="000000"/>
                    </a:solidFill>
                    <a:latin typeface="-apple-system"/>
                  </a:rPr>
                  <a:t>Now, I need to calculate my flow-level-measurement matrix </a:t>
                </a:r>
                <a:r>
                  <a:rPr lang="en-US" sz="2000" b="1" dirty="0">
                    <a:solidFill>
                      <a:srgbClr val="000000"/>
                    </a:solidFill>
                    <a:latin typeface="-apple-system"/>
                  </a:rPr>
                  <a:t>Z</a:t>
                </a:r>
                <a:r>
                  <a:rPr lang="en-US" sz="2000" dirty="0">
                    <a:solidFill>
                      <a:srgbClr val="000000"/>
                    </a:solidFill>
                    <a:latin typeface="-apple-system"/>
                  </a:rPr>
                  <a:t> and to do that, I take a sample of 10% from the original dataset </a:t>
                </a:r>
                <a:r>
                  <a:rPr lang="en-US" sz="2000" b="1" dirty="0">
                    <a:solidFill>
                      <a:srgbClr val="000000"/>
                    </a:solidFill>
                    <a:latin typeface="-apple-system"/>
                  </a:rPr>
                  <a:t>Q</a:t>
                </a:r>
                <a:r>
                  <a:rPr lang="en-US" sz="2000" dirty="0">
                    <a:solidFill>
                      <a:srgbClr val="000000"/>
                    </a:solidFill>
                    <a:latin typeface="-apple-system"/>
                  </a:rPr>
                  <a:t> (considering that total flow volumes: </a:t>
                </a:r>
                <a:r>
                  <a:rPr lang="en-US" sz="2000" b="1" dirty="0">
                    <a:solidFill>
                      <a:srgbClr val="000000"/>
                    </a:solidFill>
                    <a:latin typeface="-apple-system"/>
                  </a:rPr>
                  <a:t>N = </a:t>
                </a:r>
                <a:r>
                  <a:rPr lang="en-US" sz="2000" b="1" dirty="0" err="1">
                    <a:solidFill>
                      <a:srgbClr val="000000"/>
                    </a:solidFill>
                    <a:latin typeface="-apple-system"/>
                  </a:rPr>
                  <a:t>FxT</a:t>
                </a:r>
                <a:r>
                  <a:rPr lang="en-US" sz="2000" b="1" dirty="0">
                    <a:solidFill>
                      <a:srgbClr val="000000"/>
                    </a:solidFill>
                    <a:latin typeface="-apple-system"/>
                  </a:rPr>
                  <a:t> </a:t>
                </a:r>
                <a:r>
                  <a:rPr lang="en-US" sz="2000" dirty="0">
                    <a:solidFill>
                      <a:srgbClr val="000000"/>
                    </a:solidFill>
                    <a:latin typeface="-apple-system"/>
                  </a:rPr>
                  <a:t>=  </a:t>
                </a:r>
                <a:r>
                  <a:rPr lang="en-US" sz="2000" i="1" dirty="0">
                    <a:solidFill>
                      <a:srgbClr val="000000"/>
                    </a:solidFill>
                    <a:latin typeface="-apple-system"/>
                  </a:rPr>
                  <a:t>243936</a:t>
                </a:r>
                <a:r>
                  <a:rPr lang="en-US" sz="2000" dirty="0">
                    <a:solidFill>
                      <a:srgbClr val="000000"/>
                    </a:solidFill>
                    <a:latin typeface="-apple-system"/>
                  </a:rPr>
                  <a:t>, I am going to measure directly only </a:t>
                </a:r>
                <a:r>
                  <a:rPr lang="en-US" sz="2000" i="1" dirty="0">
                    <a:solidFill>
                      <a:srgbClr val="000000"/>
                    </a:solidFill>
                    <a:latin typeface="-apple-system"/>
                  </a:rPr>
                  <a:t>24394</a:t>
                </a:r>
                <a:r>
                  <a:rPr lang="en-US" sz="2000" dirty="0">
                    <a:solidFill>
                      <a:srgbClr val="000000"/>
                    </a:solidFill>
                    <a:latin typeface="-apple-system"/>
                  </a:rPr>
                  <a:t> samples from the original dataset). </a:t>
                </a:r>
              </a:p>
              <a:p>
                <a:endParaRPr lang="en-US" sz="2000" dirty="0">
                  <a:solidFill>
                    <a:srgbClr val="000000"/>
                  </a:solidFill>
                  <a:latin typeface="-apple-system"/>
                </a:endParaRPr>
              </a:p>
              <a:p>
                <a:r>
                  <a:rPr lang="en-US" sz="2000" dirty="0">
                    <a:solidFill>
                      <a:srgbClr val="000000"/>
                    </a:solidFill>
                    <a:latin typeface="-apple-system"/>
                  </a:rPr>
                  <a:t>In order to create </a:t>
                </a:r>
                <a:r>
                  <a:rPr lang="en-US" sz="2000" b="1" dirty="0">
                    <a:solidFill>
                      <a:srgbClr val="000000"/>
                    </a:solidFill>
                    <a:latin typeface="-apple-system"/>
                  </a:rPr>
                  <a:t>Z</a:t>
                </a:r>
                <a:r>
                  <a:rPr lang="en-US" sz="2000" dirty="0">
                    <a:solidFill>
                      <a:srgbClr val="000000"/>
                    </a:solidFill>
                    <a:latin typeface="-apple-system"/>
                  </a:rPr>
                  <a:t>, I define a</a:t>
                </a:r>
                <a:r>
                  <a:rPr lang="en-US" sz="2000" b="1" dirty="0">
                    <a:solidFill>
                      <a:srgbClr val="000000"/>
                    </a:solidFill>
                    <a:latin typeface="-apple-system"/>
                  </a:rPr>
                  <a:t> P </a:t>
                </a:r>
                <a:r>
                  <a:rPr lang="en-US" sz="2000" dirty="0">
                    <a:solidFill>
                      <a:srgbClr val="000000"/>
                    </a:solidFill>
                    <a:latin typeface="-apple-system"/>
                  </a:rPr>
                  <a:t>matrix containing </a:t>
                </a:r>
                <a:r>
                  <a:rPr lang="en-US" sz="2000" i="1" dirty="0">
                    <a:solidFill>
                      <a:srgbClr val="000000"/>
                    </a:solidFill>
                    <a:latin typeface="-apple-system"/>
                  </a:rPr>
                  <a:t>24394 </a:t>
                </a:r>
                <a:r>
                  <a:rPr lang="en-US" sz="2000" i="1" u="sng" dirty="0">
                    <a:solidFill>
                      <a:srgbClr val="000000"/>
                    </a:solidFill>
                    <a:latin typeface="-apple-system"/>
                  </a:rPr>
                  <a:t>ones</a:t>
                </a:r>
                <a:r>
                  <a:rPr lang="en-US" sz="2000" i="1" dirty="0">
                    <a:solidFill>
                      <a:srgbClr val="000000"/>
                    </a:solidFill>
                    <a:latin typeface="-apple-system"/>
                  </a:rPr>
                  <a:t> </a:t>
                </a:r>
                <a:r>
                  <a:rPr lang="en-US" sz="2000" dirty="0">
                    <a:solidFill>
                      <a:srgbClr val="000000"/>
                    </a:solidFill>
                    <a:latin typeface="-apple-system"/>
                  </a:rPr>
                  <a:t>in random positions, and multiply it elementwise (Hadamard product) with </a:t>
                </a:r>
                <a:r>
                  <a:rPr lang="en-US" sz="2000" b="1" dirty="0">
                    <a:solidFill>
                      <a:srgbClr val="000000"/>
                    </a:solidFill>
                    <a:latin typeface="-apple-system"/>
                  </a:rPr>
                  <a:t>Q</a:t>
                </a:r>
                <a:r>
                  <a:rPr lang="en-US" sz="2000" dirty="0">
                    <a:solidFill>
                      <a:srgbClr val="000000"/>
                    </a:solidFill>
                    <a:latin typeface="-apple-system"/>
                  </a:rPr>
                  <a:t> like this:</a:t>
                </a:r>
              </a:p>
              <a:p>
                <a:endParaRPr lang="en-US" sz="2000" dirty="0">
                  <a:solidFill>
                    <a:srgbClr val="000000"/>
                  </a:solidFill>
                  <a:latin typeface="-apple-system"/>
                </a:endParaRPr>
              </a:p>
              <a:p>
                <a:r>
                  <a:rPr lang="it-IT" sz="2000" b="0" dirty="0">
                    <a:solidFill>
                      <a:srgbClr val="000000"/>
                    </a:solidFill>
                  </a:rPr>
                  <a:t>			</a:t>
                </a:r>
                <a14:m>
                  <m:oMath xmlns:m="http://schemas.openxmlformats.org/officeDocument/2006/math">
                    <m:r>
                      <a:rPr lang="it-IT" sz="2000" b="0" i="1" smtClean="0">
                        <a:solidFill>
                          <a:srgbClr val="E4D8EE"/>
                        </a:solidFill>
                        <a:latin typeface="Cambria Math" panose="02040503050406030204" pitchFamily="18" charset="0"/>
                      </a:rPr>
                      <m:t>𝑍</m:t>
                    </m:r>
                    <m:r>
                      <a:rPr lang="it-IT" sz="2000" b="0" i="1" smtClean="0">
                        <a:solidFill>
                          <a:srgbClr val="E4D8EE"/>
                        </a:solidFill>
                        <a:latin typeface="Cambria Math" panose="02040503050406030204" pitchFamily="18" charset="0"/>
                      </a:rPr>
                      <m:t>=</m:t>
                    </m:r>
                    <m:r>
                      <a:rPr lang="it-IT" sz="2000" b="0" i="1" smtClean="0">
                        <a:solidFill>
                          <a:srgbClr val="E4D8EE"/>
                        </a:solidFill>
                        <a:latin typeface="Cambria Math" panose="02040503050406030204" pitchFamily="18" charset="0"/>
                      </a:rPr>
                      <m:t>𝑄</m:t>
                    </m:r>
                    <m:r>
                      <a:rPr lang="it-IT" sz="2000" b="0" i="1" smtClean="0">
                        <a:solidFill>
                          <a:srgbClr val="E4D8EE"/>
                        </a:solidFill>
                        <a:latin typeface="Cambria Math" panose="02040503050406030204" pitchFamily="18" charset="0"/>
                        <a:ea typeface="Cambria Math" panose="02040503050406030204" pitchFamily="18" charset="0"/>
                      </a:rPr>
                      <m:t>⨀</m:t>
                    </m:r>
                    <m:r>
                      <a:rPr lang="it-IT" sz="2000" b="0" i="1" smtClean="0">
                        <a:solidFill>
                          <a:srgbClr val="E4D8EE"/>
                        </a:solidFill>
                        <a:latin typeface="Cambria Math" panose="02040503050406030204" pitchFamily="18" charset="0"/>
                        <a:ea typeface="Cambria Math" panose="02040503050406030204" pitchFamily="18" charset="0"/>
                      </a:rPr>
                      <m:t>𝑃</m:t>
                    </m:r>
                    <m:r>
                      <a:rPr lang="it-IT" sz="2000" b="0" i="1" smtClean="0">
                        <a:solidFill>
                          <a:srgbClr val="E4D8EE"/>
                        </a:solidFill>
                        <a:latin typeface="Cambria Math" panose="02040503050406030204" pitchFamily="18" charset="0"/>
                        <a:ea typeface="Cambria Math" panose="02040503050406030204" pitchFamily="18" charset="0"/>
                      </a:rPr>
                      <m:t>=</m:t>
                    </m:r>
                    <m:d>
                      <m:dPr>
                        <m:begChr m:val="["/>
                        <m:endChr m:val="]"/>
                        <m:ctrlPr>
                          <a:rPr lang="it-IT" sz="2000" b="0" i="1" smtClean="0">
                            <a:solidFill>
                              <a:srgbClr val="E4D8EE"/>
                            </a:solidFill>
                            <a:latin typeface="Cambria Math" panose="02040503050406030204" pitchFamily="18" charset="0"/>
                            <a:ea typeface="Cambria Math" panose="02040503050406030204" pitchFamily="18" charset="0"/>
                          </a:rPr>
                        </m:ctrlPr>
                      </m:dPr>
                      <m:e>
                        <m:m>
                          <m:mPr>
                            <m:mcs>
                              <m:mc>
                                <m:mcPr>
                                  <m:count m:val="2"/>
                                  <m:mcJc m:val="center"/>
                                </m:mcPr>
                              </m:mc>
                            </m:mcs>
                            <m:ctrlPr>
                              <a:rPr lang="it-IT" sz="2000" b="0" i="1" smtClean="0">
                                <a:solidFill>
                                  <a:srgbClr val="E4D8EE"/>
                                </a:solidFill>
                                <a:latin typeface="Cambria Math" panose="02040503050406030204" pitchFamily="18" charset="0"/>
                                <a:ea typeface="Cambria Math" panose="02040503050406030204" pitchFamily="18" charset="0"/>
                              </a:rPr>
                            </m:ctrlPr>
                          </m:mPr>
                          <m:mr>
                            <m:e>
                              <m:r>
                                <m:rPr>
                                  <m:brk m:alnAt="7"/>
                                </m:rPr>
                                <a:rPr lang="it-IT" sz="2000" b="0" i="1" smtClean="0">
                                  <a:solidFill>
                                    <a:srgbClr val="E4D8EE"/>
                                  </a:solidFill>
                                  <a:latin typeface="Cambria Math" panose="02040503050406030204" pitchFamily="18" charset="0"/>
                                  <a:ea typeface="Cambria Math" panose="02040503050406030204" pitchFamily="18" charset="0"/>
                                </a:rPr>
                                <m:t>2</m:t>
                              </m:r>
                            </m:e>
                            <m:e>
                              <m:r>
                                <a:rPr lang="it-IT" sz="2000" b="0" i="1" smtClean="0">
                                  <a:solidFill>
                                    <a:srgbClr val="E4D8EE"/>
                                  </a:solidFill>
                                  <a:latin typeface="Cambria Math" panose="02040503050406030204" pitchFamily="18" charset="0"/>
                                  <a:ea typeface="Cambria Math" panose="02040503050406030204" pitchFamily="18" charset="0"/>
                                </a:rPr>
                                <m:t>5</m:t>
                              </m:r>
                            </m:e>
                          </m:mr>
                          <m:mr>
                            <m:e>
                              <m:r>
                                <a:rPr lang="it-IT" sz="2000" b="0" i="1" smtClean="0">
                                  <a:solidFill>
                                    <a:srgbClr val="E4D8EE"/>
                                  </a:solidFill>
                                  <a:latin typeface="Cambria Math" panose="02040503050406030204" pitchFamily="18" charset="0"/>
                                  <a:ea typeface="Cambria Math" panose="02040503050406030204" pitchFamily="18" charset="0"/>
                                </a:rPr>
                                <m:t>4</m:t>
                              </m:r>
                            </m:e>
                            <m:e>
                              <m:r>
                                <a:rPr lang="it-IT" sz="2000" b="0" i="1" smtClean="0">
                                  <a:solidFill>
                                    <a:srgbClr val="E4D8EE"/>
                                  </a:solidFill>
                                  <a:latin typeface="Cambria Math" panose="02040503050406030204" pitchFamily="18" charset="0"/>
                                  <a:ea typeface="Cambria Math" panose="02040503050406030204" pitchFamily="18" charset="0"/>
                                </a:rPr>
                                <m:t>8</m:t>
                              </m:r>
                            </m:e>
                          </m:mr>
                        </m:m>
                      </m:e>
                    </m:d>
                  </m:oMath>
                </a14:m>
                <a:r>
                  <a:rPr lang="it-IT" sz="2000" dirty="0">
                    <a:solidFill>
                      <a:srgbClr val="E4D8EE"/>
                    </a:solidFill>
                    <a:ea typeface="Cambria Math" panose="02040503050406030204" pitchFamily="18" charset="0"/>
                  </a:rPr>
                  <a:t> </a:t>
                </a:r>
                <a14:m>
                  <m:oMath xmlns:m="http://schemas.openxmlformats.org/officeDocument/2006/math">
                    <m:r>
                      <a:rPr lang="it-IT" sz="2000" i="1">
                        <a:solidFill>
                          <a:srgbClr val="E4D8EE"/>
                        </a:solidFill>
                        <a:latin typeface="Cambria Math" panose="02040503050406030204" pitchFamily="18" charset="0"/>
                        <a:ea typeface="Cambria Math" panose="02040503050406030204" pitchFamily="18" charset="0"/>
                      </a:rPr>
                      <m:t>⨀</m:t>
                    </m:r>
                    <m:d>
                      <m:dPr>
                        <m:begChr m:val="["/>
                        <m:endChr m:val="]"/>
                        <m:ctrlPr>
                          <a:rPr lang="it-IT" sz="2000" i="1" smtClean="0">
                            <a:solidFill>
                              <a:srgbClr val="E4D8EE"/>
                            </a:solidFill>
                            <a:latin typeface="Cambria Math" panose="02040503050406030204" pitchFamily="18" charset="0"/>
                            <a:ea typeface="Cambria Math" panose="02040503050406030204" pitchFamily="18" charset="0"/>
                          </a:rPr>
                        </m:ctrlPr>
                      </m:dPr>
                      <m:e>
                        <m:m>
                          <m:mPr>
                            <m:mcs>
                              <m:mc>
                                <m:mcPr>
                                  <m:count m:val="2"/>
                                  <m:mcJc m:val="center"/>
                                </m:mcPr>
                              </m:mc>
                            </m:mcs>
                            <m:ctrlPr>
                              <a:rPr lang="it-IT" sz="2000" i="1" smtClean="0">
                                <a:solidFill>
                                  <a:srgbClr val="E4D8EE"/>
                                </a:solidFill>
                                <a:latin typeface="Cambria Math" panose="02040503050406030204" pitchFamily="18" charset="0"/>
                                <a:ea typeface="Cambria Math" panose="02040503050406030204" pitchFamily="18" charset="0"/>
                              </a:rPr>
                            </m:ctrlPr>
                          </m:mPr>
                          <m:mr>
                            <m:e>
                              <m:r>
                                <m:rPr>
                                  <m:brk m:alnAt="7"/>
                                </m:rPr>
                                <a:rPr lang="it-IT" sz="2000" b="0" i="1" smtClean="0">
                                  <a:solidFill>
                                    <a:srgbClr val="E4D8EE"/>
                                  </a:solidFill>
                                  <a:latin typeface="Cambria Math" panose="02040503050406030204" pitchFamily="18" charset="0"/>
                                  <a:ea typeface="Cambria Math" panose="02040503050406030204" pitchFamily="18" charset="0"/>
                                </a:rPr>
                                <m:t>0</m:t>
                              </m:r>
                            </m:e>
                            <m:e>
                              <m:r>
                                <a:rPr lang="it-IT" sz="2000" b="0" i="1" smtClean="0">
                                  <a:solidFill>
                                    <a:srgbClr val="E4D8EE"/>
                                  </a:solidFill>
                                  <a:latin typeface="Cambria Math" panose="02040503050406030204" pitchFamily="18" charset="0"/>
                                  <a:ea typeface="Cambria Math" panose="02040503050406030204" pitchFamily="18" charset="0"/>
                                </a:rPr>
                                <m:t>0</m:t>
                              </m:r>
                            </m:e>
                          </m:mr>
                          <m:mr>
                            <m:e>
                              <m:r>
                                <a:rPr lang="it-IT" sz="2000" b="0" i="1" smtClean="0">
                                  <a:solidFill>
                                    <a:srgbClr val="E4D8EE"/>
                                  </a:solidFill>
                                  <a:latin typeface="Cambria Math" panose="02040503050406030204" pitchFamily="18" charset="0"/>
                                  <a:ea typeface="Cambria Math" panose="02040503050406030204" pitchFamily="18" charset="0"/>
                                </a:rPr>
                                <m:t>0</m:t>
                              </m:r>
                            </m:e>
                            <m:e>
                              <m:r>
                                <a:rPr lang="it-IT" sz="2000" b="0" i="1" smtClean="0">
                                  <a:solidFill>
                                    <a:srgbClr val="E4D8EE"/>
                                  </a:solidFill>
                                  <a:latin typeface="Cambria Math" panose="02040503050406030204" pitchFamily="18" charset="0"/>
                                  <a:ea typeface="Cambria Math" panose="02040503050406030204" pitchFamily="18" charset="0"/>
                                </a:rPr>
                                <m:t>1</m:t>
                              </m:r>
                            </m:e>
                          </m:mr>
                        </m:m>
                      </m:e>
                    </m:d>
                    <m:r>
                      <a:rPr lang="it-IT" sz="2000" b="0" i="1" smtClean="0">
                        <a:solidFill>
                          <a:srgbClr val="E4D8EE"/>
                        </a:solidFill>
                        <a:latin typeface="Cambria Math" panose="02040503050406030204" pitchFamily="18" charset="0"/>
                        <a:ea typeface="Cambria Math" panose="02040503050406030204" pitchFamily="18" charset="0"/>
                      </a:rPr>
                      <m:t>=</m:t>
                    </m:r>
                    <m:d>
                      <m:dPr>
                        <m:begChr m:val="["/>
                        <m:endChr m:val="]"/>
                        <m:ctrlPr>
                          <a:rPr lang="it-IT" sz="2000" b="0" i="1" smtClean="0">
                            <a:solidFill>
                              <a:srgbClr val="E4D8EE"/>
                            </a:solidFill>
                            <a:latin typeface="Cambria Math" panose="02040503050406030204" pitchFamily="18" charset="0"/>
                            <a:ea typeface="Cambria Math" panose="02040503050406030204" pitchFamily="18" charset="0"/>
                          </a:rPr>
                        </m:ctrlPr>
                      </m:dPr>
                      <m:e>
                        <m:m>
                          <m:mPr>
                            <m:mcs>
                              <m:mc>
                                <m:mcPr>
                                  <m:count m:val="2"/>
                                  <m:mcJc m:val="center"/>
                                </m:mcPr>
                              </m:mc>
                            </m:mcs>
                            <m:ctrlPr>
                              <a:rPr lang="it-IT" sz="2000" b="0" i="1" smtClean="0">
                                <a:solidFill>
                                  <a:srgbClr val="E4D8EE"/>
                                </a:solidFill>
                                <a:latin typeface="Cambria Math" panose="02040503050406030204" pitchFamily="18" charset="0"/>
                                <a:ea typeface="Cambria Math" panose="02040503050406030204" pitchFamily="18" charset="0"/>
                              </a:rPr>
                            </m:ctrlPr>
                          </m:mPr>
                          <m:mr>
                            <m:e>
                              <m:r>
                                <m:rPr>
                                  <m:brk m:alnAt="7"/>
                                </m:rPr>
                                <a:rPr lang="it-IT" sz="2000" b="0" i="1" smtClean="0">
                                  <a:solidFill>
                                    <a:srgbClr val="E4D8EE"/>
                                  </a:solidFill>
                                  <a:latin typeface="Cambria Math" panose="02040503050406030204" pitchFamily="18" charset="0"/>
                                  <a:ea typeface="Cambria Math" panose="02040503050406030204" pitchFamily="18" charset="0"/>
                                </a:rPr>
                                <m:t>0</m:t>
                              </m:r>
                            </m:e>
                            <m:e>
                              <m:r>
                                <a:rPr lang="it-IT" sz="2000" b="0" i="1" smtClean="0">
                                  <a:solidFill>
                                    <a:srgbClr val="E4D8EE"/>
                                  </a:solidFill>
                                  <a:latin typeface="Cambria Math" panose="02040503050406030204" pitchFamily="18" charset="0"/>
                                  <a:ea typeface="Cambria Math" panose="02040503050406030204" pitchFamily="18" charset="0"/>
                                </a:rPr>
                                <m:t>0</m:t>
                              </m:r>
                            </m:e>
                          </m:mr>
                          <m:mr>
                            <m:e>
                              <m:r>
                                <a:rPr lang="it-IT" sz="2000" b="0" i="1" smtClean="0">
                                  <a:solidFill>
                                    <a:srgbClr val="E4D8EE"/>
                                  </a:solidFill>
                                  <a:latin typeface="Cambria Math" panose="02040503050406030204" pitchFamily="18" charset="0"/>
                                  <a:ea typeface="Cambria Math" panose="02040503050406030204" pitchFamily="18" charset="0"/>
                                </a:rPr>
                                <m:t>0</m:t>
                              </m:r>
                            </m:e>
                            <m:e>
                              <m:r>
                                <a:rPr lang="it-IT" sz="2000" b="0" i="1" smtClean="0">
                                  <a:solidFill>
                                    <a:srgbClr val="E4D8EE"/>
                                  </a:solidFill>
                                  <a:latin typeface="Cambria Math" panose="02040503050406030204" pitchFamily="18" charset="0"/>
                                  <a:ea typeface="Cambria Math" panose="02040503050406030204" pitchFamily="18" charset="0"/>
                                </a:rPr>
                                <m:t>8</m:t>
                              </m:r>
                            </m:e>
                          </m:mr>
                        </m:m>
                      </m:e>
                    </m:d>
                  </m:oMath>
                </a14:m>
                <a:endParaRPr lang="en-US" sz="2000" dirty="0">
                  <a:solidFill>
                    <a:srgbClr val="000000"/>
                  </a:solidFill>
                  <a:latin typeface="-apple-system"/>
                </a:endParaRPr>
              </a:p>
              <a:p>
                <a:endParaRPr lang="en-US" sz="2000" dirty="0">
                  <a:solidFill>
                    <a:srgbClr val="000000"/>
                  </a:solidFill>
                  <a:latin typeface="-apple-system"/>
                </a:endParaRPr>
              </a:p>
            </p:txBody>
          </p:sp>
        </mc:Choice>
        <mc:Fallback xmlns="">
          <p:sp>
            <p:nvSpPr>
              <p:cNvPr id="5" name="CasellaDiTesto 4">
                <a:extLst>
                  <a:ext uri="{FF2B5EF4-FFF2-40B4-BE49-F238E27FC236}">
                    <a16:creationId xmlns:a16="http://schemas.microsoft.com/office/drawing/2014/main" id="{7C7E07BB-4A0C-4435-893D-4EFECFEB24D9}"/>
                  </a:ext>
                </a:extLst>
              </p:cNvPr>
              <p:cNvSpPr txBox="1">
                <a:spLocks noRot="1" noChangeAspect="1" noMove="1" noResize="1" noEditPoints="1" noAdjustHandles="1" noChangeArrowheads="1" noChangeShapeType="1" noTextEdit="1"/>
              </p:cNvSpPr>
              <p:nvPr/>
            </p:nvSpPr>
            <p:spPr>
              <a:xfrm>
                <a:off x="868680" y="1498664"/>
                <a:ext cx="11256264" cy="5195205"/>
              </a:xfrm>
              <a:prstGeom prst="rect">
                <a:avLst/>
              </a:prstGeom>
              <a:blipFill>
                <a:blip r:embed="rId2"/>
                <a:stretch>
                  <a:fillRect l="-596" t="-704"/>
                </a:stretch>
              </a:blipFill>
            </p:spPr>
            <p:txBody>
              <a:bodyPr/>
              <a:lstStyle/>
              <a:p>
                <a:r>
                  <a:rPr lang="it-IT">
                    <a:noFill/>
                  </a:rPr>
                  <a:t> </a:t>
                </a:r>
              </a:p>
            </p:txBody>
          </p:sp>
        </mc:Fallback>
      </mc:AlternateContent>
    </p:spTree>
    <p:extLst>
      <p:ext uri="{BB962C8B-B14F-4D97-AF65-F5344CB8AC3E}">
        <p14:creationId xmlns:p14="http://schemas.microsoft.com/office/powerpoint/2010/main" val="347286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a:t>
            </a:r>
            <a:r>
              <a:rPr lang="it-IT" dirty="0" err="1"/>
              <a:t>Optimization</a:t>
            </a:r>
            <a:r>
              <a:rPr lang="it-IT" dirty="0"/>
              <a:t> with CVXPY</a:t>
            </a:r>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68680" y="1498664"/>
            <a:ext cx="10570464" cy="4585871"/>
          </a:xfrm>
          <a:prstGeom prst="rect">
            <a:avLst/>
          </a:prstGeom>
          <a:noFill/>
        </p:spPr>
        <p:txBody>
          <a:bodyPr wrap="square" rtlCol="0">
            <a:spAutoFit/>
          </a:bodyPr>
          <a:lstStyle/>
          <a:p>
            <a:r>
              <a:rPr lang="en-US" sz="2000" b="0" i="0" dirty="0">
                <a:effectLst/>
                <a:latin typeface="-apple-system"/>
              </a:rPr>
              <a:t>To formulate </a:t>
            </a:r>
            <a:r>
              <a:rPr lang="en-US" sz="2000" dirty="0">
                <a:latin typeface="-apple-system"/>
              </a:rPr>
              <a:t>and solve the convex optimization problem I am going to use the CVXPY package, alternative version of CVX for Python. Instead of using the formulation derived from the theory, I put some constraints:</a:t>
            </a:r>
          </a:p>
          <a:p>
            <a:endParaRPr lang="en-US" sz="2000" dirty="0">
              <a:latin typeface="-apple-system"/>
            </a:endParaRPr>
          </a:p>
          <a:p>
            <a:pPr marL="457200" indent="-457200">
              <a:buAutoNum type="arabicParenR"/>
            </a:pPr>
            <a:r>
              <a:rPr lang="en-US" sz="2000" dirty="0">
                <a:latin typeface="-apple-system"/>
              </a:rPr>
              <a:t>First of all, I defined the output variables I want:</a:t>
            </a:r>
            <a:r>
              <a:rPr lang="en-US" sz="2000" b="1" dirty="0">
                <a:latin typeface="-apple-system"/>
                <a:sym typeface="Wingdings" panose="05000000000000000000" pitchFamily="2" charset="2"/>
              </a:rPr>
              <a:t>   </a:t>
            </a:r>
          </a:p>
          <a:p>
            <a:r>
              <a:rPr lang="en-US" sz="2000" b="1" dirty="0">
                <a:latin typeface="-apple-system"/>
                <a:sym typeface="Wingdings" panose="05000000000000000000" pitchFamily="2" charset="2"/>
              </a:rPr>
              <a:t>		</a:t>
            </a:r>
            <a:r>
              <a:rPr lang="en-US"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A,X = </a:t>
            </a:r>
            <a:r>
              <a:rPr lang="en-US"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rPr>
              <a:t>cvx.Variable</a:t>
            </a:r>
            <a:r>
              <a:rPr lang="en-US"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rPr>
              <a:t>((F,T)) </a:t>
            </a:r>
            <a:r>
              <a:rPr lang="en-US" sz="1600" dirty="0">
                <a:latin typeface="Simplified Arabic Fixed" panose="020B0604020202020204" pitchFamily="49" charset="-78"/>
                <a:cs typeface="Simplified Arabic Fixed" panose="020B0604020202020204" pitchFamily="49" charset="-78"/>
                <a:sym typeface="Wingdings" panose="05000000000000000000" pitchFamily="2" charset="2"/>
              </a:rPr>
              <a:t></a:t>
            </a:r>
            <a:r>
              <a:rPr lang="en-US"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 G = X+A</a:t>
            </a:r>
          </a:p>
          <a:p>
            <a:pPr marL="457200" indent="-457200">
              <a:buFont typeface="+mj-lt"/>
              <a:buAutoNum type="arabicParenR" startAt="2"/>
            </a:pPr>
            <a:r>
              <a:rPr lang="en-US" sz="2000" dirty="0">
                <a:latin typeface="-apple-system"/>
              </a:rPr>
              <a:t>I put the terms in the </a:t>
            </a:r>
            <a:r>
              <a:rPr lang="en-US" sz="2000" dirty="0" err="1">
                <a:latin typeface="-apple-system"/>
              </a:rPr>
              <a:t>Frobenious</a:t>
            </a:r>
            <a:r>
              <a:rPr lang="en-US" sz="2000" dirty="0">
                <a:latin typeface="-apple-system"/>
              </a:rPr>
              <a:t> form as constraints:</a:t>
            </a:r>
          </a:p>
          <a:p>
            <a:r>
              <a:rPr lang="en-US" sz="2000" dirty="0">
                <a:latin typeface="-apple-system"/>
                <a:sym typeface="Wingdings" panose="05000000000000000000" pitchFamily="2" charset="2"/>
              </a:rPr>
              <a:t>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constraints</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 = [Z==</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cvx.multiply</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(P,G),Y == R@G, A &gt;= 0, X &gt;= 0]</a:t>
            </a:r>
          </a:p>
          <a:p>
            <a:pPr marL="457200" indent="-457200">
              <a:buAutoNum type="arabicParenR" startAt="3"/>
            </a:pPr>
            <a:r>
              <a:rPr lang="fr-FR" sz="2000" dirty="0">
                <a:latin typeface="-apple-system"/>
                <a:sym typeface="Wingdings" panose="05000000000000000000" pitchFamily="2" charset="2"/>
              </a:rPr>
              <a:t>I </a:t>
            </a:r>
            <a:r>
              <a:rPr lang="fr-FR" sz="2000" dirty="0" err="1">
                <a:latin typeface="-apple-system"/>
                <a:sym typeface="Wingdings" panose="05000000000000000000" pitchFamily="2" charset="2"/>
              </a:rPr>
              <a:t>define</a:t>
            </a:r>
            <a:r>
              <a:rPr lang="fr-FR" sz="2000" dirty="0">
                <a:latin typeface="-apple-system"/>
                <a:sym typeface="Wingdings" panose="05000000000000000000" pitchFamily="2" charset="2"/>
              </a:rPr>
              <a:t> the objective </a:t>
            </a:r>
            <a:r>
              <a:rPr lang="fr-FR" sz="2000" dirty="0" err="1">
                <a:latin typeface="-apple-system"/>
                <a:sym typeface="Wingdings" panose="05000000000000000000" pitchFamily="2" charset="2"/>
              </a:rPr>
              <a:t>function</a:t>
            </a:r>
            <a:r>
              <a:rPr lang="fr-FR" sz="2000" dirty="0">
                <a:latin typeface="-apple-system"/>
                <a:sym typeface="Wingdings" panose="05000000000000000000" pitchFamily="2" charset="2"/>
              </a:rPr>
              <a:t>:</a:t>
            </a:r>
          </a:p>
          <a:p>
            <a:r>
              <a:rPr lang="fr-FR" sz="2000" dirty="0">
                <a:latin typeface="Simplified Arabic Fixed" panose="020B0604020202020204" pitchFamily="49" charset="-78"/>
                <a:cs typeface="Simplified Arabic Fixed" panose="020B0604020202020204" pitchFamily="49" charset="-78"/>
                <a:sym typeface="Wingdings" panose="05000000000000000000" pitchFamily="2" charset="2"/>
              </a:rPr>
              <a:t>		</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objective =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cvx.Minimize</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cvx.norm</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(X,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nuc</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 +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lamb</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 * cvx.norm1(A)))</a:t>
            </a:r>
          </a:p>
          <a:p>
            <a:pPr marL="457200" indent="-457200">
              <a:buAutoNum type="arabicParenR" startAt="4"/>
            </a:pPr>
            <a:r>
              <a:rPr lang="fr-FR" sz="2000" dirty="0" err="1">
                <a:latin typeface="-apple-system"/>
                <a:sym typeface="Wingdings" panose="05000000000000000000" pitchFamily="2" charset="2"/>
              </a:rPr>
              <a:t>Finally</a:t>
            </a:r>
            <a:r>
              <a:rPr lang="fr-FR" sz="2000" dirty="0">
                <a:latin typeface="-apple-system"/>
                <a:sym typeface="Wingdings" panose="05000000000000000000" pitchFamily="2" charset="2"/>
              </a:rPr>
              <a:t>, I </a:t>
            </a:r>
            <a:r>
              <a:rPr lang="fr-FR" sz="2000" dirty="0" err="1">
                <a:latin typeface="-apple-system"/>
                <a:sym typeface="Wingdings" panose="05000000000000000000" pitchFamily="2" charset="2"/>
              </a:rPr>
              <a:t>define</a:t>
            </a:r>
            <a:r>
              <a:rPr lang="fr-FR" sz="2000" dirty="0">
                <a:latin typeface="-apple-system"/>
                <a:sym typeface="Wingdings" panose="05000000000000000000" pitchFamily="2" charset="2"/>
              </a:rPr>
              <a:t> the </a:t>
            </a:r>
            <a:r>
              <a:rPr lang="fr-FR" sz="2000" dirty="0" err="1">
                <a:latin typeface="-apple-system"/>
                <a:sym typeface="Wingdings" panose="05000000000000000000" pitchFamily="2" charset="2"/>
              </a:rPr>
              <a:t>problem</a:t>
            </a:r>
            <a:r>
              <a:rPr lang="fr-FR" sz="2000" dirty="0">
                <a:latin typeface="-apple-system"/>
                <a:sym typeface="Wingdings" panose="05000000000000000000" pitchFamily="2" charset="2"/>
              </a:rPr>
              <a:t> and the solver:</a:t>
            </a:r>
          </a:p>
          <a:p>
            <a:r>
              <a:rPr lang="fr-FR" sz="2000" dirty="0">
                <a:latin typeface="-apple-system"/>
                <a:sym typeface="Wingdings" panose="05000000000000000000" pitchFamily="2" charset="2"/>
              </a:rPr>
              <a:t>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problem</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 =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cvx.Problem</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(objective,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constraints</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a:t>
            </a:r>
          </a:p>
          <a:p>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problem.solve</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(solver=</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cvx.SCS</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a:t>
            </a:r>
          </a:p>
          <a:p>
            <a:pPr marL="457200" indent="-457200">
              <a:buFont typeface="+mj-lt"/>
              <a:buAutoNum type="arabicParenR" startAt="5"/>
            </a:pPr>
            <a:r>
              <a:rPr lang="fr-FR" sz="2000" dirty="0">
                <a:latin typeface="-apple-system"/>
                <a:sym typeface="Wingdings" panose="05000000000000000000" pitchFamily="2" charset="2"/>
              </a:rPr>
              <a:t>As a </a:t>
            </a:r>
            <a:r>
              <a:rPr lang="fr-FR" sz="2000" dirty="0" err="1">
                <a:latin typeface="-apple-system"/>
                <a:sym typeface="Wingdings" panose="05000000000000000000" pitchFamily="2" charset="2"/>
              </a:rPr>
              <a:t>loss</a:t>
            </a:r>
            <a:r>
              <a:rPr lang="fr-FR" sz="2000" dirty="0">
                <a:latin typeface="-apple-system"/>
                <a:sym typeface="Wingdings" panose="05000000000000000000" pitchFamily="2" charset="2"/>
              </a:rPr>
              <a:t> </a:t>
            </a:r>
            <a:r>
              <a:rPr lang="fr-FR" sz="2000" dirty="0" err="1">
                <a:latin typeface="-apple-system"/>
                <a:sym typeface="Wingdings" panose="05000000000000000000" pitchFamily="2" charset="2"/>
              </a:rPr>
              <a:t>function</a:t>
            </a:r>
            <a:r>
              <a:rPr lang="fr-FR" sz="2000" dirty="0">
                <a:latin typeface="-apple-system"/>
                <a:sym typeface="Wingdings" panose="05000000000000000000" pitchFamily="2" charset="2"/>
              </a:rPr>
              <a:t> to </a:t>
            </a:r>
            <a:r>
              <a:rPr lang="fr-FR" sz="2000" dirty="0" err="1">
                <a:latin typeface="-apple-system"/>
                <a:sym typeface="Wingdings" panose="05000000000000000000" pitchFamily="2" charset="2"/>
              </a:rPr>
              <a:t>calculate</a:t>
            </a:r>
            <a:r>
              <a:rPr lang="fr-FR" sz="2000" dirty="0">
                <a:latin typeface="-apple-system"/>
                <a:sym typeface="Wingdings" panose="05000000000000000000" pitchFamily="2" charset="2"/>
              </a:rPr>
              <a:t> the </a:t>
            </a:r>
            <a:r>
              <a:rPr lang="fr-FR" sz="2000" dirty="0" err="1">
                <a:latin typeface="-apple-system"/>
                <a:sym typeface="Wingdings" panose="05000000000000000000" pitchFamily="2" charset="2"/>
              </a:rPr>
              <a:t>error</a:t>
            </a:r>
            <a:r>
              <a:rPr lang="fr-FR" sz="2000" dirty="0">
                <a:latin typeface="-apple-system"/>
                <a:sym typeface="Wingdings" panose="05000000000000000000" pitchFamily="2" charset="2"/>
              </a:rPr>
              <a:t> I use </a:t>
            </a:r>
            <a:r>
              <a:rPr lang="fr-FR" sz="2000" dirty="0" err="1">
                <a:latin typeface="-apple-system"/>
                <a:sym typeface="Wingdings" panose="05000000000000000000" pitchFamily="2" charset="2"/>
              </a:rPr>
              <a:t>Mean</a:t>
            </a:r>
            <a:r>
              <a:rPr lang="fr-FR" sz="2000" dirty="0">
                <a:latin typeface="-apple-system"/>
                <a:sym typeface="Wingdings" panose="05000000000000000000" pitchFamily="2" charset="2"/>
              </a:rPr>
              <a:t> </a:t>
            </a:r>
            <a:r>
              <a:rPr lang="fr-FR" sz="2000" dirty="0" err="1">
                <a:latin typeface="-apple-system"/>
                <a:sym typeface="Wingdings" panose="05000000000000000000" pitchFamily="2" charset="2"/>
              </a:rPr>
              <a:t>Squared</a:t>
            </a:r>
            <a:r>
              <a:rPr lang="fr-FR" sz="2000" dirty="0">
                <a:latin typeface="-apple-system"/>
                <a:sym typeface="Wingdings" panose="05000000000000000000" pitchFamily="2" charset="2"/>
              </a:rPr>
              <a:t> </a:t>
            </a:r>
            <a:r>
              <a:rPr lang="fr-FR" sz="2000" dirty="0" err="1">
                <a:latin typeface="-apple-system"/>
                <a:sym typeface="Wingdings" panose="05000000000000000000" pitchFamily="2" charset="2"/>
              </a:rPr>
              <a:t>Error</a:t>
            </a:r>
            <a:r>
              <a:rPr lang="fr-FR" sz="2000" dirty="0">
                <a:latin typeface="-apple-system"/>
                <a:sym typeface="Wingdings" panose="05000000000000000000" pitchFamily="2" charset="2"/>
              </a:rPr>
              <a:t>:</a:t>
            </a:r>
          </a:p>
          <a:p>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		MSE = </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cvx.sum_squares</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(Q - G)/</a:t>
            </a:r>
            <a:r>
              <a:rPr lang="fr-FR"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cvx.sum_squares</a:t>
            </a:r>
            <a:r>
              <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(Q)</a:t>
            </a:r>
          </a:p>
        </p:txBody>
      </p:sp>
    </p:spTree>
    <p:extLst>
      <p:ext uri="{BB962C8B-B14F-4D97-AF65-F5344CB8AC3E}">
        <p14:creationId xmlns:p14="http://schemas.microsoft.com/office/powerpoint/2010/main" val="1872900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1st </a:t>
            </a:r>
            <a:r>
              <a:rPr lang="it-IT" dirty="0" err="1"/>
              <a:t>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68680" y="1498664"/>
            <a:ext cx="10570464" cy="1323439"/>
          </a:xfrm>
          <a:prstGeom prst="rect">
            <a:avLst/>
          </a:prstGeom>
          <a:noFill/>
        </p:spPr>
        <p:txBody>
          <a:bodyPr wrap="square" rtlCol="0">
            <a:spAutoFit/>
          </a:bodyPr>
          <a:lstStyle/>
          <a:p>
            <a:r>
              <a:rPr lang="en-US" sz="2000" dirty="0">
                <a:latin typeface="-apple-system"/>
              </a:rPr>
              <a:t>U</a:t>
            </a:r>
            <a:r>
              <a:rPr lang="en-US" sz="2000" b="0" i="0" dirty="0">
                <a:effectLst/>
                <a:latin typeface="-apple-system"/>
              </a:rPr>
              <a:t>sing the base model defined on CVXPY, even though it reached the optimal solution, </a:t>
            </a:r>
          </a:p>
          <a:p>
            <a:r>
              <a:rPr lang="en-US" sz="2000" b="0" i="0" dirty="0">
                <a:effectLst/>
                <a:latin typeface="-apple-system"/>
              </a:rPr>
              <a:t>the program has run for over </a:t>
            </a:r>
            <a:r>
              <a:rPr lang="en-US" sz="2000" b="0" i="0" u="sng" dirty="0">
                <a:effectLst/>
                <a:latin typeface="-apple-system"/>
              </a:rPr>
              <a:t>2 hour and half</a:t>
            </a:r>
            <a:r>
              <a:rPr lang="en-US" sz="2000" b="0" i="0" dirty="0">
                <a:effectLst/>
                <a:latin typeface="-apple-system"/>
              </a:rPr>
              <a:t>!  </a:t>
            </a:r>
          </a:p>
          <a:p>
            <a:endParaRPr lang="en-US" sz="2000" dirty="0">
              <a:latin typeface="-apple-system"/>
            </a:endParaRPr>
          </a:p>
          <a:p>
            <a:r>
              <a:rPr lang="en-US" sz="2000" b="0" i="0" dirty="0">
                <a:effectLst/>
                <a:latin typeface="-apple-system"/>
              </a:rPr>
              <a:t>Here’s some plots and matrices to compare the recovered traffic with the original one:                                </a:t>
            </a:r>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14" name="Immagine 13" descr="Immagine che contiene testo&#10;&#10;Descrizione generata automaticamente">
            <a:extLst>
              <a:ext uri="{FF2B5EF4-FFF2-40B4-BE49-F238E27FC236}">
                <a16:creationId xmlns:a16="http://schemas.microsoft.com/office/drawing/2014/main" id="{8CA71E74-453F-43AF-849B-C602B5B2D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96" y="1852607"/>
            <a:ext cx="1701887" cy="361969"/>
          </a:xfrm>
          <a:prstGeom prst="rect">
            <a:avLst/>
          </a:prstGeom>
        </p:spPr>
      </p:pic>
      <p:pic>
        <p:nvPicPr>
          <p:cNvPr id="16" name="Immagine 15">
            <a:extLst>
              <a:ext uri="{FF2B5EF4-FFF2-40B4-BE49-F238E27FC236}">
                <a16:creationId xmlns:a16="http://schemas.microsoft.com/office/drawing/2014/main" id="{B834650F-7DBF-4E5B-B092-3665AC055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912" y="1963663"/>
            <a:ext cx="1822544" cy="152408"/>
          </a:xfrm>
          <a:prstGeom prst="rect">
            <a:avLst/>
          </a:prstGeom>
        </p:spPr>
      </p:pic>
      <p:pic>
        <p:nvPicPr>
          <p:cNvPr id="18" name="Immagine 17" descr="Immagine che contiene testo&#10;&#10;Descrizione generata automaticamente">
            <a:extLst>
              <a:ext uri="{FF2B5EF4-FFF2-40B4-BE49-F238E27FC236}">
                <a16:creationId xmlns:a16="http://schemas.microsoft.com/office/drawing/2014/main" id="{6F6679EF-807B-4F18-94F3-65533EF91A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 y="2984022"/>
            <a:ext cx="3525159" cy="3590199"/>
          </a:xfrm>
          <a:prstGeom prst="rect">
            <a:avLst/>
          </a:prstGeom>
        </p:spPr>
      </p:pic>
      <p:pic>
        <p:nvPicPr>
          <p:cNvPr id="20" name="Immagine 19" descr="Immagine che contiene testo, screenshot&#10;&#10;Descrizione generata automaticamente">
            <a:extLst>
              <a:ext uri="{FF2B5EF4-FFF2-40B4-BE49-F238E27FC236}">
                <a16:creationId xmlns:a16="http://schemas.microsoft.com/office/drawing/2014/main" id="{70894A41-DA04-4FF2-AF0C-34C51770CF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8614" y="2984022"/>
            <a:ext cx="5621572" cy="3486905"/>
          </a:xfrm>
          <a:prstGeom prst="rect">
            <a:avLst/>
          </a:prstGeom>
        </p:spPr>
      </p:pic>
    </p:spTree>
    <p:extLst>
      <p:ext uri="{BB962C8B-B14F-4D97-AF65-F5344CB8AC3E}">
        <p14:creationId xmlns:p14="http://schemas.microsoft.com/office/powerpoint/2010/main" val="99884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C176EC-A9C8-4B78-B97F-6C0E725427F6}"/>
              </a:ext>
            </a:extLst>
          </p:cNvPr>
          <p:cNvSpPr>
            <a:spLocks noGrp="1"/>
          </p:cNvSpPr>
          <p:nvPr>
            <p:ph type="title"/>
          </p:nvPr>
        </p:nvSpPr>
        <p:spPr>
          <a:xfrm>
            <a:off x="838132" y="292925"/>
            <a:ext cx="10722932" cy="1325563"/>
          </a:xfrm>
        </p:spPr>
        <p:txBody>
          <a:bodyPr/>
          <a:lstStyle/>
          <a:p>
            <a:r>
              <a:rPr lang="it-IT" dirty="0"/>
              <a:t>Data and Goal</a:t>
            </a:r>
          </a:p>
        </p:txBody>
      </p:sp>
      <p:sp>
        <p:nvSpPr>
          <p:cNvPr id="3" name="CasellaDiTesto 2">
            <a:extLst>
              <a:ext uri="{FF2B5EF4-FFF2-40B4-BE49-F238E27FC236}">
                <a16:creationId xmlns:a16="http://schemas.microsoft.com/office/drawing/2014/main" id="{E9E95FF2-5185-46AA-9F87-AE93A728B533}"/>
              </a:ext>
            </a:extLst>
          </p:cNvPr>
          <p:cNvSpPr txBox="1"/>
          <p:nvPr/>
        </p:nvSpPr>
        <p:spPr>
          <a:xfrm>
            <a:off x="838132" y="1585492"/>
            <a:ext cx="10722932" cy="2031325"/>
          </a:xfrm>
          <a:prstGeom prst="rect">
            <a:avLst/>
          </a:prstGeom>
          <a:noFill/>
        </p:spPr>
        <p:txBody>
          <a:bodyPr wrap="square" rtlCol="0">
            <a:spAutoFit/>
          </a:bodyPr>
          <a:lstStyle/>
          <a:p>
            <a:pPr algn="l"/>
            <a:r>
              <a:rPr lang="en-US" b="0" i="0" dirty="0">
                <a:effectLst/>
                <a:latin typeface="-apple-system"/>
              </a:rPr>
              <a:t>The aim of this project is to analyze Traffic flows in the </a:t>
            </a:r>
            <a:r>
              <a:rPr lang="en-US" b="0" i="1" dirty="0">
                <a:effectLst/>
                <a:latin typeface="-apple-system"/>
              </a:rPr>
              <a:t>Abilene </a:t>
            </a:r>
            <a:r>
              <a:rPr lang="en-US" i="1" dirty="0">
                <a:latin typeface="-apple-system"/>
              </a:rPr>
              <a:t>Internet2</a:t>
            </a:r>
            <a:r>
              <a:rPr lang="en-US" b="0" i="1" dirty="0">
                <a:effectLst/>
                <a:latin typeface="-apple-system"/>
              </a:rPr>
              <a:t> </a:t>
            </a:r>
            <a:r>
              <a:rPr lang="en-US" b="0" i="0" dirty="0">
                <a:effectLst/>
                <a:latin typeface="-apple-system"/>
              </a:rPr>
              <a:t>network and in particular the detection of anomalies injected during the path.</a:t>
            </a:r>
          </a:p>
          <a:p>
            <a:pPr algn="l"/>
            <a:endParaRPr lang="en-US" b="0" i="0" dirty="0">
              <a:effectLst/>
              <a:latin typeface="-apple-system"/>
            </a:endParaRPr>
          </a:p>
          <a:p>
            <a:pPr algn="l"/>
            <a:r>
              <a:rPr lang="en-US" b="0" i="0" dirty="0">
                <a:effectLst/>
                <a:latin typeface="-apple-system"/>
              </a:rPr>
              <a:t>Typically, when we observed the data in the backbone of an internet network, we can always split it in two components:</a:t>
            </a:r>
          </a:p>
          <a:p>
            <a:pPr lvl="1">
              <a:buFont typeface="Arial" panose="020B0604020202020204" pitchFamily="34" charset="0"/>
              <a:buChar char="•"/>
            </a:pPr>
            <a:r>
              <a:rPr lang="en-US" b="0" i="0" dirty="0">
                <a:effectLst/>
                <a:latin typeface="-apple-system"/>
              </a:rPr>
              <a:t> the </a:t>
            </a:r>
            <a:r>
              <a:rPr lang="en-US" b="0" i="1" dirty="0">
                <a:effectLst/>
                <a:latin typeface="-apple-system"/>
              </a:rPr>
              <a:t>nominal </a:t>
            </a:r>
            <a:r>
              <a:rPr lang="en-US" b="0" i="0" dirty="0">
                <a:effectLst/>
                <a:latin typeface="-apple-system"/>
              </a:rPr>
              <a:t>traffic data, generated by user flows.</a:t>
            </a:r>
          </a:p>
          <a:p>
            <a:pPr lvl="1">
              <a:buFont typeface="Arial" panose="020B0604020202020204" pitchFamily="34" charset="0"/>
              <a:buChar char="•"/>
            </a:pPr>
            <a:r>
              <a:rPr lang="en-US" b="0" i="0" dirty="0">
                <a:effectLst/>
                <a:latin typeface="-apple-system"/>
              </a:rPr>
              <a:t> the </a:t>
            </a:r>
            <a:r>
              <a:rPr lang="en-US" b="0" i="1" dirty="0">
                <a:effectLst/>
                <a:latin typeface="-apple-system"/>
              </a:rPr>
              <a:t>anomalous</a:t>
            </a:r>
            <a:r>
              <a:rPr lang="en-US" b="0" i="0" dirty="0">
                <a:effectLst/>
                <a:latin typeface="-apple-system"/>
              </a:rPr>
              <a:t> part, which are more interested to detect, such as hijacking activities, spams, etc.</a:t>
            </a:r>
          </a:p>
        </p:txBody>
      </p:sp>
      <p:sp>
        <p:nvSpPr>
          <p:cNvPr id="7" name="CasellaDiTesto 6">
            <a:extLst>
              <a:ext uri="{FF2B5EF4-FFF2-40B4-BE49-F238E27FC236}">
                <a16:creationId xmlns:a16="http://schemas.microsoft.com/office/drawing/2014/main" id="{BF9C6CA8-406B-4A12-8AF5-DCAD18C182CF}"/>
              </a:ext>
            </a:extLst>
          </p:cNvPr>
          <p:cNvSpPr txBox="1"/>
          <p:nvPr/>
        </p:nvSpPr>
        <p:spPr>
          <a:xfrm>
            <a:off x="838132" y="4192837"/>
            <a:ext cx="10549197" cy="646331"/>
          </a:xfrm>
          <a:prstGeom prst="rect">
            <a:avLst/>
          </a:prstGeom>
          <a:noFill/>
        </p:spPr>
        <p:txBody>
          <a:bodyPr wrap="square" rtlCol="0">
            <a:spAutoFit/>
          </a:bodyPr>
          <a:lstStyle/>
          <a:p>
            <a:r>
              <a:rPr lang="en-US" b="0" i="0" dirty="0">
                <a:effectLst/>
                <a:latin typeface="-apple-system"/>
              </a:rPr>
              <a:t>The nominal component is typical </a:t>
            </a:r>
            <a:r>
              <a:rPr lang="en-US" b="0" i="0" u="sng" dirty="0">
                <a:effectLst/>
                <a:latin typeface="-apple-system"/>
              </a:rPr>
              <a:t>low-rank</a:t>
            </a:r>
            <a:r>
              <a:rPr lang="en-US" b="0" i="0" dirty="0">
                <a:effectLst/>
                <a:latin typeface="-apple-system"/>
              </a:rPr>
              <a:t>, due to the topology of the network that induced correlation. While the second component is </a:t>
            </a:r>
            <a:r>
              <a:rPr lang="en-US" b="0" i="0" u="sng" dirty="0">
                <a:effectLst/>
                <a:latin typeface="-apple-system"/>
              </a:rPr>
              <a:t>sparse</a:t>
            </a:r>
            <a:r>
              <a:rPr lang="en-US" b="0" i="0" dirty="0">
                <a:effectLst/>
                <a:latin typeface="-apple-system"/>
              </a:rPr>
              <a:t> along space and time, because not all the flows contains spams.</a:t>
            </a:r>
            <a:endParaRPr lang="it-IT" dirty="0"/>
          </a:p>
        </p:txBody>
      </p:sp>
    </p:spTree>
    <p:extLst>
      <p:ext uri="{BB962C8B-B14F-4D97-AF65-F5344CB8AC3E}">
        <p14:creationId xmlns:p14="http://schemas.microsoft.com/office/powerpoint/2010/main" val="538630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1st </a:t>
            </a:r>
            <a:r>
              <a:rPr lang="it-IT" dirty="0" err="1"/>
              <a:t>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68680" y="1498664"/>
            <a:ext cx="10570464" cy="1323439"/>
          </a:xfrm>
          <a:prstGeom prst="rect">
            <a:avLst/>
          </a:prstGeom>
          <a:noFill/>
        </p:spPr>
        <p:txBody>
          <a:bodyPr wrap="square" rtlCol="0">
            <a:spAutoFit/>
          </a:bodyPr>
          <a:lstStyle/>
          <a:p>
            <a:r>
              <a:rPr lang="en-US" sz="2000" dirty="0">
                <a:latin typeface="-apple-system"/>
              </a:rPr>
              <a:t>U</a:t>
            </a:r>
            <a:r>
              <a:rPr lang="en-US" sz="2000" b="0" i="0" dirty="0">
                <a:effectLst/>
                <a:latin typeface="-apple-system"/>
              </a:rPr>
              <a:t>sing the base model defined on CVXPY, even though it reached the optimal solution, </a:t>
            </a:r>
          </a:p>
          <a:p>
            <a:r>
              <a:rPr lang="en-US" sz="2000" b="0" i="0" dirty="0">
                <a:effectLst/>
                <a:latin typeface="-apple-system"/>
              </a:rPr>
              <a:t>the program has run for over </a:t>
            </a:r>
            <a:r>
              <a:rPr lang="en-US" sz="2000" b="0" i="0" u="sng" dirty="0">
                <a:effectLst/>
                <a:latin typeface="-apple-system"/>
              </a:rPr>
              <a:t>2 hour and half</a:t>
            </a:r>
            <a:r>
              <a:rPr lang="en-US" sz="2000" b="0" i="0" dirty="0">
                <a:effectLst/>
                <a:latin typeface="-apple-system"/>
              </a:rPr>
              <a:t>!  </a:t>
            </a:r>
          </a:p>
          <a:p>
            <a:endParaRPr lang="en-US" sz="2000" dirty="0">
              <a:latin typeface="-apple-system"/>
            </a:endParaRPr>
          </a:p>
          <a:p>
            <a:r>
              <a:rPr lang="en-US" sz="2000" b="0" i="0" dirty="0">
                <a:effectLst/>
                <a:latin typeface="-apple-system"/>
              </a:rPr>
              <a:t>Here’s some plots and matrices to compare the recovered traffic with the original one:                                </a:t>
            </a:r>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14" name="Immagine 13" descr="Immagine che contiene testo&#10;&#10;Descrizione generata automaticamente">
            <a:extLst>
              <a:ext uri="{FF2B5EF4-FFF2-40B4-BE49-F238E27FC236}">
                <a16:creationId xmlns:a16="http://schemas.microsoft.com/office/drawing/2014/main" id="{8CA71E74-453F-43AF-849B-C602B5B2D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96" y="1852607"/>
            <a:ext cx="1701887" cy="361969"/>
          </a:xfrm>
          <a:prstGeom prst="rect">
            <a:avLst/>
          </a:prstGeom>
        </p:spPr>
      </p:pic>
      <p:pic>
        <p:nvPicPr>
          <p:cNvPr id="16" name="Immagine 15">
            <a:extLst>
              <a:ext uri="{FF2B5EF4-FFF2-40B4-BE49-F238E27FC236}">
                <a16:creationId xmlns:a16="http://schemas.microsoft.com/office/drawing/2014/main" id="{B834650F-7DBF-4E5B-B092-3665AC055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912" y="1963663"/>
            <a:ext cx="1822544" cy="152408"/>
          </a:xfrm>
          <a:prstGeom prst="rect">
            <a:avLst/>
          </a:prstGeom>
        </p:spPr>
      </p:pic>
      <p:pic>
        <p:nvPicPr>
          <p:cNvPr id="4" name="Immagine 3" descr="Immagine che contiene testo, antenna, strumento&#10;&#10;Descrizione generata automaticamente">
            <a:extLst>
              <a:ext uri="{FF2B5EF4-FFF2-40B4-BE49-F238E27FC236}">
                <a16:creationId xmlns:a16="http://schemas.microsoft.com/office/drawing/2014/main" id="{FE104B17-7C92-4F1E-887F-6F0B4F8F1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 y="2959667"/>
            <a:ext cx="7476607" cy="1650658"/>
          </a:xfrm>
          <a:prstGeom prst="rect">
            <a:avLst/>
          </a:prstGeom>
        </p:spPr>
      </p:pic>
      <p:sp>
        <p:nvSpPr>
          <p:cNvPr id="8" name="Rettangolo 7">
            <a:extLst>
              <a:ext uri="{FF2B5EF4-FFF2-40B4-BE49-F238E27FC236}">
                <a16:creationId xmlns:a16="http://schemas.microsoft.com/office/drawing/2014/main" id="{D9837754-8B1B-42CC-AEF2-389AAAE35F76}"/>
              </a:ext>
            </a:extLst>
          </p:cNvPr>
          <p:cNvSpPr/>
          <p:nvPr/>
        </p:nvSpPr>
        <p:spPr>
          <a:xfrm rot="21226104">
            <a:off x="760814" y="5455703"/>
            <a:ext cx="3525800" cy="338554"/>
          </a:xfrm>
          <a:prstGeom prst="rect">
            <a:avLst/>
          </a:prstGeom>
          <a:noFill/>
        </p:spPr>
        <p:txBody>
          <a:bodyPr wrap="square" lIns="91440" tIns="45720" rIns="91440" bIns="45720">
            <a:spAutoFit/>
          </a:bodyPr>
          <a:lstStyle/>
          <a:p>
            <a:pPr algn="ctr"/>
            <a:r>
              <a:rPr lang="it-IT" sz="1600" b="1" spc="50" dirty="0">
                <a:ln w="0"/>
                <a:solidFill>
                  <a:schemeClr val="bg2"/>
                </a:solidFill>
                <a:effectLst>
                  <a:innerShdw blurRad="63500" dist="50800" dir="13500000">
                    <a:srgbClr val="000000">
                      <a:alpha val="50000"/>
                    </a:srgbClr>
                  </a:innerShdw>
                </a:effectLst>
              </a:rPr>
              <a:t>DENVER-SUNNYVALE</a:t>
            </a:r>
            <a:endParaRPr lang="it-IT" sz="1600" b="1" cap="none" spc="50" dirty="0">
              <a:ln w="0"/>
              <a:solidFill>
                <a:schemeClr val="bg2"/>
              </a:solidFill>
              <a:effectLst>
                <a:innerShdw blurRad="63500" dist="50800" dir="13500000">
                  <a:srgbClr val="000000">
                    <a:alpha val="50000"/>
                  </a:srgbClr>
                </a:innerShdw>
              </a:effectLst>
            </a:endParaRPr>
          </a:p>
        </p:txBody>
      </p:sp>
      <p:pic>
        <p:nvPicPr>
          <p:cNvPr id="10" name="Immagine 9">
            <a:extLst>
              <a:ext uri="{FF2B5EF4-FFF2-40B4-BE49-F238E27FC236}">
                <a16:creationId xmlns:a16="http://schemas.microsoft.com/office/drawing/2014/main" id="{A8286893-A3A7-425E-9AA2-2D1303ADB6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539" y="4777470"/>
            <a:ext cx="7476605" cy="1650658"/>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Input penna 10">
                <a:extLst>
                  <a:ext uri="{FF2B5EF4-FFF2-40B4-BE49-F238E27FC236}">
                    <a16:creationId xmlns:a16="http://schemas.microsoft.com/office/drawing/2014/main" id="{F6E9642A-D570-4B1E-9EBB-CBFF0ADC22B3}"/>
                  </a:ext>
                </a:extLst>
              </p14:cNvPr>
              <p14:cNvContentPartPr/>
              <p14:nvPr/>
            </p14:nvContentPartPr>
            <p14:xfrm>
              <a:off x="2708064" y="4826592"/>
              <a:ext cx="1500120" cy="582120"/>
            </p14:xfrm>
          </p:contentPart>
        </mc:Choice>
        <mc:Fallback xmlns="">
          <p:pic>
            <p:nvPicPr>
              <p:cNvPr id="11" name="Input penna 10">
                <a:extLst>
                  <a:ext uri="{FF2B5EF4-FFF2-40B4-BE49-F238E27FC236}">
                    <a16:creationId xmlns:a16="http://schemas.microsoft.com/office/drawing/2014/main" id="{F6E9642A-D570-4B1E-9EBB-CBFF0ADC22B3}"/>
                  </a:ext>
                </a:extLst>
              </p:cNvPr>
              <p:cNvPicPr/>
              <p:nvPr/>
            </p:nvPicPr>
            <p:blipFill>
              <a:blip r:embed="rId7"/>
              <a:stretch>
                <a:fillRect/>
              </a:stretch>
            </p:blipFill>
            <p:spPr>
              <a:xfrm>
                <a:off x="2690424" y="4808952"/>
                <a:ext cx="1535760" cy="61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put penna 16">
                <a:extLst>
                  <a:ext uri="{FF2B5EF4-FFF2-40B4-BE49-F238E27FC236}">
                    <a16:creationId xmlns:a16="http://schemas.microsoft.com/office/drawing/2014/main" id="{ABFB83CB-17F3-4B1E-9703-B829EB1F7306}"/>
                  </a:ext>
                </a:extLst>
              </p14:cNvPr>
              <p14:cNvContentPartPr/>
              <p14:nvPr/>
            </p14:nvContentPartPr>
            <p14:xfrm>
              <a:off x="8161704" y="3671712"/>
              <a:ext cx="894240" cy="209520"/>
            </p14:xfrm>
          </p:contentPart>
        </mc:Choice>
        <mc:Fallback xmlns="">
          <p:pic>
            <p:nvPicPr>
              <p:cNvPr id="17" name="Input penna 16">
                <a:extLst>
                  <a:ext uri="{FF2B5EF4-FFF2-40B4-BE49-F238E27FC236}">
                    <a16:creationId xmlns:a16="http://schemas.microsoft.com/office/drawing/2014/main" id="{ABFB83CB-17F3-4B1E-9703-B829EB1F7306}"/>
                  </a:ext>
                </a:extLst>
              </p:cNvPr>
              <p:cNvPicPr/>
              <p:nvPr/>
            </p:nvPicPr>
            <p:blipFill>
              <a:blip r:embed="rId9"/>
              <a:stretch>
                <a:fillRect/>
              </a:stretch>
            </p:blipFill>
            <p:spPr>
              <a:xfrm>
                <a:off x="8143704" y="3654072"/>
                <a:ext cx="929880" cy="245160"/>
              </a:xfrm>
              <a:prstGeom prst="rect">
                <a:avLst/>
              </a:prstGeom>
            </p:spPr>
          </p:pic>
        </mc:Fallback>
      </mc:AlternateContent>
      <p:sp>
        <p:nvSpPr>
          <p:cNvPr id="19" name="Rettangolo 18">
            <a:extLst>
              <a:ext uri="{FF2B5EF4-FFF2-40B4-BE49-F238E27FC236}">
                <a16:creationId xmlns:a16="http://schemas.microsoft.com/office/drawing/2014/main" id="{3A1621F8-0A83-4A7E-9DEA-94A34142ECDD}"/>
              </a:ext>
            </a:extLst>
          </p:cNvPr>
          <p:cNvSpPr/>
          <p:nvPr/>
        </p:nvSpPr>
        <p:spPr>
          <a:xfrm rot="1019586">
            <a:off x="8490345" y="3516043"/>
            <a:ext cx="2606611" cy="338554"/>
          </a:xfrm>
          <a:prstGeom prst="rect">
            <a:avLst/>
          </a:prstGeom>
          <a:noFill/>
        </p:spPr>
        <p:txBody>
          <a:bodyPr wrap="none" lIns="91440" tIns="45720" rIns="91440" bIns="45720">
            <a:spAutoFit/>
          </a:bodyPr>
          <a:lstStyle/>
          <a:p>
            <a:pPr algn="ctr"/>
            <a:r>
              <a:rPr lang="it-IT" sz="1600" b="1" spc="50" dirty="0">
                <a:ln w="0"/>
                <a:solidFill>
                  <a:schemeClr val="bg2"/>
                </a:solidFill>
                <a:effectLst>
                  <a:innerShdw blurRad="63500" dist="50800" dir="13500000">
                    <a:srgbClr val="000000">
                      <a:alpha val="50000"/>
                    </a:srgbClr>
                  </a:innerShdw>
                </a:effectLst>
              </a:rPr>
              <a:t>DENVER-LOS ANGELES</a:t>
            </a:r>
            <a:endParaRPr lang="it-IT" sz="1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2729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drawProgress</p:attrName>
                                        </p:attrNameLst>
                                      </p:cBhvr>
                                      <p:tavLst>
                                        <p:tav tm="0">
                                          <p:val>
                                            <p:fltVal val="0"/>
                                          </p:val>
                                        </p:tav>
                                        <p:tav tm="100000">
                                          <p:val>
                                            <p:fltVal val="1"/>
                                          </p:val>
                                        </p:tav>
                                      </p:tavLst>
                                    </p:anim>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2nd </a:t>
            </a:r>
            <a:r>
              <a:rPr lang="it-IT" dirty="0" err="1"/>
              <a:t>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68680" y="1490633"/>
            <a:ext cx="10570464" cy="4955203"/>
          </a:xfrm>
          <a:prstGeom prst="rect">
            <a:avLst/>
          </a:prstGeom>
          <a:noFill/>
        </p:spPr>
        <p:txBody>
          <a:bodyPr wrap="square" rtlCol="0">
            <a:spAutoFit/>
          </a:bodyPr>
          <a:lstStyle/>
          <a:p>
            <a:r>
              <a:rPr lang="en-US" sz="2000" b="0" i="0" dirty="0">
                <a:effectLst/>
                <a:latin typeface="-apple-system"/>
              </a:rPr>
              <a:t>To speed up and make a better optimization with CVXPY, I need to decrease the observed slots in terms of time instants. </a:t>
            </a:r>
            <a:r>
              <a:rPr lang="en-US" sz="2000" dirty="0">
                <a:latin typeface="-apple-system"/>
              </a:rPr>
              <a:t>To do this I re-defined some functions just used in an external .</a:t>
            </a:r>
            <a:r>
              <a:rPr lang="en-US" sz="2000" dirty="0" err="1">
                <a:latin typeface="-apple-system"/>
              </a:rPr>
              <a:t>py</a:t>
            </a:r>
            <a:r>
              <a:rPr lang="en-US" sz="2000" dirty="0">
                <a:latin typeface="-apple-system"/>
              </a:rPr>
              <a:t> file: </a:t>
            </a:r>
          </a:p>
          <a:p>
            <a:endParaRPr lang="en-US" sz="2000" dirty="0">
              <a:latin typeface="-apple-system"/>
            </a:endParaRPr>
          </a:p>
          <a:p>
            <a:pPr marL="285750" indent="-285750">
              <a:buFontTx/>
              <a:buChar char="-"/>
            </a:pPr>
            <a:r>
              <a:rPr lang="en-US"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rPr>
              <a:t>set_data</a:t>
            </a:r>
            <a:r>
              <a:rPr lang="en-US"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rPr>
              <a:t> </a:t>
            </a:r>
            <a:r>
              <a:rPr lang="en-US" sz="2000" dirty="0">
                <a:latin typeface="-apple-system"/>
              </a:rPr>
              <a:t>: </a:t>
            </a:r>
            <a:r>
              <a:rPr lang="en-US" dirty="0">
                <a:latin typeface="-apple-system"/>
              </a:rPr>
              <a:t>this function allows me to choose the shape I want to consider from the Ground-Truth matrix </a:t>
            </a:r>
            <a:r>
              <a:rPr lang="en-US" b="1" dirty="0">
                <a:latin typeface="-apple-system"/>
              </a:rPr>
              <a:t>Q</a:t>
            </a:r>
            <a:r>
              <a:rPr lang="en-US" dirty="0">
                <a:latin typeface="-apple-system"/>
              </a:rPr>
              <a:t> and the Routing matrix </a:t>
            </a:r>
            <a:r>
              <a:rPr lang="en-US" b="1" dirty="0">
                <a:latin typeface="-apple-system"/>
              </a:rPr>
              <a:t>R</a:t>
            </a:r>
            <a:r>
              <a:rPr lang="en-US" dirty="0">
                <a:latin typeface="-apple-system"/>
              </a:rPr>
              <a:t>.</a:t>
            </a:r>
          </a:p>
          <a:p>
            <a:endParaRPr lang="en-US" sz="2000" dirty="0">
              <a:latin typeface="-apple-system"/>
            </a:endParaRPr>
          </a:p>
          <a:p>
            <a:pPr marL="342900" indent="-342900">
              <a:buFontTx/>
              <a:buChar char="-"/>
            </a:pPr>
            <a:r>
              <a:rPr lang="en-US"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preprocess </a:t>
            </a:r>
            <a:r>
              <a:rPr lang="en-US" sz="2000" dirty="0">
                <a:latin typeface="-apple-system"/>
                <a:sym typeface="Wingdings" panose="05000000000000000000" pitchFamily="2" charset="2"/>
              </a:rPr>
              <a:t>: </a:t>
            </a:r>
            <a:r>
              <a:rPr lang="en-US" dirty="0">
                <a:latin typeface="-apple-system"/>
                <a:sym typeface="Wingdings" panose="05000000000000000000" pitchFamily="2" charset="2"/>
              </a:rPr>
              <a:t>this function allows me to create the </a:t>
            </a:r>
            <a:r>
              <a:rPr lang="en-US" dirty="0" err="1">
                <a:latin typeface="-apple-system"/>
                <a:sym typeface="Wingdings" panose="05000000000000000000" pitchFamily="2" charset="2"/>
              </a:rPr>
              <a:t>LinkCounts</a:t>
            </a:r>
            <a:r>
              <a:rPr lang="en-US" dirty="0">
                <a:latin typeface="-apple-system"/>
                <a:sym typeface="Wingdings" panose="05000000000000000000" pitchFamily="2" charset="2"/>
              </a:rPr>
              <a:t> matrix </a:t>
            </a:r>
            <a:r>
              <a:rPr lang="en-US" b="1" dirty="0">
                <a:latin typeface="-apple-system"/>
                <a:sym typeface="Wingdings" panose="05000000000000000000" pitchFamily="2" charset="2"/>
              </a:rPr>
              <a:t>Y</a:t>
            </a:r>
            <a:r>
              <a:rPr lang="en-US" dirty="0">
                <a:latin typeface="-apple-system"/>
                <a:sym typeface="Wingdings" panose="05000000000000000000" pitchFamily="2" charset="2"/>
              </a:rPr>
              <a:t> and the Sampling matrix </a:t>
            </a:r>
            <a:r>
              <a:rPr lang="en-US" b="1" dirty="0">
                <a:latin typeface="-apple-system"/>
                <a:sym typeface="Wingdings" panose="05000000000000000000" pitchFamily="2" charset="2"/>
              </a:rPr>
              <a:t>P</a:t>
            </a:r>
            <a:r>
              <a:rPr lang="en-US" dirty="0">
                <a:latin typeface="-apple-system"/>
                <a:sym typeface="Wingdings" panose="05000000000000000000" pitchFamily="2" charset="2"/>
              </a:rPr>
              <a:t> to get the Flow-level measurement matrix </a:t>
            </a:r>
            <a:r>
              <a:rPr lang="en-US" b="1" dirty="0">
                <a:latin typeface="-apple-system"/>
                <a:sym typeface="Wingdings" panose="05000000000000000000" pitchFamily="2" charset="2"/>
              </a:rPr>
              <a:t>Z</a:t>
            </a:r>
            <a:r>
              <a:rPr lang="en-US" dirty="0">
                <a:latin typeface="-apple-system"/>
                <a:sym typeface="Wingdings" panose="05000000000000000000" pitchFamily="2" charset="2"/>
              </a:rPr>
              <a:t>.</a:t>
            </a:r>
          </a:p>
          <a:p>
            <a:endParaRPr lang="en-US" sz="2000" dirty="0">
              <a:latin typeface="-apple-system"/>
              <a:sym typeface="Wingdings" panose="05000000000000000000" pitchFamily="2" charset="2"/>
            </a:endParaRPr>
          </a:p>
          <a:p>
            <a:pPr marL="285750" indent="-285750">
              <a:buFontTx/>
              <a:buChar char="-"/>
            </a:pPr>
            <a:r>
              <a:rPr lang="en-US"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PCP </a:t>
            </a:r>
            <a:r>
              <a:rPr lang="en-US" sz="2000" dirty="0">
                <a:latin typeface="-apple-system"/>
                <a:sym typeface="Wingdings" panose="05000000000000000000" pitchFamily="2" charset="2"/>
              </a:rPr>
              <a:t>: </a:t>
            </a:r>
            <a:r>
              <a:rPr lang="en-US" dirty="0">
                <a:latin typeface="-apple-system"/>
                <a:sym typeface="Wingdings" panose="05000000000000000000" pitchFamily="2" charset="2"/>
              </a:rPr>
              <a:t>this function perform the </a:t>
            </a:r>
            <a:r>
              <a:rPr lang="en-US" i="1" dirty="0">
                <a:latin typeface="-apple-system"/>
                <a:sym typeface="Wingdings" panose="05000000000000000000" pitchFamily="2" charset="2"/>
              </a:rPr>
              <a:t>Principal Component Pursuit </a:t>
            </a:r>
            <a:r>
              <a:rPr lang="en-US" dirty="0">
                <a:latin typeface="-apple-system"/>
                <a:sym typeface="Wingdings" panose="05000000000000000000" pitchFamily="2" charset="2"/>
              </a:rPr>
              <a:t>taking as arguments the shape of interest for the components, matrices and minimum &amp; maximum for penalty lambda (default = 0.1 – 0.5)</a:t>
            </a:r>
          </a:p>
          <a:p>
            <a:pPr marL="342900" indent="-342900">
              <a:buFont typeface="Wingdings" panose="05000000000000000000" pitchFamily="2" charset="2"/>
              <a:buChar char="à"/>
            </a:pPr>
            <a:r>
              <a:rPr lang="en-US" sz="2000" u="sng" dirty="0">
                <a:latin typeface="-apple-system"/>
                <a:sym typeface="Wingdings" panose="05000000000000000000" pitchFamily="2" charset="2"/>
              </a:rPr>
              <a:t>THIS TIME LAMBDA IS SET AS A PARAMETER THAT CHANGES AT EVERY ITERATION and ITS CHOICE </a:t>
            </a:r>
            <a:r>
              <a:rPr lang="en-US" sz="2000" dirty="0">
                <a:latin typeface="-apple-system"/>
                <a:sym typeface="Wingdings" panose="05000000000000000000" pitchFamily="2" charset="2"/>
              </a:rPr>
              <a:t>	</a:t>
            </a:r>
            <a:r>
              <a:rPr lang="en-US" sz="2000" u="sng" dirty="0">
                <a:latin typeface="-apple-system"/>
                <a:sym typeface="Wingdings" panose="05000000000000000000" pitchFamily="2" charset="2"/>
              </a:rPr>
              <a:t>IS BASED ON SINGULAR MSE.</a:t>
            </a:r>
          </a:p>
          <a:p>
            <a:endParaRPr lang="en-US" sz="2000" u="sng" dirty="0">
              <a:latin typeface="-apple-system"/>
              <a:sym typeface="Wingdings" panose="05000000000000000000" pitchFamily="2" charset="2"/>
            </a:endParaRPr>
          </a:p>
          <a:p>
            <a:pPr marL="285750" indent="-285750">
              <a:buFontTx/>
              <a:buChar char="-"/>
            </a:pPr>
            <a:r>
              <a:rPr lang="en-US" sz="1600" dirty="0" err="1">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show_plots</a:t>
            </a:r>
            <a:r>
              <a:rPr lang="en-US"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rPr>
              <a:t> </a:t>
            </a:r>
            <a:r>
              <a:rPr lang="en-US" sz="2000" dirty="0">
                <a:latin typeface="-apple-system"/>
                <a:sym typeface="Wingdings" panose="05000000000000000000" pitchFamily="2" charset="2"/>
              </a:rPr>
              <a:t>: </a:t>
            </a:r>
            <a:r>
              <a:rPr lang="en-US" dirty="0">
                <a:latin typeface="-apple-system"/>
                <a:sym typeface="Wingdings" panose="05000000000000000000" pitchFamily="2" charset="2"/>
              </a:rPr>
              <a:t>it simply prints 2 subplots to compare true traffic and the recovered one</a:t>
            </a:r>
          </a:p>
          <a:p>
            <a:pPr marL="285750" indent="-285750">
              <a:buFontTx/>
              <a:buChar char="-"/>
            </a:pPr>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spTree>
    <p:extLst>
      <p:ext uri="{BB962C8B-B14F-4D97-AF65-F5344CB8AC3E}">
        <p14:creationId xmlns:p14="http://schemas.microsoft.com/office/powerpoint/2010/main" val="2608292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a:t>Practice : 2nd 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68680" y="1490633"/>
            <a:ext cx="4517035" cy="4955203"/>
          </a:xfrm>
          <a:prstGeom prst="rect">
            <a:avLst/>
          </a:prstGeom>
          <a:noFill/>
        </p:spPr>
        <p:txBody>
          <a:bodyPr wrap="square" rtlCol="0">
            <a:spAutoFit/>
          </a:bodyPr>
          <a:lstStyle/>
          <a:p>
            <a:r>
              <a:rPr lang="en-US" sz="2000" b="0" i="0" dirty="0">
                <a:effectLst/>
                <a:latin typeface="-apple-system"/>
              </a:rPr>
              <a:t>Through this “funct</a:t>
            </a:r>
            <a:r>
              <a:rPr lang="en-US" sz="2000" dirty="0">
                <a:latin typeface="-apple-system"/>
              </a:rPr>
              <a:t>.py” I create a method to build a 2-for-loops with a lower complexity than the previous code;</a:t>
            </a:r>
          </a:p>
          <a:p>
            <a:endParaRPr lang="en-US" sz="2000" dirty="0">
              <a:latin typeface="-apple-system"/>
            </a:endParaRPr>
          </a:p>
          <a:p>
            <a:r>
              <a:rPr lang="en-US" sz="2000" dirty="0">
                <a:latin typeface="-apple-system"/>
              </a:rPr>
              <a:t>indeed, CVXPY doesn’t support parallelization, but using the parameter Lambda I can create small problems that can be solved faster:</a:t>
            </a:r>
          </a:p>
          <a:p>
            <a:endParaRPr lang="en-US" sz="2000" dirty="0">
              <a:latin typeface="-apple-system"/>
            </a:endParaRPr>
          </a:p>
          <a:p>
            <a:r>
              <a:rPr lang="en-US" sz="2000" dirty="0">
                <a:latin typeface="-apple-system"/>
              </a:rPr>
              <a:t>It took about 90 minutes to work on the entire dataset (split in 10 parts), and the results are pretty good (on the notebook you can run an example that runs for 1 minute).</a:t>
            </a:r>
          </a:p>
          <a:p>
            <a:endParaRPr lang="en-US" sz="2000" dirty="0">
              <a:latin typeface="-apple-system"/>
            </a:endParaRPr>
          </a:p>
          <a:p>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7" name="Immagine 6" descr="Immagine che contiene testo&#10;&#10;Descrizione generata automaticamente">
            <a:extLst>
              <a:ext uri="{FF2B5EF4-FFF2-40B4-BE49-F238E27FC236}">
                <a16:creationId xmlns:a16="http://schemas.microsoft.com/office/drawing/2014/main" id="{7BE2EF2D-FAB2-4237-92F9-F3B182AA9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591" y="1600200"/>
            <a:ext cx="6205897" cy="5025379"/>
          </a:xfrm>
          <a:prstGeom prst="rect">
            <a:avLst/>
          </a:prstGeom>
        </p:spPr>
      </p:pic>
    </p:spTree>
    <p:extLst>
      <p:ext uri="{BB962C8B-B14F-4D97-AF65-F5344CB8AC3E}">
        <p14:creationId xmlns:p14="http://schemas.microsoft.com/office/powerpoint/2010/main" val="2010710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a:t>Practice : 2nd 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646331"/>
          </a:xfrm>
          <a:prstGeom prst="rect">
            <a:avLst/>
          </a:prstGeom>
          <a:noFill/>
        </p:spPr>
        <p:txBody>
          <a:bodyPr wrap="square" rtlCol="0">
            <a:spAutoFit/>
          </a:bodyPr>
          <a:lstStyle/>
          <a:p>
            <a:r>
              <a:rPr lang="en-US" sz="2000" b="0" i="0" dirty="0">
                <a:effectLst/>
                <a:latin typeface="-apple-system"/>
              </a:rPr>
              <a:t>These are the results of the partial test with 50 flow and 100-time instants:</a:t>
            </a:r>
            <a:endParaRPr lang="en-US" sz="2000" dirty="0">
              <a:latin typeface="-apple-system"/>
            </a:endParaRPr>
          </a:p>
          <a:p>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10" name="Immagine 9">
            <a:extLst>
              <a:ext uri="{FF2B5EF4-FFF2-40B4-BE49-F238E27FC236}">
                <a16:creationId xmlns:a16="http://schemas.microsoft.com/office/drawing/2014/main" id="{106CDF38-43E4-4D0C-8CF1-CDE6F8DBB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127" y="2042398"/>
            <a:ext cx="7631746" cy="4673016"/>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put penna 13">
                <a:extLst>
                  <a:ext uri="{FF2B5EF4-FFF2-40B4-BE49-F238E27FC236}">
                    <a16:creationId xmlns:a16="http://schemas.microsoft.com/office/drawing/2014/main" id="{B2923653-0F6D-450E-BD54-7F4B5971F849}"/>
                  </a:ext>
                </a:extLst>
              </p14:cNvPr>
              <p14:cNvContentPartPr/>
              <p14:nvPr/>
            </p14:nvContentPartPr>
            <p14:xfrm>
              <a:off x="804024" y="3318912"/>
              <a:ext cx="118440" cy="731520"/>
            </p14:xfrm>
          </p:contentPart>
        </mc:Choice>
        <mc:Fallback xmlns="">
          <p:pic>
            <p:nvPicPr>
              <p:cNvPr id="14" name="Input penna 13">
                <a:extLst>
                  <a:ext uri="{FF2B5EF4-FFF2-40B4-BE49-F238E27FC236}">
                    <a16:creationId xmlns:a16="http://schemas.microsoft.com/office/drawing/2014/main" id="{B2923653-0F6D-450E-BD54-7F4B5971F849}"/>
                  </a:ext>
                </a:extLst>
              </p:cNvPr>
              <p:cNvPicPr/>
              <p:nvPr/>
            </p:nvPicPr>
            <p:blipFill>
              <a:blip r:embed="rId4"/>
              <a:stretch>
                <a:fillRect/>
              </a:stretch>
            </p:blipFill>
            <p:spPr>
              <a:xfrm>
                <a:off x="750024" y="3210912"/>
                <a:ext cx="226080" cy="947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5" name="Input penna 44">
                <a:extLst>
                  <a:ext uri="{FF2B5EF4-FFF2-40B4-BE49-F238E27FC236}">
                    <a16:creationId xmlns:a16="http://schemas.microsoft.com/office/drawing/2014/main" id="{9B75B887-BBB2-4A9E-9588-81E40809208B}"/>
                  </a:ext>
                </a:extLst>
              </p14:cNvPr>
              <p14:cNvContentPartPr/>
              <p14:nvPr/>
            </p14:nvContentPartPr>
            <p14:xfrm>
              <a:off x="1228824" y="3135672"/>
              <a:ext cx="460440" cy="771480"/>
            </p14:xfrm>
          </p:contentPart>
        </mc:Choice>
        <mc:Fallback xmlns="">
          <p:pic>
            <p:nvPicPr>
              <p:cNvPr id="45" name="Input penna 44">
                <a:extLst>
                  <a:ext uri="{FF2B5EF4-FFF2-40B4-BE49-F238E27FC236}">
                    <a16:creationId xmlns:a16="http://schemas.microsoft.com/office/drawing/2014/main" id="{9B75B887-BBB2-4A9E-9588-81E40809208B}"/>
                  </a:ext>
                </a:extLst>
              </p:cNvPr>
              <p:cNvPicPr/>
              <p:nvPr/>
            </p:nvPicPr>
            <p:blipFill>
              <a:blip r:embed="rId6"/>
              <a:stretch>
                <a:fillRect/>
              </a:stretch>
            </p:blipFill>
            <p:spPr>
              <a:xfrm>
                <a:off x="1175184" y="3028032"/>
                <a:ext cx="568080" cy="987120"/>
              </a:xfrm>
              <a:prstGeom prst="rect">
                <a:avLst/>
              </a:prstGeom>
            </p:spPr>
          </p:pic>
        </mc:Fallback>
      </mc:AlternateContent>
    </p:spTree>
    <p:extLst>
      <p:ext uri="{BB962C8B-B14F-4D97-AF65-F5344CB8AC3E}">
        <p14:creationId xmlns:p14="http://schemas.microsoft.com/office/powerpoint/2010/main" val="296626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300" fill="hold"/>
                                        <p:tgtEl>
                                          <p:spTgt spid="14"/>
                                        </p:tgtEl>
                                        <p:attrNameLst>
                                          <p:attrName>drawProgress</p:attrName>
                                        </p:attrNameLst>
                                      </p:cBhvr>
                                      <p:tavLst>
                                        <p:tav tm="0">
                                          <p:val>
                                            <p:fltVal val="0"/>
                                          </p:val>
                                        </p:tav>
                                        <p:tav tm="100000">
                                          <p:val>
                                            <p:fltVal val="1"/>
                                          </p:val>
                                        </p:tav>
                                      </p:tavLst>
                                    </p:anim>
                                  </p:childTnLst>
                                </p:cTn>
                              </p:par>
                            </p:childTnLst>
                          </p:cTn>
                        </p:par>
                        <p:par>
                          <p:cTn id="8" fill="hold">
                            <p:stCondLst>
                              <p:cond delay="300"/>
                            </p:stCondLst>
                            <p:childTnLst>
                              <p:par>
                                <p:cTn id="9" presetID="63"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drawProgress</p:attrName>
                                        </p:attrNameLst>
                                      </p:cBhvr>
                                      <p:tavLst>
                                        <p:tav tm="0">
                                          <p:val>
                                            <p:fltVal val="0"/>
                                          </p:val>
                                        </p:tav>
                                        <p:tav tm="100000">
                                          <p:val>
                                            <p:fltVal val="1"/>
                                          </p:val>
                                        </p:tav>
                                      </p:tavLst>
                                    </p:anim>
                                  </p:childTnLst>
                                </p:cTn>
                              </p:par>
                            </p:childTnLst>
                          </p:cTn>
                        </p:par>
                        <p:par>
                          <p:cTn id="12" fill="hold">
                            <p:stCondLst>
                              <p:cond delay="800"/>
                            </p:stCondLst>
                            <p:childTnLst>
                              <p:par>
                                <p:cTn id="13" presetID="42"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600"/>
                                        <p:tgtEl>
                                          <p:spTgt spid="10"/>
                                        </p:tgtEl>
                                      </p:cBhvr>
                                    </p:animEffect>
                                    <p:anim calcmode="lin" valueType="num">
                                      <p:cBhvr>
                                        <p:cTn id="16" dur="600" fill="hold"/>
                                        <p:tgtEl>
                                          <p:spTgt spid="10"/>
                                        </p:tgtEl>
                                        <p:attrNameLst>
                                          <p:attrName>ppt_x</p:attrName>
                                        </p:attrNameLst>
                                      </p:cBhvr>
                                      <p:tavLst>
                                        <p:tav tm="0">
                                          <p:val>
                                            <p:strVal val="#ppt_x"/>
                                          </p:val>
                                        </p:tav>
                                        <p:tav tm="100000">
                                          <p:val>
                                            <p:strVal val="#ppt_x"/>
                                          </p:val>
                                        </p:tav>
                                      </p:tavLst>
                                    </p:anim>
                                    <p:anim calcmode="lin" valueType="num">
                                      <p:cBhvr>
                                        <p:cTn id="17" dur="6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a:t>Practice : 2nd 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646331"/>
          </a:xfrm>
          <a:prstGeom prst="rect">
            <a:avLst/>
          </a:prstGeom>
          <a:noFill/>
        </p:spPr>
        <p:txBody>
          <a:bodyPr wrap="square" rtlCol="0">
            <a:spAutoFit/>
          </a:bodyPr>
          <a:lstStyle/>
          <a:p>
            <a:r>
              <a:rPr lang="en-US" sz="2000" b="0" i="0">
                <a:effectLst/>
                <a:latin typeface="-apple-system"/>
              </a:rPr>
              <a:t>These are the results of the partial test with 50 flow and 100-time instants:</a:t>
            </a:r>
            <a:endParaRPr lang="en-US" sz="2000">
              <a:latin typeface="-apple-system"/>
            </a:endParaRPr>
          </a:p>
          <a:p>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4" name="Immagine 3" descr="Immagine che contiene testo&#10;&#10;Descrizione generata automaticamente">
            <a:extLst>
              <a:ext uri="{FF2B5EF4-FFF2-40B4-BE49-F238E27FC236}">
                <a16:creationId xmlns:a16="http://schemas.microsoft.com/office/drawing/2014/main" id="{12A6EFCD-ED76-4CBB-9435-F3167263C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976" y="2136964"/>
            <a:ext cx="7746031" cy="453333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put penna 5">
                <a:extLst>
                  <a:ext uri="{FF2B5EF4-FFF2-40B4-BE49-F238E27FC236}">
                    <a16:creationId xmlns:a16="http://schemas.microsoft.com/office/drawing/2014/main" id="{F98F82FE-25D5-4F9E-9485-097D39418148}"/>
                  </a:ext>
                </a:extLst>
              </p14:cNvPr>
              <p14:cNvContentPartPr/>
              <p14:nvPr/>
            </p14:nvContentPartPr>
            <p14:xfrm>
              <a:off x="941544" y="3664512"/>
              <a:ext cx="593280" cy="943920"/>
            </p14:xfrm>
          </p:contentPart>
        </mc:Choice>
        <mc:Fallback xmlns="">
          <p:pic>
            <p:nvPicPr>
              <p:cNvPr id="6" name="Input penna 5">
                <a:extLst>
                  <a:ext uri="{FF2B5EF4-FFF2-40B4-BE49-F238E27FC236}">
                    <a16:creationId xmlns:a16="http://schemas.microsoft.com/office/drawing/2014/main" id="{F98F82FE-25D5-4F9E-9485-097D39418148}"/>
                  </a:ext>
                </a:extLst>
              </p:cNvPr>
              <p:cNvPicPr/>
              <p:nvPr/>
            </p:nvPicPr>
            <p:blipFill>
              <a:blip r:embed="rId4"/>
              <a:stretch>
                <a:fillRect/>
              </a:stretch>
            </p:blipFill>
            <p:spPr>
              <a:xfrm>
                <a:off x="887544" y="3556872"/>
                <a:ext cx="700920" cy="1159560"/>
              </a:xfrm>
              <a:prstGeom prst="rect">
                <a:avLst/>
              </a:prstGeom>
            </p:spPr>
          </p:pic>
        </mc:Fallback>
      </mc:AlternateContent>
    </p:spTree>
    <p:extLst>
      <p:ext uri="{BB962C8B-B14F-4D97-AF65-F5344CB8AC3E}">
        <p14:creationId xmlns:p14="http://schemas.microsoft.com/office/powerpoint/2010/main" val="387099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drawProgress</p:attrName>
                                        </p:attrNameLst>
                                      </p:cBhvr>
                                      <p:tavLst>
                                        <p:tav tm="0">
                                          <p:val>
                                            <p:fltVal val="0"/>
                                          </p:val>
                                        </p:tav>
                                        <p:tav tm="100000">
                                          <p:val>
                                            <p:fltVal val="1"/>
                                          </p:val>
                                        </p:tav>
                                      </p:tavLst>
                                    </p:anim>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600"/>
                                        <p:tgtEl>
                                          <p:spTgt spid="4"/>
                                        </p:tgtEl>
                                      </p:cBhvr>
                                    </p:animEffect>
                                    <p:anim calcmode="lin" valueType="num">
                                      <p:cBhvr>
                                        <p:cTn id="12" dur="600" fill="hold"/>
                                        <p:tgtEl>
                                          <p:spTgt spid="4"/>
                                        </p:tgtEl>
                                        <p:attrNameLst>
                                          <p:attrName>ppt_x</p:attrName>
                                        </p:attrNameLst>
                                      </p:cBhvr>
                                      <p:tavLst>
                                        <p:tav tm="0">
                                          <p:val>
                                            <p:strVal val="#ppt_x"/>
                                          </p:val>
                                        </p:tav>
                                        <p:tav tm="100000">
                                          <p:val>
                                            <p:strVal val="#ppt_x"/>
                                          </p:val>
                                        </p:tav>
                                      </p:tavLst>
                                    </p:anim>
                                    <p:anim calcmode="lin" valueType="num">
                                      <p:cBhvr>
                                        <p:cTn id="13" dur="6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a:t>Practice : 2nd 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646331"/>
          </a:xfrm>
          <a:prstGeom prst="rect">
            <a:avLst/>
          </a:prstGeom>
          <a:noFill/>
        </p:spPr>
        <p:txBody>
          <a:bodyPr wrap="square" rtlCol="0">
            <a:spAutoFit/>
          </a:bodyPr>
          <a:lstStyle/>
          <a:p>
            <a:r>
              <a:rPr lang="en-US" sz="2000" b="0" i="0" dirty="0">
                <a:effectLst/>
                <a:latin typeface="-apple-system"/>
              </a:rPr>
              <a:t>These are the overall results:</a:t>
            </a:r>
            <a:endParaRPr lang="en-US" sz="2000" dirty="0">
              <a:latin typeface="-apple-system"/>
            </a:endParaRPr>
          </a:p>
          <a:p>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6" name="Immagine 5">
            <a:extLst>
              <a:ext uri="{FF2B5EF4-FFF2-40B4-BE49-F238E27FC236}">
                <a16:creationId xmlns:a16="http://schemas.microsoft.com/office/drawing/2014/main" id="{7F6CA850-2560-4549-B537-A2B5750C0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22" y="1961172"/>
            <a:ext cx="7555555" cy="4673016"/>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put penna 6">
                <a:extLst>
                  <a:ext uri="{FF2B5EF4-FFF2-40B4-BE49-F238E27FC236}">
                    <a16:creationId xmlns:a16="http://schemas.microsoft.com/office/drawing/2014/main" id="{71DEA2B7-7480-4FA4-9515-02D5141D2483}"/>
                  </a:ext>
                </a:extLst>
              </p14:cNvPr>
              <p14:cNvContentPartPr/>
              <p14:nvPr/>
            </p14:nvContentPartPr>
            <p14:xfrm>
              <a:off x="812664" y="3418632"/>
              <a:ext cx="594720" cy="1179720"/>
            </p14:xfrm>
          </p:contentPart>
        </mc:Choice>
        <mc:Fallback xmlns="">
          <p:pic>
            <p:nvPicPr>
              <p:cNvPr id="7" name="Input penna 6">
                <a:extLst>
                  <a:ext uri="{FF2B5EF4-FFF2-40B4-BE49-F238E27FC236}">
                    <a16:creationId xmlns:a16="http://schemas.microsoft.com/office/drawing/2014/main" id="{71DEA2B7-7480-4FA4-9515-02D5141D2483}"/>
                  </a:ext>
                </a:extLst>
              </p:cNvPr>
              <p:cNvPicPr/>
              <p:nvPr/>
            </p:nvPicPr>
            <p:blipFill>
              <a:blip r:embed="rId4"/>
              <a:stretch>
                <a:fillRect/>
              </a:stretch>
            </p:blipFill>
            <p:spPr>
              <a:xfrm>
                <a:off x="759024" y="3310632"/>
                <a:ext cx="702360" cy="139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put penna 7">
                <a:extLst>
                  <a:ext uri="{FF2B5EF4-FFF2-40B4-BE49-F238E27FC236}">
                    <a16:creationId xmlns:a16="http://schemas.microsoft.com/office/drawing/2014/main" id="{9EE45276-8883-4EFA-B4C4-3D6EA0494212}"/>
                  </a:ext>
                </a:extLst>
              </p14:cNvPr>
              <p14:cNvContentPartPr/>
              <p14:nvPr/>
            </p14:nvContentPartPr>
            <p14:xfrm>
              <a:off x="1572264" y="4982832"/>
              <a:ext cx="360" cy="360"/>
            </p14:xfrm>
          </p:contentPart>
        </mc:Choice>
        <mc:Fallback xmlns="">
          <p:pic>
            <p:nvPicPr>
              <p:cNvPr id="8" name="Input penna 7">
                <a:extLst>
                  <a:ext uri="{FF2B5EF4-FFF2-40B4-BE49-F238E27FC236}">
                    <a16:creationId xmlns:a16="http://schemas.microsoft.com/office/drawing/2014/main" id="{9EE45276-8883-4EFA-B4C4-3D6EA0494212}"/>
                  </a:ext>
                </a:extLst>
              </p:cNvPr>
              <p:cNvPicPr/>
              <p:nvPr/>
            </p:nvPicPr>
            <p:blipFill>
              <a:blip r:embed="rId6"/>
              <a:stretch>
                <a:fillRect/>
              </a:stretch>
            </p:blipFill>
            <p:spPr>
              <a:xfrm>
                <a:off x="1518624" y="4875192"/>
                <a:ext cx="108000" cy="216000"/>
              </a:xfrm>
              <a:prstGeom prst="rect">
                <a:avLst/>
              </a:prstGeom>
            </p:spPr>
          </p:pic>
        </mc:Fallback>
      </mc:AlternateContent>
    </p:spTree>
    <p:extLst>
      <p:ext uri="{BB962C8B-B14F-4D97-AF65-F5344CB8AC3E}">
        <p14:creationId xmlns:p14="http://schemas.microsoft.com/office/powerpoint/2010/main" val="25744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drawProgress</p:attrName>
                                        </p:attrNameLst>
                                      </p:cBhvr>
                                      <p:tavLst>
                                        <p:tav tm="0">
                                          <p:val>
                                            <p:fltVal val="0"/>
                                          </p:val>
                                        </p:tav>
                                        <p:tav tm="100000">
                                          <p:val>
                                            <p:fltVal val="1"/>
                                          </p:val>
                                        </p:tav>
                                      </p:tavLst>
                                    </p:anim>
                                  </p:childTnLst>
                                </p:cTn>
                              </p:par>
                            </p:childTnLst>
                          </p:cTn>
                        </p:par>
                        <p:par>
                          <p:cTn id="8" fill="hold">
                            <p:stCondLst>
                              <p:cond delay="500"/>
                            </p:stCondLst>
                            <p:childTnLst>
                              <p:par>
                                <p:cTn id="9" presetID="63"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300" fill="hold"/>
                                        <p:tgtEl>
                                          <p:spTgt spid="8"/>
                                        </p:tgtEl>
                                        <p:attrNameLst>
                                          <p:attrName>drawProgress</p:attrName>
                                        </p:attrNameLst>
                                      </p:cBhvr>
                                      <p:tavLst>
                                        <p:tav tm="0">
                                          <p:val>
                                            <p:fltVal val="0"/>
                                          </p:val>
                                        </p:tav>
                                        <p:tav tm="100000">
                                          <p:val>
                                            <p:fltVal val="1"/>
                                          </p:val>
                                        </p:tav>
                                      </p:tavLst>
                                    </p:anim>
                                  </p:childTnLst>
                                </p:cTn>
                              </p:par>
                            </p:childTnLst>
                          </p:cTn>
                        </p:par>
                        <p:par>
                          <p:cTn id="12" fill="hold">
                            <p:stCondLst>
                              <p:cond delay="800"/>
                            </p:stCondLst>
                            <p:childTnLst>
                              <p:par>
                                <p:cTn id="13" presetID="42"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600"/>
                                        <p:tgtEl>
                                          <p:spTgt spid="6"/>
                                        </p:tgtEl>
                                      </p:cBhvr>
                                    </p:animEffect>
                                    <p:anim calcmode="lin" valueType="num">
                                      <p:cBhvr>
                                        <p:cTn id="16" dur="600" fill="hold"/>
                                        <p:tgtEl>
                                          <p:spTgt spid="6"/>
                                        </p:tgtEl>
                                        <p:attrNameLst>
                                          <p:attrName>ppt_x</p:attrName>
                                        </p:attrNameLst>
                                      </p:cBhvr>
                                      <p:tavLst>
                                        <p:tav tm="0">
                                          <p:val>
                                            <p:strVal val="#ppt_x"/>
                                          </p:val>
                                        </p:tav>
                                        <p:tav tm="100000">
                                          <p:val>
                                            <p:strVal val="#ppt_x"/>
                                          </p:val>
                                        </p:tav>
                                      </p:tavLst>
                                    </p:anim>
                                    <p:anim calcmode="lin" valueType="num">
                                      <p:cBhvr>
                                        <p:cTn id="17" dur="6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a:t>Practice : 2nd 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646331"/>
          </a:xfrm>
          <a:prstGeom prst="rect">
            <a:avLst/>
          </a:prstGeom>
          <a:noFill/>
        </p:spPr>
        <p:txBody>
          <a:bodyPr wrap="square" rtlCol="0">
            <a:spAutoFit/>
          </a:bodyPr>
          <a:lstStyle/>
          <a:p>
            <a:r>
              <a:rPr lang="en-US" sz="2000" b="0" i="0" dirty="0">
                <a:effectLst/>
                <a:latin typeface="-apple-system"/>
              </a:rPr>
              <a:t>These are the overall results:</a:t>
            </a:r>
            <a:endParaRPr lang="en-US" sz="2000" dirty="0">
              <a:latin typeface="-apple-system"/>
            </a:endParaRPr>
          </a:p>
          <a:p>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4" name="Immagine 3">
            <a:extLst>
              <a:ext uri="{FF2B5EF4-FFF2-40B4-BE49-F238E27FC236}">
                <a16:creationId xmlns:a16="http://schemas.microsoft.com/office/drawing/2014/main" id="{0E15C260-02FB-4E00-93B1-B20162F7A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540" y="2136964"/>
            <a:ext cx="7834920" cy="4533333"/>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put penna 6">
                <a:extLst>
                  <a:ext uri="{FF2B5EF4-FFF2-40B4-BE49-F238E27FC236}">
                    <a16:creationId xmlns:a16="http://schemas.microsoft.com/office/drawing/2014/main" id="{04C8AE80-F575-4209-A66A-DFBB3C57B0FA}"/>
                  </a:ext>
                </a:extLst>
              </p14:cNvPr>
              <p14:cNvContentPartPr/>
              <p14:nvPr/>
            </p14:nvContentPartPr>
            <p14:xfrm>
              <a:off x="525024" y="3318912"/>
              <a:ext cx="529560" cy="970920"/>
            </p14:xfrm>
          </p:contentPart>
        </mc:Choice>
        <mc:Fallback xmlns="">
          <p:pic>
            <p:nvPicPr>
              <p:cNvPr id="7" name="Input penna 6">
                <a:extLst>
                  <a:ext uri="{FF2B5EF4-FFF2-40B4-BE49-F238E27FC236}">
                    <a16:creationId xmlns:a16="http://schemas.microsoft.com/office/drawing/2014/main" id="{04C8AE80-F575-4209-A66A-DFBB3C57B0FA}"/>
                  </a:ext>
                </a:extLst>
              </p:cNvPr>
              <p:cNvPicPr/>
              <p:nvPr/>
            </p:nvPicPr>
            <p:blipFill>
              <a:blip r:embed="rId4"/>
              <a:stretch>
                <a:fillRect/>
              </a:stretch>
            </p:blipFill>
            <p:spPr>
              <a:xfrm>
                <a:off x="471384" y="3210912"/>
                <a:ext cx="637200" cy="1186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put penna 7">
                <a:extLst>
                  <a:ext uri="{FF2B5EF4-FFF2-40B4-BE49-F238E27FC236}">
                    <a16:creationId xmlns:a16="http://schemas.microsoft.com/office/drawing/2014/main" id="{46FB2CF0-A488-4AE7-9F07-FA02E0F951A9}"/>
                  </a:ext>
                </a:extLst>
              </p14:cNvPr>
              <p14:cNvContentPartPr/>
              <p14:nvPr/>
            </p14:nvContentPartPr>
            <p14:xfrm>
              <a:off x="1151064" y="3127032"/>
              <a:ext cx="538200" cy="773280"/>
            </p14:xfrm>
          </p:contentPart>
        </mc:Choice>
        <mc:Fallback xmlns="">
          <p:pic>
            <p:nvPicPr>
              <p:cNvPr id="8" name="Input penna 7">
                <a:extLst>
                  <a:ext uri="{FF2B5EF4-FFF2-40B4-BE49-F238E27FC236}">
                    <a16:creationId xmlns:a16="http://schemas.microsoft.com/office/drawing/2014/main" id="{46FB2CF0-A488-4AE7-9F07-FA02E0F951A9}"/>
                  </a:ext>
                </a:extLst>
              </p:cNvPr>
              <p:cNvPicPr/>
              <p:nvPr/>
            </p:nvPicPr>
            <p:blipFill>
              <a:blip r:embed="rId6"/>
              <a:stretch>
                <a:fillRect/>
              </a:stretch>
            </p:blipFill>
            <p:spPr>
              <a:xfrm>
                <a:off x="1097064" y="3019032"/>
                <a:ext cx="645840" cy="98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put penna 8">
                <a:extLst>
                  <a:ext uri="{FF2B5EF4-FFF2-40B4-BE49-F238E27FC236}">
                    <a16:creationId xmlns:a16="http://schemas.microsoft.com/office/drawing/2014/main" id="{47DE0B23-E87A-4E4D-B6C0-245C77153852}"/>
                  </a:ext>
                </a:extLst>
              </p14:cNvPr>
              <p14:cNvContentPartPr/>
              <p14:nvPr/>
            </p14:nvContentPartPr>
            <p14:xfrm>
              <a:off x="1526544" y="3519792"/>
              <a:ext cx="28080" cy="472680"/>
            </p14:xfrm>
          </p:contentPart>
        </mc:Choice>
        <mc:Fallback xmlns="">
          <p:pic>
            <p:nvPicPr>
              <p:cNvPr id="9" name="Input penna 8">
                <a:extLst>
                  <a:ext uri="{FF2B5EF4-FFF2-40B4-BE49-F238E27FC236}">
                    <a16:creationId xmlns:a16="http://schemas.microsoft.com/office/drawing/2014/main" id="{47DE0B23-E87A-4E4D-B6C0-245C77153852}"/>
                  </a:ext>
                </a:extLst>
              </p:cNvPr>
              <p:cNvPicPr/>
              <p:nvPr/>
            </p:nvPicPr>
            <p:blipFill>
              <a:blip r:embed="rId8"/>
              <a:stretch>
                <a:fillRect/>
              </a:stretch>
            </p:blipFill>
            <p:spPr>
              <a:xfrm>
                <a:off x="1472904" y="3412152"/>
                <a:ext cx="135720" cy="688320"/>
              </a:xfrm>
              <a:prstGeom prst="rect">
                <a:avLst/>
              </a:prstGeom>
            </p:spPr>
          </p:pic>
        </mc:Fallback>
      </mc:AlternateContent>
    </p:spTree>
    <p:extLst>
      <p:ext uri="{BB962C8B-B14F-4D97-AF65-F5344CB8AC3E}">
        <p14:creationId xmlns:p14="http://schemas.microsoft.com/office/powerpoint/2010/main" val="412614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600" fill="hold"/>
                                        <p:tgtEl>
                                          <p:spTgt spid="7"/>
                                        </p:tgtEl>
                                        <p:attrNameLst>
                                          <p:attrName>drawProgress</p:attrName>
                                        </p:attrNameLst>
                                      </p:cBhvr>
                                      <p:tavLst>
                                        <p:tav tm="0">
                                          <p:val>
                                            <p:fltVal val="0"/>
                                          </p:val>
                                        </p:tav>
                                        <p:tav tm="100000">
                                          <p:val>
                                            <p:fltVal val="1"/>
                                          </p:val>
                                        </p:tav>
                                      </p:tavLst>
                                    </p:anim>
                                  </p:childTnLst>
                                </p:cTn>
                              </p:par>
                            </p:childTnLst>
                          </p:cTn>
                        </p:par>
                        <p:par>
                          <p:cTn id="8" fill="hold">
                            <p:stCondLst>
                              <p:cond delay="600"/>
                            </p:stCondLst>
                            <p:childTnLst>
                              <p:par>
                                <p:cTn id="9" presetID="63"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300" fill="hold"/>
                                        <p:tgtEl>
                                          <p:spTgt spid="8"/>
                                        </p:tgtEl>
                                        <p:attrNameLst>
                                          <p:attrName>drawProgress</p:attrName>
                                        </p:attrNameLst>
                                      </p:cBhvr>
                                      <p:tavLst>
                                        <p:tav tm="0">
                                          <p:val>
                                            <p:fltVal val="0"/>
                                          </p:val>
                                        </p:tav>
                                        <p:tav tm="100000">
                                          <p:val>
                                            <p:fltVal val="1"/>
                                          </p:val>
                                        </p:tav>
                                      </p:tavLst>
                                    </p:anim>
                                  </p:childTnLst>
                                </p:cTn>
                              </p:par>
                            </p:childTnLst>
                          </p:cTn>
                        </p:par>
                        <p:par>
                          <p:cTn id="12" fill="hold">
                            <p:stCondLst>
                              <p:cond delay="900"/>
                            </p:stCondLst>
                            <p:childTnLst>
                              <p:par>
                                <p:cTn id="13" presetID="63"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200" fill="hold"/>
                                        <p:tgtEl>
                                          <p:spTgt spid="9"/>
                                        </p:tgtEl>
                                        <p:attrNameLst>
                                          <p:attrName>drawProgress</p:attrName>
                                        </p:attrNameLst>
                                      </p:cBhvr>
                                      <p:tavLst>
                                        <p:tav tm="0">
                                          <p:val>
                                            <p:fltVal val="0"/>
                                          </p:val>
                                        </p:tav>
                                        <p:tav tm="100000">
                                          <p:val>
                                            <p:fltVal val="1"/>
                                          </p:val>
                                        </p:tav>
                                      </p:tavLst>
                                    </p:anim>
                                  </p:childTnLst>
                                </p:cTn>
                              </p:par>
                            </p:childTnLst>
                          </p:cTn>
                        </p:par>
                        <p:par>
                          <p:cTn id="16" fill="hold">
                            <p:stCondLst>
                              <p:cond delay="11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600"/>
                                        <p:tgtEl>
                                          <p:spTgt spid="4"/>
                                        </p:tgtEl>
                                      </p:cBhvr>
                                    </p:animEffect>
                                    <p:anim calcmode="lin" valueType="num">
                                      <p:cBhvr>
                                        <p:cTn id="20" dur="600" fill="hold"/>
                                        <p:tgtEl>
                                          <p:spTgt spid="4"/>
                                        </p:tgtEl>
                                        <p:attrNameLst>
                                          <p:attrName>ppt_x</p:attrName>
                                        </p:attrNameLst>
                                      </p:cBhvr>
                                      <p:tavLst>
                                        <p:tav tm="0">
                                          <p:val>
                                            <p:strVal val="#ppt_x"/>
                                          </p:val>
                                        </p:tav>
                                        <p:tav tm="100000">
                                          <p:val>
                                            <p:strVal val="#ppt_x"/>
                                          </p:val>
                                        </p:tav>
                                      </p:tavLst>
                                    </p:anim>
                                    <p:anim calcmode="lin" valueType="num">
                                      <p:cBhvr>
                                        <p:cTn id="21" dur="6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a:t>Practice : 2nd 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646331"/>
          </a:xfrm>
          <a:prstGeom prst="rect">
            <a:avLst/>
          </a:prstGeom>
          <a:noFill/>
        </p:spPr>
        <p:txBody>
          <a:bodyPr wrap="square" rtlCol="0">
            <a:spAutoFit/>
          </a:bodyPr>
          <a:lstStyle/>
          <a:p>
            <a:r>
              <a:rPr lang="en-US" sz="2000" b="0" i="0" dirty="0">
                <a:effectLst/>
                <a:latin typeface="-apple-system"/>
              </a:rPr>
              <a:t>These are the overall results:</a:t>
            </a:r>
            <a:endParaRPr lang="en-US" sz="2000" dirty="0">
              <a:latin typeface="-apple-system"/>
            </a:endParaRPr>
          </a:p>
          <a:p>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4" name="Immagine 3" descr="Immagine che contiene testo, guardando, screenshot&#10;&#10;Descrizione generata automaticamente">
            <a:extLst>
              <a:ext uri="{FF2B5EF4-FFF2-40B4-BE49-F238E27FC236}">
                <a16:creationId xmlns:a16="http://schemas.microsoft.com/office/drawing/2014/main" id="{42C9C538-7F9F-485D-84E6-D21661F03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22" y="2061756"/>
            <a:ext cx="7555555" cy="4673016"/>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put penna 6">
                <a:extLst>
                  <a:ext uri="{FF2B5EF4-FFF2-40B4-BE49-F238E27FC236}">
                    <a16:creationId xmlns:a16="http://schemas.microsoft.com/office/drawing/2014/main" id="{A3C99AB1-6A8A-478D-BEFD-8DD36AEB180A}"/>
                  </a:ext>
                </a:extLst>
              </p14:cNvPr>
              <p14:cNvContentPartPr/>
              <p14:nvPr/>
            </p14:nvContentPartPr>
            <p14:xfrm>
              <a:off x="428544" y="3565512"/>
              <a:ext cx="691832" cy="749313"/>
            </p14:xfrm>
          </p:contentPart>
        </mc:Choice>
        <mc:Fallback xmlns="">
          <p:pic>
            <p:nvPicPr>
              <p:cNvPr id="7" name="Input penna 6">
                <a:extLst>
                  <a:ext uri="{FF2B5EF4-FFF2-40B4-BE49-F238E27FC236}">
                    <a16:creationId xmlns:a16="http://schemas.microsoft.com/office/drawing/2014/main" id="{A3C99AB1-6A8A-478D-BEFD-8DD36AEB180A}"/>
                  </a:ext>
                </a:extLst>
              </p:cNvPr>
              <p:cNvPicPr/>
              <p:nvPr/>
            </p:nvPicPr>
            <p:blipFill>
              <a:blip r:embed="rId4"/>
              <a:stretch>
                <a:fillRect/>
              </a:stretch>
            </p:blipFill>
            <p:spPr>
              <a:xfrm>
                <a:off x="374911" y="3457902"/>
                <a:ext cx="799458" cy="96489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put penna 9">
                <a:extLst>
                  <a:ext uri="{FF2B5EF4-FFF2-40B4-BE49-F238E27FC236}">
                    <a16:creationId xmlns:a16="http://schemas.microsoft.com/office/drawing/2014/main" id="{D5BD3103-FE55-4B0B-8535-CD9418DBF7CF}"/>
                  </a:ext>
                </a:extLst>
              </p14:cNvPr>
              <p14:cNvContentPartPr/>
              <p14:nvPr/>
            </p14:nvContentPartPr>
            <p14:xfrm>
              <a:off x="1219199" y="3370399"/>
              <a:ext cx="505755" cy="944426"/>
            </p14:xfrm>
          </p:contentPart>
        </mc:Choice>
        <mc:Fallback xmlns="">
          <p:pic>
            <p:nvPicPr>
              <p:cNvPr id="10" name="Input penna 9">
                <a:extLst>
                  <a:ext uri="{FF2B5EF4-FFF2-40B4-BE49-F238E27FC236}">
                    <a16:creationId xmlns:a16="http://schemas.microsoft.com/office/drawing/2014/main" id="{D5BD3103-FE55-4B0B-8535-CD9418DBF7CF}"/>
                  </a:ext>
                </a:extLst>
              </p:cNvPr>
              <p:cNvPicPr/>
              <p:nvPr/>
            </p:nvPicPr>
            <p:blipFill>
              <a:blip r:embed="rId6"/>
              <a:stretch>
                <a:fillRect/>
              </a:stretch>
            </p:blipFill>
            <p:spPr>
              <a:xfrm>
                <a:off x="1165564" y="3262783"/>
                <a:ext cx="613385" cy="1160017"/>
              </a:xfrm>
              <a:prstGeom prst="rect">
                <a:avLst/>
              </a:prstGeom>
            </p:spPr>
          </p:pic>
        </mc:Fallback>
      </mc:AlternateContent>
    </p:spTree>
    <p:extLst>
      <p:ext uri="{BB962C8B-B14F-4D97-AF65-F5344CB8AC3E}">
        <p14:creationId xmlns:p14="http://schemas.microsoft.com/office/powerpoint/2010/main" val="187795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drawProgress</p:attrName>
                                        </p:attrNameLst>
                                      </p:cBhvr>
                                      <p:tavLst>
                                        <p:tav tm="0">
                                          <p:val>
                                            <p:fltVal val="0"/>
                                          </p:val>
                                        </p:tav>
                                        <p:tav tm="100000">
                                          <p:val>
                                            <p:fltVal val="1"/>
                                          </p:val>
                                        </p:tav>
                                      </p:tavLst>
                                    </p:anim>
                                  </p:childTnLst>
                                </p:cTn>
                              </p:par>
                            </p:childTnLst>
                          </p:cTn>
                        </p:par>
                        <p:par>
                          <p:cTn id="8" fill="hold">
                            <p:stCondLst>
                              <p:cond delay="500"/>
                            </p:stCondLst>
                            <p:childTnLst>
                              <p:par>
                                <p:cTn id="9" presetID="63"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drawProgress</p:attrName>
                                        </p:attrNameLst>
                                      </p:cBhvr>
                                      <p:tavLst>
                                        <p:tav tm="0">
                                          <p:val>
                                            <p:fltVal val="0"/>
                                          </p:val>
                                        </p:tav>
                                        <p:tav tm="100000">
                                          <p:val>
                                            <p:fltVal val="1"/>
                                          </p:val>
                                        </p:tav>
                                      </p:tavLst>
                                    </p:anim>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600"/>
                                        <p:tgtEl>
                                          <p:spTgt spid="4"/>
                                        </p:tgtEl>
                                      </p:cBhvr>
                                    </p:animEffect>
                                    <p:anim calcmode="lin" valueType="num">
                                      <p:cBhvr>
                                        <p:cTn id="16" dur="600" fill="hold"/>
                                        <p:tgtEl>
                                          <p:spTgt spid="4"/>
                                        </p:tgtEl>
                                        <p:attrNameLst>
                                          <p:attrName>ppt_x</p:attrName>
                                        </p:attrNameLst>
                                      </p:cBhvr>
                                      <p:tavLst>
                                        <p:tav tm="0">
                                          <p:val>
                                            <p:strVal val="#ppt_x"/>
                                          </p:val>
                                        </p:tav>
                                        <p:tav tm="100000">
                                          <p:val>
                                            <p:strVal val="#ppt_x"/>
                                          </p:val>
                                        </p:tav>
                                      </p:tavLst>
                                    </p:anim>
                                    <p:anim calcmode="lin" valueType="num">
                                      <p:cBhvr>
                                        <p:cTn id="17" dur="6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Last </a:t>
            </a:r>
            <a:r>
              <a:rPr lang="it-IT" dirty="0" err="1"/>
              <a:t>try</a:t>
            </a:r>
            <a:endParaRPr lang="it-IT" dirty="0"/>
          </a:p>
        </p:txBody>
      </p:sp>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2185214"/>
          </a:xfrm>
          <a:prstGeom prst="rect">
            <a:avLst/>
          </a:prstGeom>
          <a:noFill/>
        </p:spPr>
        <p:txBody>
          <a:bodyPr wrap="square" rtlCol="0">
            <a:spAutoFit/>
          </a:bodyPr>
          <a:lstStyle/>
          <a:p>
            <a:r>
              <a:rPr lang="en-US" sz="2000" dirty="0">
                <a:latin typeface="-apple-system"/>
              </a:rPr>
              <a:t>As a</a:t>
            </a:r>
            <a:r>
              <a:rPr lang="en-US" sz="2000" b="0" i="0" dirty="0">
                <a:effectLst/>
                <a:latin typeface="-apple-system"/>
              </a:rPr>
              <a:t> last tentative to increase accuracy and speed, I put aside the CVX tool, and by taking full advantage of the theory I am going to apply the </a:t>
            </a:r>
            <a:r>
              <a:rPr lang="en-US" sz="2000" b="0" i="1" dirty="0">
                <a:effectLst/>
                <a:latin typeface="-apple-system"/>
              </a:rPr>
              <a:t>Alternating Direction Method of Multipliers </a:t>
            </a:r>
            <a:r>
              <a:rPr lang="en-US" sz="2000" b="0" i="0" dirty="0">
                <a:effectLst/>
                <a:latin typeface="-apple-system"/>
              </a:rPr>
              <a:t>(ADMM) to implement a </a:t>
            </a:r>
            <a:r>
              <a:rPr lang="en-US" sz="2000" b="0" i="0" u="sng" dirty="0">
                <a:effectLst/>
                <a:latin typeface="-apple-system"/>
              </a:rPr>
              <a:t>Robust Principal Component Analysis </a:t>
            </a:r>
            <a:r>
              <a:rPr lang="en-US" sz="2000" b="0" i="0" dirty="0">
                <a:effectLst/>
                <a:latin typeface="-apple-system"/>
              </a:rPr>
              <a:t>directly on the </a:t>
            </a:r>
            <a:r>
              <a:rPr lang="en-US" sz="2000" b="1" i="0" dirty="0">
                <a:effectLst/>
                <a:latin typeface="-apple-system"/>
              </a:rPr>
              <a:t>Q </a:t>
            </a:r>
            <a:r>
              <a:rPr lang="en-US" sz="2000" b="0" i="0" dirty="0">
                <a:effectLst/>
                <a:latin typeface="-apple-system"/>
              </a:rPr>
              <a:t>matrix.</a:t>
            </a:r>
          </a:p>
          <a:p>
            <a:endParaRPr lang="en-US" sz="2000" b="0" i="0" dirty="0">
              <a:effectLst/>
              <a:latin typeface="-apple-system"/>
            </a:endParaRPr>
          </a:p>
          <a:p>
            <a:r>
              <a:rPr lang="en-US" sz="2000" b="0" i="0" dirty="0">
                <a:effectLst/>
                <a:latin typeface="-apple-system"/>
              </a:rPr>
              <a:t>The idea behind this method is a proximal gradient algorithm with lower complexity which can solve the problem by alternating the optimization between low-rank component and sparse component:</a:t>
            </a:r>
            <a:endParaRPr lang="en-US" sz="2000" dirty="0">
              <a:latin typeface="-apple-system"/>
            </a:endParaRPr>
          </a:p>
          <a:p>
            <a:endParaRPr lang="fr-FR" sz="1600" dirty="0">
              <a:solidFill>
                <a:schemeClr val="accent6">
                  <a:lumMod val="40000"/>
                  <a:lumOff val="60000"/>
                </a:schemeClr>
              </a:solidFill>
              <a:latin typeface="Simplified Arabic Fixed" panose="020B0604020202020204" pitchFamily="49" charset="-78"/>
              <a:cs typeface="Simplified Arabic Fixed" panose="020B0604020202020204" pitchFamily="49" charset="-78"/>
              <a:sym typeface="Wingdings" panose="05000000000000000000" pitchFamily="2" charset="2"/>
            </a:endParaRPr>
          </a:p>
        </p:txBody>
      </p:sp>
      <p:pic>
        <p:nvPicPr>
          <p:cNvPr id="6" name="Immagine 5" descr="Immagine che contiene testo&#10;&#10;Descrizione generata automaticamente">
            <a:extLst>
              <a:ext uri="{FF2B5EF4-FFF2-40B4-BE49-F238E27FC236}">
                <a16:creationId xmlns:a16="http://schemas.microsoft.com/office/drawing/2014/main" id="{5000D15C-CD51-43AD-B0B5-5BCC1FA62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94" y="3675847"/>
            <a:ext cx="6934530" cy="2185214"/>
          </a:xfrm>
          <a:prstGeom prst="rect">
            <a:avLst/>
          </a:prstGeom>
        </p:spPr>
      </p:pic>
      <p:sp>
        <p:nvSpPr>
          <p:cNvPr id="8" name="CasellaDiTesto 7">
            <a:extLst>
              <a:ext uri="{FF2B5EF4-FFF2-40B4-BE49-F238E27FC236}">
                <a16:creationId xmlns:a16="http://schemas.microsoft.com/office/drawing/2014/main" id="{D6A2663A-3A6F-4CA4-B52F-302CE9B84877}"/>
              </a:ext>
            </a:extLst>
          </p:cNvPr>
          <p:cNvSpPr txBox="1"/>
          <p:nvPr/>
        </p:nvSpPr>
        <p:spPr>
          <a:xfrm>
            <a:off x="1009394" y="5971032"/>
            <a:ext cx="5921758" cy="369332"/>
          </a:xfrm>
          <a:prstGeom prst="rect">
            <a:avLst/>
          </a:prstGeom>
          <a:noFill/>
        </p:spPr>
        <p:txBody>
          <a:bodyPr wrap="square" rtlCol="0">
            <a:spAutoFit/>
          </a:bodyPr>
          <a:lstStyle/>
          <a:p>
            <a:r>
              <a:rPr lang="it-IT" u="sng" dirty="0">
                <a:solidFill>
                  <a:srgbClr val="1A466C"/>
                </a:solidFill>
                <a:latin typeface="Helvetica Neue"/>
                <a:hlinkClick r:id="rId3"/>
              </a:rPr>
              <a:t>https://arxiv.org/pdf/0912.3599.pdf</a:t>
            </a:r>
            <a:r>
              <a:rPr lang="it-IT" u="sng" dirty="0">
                <a:solidFill>
                  <a:srgbClr val="1A466C"/>
                </a:solidFill>
                <a:latin typeface="Helvetica Neue"/>
              </a:rPr>
              <a:t>  </a:t>
            </a:r>
            <a:r>
              <a:rPr lang="it-IT" b="0" i="0" u="sng" dirty="0">
                <a:solidFill>
                  <a:srgbClr val="1A466C"/>
                </a:solidFill>
                <a:effectLst/>
                <a:latin typeface="Helvetica Neue"/>
              </a:rPr>
              <a:t>(page 29)</a:t>
            </a:r>
            <a:endParaRPr lang="it-IT" dirty="0"/>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EF4B89F6-D242-48C3-923B-F7CA9163AF7A}"/>
                  </a:ext>
                </a:extLst>
              </p:cNvPr>
              <p:cNvSpPr txBox="1"/>
              <p:nvPr/>
            </p:nvSpPr>
            <p:spPr>
              <a:xfrm>
                <a:off x="8513064" y="3849624"/>
                <a:ext cx="3282696" cy="1963871"/>
              </a:xfrm>
              <a:prstGeom prst="rect">
                <a:avLst/>
              </a:prstGeom>
              <a:noFill/>
            </p:spPr>
            <p:txBody>
              <a:bodyPr wrap="square" rtlCol="0">
                <a:spAutoFit/>
              </a:bodyPr>
              <a:lstStyle/>
              <a:p>
                <a:r>
                  <a:rPr lang="it-IT" sz="2000" dirty="0">
                    <a:latin typeface="-apple-system"/>
                  </a:rPr>
                  <a:t>In order to </a:t>
                </a:r>
                <a:r>
                  <a:rPr lang="it-IT" sz="2000" dirty="0" err="1">
                    <a:latin typeface="-apple-system"/>
                  </a:rPr>
                  <a:t>implement</a:t>
                </a:r>
                <a:r>
                  <a:rPr lang="it-IT" sz="2000" dirty="0">
                    <a:latin typeface="-apple-system"/>
                  </a:rPr>
                  <a:t> </a:t>
                </a:r>
                <a:r>
                  <a:rPr lang="it-IT" sz="2000" dirty="0" err="1">
                    <a:latin typeface="-apple-system"/>
                  </a:rPr>
                  <a:t>this</a:t>
                </a:r>
                <a:r>
                  <a:rPr lang="it-IT" sz="2000" dirty="0">
                    <a:latin typeface="-apple-system"/>
                  </a:rPr>
                  <a:t> </a:t>
                </a:r>
                <a:r>
                  <a:rPr lang="it-IT" sz="2000" dirty="0" err="1">
                    <a:latin typeface="-apple-system"/>
                  </a:rPr>
                  <a:t>algorithm</a:t>
                </a:r>
                <a:r>
                  <a:rPr lang="it-IT" sz="2000" dirty="0">
                    <a:latin typeface="-apple-system"/>
                  </a:rPr>
                  <a:t> on Python, I </a:t>
                </a:r>
                <a:r>
                  <a:rPr lang="it-IT" sz="2000" dirty="0" err="1">
                    <a:latin typeface="-apple-system"/>
                  </a:rPr>
                  <a:t>define</a:t>
                </a:r>
                <a:r>
                  <a:rPr lang="it-IT" sz="2000" dirty="0">
                    <a:latin typeface="-apple-system"/>
                  </a:rPr>
                  <a:t> 2 new </a:t>
                </a:r>
                <a:r>
                  <a:rPr lang="it-IT" sz="2000" dirty="0" err="1">
                    <a:latin typeface="-apple-system"/>
                  </a:rPr>
                  <a:t>functions</a:t>
                </a:r>
                <a:r>
                  <a:rPr lang="it-IT" sz="2000" dirty="0">
                    <a:latin typeface="-apple-system"/>
                  </a:rPr>
                  <a:t>:</a:t>
                </a:r>
              </a:p>
              <a:p>
                <a:r>
                  <a:rPr lang="it-IT" sz="2000" dirty="0">
                    <a:latin typeface="-apple-system"/>
                  </a:rPr>
                  <a:t> the </a:t>
                </a:r>
                <a:r>
                  <a:rPr lang="it-IT" sz="2000" dirty="0" err="1">
                    <a:latin typeface="-apple-system"/>
                  </a:rPr>
                  <a:t>proximal</a:t>
                </a:r>
                <a:r>
                  <a:rPr lang="it-IT" sz="2000" dirty="0">
                    <a:latin typeface="-apple-system"/>
                  </a:rPr>
                  <a:t> </a:t>
                </a:r>
                <a:r>
                  <a:rPr lang="it-IT" sz="2000" dirty="0" err="1">
                    <a:latin typeface="-apple-system"/>
                  </a:rPr>
                  <a:t>operators</a:t>
                </a:r>
                <a:r>
                  <a:rPr lang="it-IT" sz="2000" dirty="0">
                    <a:latin typeface="-apple-system"/>
                  </a:rPr>
                  <a:t> for l1-norm and the </a:t>
                </a:r>
                <a:r>
                  <a:rPr lang="it-IT" sz="2000" dirty="0" err="1">
                    <a:latin typeface="-apple-system"/>
                  </a:rPr>
                  <a:t>nuclear-norm</a:t>
                </a:r>
                <a:r>
                  <a:rPr lang="it-IT" sz="2000" dirty="0">
                    <a:latin typeface="-apple-system"/>
                  </a:rPr>
                  <a:t> </a:t>
                </a:r>
              </a:p>
              <a:p>
                <a:r>
                  <a:rPr lang="it-IT" sz="2000" dirty="0">
                    <a:latin typeface="-apple-system"/>
                  </a:rPr>
                  <a:t>(</a:t>
                </a:r>
                <a14:m>
                  <m:oMath xmlns:m="http://schemas.openxmlformats.org/officeDocument/2006/math">
                    <m:sSub>
                      <m:sSubPr>
                        <m:ctrlPr>
                          <a:rPr lang="it-IT" sz="2000" i="1">
                            <a:latin typeface="Cambria Math" panose="02040503050406030204" pitchFamily="18" charset="0"/>
                          </a:rPr>
                        </m:ctrlPr>
                      </m:sSubPr>
                      <m:e>
                        <m:r>
                          <a:rPr lang="it-IT" sz="2000">
                            <a:latin typeface="Cambria Math" panose="02040503050406030204" pitchFamily="18" charset="0"/>
                          </a:rPr>
                          <m:t>𝐷</m:t>
                        </m:r>
                      </m:e>
                      <m:sub>
                        <m:r>
                          <a:rPr lang="it-IT" sz="2000">
                            <a:latin typeface="Cambria Math" panose="02040503050406030204" pitchFamily="18" charset="0"/>
                          </a:rPr>
                          <m:t>𝜇</m:t>
                        </m:r>
                      </m:sub>
                    </m:sSub>
                    <m:r>
                      <a:rPr lang="it-IT" sz="2000">
                        <a:latin typeface="Cambria Math" panose="02040503050406030204" pitchFamily="18" charset="0"/>
                      </a:rPr>
                      <m:t> &amp;</m:t>
                    </m:r>
                    <m:sSub>
                      <m:sSubPr>
                        <m:ctrlPr>
                          <a:rPr lang="it-IT" sz="2000" i="1">
                            <a:latin typeface="Cambria Math" panose="02040503050406030204" pitchFamily="18" charset="0"/>
                          </a:rPr>
                        </m:ctrlPr>
                      </m:sSubPr>
                      <m:e>
                        <m:r>
                          <a:rPr lang="it-IT" sz="2000">
                            <a:latin typeface="Cambria Math" panose="02040503050406030204" pitchFamily="18" charset="0"/>
                          </a:rPr>
                          <m:t> </m:t>
                        </m:r>
                        <m:r>
                          <a:rPr lang="it-IT" sz="2000">
                            <a:latin typeface="Cambria Math" panose="02040503050406030204" pitchFamily="18" charset="0"/>
                          </a:rPr>
                          <m:t>𝑆</m:t>
                        </m:r>
                      </m:e>
                      <m:sub>
                        <m:r>
                          <a:rPr lang="it-IT" sz="2000">
                            <a:latin typeface="Cambria Math" panose="02040503050406030204" pitchFamily="18" charset="0"/>
                          </a:rPr>
                          <m:t>𝜆𝜇</m:t>
                        </m:r>
                      </m:sub>
                    </m:sSub>
                  </m:oMath>
                </a14:m>
                <a:r>
                  <a:rPr lang="it-IT" sz="2000" dirty="0">
                    <a:latin typeface="-apple-system"/>
                  </a:rPr>
                  <a:t>, </a:t>
                </a:r>
                <a:r>
                  <a:rPr lang="it-IT" sz="2000" dirty="0" err="1">
                    <a:latin typeface="-apple-system"/>
                  </a:rPr>
                  <a:t>respectively</a:t>
                </a:r>
                <a:r>
                  <a:rPr lang="it-IT" sz="2000" dirty="0">
                    <a:latin typeface="-apple-system"/>
                  </a:rPr>
                  <a:t>)</a:t>
                </a:r>
              </a:p>
            </p:txBody>
          </p:sp>
        </mc:Choice>
        <mc:Fallback xmlns="">
          <p:sp>
            <p:nvSpPr>
              <p:cNvPr id="12" name="CasellaDiTesto 11">
                <a:extLst>
                  <a:ext uri="{FF2B5EF4-FFF2-40B4-BE49-F238E27FC236}">
                    <a16:creationId xmlns:a16="http://schemas.microsoft.com/office/drawing/2014/main" id="{EF4B89F6-D242-48C3-923B-F7CA9163AF7A}"/>
                  </a:ext>
                </a:extLst>
              </p:cNvPr>
              <p:cNvSpPr txBox="1">
                <a:spLocks noRot="1" noChangeAspect="1" noMove="1" noResize="1" noEditPoints="1" noAdjustHandles="1" noChangeArrowheads="1" noChangeShapeType="1" noTextEdit="1"/>
              </p:cNvSpPr>
              <p:nvPr/>
            </p:nvSpPr>
            <p:spPr>
              <a:xfrm>
                <a:off x="8513064" y="3849624"/>
                <a:ext cx="3282696" cy="1963871"/>
              </a:xfrm>
              <a:prstGeom prst="rect">
                <a:avLst/>
              </a:prstGeom>
              <a:blipFill>
                <a:blip r:embed="rId4"/>
                <a:stretch>
                  <a:fillRect l="-2045" t="-1863" r="-1673" b="-3416"/>
                </a:stretch>
              </a:blipFill>
            </p:spPr>
            <p:txBody>
              <a:bodyPr/>
              <a:lstStyle/>
              <a:p>
                <a:r>
                  <a:rPr lang="it-IT">
                    <a:noFill/>
                  </a:rPr>
                  <a:t> </a:t>
                </a:r>
              </a:p>
            </p:txBody>
          </p:sp>
        </mc:Fallback>
      </mc:AlternateContent>
    </p:spTree>
    <p:extLst>
      <p:ext uri="{BB962C8B-B14F-4D97-AF65-F5344CB8AC3E}">
        <p14:creationId xmlns:p14="http://schemas.microsoft.com/office/powerpoint/2010/main" val="377119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Last </a:t>
            </a:r>
            <a:r>
              <a:rPr lang="it-IT" dirty="0" err="1"/>
              <a:t>try</a:t>
            </a:r>
            <a:endParaRPr lang="it-IT" dirty="0"/>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1938992"/>
              </a:xfrm>
              <a:prstGeom prst="rect">
                <a:avLst/>
              </a:prstGeom>
              <a:noFill/>
            </p:spPr>
            <p:txBody>
              <a:bodyPr wrap="square" rtlCol="0">
                <a:spAutoFit/>
              </a:bodyPr>
              <a:lstStyle/>
              <a:p>
                <a:r>
                  <a:rPr lang="en-US" sz="2000" dirty="0">
                    <a:latin typeface="-apple-system"/>
                  </a:rPr>
                  <a:t>After the implementation of the ADMM function, I can finally run it on the </a:t>
                </a:r>
                <a:r>
                  <a:rPr lang="en-US" sz="2000" u="sng" dirty="0">
                    <a:latin typeface="-apple-system"/>
                  </a:rPr>
                  <a:t>entire</a:t>
                </a:r>
                <a:r>
                  <a:rPr lang="en-US" sz="2000" dirty="0">
                    <a:latin typeface="-apple-system"/>
                  </a:rPr>
                  <a:t> matrix </a:t>
                </a:r>
                <a:r>
                  <a:rPr lang="en-US" sz="2000" b="1" dirty="0">
                    <a:latin typeface="-apple-system"/>
                  </a:rPr>
                  <a:t>Q</a:t>
                </a:r>
                <a:r>
                  <a:rPr lang="en-US" sz="2000" dirty="0">
                    <a:latin typeface="-apple-system"/>
                  </a:rPr>
                  <a:t> :</a:t>
                </a:r>
              </a:p>
              <a:p>
                <a:r>
                  <a:rPr lang="en-US" sz="2000" dirty="0">
                    <a:latin typeface="-apple-system"/>
                  </a:rPr>
                  <a:t>in just a few iterations and in a bunch of seconds I can see the best results seen so far! </a:t>
                </a:r>
              </a:p>
              <a:p>
                <a:endParaRPr lang="en-US" sz="2000" dirty="0">
                  <a:latin typeface="-apple-system"/>
                </a:endParaRPr>
              </a:p>
              <a:p>
                <a:r>
                  <a:rPr lang="en-US" sz="2000" dirty="0">
                    <a:latin typeface="-apple-system"/>
                  </a:rPr>
                  <a:t>It returns an error of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10</m:t>
                        </m:r>
                      </m:e>
                      <m:sup>
                        <m:r>
                          <a:rPr lang="it-IT" sz="2000" b="0" i="1" smtClean="0">
                            <a:latin typeface="Cambria Math" panose="02040503050406030204" pitchFamily="18" charset="0"/>
                          </a:rPr>
                          <m:t>−13</m:t>
                        </m:r>
                      </m:sup>
                    </m:sSup>
                    <m:r>
                      <a:rPr lang="it-IT" sz="2000" b="0" i="1" smtClean="0">
                        <a:latin typeface="Cambria Math" panose="02040503050406030204" pitchFamily="18" charset="0"/>
                      </a:rPr>
                      <m:t>‼</m:t>
                    </m:r>
                    <m:r>
                      <a:rPr lang="it-IT" sz="2000" b="0" i="1" smtClean="0">
                        <a:latin typeface="Cambria Math" panose="02040503050406030204" pitchFamily="18" charset="0"/>
                      </a:rPr>
                      <m:t>!</m:t>
                    </m:r>
                  </m:oMath>
                </a14:m>
                <a:endParaRPr lang="it-IT" sz="2000" b="0" dirty="0">
                  <a:latin typeface="-apple-system"/>
                </a:endParaRPr>
              </a:p>
              <a:p>
                <a:endParaRPr lang="en-US" sz="2000" dirty="0">
                  <a:solidFill>
                    <a:schemeClr val="accent6">
                      <a:lumMod val="40000"/>
                      <a:lumOff val="60000"/>
                    </a:schemeClr>
                  </a:solidFill>
                  <a:latin typeface="-apple-system"/>
                  <a:cs typeface="Simplified Arabic Fixed" panose="020B0604020202020204" pitchFamily="49" charset="-78"/>
                  <a:sym typeface="Wingdings" panose="05000000000000000000" pitchFamily="2" charset="2"/>
                </a:endParaRPr>
              </a:p>
              <a:p>
                <a:r>
                  <a:rPr lang="en-US" sz="2000" dirty="0">
                    <a:latin typeface="-apple-system"/>
                    <a:sym typeface="Wingdings" panose="05000000000000000000" pitchFamily="2" charset="2"/>
                  </a:rPr>
                  <a:t>Here’s the final plots: </a:t>
                </a:r>
              </a:p>
            </p:txBody>
          </p:sp>
        </mc:Choice>
        <mc:Fallback>
          <p:sp>
            <p:nvSpPr>
              <p:cNvPr id="5" name="CasellaDiTesto 4">
                <a:extLst>
                  <a:ext uri="{FF2B5EF4-FFF2-40B4-BE49-F238E27FC236}">
                    <a16:creationId xmlns:a16="http://schemas.microsoft.com/office/drawing/2014/main" id="{7C7E07BB-4A0C-4435-893D-4EFECFEB24D9}"/>
                  </a:ext>
                </a:extLst>
              </p:cNvPr>
              <p:cNvSpPr txBox="1">
                <a:spLocks noRot="1" noChangeAspect="1" noMove="1" noResize="1" noEditPoints="1" noAdjustHandles="1" noChangeArrowheads="1" noChangeShapeType="1" noTextEdit="1"/>
              </p:cNvSpPr>
              <p:nvPr/>
            </p:nvSpPr>
            <p:spPr>
              <a:xfrm>
                <a:off x="877824" y="1490633"/>
                <a:ext cx="11146536" cy="1938992"/>
              </a:xfrm>
              <a:prstGeom prst="rect">
                <a:avLst/>
              </a:prstGeom>
              <a:blipFill>
                <a:blip r:embed="rId2"/>
                <a:stretch>
                  <a:fillRect l="-547" t="-1887" b="-4717"/>
                </a:stretch>
              </a:blipFill>
            </p:spPr>
            <p:txBody>
              <a:bodyPr/>
              <a:lstStyle/>
              <a:p>
                <a:r>
                  <a:rPr lang="it-IT">
                    <a:noFill/>
                  </a:rPr>
                  <a:t> </a:t>
                </a:r>
              </a:p>
            </p:txBody>
          </p:sp>
        </mc:Fallback>
      </mc:AlternateContent>
      <p:pic>
        <p:nvPicPr>
          <p:cNvPr id="4" name="Immagine 3" descr="Immagine che contiene testo&#10;&#10;Descrizione generata automaticamente">
            <a:extLst>
              <a:ext uri="{FF2B5EF4-FFF2-40B4-BE49-F238E27FC236}">
                <a16:creationId xmlns:a16="http://schemas.microsoft.com/office/drawing/2014/main" id="{5ED81B03-2B05-444B-A31C-A0736E589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639" y="2862560"/>
            <a:ext cx="6460018" cy="3995440"/>
          </a:xfrm>
          <a:prstGeom prst="rect">
            <a:avLst/>
          </a:prstGeom>
        </p:spPr>
      </p:pic>
    </p:spTree>
    <p:extLst>
      <p:ext uri="{BB962C8B-B14F-4D97-AF65-F5344CB8AC3E}">
        <p14:creationId xmlns:p14="http://schemas.microsoft.com/office/powerpoint/2010/main" val="231248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9" name="Straight Connector 1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asellaDiTesto 2">
            <a:extLst>
              <a:ext uri="{FF2B5EF4-FFF2-40B4-BE49-F238E27FC236}">
                <a16:creationId xmlns:a16="http://schemas.microsoft.com/office/drawing/2014/main" id="{E16649E3-9D1C-4452-A433-14F6170A34ED}"/>
              </a:ext>
            </a:extLst>
          </p:cNvPr>
          <p:cNvSpPr txBox="1"/>
          <p:nvPr/>
        </p:nvSpPr>
        <p:spPr>
          <a:xfrm>
            <a:off x="457200" y="609598"/>
            <a:ext cx="4700821" cy="5664728"/>
          </a:xfrm>
          <a:prstGeom prst="rect">
            <a:avLst/>
          </a:prstGeom>
        </p:spPr>
        <p:txBody>
          <a:bodyPr vert="horz" lIns="91440" tIns="45720" rIns="91440" bIns="45720" rtlCol="0">
            <a:normAutofit/>
          </a:bodyPr>
          <a:lstStyle/>
          <a:p>
            <a:pPr>
              <a:spcAft>
                <a:spcPts val="600"/>
              </a:spcAft>
              <a:buClr>
                <a:schemeClr val="bg1"/>
              </a:buClr>
              <a:buSzPct val="75000"/>
            </a:pPr>
            <a:r>
              <a:rPr lang="en-US" dirty="0">
                <a:solidFill>
                  <a:srgbClr val="FFFFFF"/>
                </a:solidFill>
              </a:rPr>
              <a:t>T</a:t>
            </a:r>
            <a:r>
              <a:rPr lang="en-US" b="0" i="0" dirty="0">
                <a:solidFill>
                  <a:srgbClr val="FFFFFF"/>
                </a:solidFill>
                <a:effectLst/>
              </a:rPr>
              <a:t>he data are based on measurements of origin-destination flows taken continuously over a seven-day period, starting December 22, 2003. </a:t>
            </a:r>
          </a:p>
          <a:p>
            <a:pPr>
              <a:spcAft>
                <a:spcPts val="600"/>
              </a:spcAft>
              <a:buClr>
                <a:schemeClr val="bg1"/>
              </a:buClr>
              <a:buSzPct val="75000"/>
            </a:pPr>
            <a:endParaRPr lang="en-US" b="0" i="0" dirty="0">
              <a:solidFill>
                <a:srgbClr val="FFFFFF"/>
              </a:solidFill>
              <a:effectLst/>
            </a:endParaRPr>
          </a:p>
          <a:p>
            <a:pPr>
              <a:spcAft>
                <a:spcPts val="600"/>
              </a:spcAft>
              <a:buClr>
                <a:schemeClr val="bg1"/>
              </a:buClr>
              <a:buSzPct val="75000"/>
            </a:pPr>
            <a:r>
              <a:rPr lang="en-US" b="0" i="0" dirty="0">
                <a:solidFill>
                  <a:srgbClr val="FFFFFF"/>
                </a:solidFill>
                <a:effectLst/>
              </a:rPr>
              <a:t>These data represent aggregate flow volumes for </a:t>
            </a:r>
            <a:r>
              <a:rPr lang="en-US" b="1" i="0" dirty="0">
                <a:solidFill>
                  <a:srgbClr val="FFFFFF"/>
                </a:solidFill>
                <a:effectLst/>
              </a:rPr>
              <a:t>12x24x7 = 2016</a:t>
            </a:r>
            <a:r>
              <a:rPr lang="en-US" b="0" i="0" dirty="0">
                <a:solidFill>
                  <a:srgbClr val="FFFFFF"/>
                </a:solidFill>
                <a:effectLst/>
              </a:rPr>
              <a:t> consecutive 5-minutes time intervals over the week, across </a:t>
            </a:r>
            <a:r>
              <a:rPr lang="en-US" b="1" i="0" dirty="0">
                <a:solidFill>
                  <a:srgbClr val="FFFFFF"/>
                </a:solidFill>
                <a:effectLst/>
              </a:rPr>
              <a:t>11x11 = 121</a:t>
            </a:r>
            <a:r>
              <a:rPr lang="en-US" b="0" i="0" dirty="0">
                <a:solidFill>
                  <a:srgbClr val="FFFFFF"/>
                </a:solidFill>
                <a:effectLst/>
              </a:rPr>
              <a:t> origin-destination pairs (including self-loops) in the 11 nodes network (where nodes represent points-of-presence).</a:t>
            </a:r>
          </a:p>
          <a:p>
            <a:pPr>
              <a:spcAft>
                <a:spcPts val="600"/>
              </a:spcAft>
              <a:buClr>
                <a:schemeClr val="bg1"/>
              </a:buClr>
              <a:buSzPct val="75000"/>
            </a:pPr>
            <a:endParaRPr lang="en-US" b="0" i="0" dirty="0">
              <a:solidFill>
                <a:srgbClr val="FFFFFF"/>
              </a:solidFill>
              <a:effectLst/>
            </a:endParaRPr>
          </a:p>
          <a:p>
            <a:pPr>
              <a:spcAft>
                <a:spcPts val="600"/>
              </a:spcAft>
              <a:buClr>
                <a:schemeClr val="bg1"/>
              </a:buClr>
              <a:buSzPct val="75000"/>
            </a:pPr>
            <a:r>
              <a:rPr lang="en-US" b="0" i="0" dirty="0">
                <a:solidFill>
                  <a:srgbClr val="FFFFFF"/>
                </a:solidFill>
                <a:effectLst/>
              </a:rPr>
              <a:t>They use the following four letters' abbreviations: </a:t>
            </a:r>
            <a:r>
              <a:rPr lang="en-US" b="0" i="1" dirty="0">
                <a:solidFill>
                  <a:srgbClr val="FFFFFF"/>
                </a:solidFill>
                <a:effectLst/>
              </a:rPr>
              <a:t>Atlanta (</a:t>
            </a:r>
            <a:r>
              <a:rPr lang="en-US" b="0" i="1" dirty="0" err="1">
                <a:solidFill>
                  <a:srgbClr val="FFFFFF"/>
                </a:solidFill>
                <a:effectLst/>
              </a:rPr>
              <a:t>atla</a:t>
            </a:r>
            <a:r>
              <a:rPr lang="en-US" b="0" i="1" dirty="0">
                <a:solidFill>
                  <a:srgbClr val="FFFFFF"/>
                </a:solidFill>
                <a:effectLst/>
              </a:rPr>
              <a:t>), Chicago (chin), Denver (</a:t>
            </a:r>
            <a:r>
              <a:rPr lang="en-US" b="0" i="1" dirty="0" err="1">
                <a:solidFill>
                  <a:srgbClr val="FFFFFF"/>
                </a:solidFill>
                <a:effectLst/>
              </a:rPr>
              <a:t>dnvr</a:t>
            </a:r>
            <a:r>
              <a:rPr lang="en-US" b="0" i="1" dirty="0">
                <a:solidFill>
                  <a:srgbClr val="FFFFFF"/>
                </a:solidFill>
                <a:effectLst/>
              </a:rPr>
              <a:t>), Houston (</a:t>
            </a:r>
            <a:r>
              <a:rPr lang="en-US" b="0" i="1" dirty="0" err="1">
                <a:solidFill>
                  <a:srgbClr val="FFFFFF"/>
                </a:solidFill>
                <a:effectLst/>
              </a:rPr>
              <a:t>hstn</a:t>
            </a:r>
            <a:r>
              <a:rPr lang="en-US" b="0" i="1" dirty="0">
                <a:solidFill>
                  <a:srgbClr val="FFFFFF"/>
                </a:solidFill>
                <a:effectLst/>
              </a:rPr>
              <a:t>), Indianapolis (</a:t>
            </a:r>
            <a:r>
              <a:rPr lang="en-US" b="0" i="1" dirty="0" err="1">
                <a:solidFill>
                  <a:srgbClr val="FFFFFF"/>
                </a:solidFill>
                <a:effectLst/>
              </a:rPr>
              <a:t>ipls</a:t>
            </a:r>
            <a:r>
              <a:rPr lang="en-US" b="0" i="1" dirty="0">
                <a:solidFill>
                  <a:srgbClr val="FFFFFF"/>
                </a:solidFill>
                <a:effectLst/>
              </a:rPr>
              <a:t>), Kansas City (</a:t>
            </a:r>
            <a:r>
              <a:rPr lang="en-US" b="0" i="1" dirty="0" err="1">
                <a:solidFill>
                  <a:srgbClr val="FFFFFF"/>
                </a:solidFill>
                <a:effectLst/>
              </a:rPr>
              <a:t>kscy</a:t>
            </a:r>
            <a:r>
              <a:rPr lang="en-US" b="0" i="1" dirty="0">
                <a:solidFill>
                  <a:srgbClr val="FFFFFF"/>
                </a:solidFill>
                <a:effectLst/>
              </a:rPr>
              <a:t>), Los Angeles (</a:t>
            </a:r>
            <a:r>
              <a:rPr lang="en-US" b="0" i="1" dirty="0" err="1">
                <a:solidFill>
                  <a:srgbClr val="FFFFFF"/>
                </a:solidFill>
                <a:effectLst/>
              </a:rPr>
              <a:t>losa</a:t>
            </a:r>
            <a:r>
              <a:rPr lang="en-US" b="0" i="1" dirty="0">
                <a:solidFill>
                  <a:srgbClr val="FFFFFF"/>
                </a:solidFill>
                <a:effectLst/>
              </a:rPr>
              <a:t>), New York (</a:t>
            </a:r>
            <a:r>
              <a:rPr lang="en-US" b="0" i="1" dirty="0" err="1">
                <a:solidFill>
                  <a:srgbClr val="FFFFFF"/>
                </a:solidFill>
                <a:effectLst/>
              </a:rPr>
              <a:t>nycm</a:t>
            </a:r>
            <a:r>
              <a:rPr lang="en-US" b="0" i="1" dirty="0">
                <a:solidFill>
                  <a:srgbClr val="FFFFFF"/>
                </a:solidFill>
                <a:effectLst/>
              </a:rPr>
              <a:t>), Sunnyvale (</a:t>
            </a:r>
            <a:r>
              <a:rPr lang="en-US" b="0" i="1" dirty="0" err="1">
                <a:solidFill>
                  <a:srgbClr val="FFFFFF"/>
                </a:solidFill>
                <a:effectLst/>
              </a:rPr>
              <a:t>snva</a:t>
            </a:r>
            <a:r>
              <a:rPr lang="en-US" b="0" i="1" dirty="0">
                <a:solidFill>
                  <a:srgbClr val="FFFFFF"/>
                </a:solidFill>
                <a:effectLst/>
              </a:rPr>
              <a:t>), Seattle (</a:t>
            </a:r>
            <a:r>
              <a:rPr lang="en-US" b="0" i="1" dirty="0" err="1">
                <a:solidFill>
                  <a:srgbClr val="FFFFFF"/>
                </a:solidFill>
                <a:effectLst/>
              </a:rPr>
              <a:t>sttl</a:t>
            </a:r>
            <a:r>
              <a:rPr lang="en-US" b="0" i="1" dirty="0">
                <a:solidFill>
                  <a:srgbClr val="FFFFFF"/>
                </a:solidFill>
                <a:effectLst/>
              </a:rPr>
              <a:t>) and Washington D.C. (wash)</a:t>
            </a:r>
            <a:endParaRPr lang="en-US" b="0" i="0" dirty="0">
              <a:solidFill>
                <a:srgbClr val="FFFFFF"/>
              </a:solidFill>
              <a:effectLst/>
            </a:endParaRPr>
          </a:p>
        </p:txBody>
      </p:sp>
      <p:sp>
        <p:nvSpPr>
          <p:cNvPr id="14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4" name="Immagine 3" descr="Immagine che contiene testo, cielo, rosso&#10;&#10;Descrizione generata automaticamente">
            <a:extLst>
              <a:ext uri="{FF2B5EF4-FFF2-40B4-BE49-F238E27FC236}">
                <a16:creationId xmlns:a16="http://schemas.microsoft.com/office/drawing/2014/main" id="{C1102D20-5EC8-415B-8087-C0F75BB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767" y="1405162"/>
            <a:ext cx="6795701" cy="4196345"/>
          </a:xfrm>
          <a:prstGeom prst="rect">
            <a:avLst/>
          </a:prstGeom>
        </p:spPr>
      </p:pic>
    </p:spTree>
    <p:extLst>
      <p:ext uri="{BB962C8B-B14F-4D97-AF65-F5344CB8AC3E}">
        <p14:creationId xmlns:p14="http://schemas.microsoft.com/office/powerpoint/2010/main" val="2590970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Last </a:t>
            </a:r>
            <a:r>
              <a:rPr lang="it-IT" dirty="0" err="1"/>
              <a:t>try</a:t>
            </a:r>
            <a:endParaRPr lang="it-IT" dirty="0"/>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1938992"/>
              </a:xfrm>
              <a:prstGeom prst="rect">
                <a:avLst/>
              </a:prstGeom>
              <a:noFill/>
            </p:spPr>
            <p:txBody>
              <a:bodyPr wrap="square" rtlCol="0">
                <a:spAutoFit/>
              </a:bodyPr>
              <a:lstStyle/>
              <a:p>
                <a:r>
                  <a:rPr lang="en-US" sz="2000" dirty="0">
                    <a:latin typeface="-apple-system"/>
                  </a:rPr>
                  <a:t>After the implementation of the ADMM function, I can finally run it on the </a:t>
                </a:r>
                <a:r>
                  <a:rPr lang="en-US" sz="2000" u="sng" dirty="0">
                    <a:latin typeface="-apple-system"/>
                  </a:rPr>
                  <a:t>entire</a:t>
                </a:r>
                <a:r>
                  <a:rPr lang="en-US" sz="2000" dirty="0">
                    <a:latin typeface="-apple-system"/>
                  </a:rPr>
                  <a:t> matrix </a:t>
                </a:r>
                <a:r>
                  <a:rPr lang="en-US" sz="2000" b="1" dirty="0">
                    <a:latin typeface="-apple-system"/>
                  </a:rPr>
                  <a:t>Q</a:t>
                </a:r>
                <a:r>
                  <a:rPr lang="en-US" sz="2000" dirty="0">
                    <a:latin typeface="-apple-system"/>
                  </a:rPr>
                  <a:t> :</a:t>
                </a:r>
              </a:p>
              <a:p>
                <a:r>
                  <a:rPr lang="en-US" sz="2000" dirty="0">
                    <a:latin typeface="-apple-system"/>
                  </a:rPr>
                  <a:t>in just a few iterations and in a bunch of seconds I can see the best results seen so far! </a:t>
                </a:r>
              </a:p>
              <a:p>
                <a:endParaRPr lang="en-US" sz="2000" dirty="0">
                  <a:latin typeface="-apple-system"/>
                </a:endParaRPr>
              </a:p>
              <a:p>
                <a:r>
                  <a:rPr lang="en-US" sz="2000" dirty="0">
                    <a:latin typeface="-apple-system"/>
                  </a:rPr>
                  <a:t>It returns an error of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10</m:t>
                        </m:r>
                      </m:e>
                      <m:sup>
                        <m:r>
                          <a:rPr lang="it-IT" sz="2000" b="0" i="1" smtClean="0">
                            <a:latin typeface="Cambria Math" panose="02040503050406030204" pitchFamily="18" charset="0"/>
                          </a:rPr>
                          <m:t>−13</m:t>
                        </m:r>
                      </m:sup>
                    </m:sSup>
                    <m:r>
                      <a:rPr lang="it-IT" sz="2000" b="0" i="1" smtClean="0">
                        <a:latin typeface="Cambria Math" panose="02040503050406030204" pitchFamily="18" charset="0"/>
                      </a:rPr>
                      <m:t>‼</m:t>
                    </m:r>
                    <m:r>
                      <a:rPr lang="it-IT" sz="2000" b="0" i="1" smtClean="0">
                        <a:latin typeface="Cambria Math" panose="02040503050406030204" pitchFamily="18" charset="0"/>
                      </a:rPr>
                      <m:t>!</m:t>
                    </m:r>
                  </m:oMath>
                </a14:m>
                <a:endParaRPr lang="it-IT" sz="2000" b="0" dirty="0">
                  <a:latin typeface="-apple-system"/>
                </a:endParaRPr>
              </a:p>
              <a:p>
                <a:endParaRPr lang="en-US" sz="2000" dirty="0">
                  <a:solidFill>
                    <a:schemeClr val="accent6">
                      <a:lumMod val="40000"/>
                      <a:lumOff val="60000"/>
                    </a:schemeClr>
                  </a:solidFill>
                  <a:latin typeface="-apple-system"/>
                  <a:cs typeface="Simplified Arabic Fixed" panose="020B0604020202020204" pitchFamily="49" charset="-78"/>
                  <a:sym typeface="Wingdings" panose="05000000000000000000" pitchFamily="2" charset="2"/>
                </a:endParaRPr>
              </a:p>
              <a:p>
                <a:r>
                  <a:rPr lang="en-US" sz="2000" dirty="0">
                    <a:latin typeface="-apple-system"/>
                    <a:sym typeface="Wingdings" panose="05000000000000000000" pitchFamily="2" charset="2"/>
                  </a:rPr>
                  <a:t>Here’s the final plots: </a:t>
                </a:r>
              </a:p>
            </p:txBody>
          </p:sp>
        </mc:Choice>
        <mc:Fallback>
          <p:sp>
            <p:nvSpPr>
              <p:cNvPr id="5" name="CasellaDiTesto 4">
                <a:extLst>
                  <a:ext uri="{FF2B5EF4-FFF2-40B4-BE49-F238E27FC236}">
                    <a16:creationId xmlns:a16="http://schemas.microsoft.com/office/drawing/2014/main" id="{7C7E07BB-4A0C-4435-893D-4EFECFEB24D9}"/>
                  </a:ext>
                </a:extLst>
              </p:cNvPr>
              <p:cNvSpPr txBox="1">
                <a:spLocks noRot="1" noChangeAspect="1" noMove="1" noResize="1" noEditPoints="1" noAdjustHandles="1" noChangeArrowheads="1" noChangeShapeType="1" noTextEdit="1"/>
              </p:cNvSpPr>
              <p:nvPr/>
            </p:nvSpPr>
            <p:spPr>
              <a:xfrm>
                <a:off x="877824" y="1490633"/>
                <a:ext cx="11146536" cy="1938992"/>
              </a:xfrm>
              <a:prstGeom prst="rect">
                <a:avLst/>
              </a:prstGeom>
              <a:blipFill>
                <a:blip r:embed="rId2"/>
                <a:stretch>
                  <a:fillRect l="-547" t="-1887" b="-4717"/>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DA00033C-64A0-4702-8D79-1910B3884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847" y="2816196"/>
            <a:ext cx="6682826" cy="4133244"/>
          </a:xfrm>
          <a:prstGeom prst="rect">
            <a:avLst/>
          </a:prstGeom>
        </p:spPr>
      </p:pic>
    </p:spTree>
    <p:extLst>
      <p:ext uri="{BB962C8B-B14F-4D97-AF65-F5344CB8AC3E}">
        <p14:creationId xmlns:p14="http://schemas.microsoft.com/office/powerpoint/2010/main" val="1495378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4081A0-C68C-48CB-9C74-0464E7B7A643}"/>
              </a:ext>
            </a:extLst>
          </p:cNvPr>
          <p:cNvSpPr>
            <a:spLocks noGrp="1"/>
          </p:cNvSpPr>
          <p:nvPr>
            <p:ph type="title"/>
          </p:nvPr>
        </p:nvSpPr>
        <p:spPr>
          <a:xfrm>
            <a:off x="868680" y="365125"/>
            <a:ext cx="10722932" cy="1325563"/>
          </a:xfrm>
        </p:spPr>
        <p:txBody>
          <a:bodyPr/>
          <a:lstStyle/>
          <a:p>
            <a:r>
              <a:rPr lang="it-IT" dirty="0" err="1"/>
              <a:t>Practice</a:t>
            </a:r>
            <a:r>
              <a:rPr lang="it-IT" dirty="0"/>
              <a:t> : Last </a:t>
            </a:r>
            <a:r>
              <a:rPr lang="it-IT" dirty="0" err="1"/>
              <a:t>try</a:t>
            </a:r>
            <a:endParaRPr lang="it-IT" dirty="0"/>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7C7E07BB-4A0C-4435-893D-4EFECFEB24D9}"/>
                  </a:ext>
                </a:extLst>
              </p:cNvPr>
              <p:cNvSpPr txBox="1"/>
              <p:nvPr/>
            </p:nvSpPr>
            <p:spPr>
              <a:xfrm>
                <a:off x="877824" y="1490633"/>
                <a:ext cx="11146536" cy="1938992"/>
              </a:xfrm>
              <a:prstGeom prst="rect">
                <a:avLst/>
              </a:prstGeom>
              <a:noFill/>
            </p:spPr>
            <p:txBody>
              <a:bodyPr wrap="square" rtlCol="0">
                <a:spAutoFit/>
              </a:bodyPr>
              <a:lstStyle/>
              <a:p>
                <a:r>
                  <a:rPr lang="en-US" sz="2000" dirty="0">
                    <a:latin typeface="-apple-system"/>
                  </a:rPr>
                  <a:t>After the implementation of the ADMM function, I can finally run it on the </a:t>
                </a:r>
                <a:r>
                  <a:rPr lang="en-US" sz="2000" u="sng" dirty="0">
                    <a:latin typeface="-apple-system"/>
                  </a:rPr>
                  <a:t>entire</a:t>
                </a:r>
                <a:r>
                  <a:rPr lang="en-US" sz="2000" dirty="0">
                    <a:latin typeface="-apple-system"/>
                  </a:rPr>
                  <a:t> matrix </a:t>
                </a:r>
                <a:r>
                  <a:rPr lang="en-US" sz="2000" b="1" dirty="0">
                    <a:latin typeface="-apple-system"/>
                  </a:rPr>
                  <a:t>Q</a:t>
                </a:r>
                <a:r>
                  <a:rPr lang="en-US" sz="2000" dirty="0">
                    <a:latin typeface="-apple-system"/>
                  </a:rPr>
                  <a:t> :</a:t>
                </a:r>
              </a:p>
              <a:p>
                <a:r>
                  <a:rPr lang="en-US" sz="2000" dirty="0">
                    <a:latin typeface="-apple-system"/>
                  </a:rPr>
                  <a:t>in just a few iterations and in a bunch of seconds I can see the best results seen so far! </a:t>
                </a:r>
              </a:p>
              <a:p>
                <a:endParaRPr lang="en-US" sz="2000" dirty="0">
                  <a:latin typeface="-apple-system"/>
                </a:endParaRPr>
              </a:p>
              <a:p>
                <a:r>
                  <a:rPr lang="en-US" sz="2000" dirty="0">
                    <a:latin typeface="-apple-system"/>
                  </a:rPr>
                  <a:t>It returns an error of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10</m:t>
                        </m:r>
                      </m:e>
                      <m:sup>
                        <m:r>
                          <a:rPr lang="it-IT" sz="2000" b="0" i="1" smtClean="0">
                            <a:latin typeface="Cambria Math" panose="02040503050406030204" pitchFamily="18" charset="0"/>
                          </a:rPr>
                          <m:t>−13</m:t>
                        </m:r>
                      </m:sup>
                    </m:sSup>
                    <m:r>
                      <a:rPr lang="it-IT" sz="2000" b="0" i="1" smtClean="0">
                        <a:latin typeface="Cambria Math" panose="02040503050406030204" pitchFamily="18" charset="0"/>
                      </a:rPr>
                      <m:t>‼</m:t>
                    </m:r>
                    <m:r>
                      <a:rPr lang="it-IT" sz="2000" b="0" i="1" smtClean="0">
                        <a:latin typeface="Cambria Math" panose="02040503050406030204" pitchFamily="18" charset="0"/>
                      </a:rPr>
                      <m:t>!</m:t>
                    </m:r>
                  </m:oMath>
                </a14:m>
                <a:endParaRPr lang="it-IT" sz="2000" b="0" dirty="0">
                  <a:latin typeface="-apple-system"/>
                </a:endParaRPr>
              </a:p>
              <a:p>
                <a:endParaRPr lang="en-US" sz="2000" dirty="0">
                  <a:solidFill>
                    <a:schemeClr val="accent6">
                      <a:lumMod val="40000"/>
                      <a:lumOff val="60000"/>
                    </a:schemeClr>
                  </a:solidFill>
                  <a:latin typeface="-apple-system"/>
                  <a:cs typeface="Simplified Arabic Fixed" panose="020B0604020202020204" pitchFamily="49" charset="-78"/>
                  <a:sym typeface="Wingdings" panose="05000000000000000000" pitchFamily="2" charset="2"/>
                </a:endParaRPr>
              </a:p>
              <a:p>
                <a:r>
                  <a:rPr lang="en-US" sz="2000" dirty="0">
                    <a:latin typeface="-apple-system"/>
                    <a:sym typeface="Wingdings" panose="05000000000000000000" pitchFamily="2" charset="2"/>
                  </a:rPr>
                  <a:t>Here’s the final plots: </a:t>
                </a:r>
              </a:p>
            </p:txBody>
          </p:sp>
        </mc:Choice>
        <mc:Fallback>
          <p:sp>
            <p:nvSpPr>
              <p:cNvPr id="5" name="CasellaDiTesto 4">
                <a:extLst>
                  <a:ext uri="{FF2B5EF4-FFF2-40B4-BE49-F238E27FC236}">
                    <a16:creationId xmlns:a16="http://schemas.microsoft.com/office/drawing/2014/main" id="{7C7E07BB-4A0C-4435-893D-4EFECFEB24D9}"/>
                  </a:ext>
                </a:extLst>
              </p:cNvPr>
              <p:cNvSpPr txBox="1">
                <a:spLocks noRot="1" noChangeAspect="1" noMove="1" noResize="1" noEditPoints="1" noAdjustHandles="1" noChangeArrowheads="1" noChangeShapeType="1" noTextEdit="1"/>
              </p:cNvSpPr>
              <p:nvPr/>
            </p:nvSpPr>
            <p:spPr>
              <a:xfrm>
                <a:off x="877824" y="1490633"/>
                <a:ext cx="11146536" cy="1938992"/>
              </a:xfrm>
              <a:prstGeom prst="rect">
                <a:avLst/>
              </a:prstGeom>
              <a:blipFill>
                <a:blip r:embed="rId2"/>
                <a:stretch>
                  <a:fillRect l="-547" t="-1887" b="-4717"/>
                </a:stretch>
              </a:blipFill>
            </p:spPr>
            <p:txBody>
              <a:bodyPr/>
              <a:lstStyle/>
              <a:p>
                <a:r>
                  <a:rPr lang="it-IT">
                    <a:noFill/>
                  </a:rPr>
                  <a:t> </a:t>
                </a:r>
              </a:p>
            </p:txBody>
          </p:sp>
        </mc:Fallback>
      </mc:AlternateContent>
      <p:pic>
        <p:nvPicPr>
          <p:cNvPr id="4" name="Immagine 3" descr="Immagine che contiene testo&#10;&#10;Descrizione generata automaticamente">
            <a:extLst>
              <a:ext uri="{FF2B5EF4-FFF2-40B4-BE49-F238E27FC236}">
                <a16:creationId xmlns:a16="http://schemas.microsoft.com/office/drawing/2014/main" id="{A17DC0D0-C32D-4247-8DEB-AE070B5FD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651" y="2816197"/>
            <a:ext cx="6600881" cy="4041804"/>
          </a:xfrm>
          <a:prstGeom prst="rect">
            <a:avLst/>
          </a:prstGeom>
        </p:spPr>
      </p:pic>
    </p:spTree>
    <p:extLst>
      <p:ext uri="{BB962C8B-B14F-4D97-AF65-F5344CB8AC3E}">
        <p14:creationId xmlns:p14="http://schemas.microsoft.com/office/powerpoint/2010/main" val="3231265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E07074-E96A-44CC-9178-C73FA47A1D35}"/>
              </a:ext>
            </a:extLst>
          </p:cNvPr>
          <p:cNvSpPr>
            <a:spLocks noGrp="1"/>
          </p:cNvSpPr>
          <p:nvPr>
            <p:ph type="title"/>
          </p:nvPr>
        </p:nvSpPr>
        <p:spPr>
          <a:xfrm>
            <a:off x="926592" y="348646"/>
            <a:ext cx="10722932" cy="1325563"/>
          </a:xfrm>
        </p:spPr>
        <p:txBody>
          <a:bodyPr>
            <a:normAutofit/>
          </a:bodyPr>
          <a:lstStyle/>
          <a:p>
            <a:r>
              <a:rPr lang="it-IT" dirty="0" err="1"/>
              <a:t>References</a:t>
            </a:r>
            <a:endParaRPr lang="it-IT" dirty="0"/>
          </a:p>
        </p:txBody>
      </p:sp>
      <p:sp>
        <p:nvSpPr>
          <p:cNvPr id="3" name="CasellaDiTesto 2">
            <a:extLst>
              <a:ext uri="{FF2B5EF4-FFF2-40B4-BE49-F238E27FC236}">
                <a16:creationId xmlns:a16="http://schemas.microsoft.com/office/drawing/2014/main" id="{5C5F5EE9-6720-491E-BD22-B2A28A661996}"/>
              </a:ext>
            </a:extLst>
          </p:cNvPr>
          <p:cNvSpPr txBox="1"/>
          <p:nvPr/>
        </p:nvSpPr>
        <p:spPr>
          <a:xfrm>
            <a:off x="926592" y="1874520"/>
            <a:ext cx="10963656" cy="4801314"/>
          </a:xfrm>
          <a:prstGeom prst="rect">
            <a:avLst/>
          </a:prstGeom>
          <a:noFill/>
        </p:spPr>
        <p:txBody>
          <a:bodyPr wrap="square" rtlCol="0">
            <a:spAutoFit/>
          </a:bodyPr>
          <a:lstStyle/>
          <a:p>
            <a:pPr marL="285750" indent="-285750">
              <a:buFont typeface="Arial" panose="020B0604020202020204" pitchFamily="34" charset="0"/>
              <a:buChar char="•"/>
            </a:pPr>
            <a:r>
              <a:rPr lang="it-IT" sz="2400" i="1" dirty="0" err="1">
                <a:effectLst/>
                <a:latin typeface="-apple-system"/>
              </a:rPr>
              <a:t>Structural</a:t>
            </a:r>
            <a:r>
              <a:rPr lang="it-IT" sz="2400" i="1" dirty="0">
                <a:effectLst/>
                <a:latin typeface="-apple-system"/>
              </a:rPr>
              <a:t> </a:t>
            </a:r>
            <a:r>
              <a:rPr lang="it-IT" sz="2400" i="1" dirty="0" err="1">
                <a:effectLst/>
                <a:latin typeface="-apple-system"/>
              </a:rPr>
              <a:t>analysis</a:t>
            </a:r>
            <a:r>
              <a:rPr lang="it-IT" sz="2400" i="1" dirty="0">
                <a:effectLst/>
                <a:latin typeface="-apple-system"/>
              </a:rPr>
              <a:t> of network </a:t>
            </a:r>
            <a:r>
              <a:rPr lang="it-IT" sz="2400" i="1" dirty="0" err="1">
                <a:effectLst/>
                <a:latin typeface="-apple-system"/>
              </a:rPr>
              <a:t>traffic</a:t>
            </a:r>
            <a:r>
              <a:rPr lang="it-IT" sz="2400" i="1" dirty="0">
                <a:effectLst/>
                <a:latin typeface="-apple-system"/>
              </a:rPr>
              <a:t> flows </a:t>
            </a:r>
          </a:p>
          <a:p>
            <a:r>
              <a:rPr lang="it-IT" sz="2400" i="0" dirty="0">
                <a:effectLst/>
                <a:latin typeface="-apple-system"/>
              </a:rPr>
              <a:t>    (2004, A. </a:t>
            </a:r>
            <a:r>
              <a:rPr lang="it-IT" sz="2400" i="0" dirty="0" err="1">
                <a:effectLst/>
                <a:latin typeface="-apple-system"/>
              </a:rPr>
              <a:t>Lakhina</a:t>
            </a:r>
            <a:r>
              <a:rPr lang="it-IT" sz="2400" i="0" dirty="0">
                <a:effectLst/>
                <a:latin typeface="-apple-system"/>
              </a:rPr>
              <a:t>, K. </a:t>
            </a:r>
            <a:r>
              <a:rPr lang="it-IT" sz="2400" i="0" dirty="0" err="1">
                <a:effectLst/>
                <a:latin typeface="-apple-system"/>
              </a:rPr>
              <a:t>Papgiannaki</a:t>
            </a:r>
            <a:r>
              <a:rPr lang="it-IT" sz="2400" i="0" dirty="0">
                <a:effectLst/>
                <a:latin typeface="-apple-system"/>
              </a:rPr>
              <a:t>, C. Crovella, M. </a:t>
            </a:r>
            <a:r>
              <a:rPr lang="it-IT" sz="2400" i="0" dirty="0" err="1">
                <a:effectLst/>
                <a:latin typeface="-apple-system"/>
              </a:rPr>
              <a:t>Diot</a:t>
            </a:r>
            <a:r>
              <a:rPr lang="it-IT" sz="2400" i="0" dirty="0">
                <a:effectLst/>
                <a:latin typeface="-apple-system"/>
              </a:rPr>
              <a:t>, E. </a:t>
            </a:r>
            <a:r>
              <a:rPr lang="it-IT" sz="2400" i="0" dirty="0" err="1">
                <a:effectLst/>
                <a:latin typeface="-apple-system"/>
              </a:rPr>
              <a:t>Kolaczyk</a:t>
            </a:r>
            <a:r>
              <a:rPr lang="it-IT" sz="2400" i="0" dirty="0">
                <a:effectLst/>
                <a:latin typeface="-apple-system"/>
              </a:rPr>
              <a:t>, and N. Taft)</a:t>
            </a:r>
          </a:p>
          <a:p>
            <a:endParaRPr lang="it-IT" sz="2400" i="0" dirty="0">
              <a:effectLst/>
              <a:latin typeface="-apple-system"/>
            </a:endParaRPr>
          </a:p>
          <a:p>
            <a:pPr marL="285750" indent="-285750">
              <a:buFont typeface="Arial" panose="020B0604020202020204" pitchFamily="34" charset="0"/>
              <a:buChar char="•"/>
            </a:pPr>
            <a:r>
              <a:rPr lang="en-US" sz="2400" b="0" i="1" dirty="0">
                <a:effectLst/>
                <a:latin typeface="-apple-system"/>
              </a:rPr>
              <a:t>Vessel Traffic flow separation-Prediction using low-rank and sparse decomposition </a:t>
            </a:r>
            <a:r>
              <a:rPr lang="en-US" sz="2400" b="0" i="0" dirty="0">
                <a:effectLst/>
                <a:latin typeface="-apple-system"/>
              </a:rPr>
              <a:t>(Oct 2017 by Ryan Wen Liu, </a:t>
            </a:r>
            <a:r>
              <a:rPr lang="en-US" sz="2400" b="0" i="0" dirty="0" err="1">
                <a:effectLst/>
                <a:latin typeface="-apple-system"/>
              </a:rPr>
              <a:t>Jinwei</a:t>
            </a:r>
            <a:r>
              <a:rPr lang="en-US" sz="2400" b="0" i="0" dirty="0">
                <a:effectLst/>
                <a:latin typeface="-apple-system"/>
              </a:rPr>
              <a:t> Chen et al.)</a:t>
            </a:r>
          </a:p>
          <a:p>
            <a:pPr marL="285750" indent="-285750">
              <a:buFont typeface="Arial" panose="020B0604020202020204" pitchFamily="34" charset="0"/>
              <a:buChar char="•"/>
            </a:pPr>
            <a:endParaRPr lang="en-US" sz="2400" dirty="0">
              <a:latin typeface="-apple-system"/>
            </a:endParaRPr>
          </a:p>
          <a:p>
            <a:pPr marL="285750" indent="-285750">
              <a:buFont typeface="Arial" panose="020B0604020202020204" pitchFamily="34" charset="0"/>
              <a:buChar char="•"/>
            </a:pPr>
            <a:r>
              <a:rPr lang="en-US" sz="2400" b="0" i="1" dirty="0">
                <a:effectLst/>
                <a:latin typeface="-apple-system"/>
              </a:rPr>
              <a:t>Robust Principal Component Analysis</a:t>
            </a:r>
          </a:p>
          <a:p>
            <a:r>
              <a:rPr lang="en-US" sz="2400" i="1" dirty="0">
                <a:latin typeface="-apple-system"/>
              </a:rPr>
              <a:t>   </a:t>
            </a:r>
            <a:r>
              <a:rPr lang="en-US" sz="2400" b="0" i="1" dirty="0">
                <a:effectLst/>
                <a:latin typeface="-apple-system"/>
              </a:rPr>
              <a:t> </a:t>
            </a:r>
            <a:r>
              <a:rPr lang="en-US" sz="2400" b="0" i="0" dirty="0">
                <a:effectLst/>
                <a:latin typeface="-apple-system"/>
              </a:rPr>
              <a:t>(Dec 2009, </a:t>
            </a:r>
            <a:r>
              <a:rPr lang="en-US" sz="2400" b="0" i="0" dirty="0" err="1">
                <a:effectLst/>
                <a:latin typeface="-apple-system"/>
              </a:rPr>
              <a:t>Candes</a:t>
            </a:r>
            <a:r>
              <a:rPr lang="en-US" sz="2400" b="0" i="0" dirty="0">
                <a:effectLst/>
                <a:latin typeface="-apple-system"/>
              </a:rPr>
              <a:t> E., </a:t>
            </a:r>
            <a:r>
              <a:rPr lang="en-US" sz="2400" b="0" i="0" dirty="0" err="1">
                <a:effectLst/>
                <a:latin typeface="-apple-system"/>
              </a:rPr>
              <a:t>Xiaodong</a:t>
            </a:r>
            <a:r>
              <a:rPr lang="en-US" sz="2400" b="0" i="0" dirty="0">
                <a:effectLst/>
                <a:latin typeface="-apple-system"/>
              </a:rPr>
              <a:t> L. and Wright J.)</a:t>
            </a:r>
          </a:p>
          <a:p>
            <a:endParaRPr lang="en-US" sz="2400" b="0" i="0" dirty="0">
              <a:effectLst/>
              <a:latin typeface="-apple-system"/>
            </a:endParaRPr>
          </a:p>
          <a:p>
            <a:pPr marL="285750" indent="-285750">
              <a:buFont typeface="Arial" panose="020B0604020202020204" pitchFamily="34" charset="0"/>
              <a:buChar char="•"/>
            </a:pPr>
            <a:r>
              <a:rPr lang="en-US" sz="2400" b="0" i="1" dirty="0">
                <a:effectLst/>
                <a:latin typeface="-apple-system"/>
              </a:rPr>
              <a:t>SPBD Slides - Mathematical Optimization: Theory and Applications to DS  </a:t>
            </a:r>
          </a:p>
          <a:p>
            <a:r>
              <a:rPr lang="en-US" sz="2400" i="1" dirty="0">
                <a:latin typeface="-apple-system"/>
              </a:rPr>
              <a:t>    </a:t>
            </a:r>
            <a:r>
              <a:rPr lang="en-US" sz="2400" b="0" i="0" dirty="0">
                <a:effectLst/>
                <a:latin typeface="-apple-system"/>
              </a:rPr>
              <a:t>(Sergio Barbarossa and Paolo Di Lorenzo)</a:t>
            </a:r>
          </a:p>
          <a:p>
            <a:pPr marL="285750" indent="-285750">
              <a:buFont typeface="Arial" panose="020B0604020202020204" pitchFamily="34" charset="0"/>
              <a:buChar char="•"/>
            </a:pPr>
            <a:endParaRPr lang="it-IT" sz="2400" i="0" dirty="0">
              <a:effectLst/>
              <a:latin typeface="-apple-system"/>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22835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994ABE9-9B03-4A8C-B2BD-34CA1E33A207}"/>
              </a:ext>
            </a:extLst>
          </p:cNvPr>
          <p:cNvSpPr txBox="1"/>
          <p:nvPr/>
        </p:nvSpPr>
        <p:spPr>
          <a:xfrm>
            <a:off x="210312" y="2523744"/>
            <a:ext cx="12179808" cy="3970318"/>
          </a:xfrm>
          <a:prstGeom prst="rect">
            <a:avLst/>
          </a:prstGeom>
          <a:noFill/>
        </p:spPr>
        <p:txBody>
          <a:bodyPr wrap="square" rtlCol="0">
            <a:spAutoFit/>
          </a:bodyPr>
          <a:lstStyle/>
          <a:p>
            <a:r>
              <a:rPr lang="it-IT" sz="2400" dirty="0">
                <a:solidFill>
                  <a:schemeClr val="tx2">
                    <a:alpha val="80000"/>
                  </a:schemeClr>
                </a:solidFill>
              </a:rPr>
              <a:t>           </a:t>
            </a:r>
            <a:r>
              <a:rPr lang="it-IT" sz="5400" dirty="0">
                <a:solidFill>
                  <a:schemeClr val="tx2">
                    <a:alpha val="80000"/>
                  </a:schemeClr>
                </a:solidFill>
              </a:rPr>
              <a:t>THANKS FOR THE ATTENTION!</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r>
              <a:rPr lang="en-US" b="0" i="0" dirty="0">
                <a:effectLst/>
                <a:latin typeface="-apple-system"/>
              </a:rPr>
              <a:t>          (the whole project is public and can be downloaded at the following link: </a:t>
            </a:r>
            <a:r>
              <a:rPr lang="en-US" b="0" i="0" u="none" strike="noStrike" dirty="0">
                <a:effectLst/>
                <a:latin typeface="-apple-system"/>
                <a:hlinkClick r:id="rId2"/>
              </a:rPr>
              <a:t>https://github.com/TomBombadil95/SPBD</a:t>
            </a:r>
            <a:r>
              <a:rPr lang="en-US" b="0" i="0" dirty="0">
                <a:effectLst/>
                <a:latin typeface="-apple-system"/>
              </a:rPr>
              <a:t>)</a:t>
            </a:r>
            <a:endParaRPr lang="it-IT" dirty="0"/>
          </a:p>
        </p:txBody>
      </p:sp>
    </p:spTree>
    <p:extLst>
      <p:ext uri="{BB962C8B-B14F-4D97-AF65-F5344CB8AC3E}">
        <p14:creationId xmlns:p14="http://schemas.microsoft.com/office/powerpoint/2010/main" val="8871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Principal</a:t>
            </a:r>
            <a:r>
              <a:rPr lang="it-IT" dirty="0"/>
              <a:t> Component </a:t>
            </a:r>
            <a:r>
              <a:rPr lang="it-IT" dirty="0" err="1"/>
              <a:t>Pursuit</a:t>
            </a:r>
            <a:r>
              <a:rPr lang="it-IT" dirty="0"/>
              <a:t> </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6612" y="1856233"/>
                <a:ext cx="10730548" cy="3802412"/>
              </a:xfrm>
            </p:spPr>
            <p:txBody>
              <a:bodyPr>
                <a:normAutofit/>
              </a:bodyPr>
              <a:lstStyle/>
              <a:p>
                <a:pPr marL="0" indent="0">
                  <a:buNone/>
                </a:pPr>
                <a:r>
                  <a:rPr lang="en-US" sz="2000" b="0" i="0" dirty="0">
                    <a:solidFill>
                      <a:schemeClr val="tx1"/>
                    </a:solidFill>
                    <a:effectLst/>
                    <a:latin typeface="-apple-system"/>
                  </a:rPr>
                  <a:t>As we have seen during the lectures, the traffic flow data can be represented by a matrix M, formed as the sum of a low-rank matrix L and a sparse matrix S, so that we could formulate the following constrained optimization problem: </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func>
                      <m:funcPr>
                        <m:ctrlPr>
                          <a:rPr lang="it-IT" b="0" i="1" smtClean="0">
                            <a:solidFill>
                              <a:schemeClr val="accent1">
                                <a:lumMod val="20000"/>
                                <a:lumOff val="80000"/>
                              </a:schemeClr>
                            </a:solidFill>
                            <a:effectLst/>
                            <a:latin typeface="Cambria Math" panose="02040503050406030204" pitchFamily="18" charset="0"/>
                          </a:rPr>
                        </m:ctrlPr>
                      </m:funcPr>
                      <m:fName>
                        <m:limLow>
                          <m:limLowPr>
                            <m:ctrlPr>
                              <a:rPr lang="it-IT" b="0" i="1" smtClean="0">
                                <a:solidFill>
                                  <a:schemeClr val="accent1">
                                    <a:lumMod val="20000"/>
                                    <a:lumOff val="80000"/>
                                  </a:schemeClr>
                                </a:solidFill>
                                <a:effectLst/>
                                <a:latin typeface="Cambria Math" panose="02040503050406030204" pitchFamily="18" charset="0"/>
                              </a:rPr>
                            </m:ctrlPr>
                          </m:limLowPr>
                          <m:e>
                            <m:r>
                              <m:rPr>
                                <m:sty m:val="p"/>
                              </m:rPr>
                              <a:rPr lang="it-IT" b="0" i="0" smtClean="0">
                                <a:solidFill>
                                  <a:schemeClr val="accent1">
                                    <a:lumMod val="20000"/>
                                    <a:lumOff val="80000"/>
                                  </a:schemeClr>
                                </a:solidFill>
                                <a:effectLst/>
                                <a:latin typeface="Cambria Math" panose="02040503050406030204" pitchFamily="18" charset="0"/>
                              </a:rPr>
                              <m:t>min</m:t>
                            </m:r>
                          </m:e>
                          <m:lim>
                            <m:r>
                              <a:rPr lang="it-IT" b="0" i="1" smtClean="0">
                                <a:solidFill>
                                  <a:schemeClr val="accent1">
                                    <a:lumMod val="20000"/>
                                    <a:lumOff val="80000"/>
                                  </a:schemeClr>
                                </a:solidFill>
                                <a:effectLst/>
                                <a:latin typeface="Cambria Math" panose="02040503050406030204" pitchFamily="18" charset="0"/>
                              </a:rPr>
                              <m:t>𝐿</m:t>
                            </m:r>
                            <m:r>
                              <a:rPr lang="it-IT" b="0" i="1" smtClean="0">
                                <a:solidFill>
                                  <a:schemeClr val="accent1">
                                    <a:lumMod val="20000"/>
                                    <a:lumOff val="80000"/>
                                  </a:schemeClr>
                                </a:solidFill>
                                <a:effectLst/>
                                <a:latin typeface="Cambria Math" panose="02040503050406030204" pitchFamily="18" charset="0"/>
                              </a:rPr>
                              <m:t>,</m:t>
                            </m:r>
                            <m:r>
                              <a:rPr lang="it-IT" b="0" i="1" smtClean="0">
                                <a:solidFill>
                                  <a:schemeClr val="accent1">
                                    <a:lumMod val="20000"/>
                                    <a:lumOff val="80000"/>
                                  </a:schemeClr>
                                </a:solidFill>
                                <a:effectLst/>
                                <a:latin typeface="Cambria Math" panose="02040503050406030204" pitchFamily="18" charset="0"/>
                              </a:rPr>
                              <m:t>𝑆</m:t>
                            </m:r>
                          </m:lim>
                        </m:limLow>
                        <m:r>
                          <a:rPr lang="it-IT" b="0" i="1" smtClean="0">
                            <a:solidFill>
                              <a:schemeClr val="accent1">
                                <a:lumMod val="20000"/>
                                <a:lumOff val="80000"/>
                              </a:schemeClr>
                            </a:solidFill>
                            <a:effectLst/>
                            <a:latin typeface="Cambria Math" panose="02040503050406030204" pitchFamily="18" charset="0"/>
                          </a:rPr>
                          <m:t>  </m:t>
                        </m:r>
                      </m:fName>
                      <m:e>
                        <m:sSub>
                          <m:sSubPr>
                            <m:ctrlPr>
                              <a:rPr lang="it-IT" b="0" i="1" smtClean="0">
                                <a:solidFill>
                                  <a:schemeClr val="accent1">
                                    <a:lumMod val="20000"/>
                                    <a:lumOff val="80000"/>
                                  </a:schemeClr>
                                </a:solidFill>
                                <a:effectLst/>
                                <a:latin typeface="Cambria Math" panose="02040503050406030204" pitchFamily="18" charset="0"/>
                              </a:rPr>
                            </m:ctrlPr>
                          </m:sSubPr>
                          <m:e>
                            <m:d>
                              <m:dPr>
                                <m:begChr m:val="‖"/>
                                <m:endChr m:val="‖"/>
                                <m:ctrlPr>
                                  <a:rPr lang="it-IT" b="0" i="1" smtClean="0">
                                    <a:solidFill>
                                      <a:schemeClr val="accent1">
                                        <a:lumMod val="20000"/>
                                        <a:lumOff val="80000"/>
                                      </a:schemeClr>
                                    </a:solidFill>
                                    <a:effectLst/>
                                    <a:latin typeface="Cambria Math" panose="02040503050406030204" pitchFamily="18" charset="0"/>
                                  </a:rPr>
                                </m:ctrlPr>
                              </m:dPr>
                              <m:e>
                                <m:r>
                                  <a:rPr lang="it-IT" b="0" i="1" smtClean="0">
                                    <a:solidFill>
                                      <a:schemeClr val="accent1">
                                        <a:lumMod val="20000"/>
                                        <a:lumOff val="80000"/>
                                      </a:schemeClr>
                                    </a:solidFill>
                                    <a:effectLst/>
                                    <a:latin typeface="Cambria Math" panose="02040503050406030204" pitchFamily="18" charset="0"/>
                                  </a:rPr>
                                  <m:t>𝐿</m:t>
                                </m:r>
                              </m:e>
                            </m:d>
                          </m:e>
                          <m:sub>
                            <m:r>
                              <a:rPr lang="it-IT" b="0" i="1" smtClean="0">
                                <a:solidFill>
                                  <a:schemeClr val="accent1">
                                    <a:lumMod val="20000"/>
                                    <a:lumOff val="80000"/>
                                  </a:schemeClr>
                                </a:solidFill>
                                <a:effectLst/>
                                <a:latin typeface="Cambria Math" panose="02040503050406030204" pitchFamily="18" charset="0"/>
                              </a:rPr>
                              <m:t>∗</m:t>
                            </m:r>
                          </m:sub>
                        </m:sSub>
                        <m:r>
                          <a:rPr lang="it-IT" b="0" i="1" smtClean="0">
                            <a:solidFill>
                              <a:schemeClr val="accent1">
                                <a:lumMod val="20000"/>
                                <a:lumOff val="80000"/>
                              </a:schemeClr>
                            </a:solidFill>
                            <a:effectLst/>
                            <a:latin typeface="Cambria Math" panose="02040503050406030204" pitchFamily="18" charset="0"/>
                          </a:rPr>
                          <m:t>+</m:t>
                        </m:r>
                      </m:e>
                    </m:func>
                    <m:sSub>
                      <m:sSubPr>
                        <m:ctrlPr>
                          <a:rPr lang="it-IT" b="0" i="1" smtClean="0">
                            <a:solidFill>
                              <a:schemeClr val="accent1">
                                <a:lumMod val="20000"/>
                                <a:lumOff val="80000"/>
                              </a:schemeClr>
                            </a:solidFill>
                            <a:effectLst/>
                            <a:latin typeface="Cambria Math" panose="02040503050406030204" pitchFamily="18" charset="0"/>
                          </a:rPr>
                        </m:ctrlPr>
                      </m:sSubPr>
                      <m:e>
                        <m:r>
                          <a:rPr lang="it-IT" b="0" i="1" smtClean="0">
                            <a:solidFill>
                              <a:schemeClr val="accent1">
                                <a:lumMod val="20000"/>
                                <a:lumOff val="80000"/>
                              </a:schemeClr>
                            </a:solidFill>
                            <a:effectLst/>
                            <a:latin typeface="Cambria Math" panose="02040503050406030204" pitchFamily="18" charset="0"/>
                            <a:ea typeface="Cambria Math" panose="02040503050406030204" pitchFamily="18" charset="0"/>
                          </a:rPr>
                          <m:t>𝜆</m:t>
                        </m:r>
                        <m:d>
                          <m:dPr>
                            <m:begChr m:val="‖"/>
                            <m:endChr m:val="‖"/>
                            <m:ctrlPr>
                              <a:rPr lang="it-IT" b="0" i="1" smtClean="0">
                                <a:solidFill>
                                  <a:schemeClr val="accent1">
                                    <a:lumMod val="20000"/>
                                    <a:lumOff val="80000"/>
                                  </a:schemeClr>
                                </a:solidFill>
                                <a:effectLst/>
                                <a:latin typeface="Cambria Math" panose="02040503050406030204" pitchFamily="18" charset="0"/>
                                <a:ea typeface="Cambria Math" panose="02040503050406030204" pitchFamily="18" charset="0"/>
                              </a:rPr>
                            </m:ctrlPr>
                          </m:dPr>
                          <m:e>
                            <m:r>
                              <a:rPr lang="it-IT" b="0" i="1" smtClean="0">
                                <a:solidFill>
                                  <a:schemeClr val="accent1">
                                    <a:lumMod val="20000"/>
                                    <a:lumOff val="80000"/>
                                  </a:schemeClr>
                                </a:solidFill>
                                <a:effectLst/>
                                <a:latin typeface="Cambria Math" panose="02040503050406030204" pitchFamily="18" charset="0"/>
                                <a:ea typeface="Cambria Math" panose="02040503050406030204" pitchFamily="18" charset="0"/>
                              </a:rPr>
                              <m:t>𝑆</m:t>
                            </m:r>
                          </m:e>
                        </m:d>
                      </m:e>
                      <m:sub>
                        <m:r>
                          <a:rPr lang="it-IT" b="0" i="1" smtClean="0">
                            <a:solidFill>
                              <a:schemeClr val="accent1">
                                <a:lumMod val="20000"/>
                                <a:lumOff val="80000"/>
                              </a:schemeClr>
                            </a:solidFill>
                            <a:effectLst/>
                            <a:latin typeface="Cambria Math" panose="02040503050406030204" pitchFamily="18" charset="0"/>
                          </a:rPr>
                          <m:t>1</m:t>
                        </m:r>
                      </m:sub>
                    </m:sSub>
                  </m:oMath>
                </a14:m>
                <a:r>
                  <a:rPr lang="en-US" b="0" i="0" dirty="0">
                    <a:solidFill>
                      <a:schemeClr val="accent1">
                        <a:lumMod val="20000"/>
                        <a:lumOff val="80000"/>
                      </a:schemeClr>
                    </a:solidFill>
                    <a:effectLst/>
                    <a:latin typeface="-apple-system"/>
                  </a:rPr>
                  <a:t>  </a:t>
                </a:r>
                <a:r>
                  <a:rPr lang="en-US" sz="2000" b="0" i="0" dirty="0">
                    <a:solidFill>
                      <a:schemeClr val="accent1">
                        <a:lumMod val="20000"/>
                        <a:lumOff val="80000"/>
                      </a:schemeClr>
                    </a:solidFill>
                    <a:effectLst/>
                    <a:latin typeface="-apple-system"/>
                  </a:rPr>
                  <a:t>subject to </a:t>
                </a:r>
                <a14:m>
                  <m:oMath xmlns:m="http://schemas.openxmlformats.org/officeDocument/2006/math">
                    <m:r>
                      <a:rPr lang="it-IT" b="0" i="1" smtClean="0">
                        <a:solidFill>
                          <a:schemeClr val="accent1">
                            <a:lumMod val="20000"/>
                            <a:lumOff val="80000"/>
                          </a:schemeClr>
                        </a:solidFill>
                        <a:effectLst/>
                        <a:latin typeface="Cambria Math" panose="02040503050406030204" pitchFamily="18" charset="0"/>
                      </a:rPr>
                      <m:t>𝑀</m:t>
                    </m:r>
                    <m:r>
                      <a:rPr lang="it-IT" b="0" i="1" smtClean="0">
                        <a:solidFill>
                          <a:schemeClr val="accent1">
                            <a:lumMod val="20000"/>
                            <a:lumOff val="80000"/>
                          </a:schemeClr>
                        </a:solidFill>
                        <a:effectLst/>
                        <a:latin typeface="Cambria Math" panose="02040503050406030204" pitchFamily="18" charset="0"/>
                      </a:rPr>
                      <m:t>=</m:t>
                    </m:r>
                    <m:r>
                      <a:rPr lang="it-IT" b="0" i="1" smtClean="0">
                        <a:solidFill>
                          <a:schemeClr val="accent1">
                            <a:lumMod val="20000"/>
                            <a:lumOff val="80000"/>
                          </a:schemeClr>
                        </a:solidFill>
                        <a:effectLst/>
                        <a:latin typeface="Cambria Math" panose="02040503050406030204" pitchFamily="18" charset="0"/>
                      </a:rPr>
                      <m:t>𝐿</m:t>
                    </m:r>
                    <m:r>
                      <a:rPr lang="it-IT" b="0" i="1" smtClean="0">
                        <a:solidFill>
                          <a:schemeClr val="accent1">
                            <a:lumMod val="20000"/>
                            <a:lumOff val="80000"/>
                          </a:schemeClr>
                        </a:solidFill>
                        <a:effectLst/>
                        <a:latin typeface="Cambria Math" panose="02040503050406030204" pitchFamily="18" charset="0"/>
                      </a:rPr>
                      <m:t>+</m:t>
                    </m:r>
                    <m:r>
                      <a:rPr lang="it-IT" b="0" i="1" smtClean="0">
                        <a:solidFill>
                          <a:schemeClr val="accent1">
                            <a:lumMod val="20000"/>
                            <a:lumOff val="80000"/>
                          </a:schemeClr>
                        </a:solidFill>
                        <a:effectLst/>
                        <a:latin typeface="Cambria Math" panose="02040503050406030204" pitchFamily="18" charset="0"/>
                      </a:rPr>
                      <m:t>𝑆</m:t>
                    </m:r>
                  </m:oMath>
                </a14:m>
                <a:endParaRPr lang="en-US" b="0" i="0" dirty="0">
                  <a:solidFill>
                    <a:schemeClr val="accent1">
                      <a:lumMod val="20000"/>
                      <a:lumOff val="80000"/>
                    </a:schemeClr>
                  </a:solidFill>
                  <a:effectLst/>
                  <a:latin typeface="-apple-system"/>
                </a:endParaRPr>
              </a:p>
              <a:p>
                <a:pPr marL="0" indent="0">
                  <a:buNone/>
                </a:pPr>
                <a:r>
                  <a:rPr lang="en-US" dirty="0">
                    <a:solidFill>
                      <a:schemeClr val="accent1">
                        <a:lumMod val="20000"/>
                        <a:lumOff val="80000"/>
                      </a:schemeClr>
                    </a:solidFill>
                    <a:latin typeface="-apple-system"/>
                  </a:rPr>
                  <a:t>   			 </a:t>
                </a:r>
                <a:r>
                  <a:rPr lang="en-US" sz="2000" dirty="0">
                    <a:solidFill>
                      <a:schemeClr val="accent1">
                        <a:lumMod val="20000"/>
                        <a:lumOff val="80000"/>
                      </a:schemeClr>
                    </a:solidFill>
                    <a:latin typeface="-apple-system"/>
                  </a:rPr>
                  <a:t>where</a:t>
                </a:r>
                <a14:m>
                  <m:oMath xmlns:m="http://schemas.openxmlformats.org/officeDocument/2006/math">
                    <m:r>
                      <a:rPr lang="it-IT" b="0" i="0" smtClean="0">
                        <a:solidFill>
                          <a:schemeClr val="accent1">
                            <a:lumMod val="20000"/>
                            <a:lumOff val="80000"/>
                          </a:schemeClr>
                        </a:solidFill>
                        <a:latin typeface="Cambria Math" panose="02040503050406030204" pitchFamily="18" charset="0"/>
                        <a:ea typeface="Cambria Math" panose="02040503050406030204" pitchFamily="18" charset="0"/>
                      </a:rPr>
                      <m:t>   </m:t>
                    </m:r>
                    <m:r>
                      <a:rPr lang="it-IT" i="1" smtClean="0">
                        <a:solidFill>
                          <a:schemeClr val="accent1">
                            <a:lumMod val="20000"/>
                            <a:lumOff val="80000"/>
                          </a:schemeClr>
                        </a:solidFill>
                        <a:latin typeface="Cambria Math" panose="02040503050406030204" pitchFamily="18" charset="0"/>
                        <a:ea typeface="Cambria Math" panose="02040503050406030204" pitchFamily="18" charset="0"/>
                      </a:rPr>
                      <m:t>𝜆</m:t>
                    </m:r>
                    <m:r>
                      <a:rPr lang="it-IT" b="0" i="1" smtClean="0">
                        <a:solidFill>
                          <a:schemeClr val="accent1">
                            <a:lumMod val="20000"/>
                            <a:lumOff val="80000"/>
                          </a:schemeClr>
                        </a:solidFill>
                        <a:latin typeface="Cambria Math" panose="02040503050406030204" pitchFamily="18" charset="0"/>
                        <a:ea typeface="Cambria Math" panose="02040503050406030204" pitchFamily="18" charset="0"/>
                      </a:rPr>
                      <m:t>&gt;0  </m:t>
                    </m:r>
                  </m:oMath>
                </a14:m>
                <a:r>
                  <a:rPr lang="en-US" sz="2000" b="0" i="0" dirty="0">
                    <a:solidFill>
                      <a:schemeClr val="accent1">
                        <a:lumMod val="20000"/>
                        <a:lumOff val="80000"/>
                      </a:schemeClr>
                    </a:solidFill>
                    <a:effectLst/>
                    <a:latin typeface="-apple-system"/>
                  </a:rPr>
                  <a:t>is a regularization parameter</a:t>
                </a:r>
                <a:endParaRPr lang="en-US" b="0" i="0" dirty="0">
                  <a:solidFill>
                    <a:schemeClr val="accent1">
                      <a:lumMod val="20000"/>
                      <a:lumOff val="80000"/>
                    </a:schemeClr>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6612" y="1856233"/>
                <a:ext cx="10730548" cy="3802412"/>
              </a:xfrm>
              <a:blipFill>
                <a:blip r:embed="rId2"/>
                <a:stretch>
                  <a:fillRect l="-568" t="-642"/>
                </a:stretch>
              </a:blipFill>
            </p:spPr>
            <p:txBody>
              <a:bodyPr/>
              <a:lstStyle/>
              <a:p>
                <a:r>
                  <a:rPr lang="it-IT">
                    <a:noFill/>
                  </a:rPr>
                  <a:t> </a:t>
                </a:r>
              </a:p>
            </p:txBody>
          </p:sp>
        </mc:Fallback>
      </mc:AlternateContent>
    </p:spTree>
    <p:extLst>
      <p:ext uri="{BB962C8B-B14F-4D97-AF65-F5344CB8AC3E}">
        <p14:creationId xmlns:p14="http://schemas.microsoft.com/office/powerpoint/2010/main" val="359824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1152143"/>
          </a:xfrm>
        </p:spPr>
        <p:txBody>
          <a:bodyPr>
            <a:normAutofit/>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p:txBody>
      </p:sp>
      <p:sp>
        <p:nvSpPr>
          <p:cNvPr id="3" name="Nuvola 2">
            <a:extLst>
              <a:ext uri="{FF2B5EF4-FFF2-40B4-BE49-F238E27FC236}">
                <a16:creationId xmlns:a16="http://schemas.microsoft.com/office/drawing/2014/main" id="{0BA861DA-05E3-4132-87E2-52F43A278F41}"/>
              </a:ext>
            </a:extLst>
          </p:cNvPr>
          <p:cNvSpPr/>
          <p:nvPr/>
        </p:nvSpPr>
        <p:spPr>
          <a:xfrm>
            <a:off x="1828800" y="4901184"/>
            <a:ext cx="1097280" cy="8138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Nuvola 4">
            <a:extLst>
              <a:ext uri="{FF2B5EF4-FFF2-40B4-BE49-F238E27FC236}">
                <a16:creationId xmlns:a16="http://schemas.microsoft.com/office/drawing/2014/main" id="{349B253D-4327-4F1F-B574-0A119FF96F70}"/>
              </a:ext>
            </a:extLst>
          </p:cNvPr>
          <p:cNvSpPr/>
          <p:nvPr/>
        </p:nvSpPr>
        <p:spPr>
          <a:xfrm>
            <a:off x="4788408" y="3022092"/>
            <a:ext cx="1097280" cy="8138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Nuvola 5">
            <a:extLst>
              <a:ext uri="{FF2B5EF4-FFF2-40B4-BE49-F238E27FC236}">
                <a16:creationId xmlns:a16="http://schemas.microsoft.com/office/drawing/2014/main" id="{1480F496-57EE-49B0-80AF-42BA922B0455}"/>
              </a:ext>
            </a:extLst>
          </p:cNvPr>
          <p:cNvSpPr/>
          <p:nvPr/>
        </p:nvSpPr>
        <p:spPr>
          <a:xfrm>
            <a:off x="7449312" y="4901184"/>
            <a:ext cx="1097280" cy="8138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p14="http://schemas.microsoft.com/office/powerpoint/2010/main">
        <mc:Choice Requires="p14">
          <p:contentPart p14:bwMode="auto" r:id="rId2">
            <p14:nvContentPartPr>
              <p14:cNvPr id="11" name="Input penna 10">
                <a:extLst>
                  <a:ext uri="{FF2B5EF4-FFF2-40B4-BE49-F238E27FC236}">
                    <a16:creationId xmlns:a16="http://schemas.microsoft.com/office/drawing/2014/main" id="{F9639BEA-850D-4998-871D-7C192FB8D734}"/>
                  </a:ext>
                </a:extLst>
              </p14:cNvPr>
              <p14:cNvContentPartPr/>
              <p14:nvPr/>
            </p14:nvContentPartPr>
            <p14:xfrm>
              <a:off x="1252584" y="4745592"/>
              <a:ext cx="652680" cy="349200"/>
            </p14:xfrm>
          </p:contentPart>
        </mc:Choice>
        <mc:Fallback xmlns="">
          <p:pic>
            <p:nvPicPr>
              <p:cNvPr id="11" name="Input penna 10">
                <a:extLst>
                  <a:ext uri="{FF2B5EF4-FFF2-40B4-BE49-F238E27FC236}">
                    <a16:creationId xmlns:a16="http://schemas.microsoft.com/office/drawing/2014/main" id="{F9639BEA-850D-4998-871D-7C192FB8D734}"/>
                  </a:ext>
                </a:extLst>
              </p:cNvPr>
              <p:cNvPicPr/>
              <p:nvPr/>
            </p:nvPicPr>
            <p:blipFill>
              <a:blip r:embed="rId3"/>
              <a:stretch>
                <a:fillRect/>
              </a:stretch>
            </p:blipFill>
            <p:spPr>
              <a:xfrm>
                <a:off x="1243584" y="4736592"/>
                <a:ext cx="670320" cy="366840"/>
              </a:xfrm>
              <a:prstGeom prst="rect">
                <a:avLst/>
              </a:prstGeom>
            </p:spPr>
          </p:pic>
        </mc:Fallback>
      </mc:AlternateContent>
      <p:grpSp>
        <p:nvGrpSpPr>
          <p:cNvPr id="14" name="Gruppo 13">
            <a:extLst>
              <a:ext uri="{FF2B5EF4-FFF2-40B4-BE49-F238E27FC236}">
                <a16:creationId xmlns:a16="http://schemas.microsoft.com/office/drawing/2014/main" id="{ECE2BCAE-7ABB-4FDE-8C8E-CED5AC793C7A}"/>
              </a:ext>
            </a:extLst>
          </p:cNvPr>
          <p:cNvGrpSpPr/>
          <p:nvPr/>
        </p:nvGrpSpPr>
        <p:grpSpPr>
          <a:xfrm>
            <a:off x="1380384" y="5528232"/>
            <a:ext cx="981000" cy="607320"/>
            <a:chOff x="1380384" y="5528232"/>
            <a:chExt cx="981000" cy="607320"/>
          </a:xfrm>
        </p:grpSpPr>
        <mc:AlternateContent xmlns:mc="http://schemas.openxmlformats.org/markup-compatibility/2006" xmlns:p14="http://schemas.microsoft.com/office/powerpoint/2010/main">
          <mc:Choice Requires="p14">
            <p:contentPart p14:bwMode="auto" r:id="rId4">
              <p14:nvContentPartPr>
                <p14:cNvPr id="12" name="Input penna 11">
                  <a:extLst>
                    <a:ext uri="{FF2B5EF4-FFF2-40B4-BE49-F238E27FC236}">
                      <a16:creationId xmlns:a16="http://schemas.microsoft.com/office/drawing/2014/main" id="{5CE67844-6A72-42E1-B0AA-CA3BAAC95085}"/>
                    </a:ext>
                  </a:extLst>
                </p14:cNvPr>
                <p14:cNvContentPartPr/>
                <p14:nvPr/>
              </p14:nvContentPartPr>
              <p14:xfrm>
                <a:off x="1380384" y="5528232"/>
                <a:ext cx="475200" cy="260280"/>
              </p14:xfrm>
            </p:contentPart>
          </mc:Choice>
          <mc:Fallback xmlns="">
            <p:pic>
              <p:nvPicPr>
                <p:cNvPr id="12" name="Input penna 11">
                  <a:extLst>
                    <a:ext uri="{FF2B5EF4-FFF2-40B4-BE49-F238E27FC236}">
                      <a16:creationId xmlns:a16="http://schemas.microsoft.com/office/drawing/2014/main" id="{5CE67844-6A72-42E1-B0AA-CA3BAAC95085}"/>
                    </a:ext>
                  </a:extLst>
                </p:cNvPr>
                <p:cNvPicPr/>
                <p:nvPr/>
              </p:nvPicPr>
              <p:blipFill>
                <a:blip r:embed="rId5"/>
                <a:stretch>
                  <a:fillRect/>
                </a:stretch>
              </p:blipFill>
              <p:spPr>
                <a:xfrm>
                  <a:off x="1371744" y="5519232"/>
                  <a:ext cx="4928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put penna 12">
                  <a:extLst>
                    <a:ext uri="{FF2B5EF4-FFF2-40B4-BE49-F238E27FC236}">
                      <a16:creationId xmlns:a16="http://schemas.microsoft.com/office/drawing/2014/main" id="{FA036E38-4570-43B8-890B-1303602C4828}"/>
                    </a:ext>
                  </a:extLst>
                </p14:cNvPr>
                <p14:cNvContentPartPr/>
                <p14:nvPr/>
              </p14:nvContentPartPr>
              <p14:xfrm>
                <a:off x="2267424" y="5708952"/>
                <a:ext cx="93960" cy="426600"/>
              </p14:xfrm>
            </p:contentPart>
          </mc:Choice>
          <mc:Fallback xmlns="">
            <p:pic>
              <p:nvPicPr>
                <p:cNvPr id="13" name="Input penna 12">
                  <a:extLst>
                    <a:ext uri="{FF2B5EF4-FFF2-40B4-BE49-F238E27FC236}">
                      <a16:creationId xmlns:a16="http://schemas.microsoft.com/office/drawing/2014/main" id="{FA036E38-4570-43B8-890B-1303602C4828}"/>
                    </a:ext>
                  </a:extLst>
                </p:cNvPr>
                <p:cNvPicPr/>
                <p:nvPr/>
              </p:nvPicPr>
              <p:blipFill>
                <a:blip r:embed="rId7"/>
                <a:stretch>
                  <a:fillRect/>
                </a:stretch>
              </p:blipFill>
              <p:spPr>
                <a:xfrm>
                  <a:off x="2258784" y="5700312"/>
                  <a:ext cx="111600" cy="44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put penna 14">
                <a:extLst>
                  <a:ext uri="{FF2B5EF4-FFF2-40B4-BE49-F238E27FC236}">
                    <a16:creationId xmlns:a16="http://schemas.microsoft.com/office/drawing/2014/main" id="{37878F3A-DEBB-4BA5-87E7-55206F4C506A}"/>
                  </a:ext>
                </a:extLst>
              </p14:cNvPr>
              <p14:cNvContentPartPr/>
              <p14:nvPr/>
            </p14:nvContentPartPr>
            <p14:xfrm>
              <a:off x="4489344" y="2833992"/>
              <a:ext cx="439200" cy="280440"/>
            </p14:xfrm>
          </p:contentPart>
        </mc:Choice>
        <mc:Fallback xmlns="">
          <p:pic>
            <p:nvPicPr>
              <p:cNvPr id="15" name="Input penna 14">
                <a:extLst>
                  <a:ext uri="{FF2B5EF4-FFF2-40B4-BE49-F238E27FC236}">
                    <a16:creationId xmlns:a16="http://schemas.microsoft.com/office/drawing/2014/main" id="{37878F3A-DEBB-4BA5-87E7-55206F4C506A}"/>
                  </a:ext>
                </a:extLst>
              </p:cNvPr>
              <p:cNvPicPr/>
              <p:nvPr/>
            </p:nvPicPr>
            <p:blipFill>
              <a:blip r:embed="rId9"/>
              <a:stretch>
                <a:fillRect/>
              </a:stretch>
            </p:blipFill>
            <p:spPr>
              <a:xfrm>
                <a:off x="4480704" y="2825352"/>
                <a:ext cx="4568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put penna 15">
                <a:extLst>
                  <a:ext uri="{FF2B5EF4-FFF2-40B4-BE49-F238E27FC236}">
                    <a16:creationId xmlns:a16="http://schemas.microsoft.com/office/drawing/2014/main" id="{413036A8-478E-4C10-AB43-81C96123F0E1}"/>
                  </a:ext>
                </a:extLst>
              </p14:cNvPr>
              <p14:cNvContentPartPr/>
              <p14:nvPr/>
            </p14:nvContentPartPr>
            <p14:xfrm>
              <a:off x="5329944" y="2660472"/>
              <a:ext cx="83520" cy="367560"/>
            </p14:xfrm>
          </p:contentPart>
        </mc:Choice>
        <mc:Fallback xmlns="">
          <p:pic>
            <p:nvPicPr>
              <p:cNvPr id="16" name="Input penna 15">
                <a:extLst>
                  <a:ext uri="{FF2B5EF4-FFF2-40B4-BE49-F238E27FC236}">
                    <a16:creationId xmlns:a16="http://schemas.microsoft.com/office/drawing/2014/main" id="{413036A8-478E-4C10-AB43-81C96123F0E1}"/>
                  </a:ext>
                </a:extLst>
              </p:cNvPr>
              <p:cNvPicPr/>
              <p:nvPr/>
            </p:nvPicPr>
            <p:blipFill>
              <a:blip r:embed="rId11"/>
              <a:stretch>
                <a:fillRect/>
              </a:stretch>
            </p:blipFill>
            <p:spPr>
              <a:xfrm>
                <a:off x="5321304" y="2651472"/>
                <a:ext cx="10116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put penna 16">
                <a:extLst>
                  <a:ext uri="{FF2B5EF4-FFF2-40B4-BE49-F238E27FC236}">
                    <a16:creationId xmlns:a16="http://schemas.microsoft.com/office/drawing/2014/main" id="{0D0020AF-03A2-4911-8881-C4336418A171}"/>
                  </a:ext>
                </a:extLst>
              </p14:cNvPr>
              <p14:cNvContentPartPr/>
              <p14:nvPr/>
            </p14:nvContentPartPr>
            <p14:xfrm>
              <a:off x="5797944" y="2843352"/>
              <a:ext cx="484200" cy="291600"/>
            </p14:xfrm>
          </p:contentPart>
        </mc:Choice>
        <mc:Fallback xmlns="">
          <p:pic>
            <p:nvPicPr>
              <p:cNvPr id="17" name="Input penna 16">
                <a:extLst>
                  <a:ext uri="{FF2B5EF4-FFF2-40B4-BE49-F238E27FC236}">
                    <a16:creationId xmlns:a16="http://schemas.microsoft.com/office/drawing/2014/main" id="{0D0020AF-03A2-4911-8881-C4336418A171}"/>
                  </a:ext>
                </a:extLst>
              </p:cNvPr>
              <p:cNvPicPr/>
              <p:nvPr/>
            </p:nvPicPr>
            <p:blipFill>
              <a:blip r:embed="rId13"/>
              <a:stretch>
                <a:fillRect/>
              </a:stretch>
            </p:blipFill>
            <p:spPr>
              <a:xfrm>
                <a:off x="5788944" y="2834712"/>
                <a:ext cx="5018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put penna 17">
                <a:extLst>
                  <a:ext uri="{FF2B5EF4-FFF2-40B4-BE49-F238E27FC236}">
                    <a16:creationId xmlns:a16="http://schemas.microsoft.com/office/drawing/2014/main" id="{1D2DAF48-B1E6-4BED-BA3D-41EB509AC5D5}"/>
                  </a:ext>
                </a:extLst>
              </p14:cNvPr>
              <p14:cNvContentPartPr/>
              <p14:nvPr/>
            </p14:nvContentPartPr>
            <p14:xfrm>
              <a:off x="8554464" y="4726872"/>
              <a:ext cx="525960" cy="302040"/>
            </p14:xfrm>
          </p:contentPart>
        </mc:Choice>
        <mc:Fallback xmlns="">
          <p:pic>
            <p:nvPicPr>
              <p:cNvPr id="18" name="Input penna 17">
                <a:extLst>
                  <a:ext uri="{FF2B5EF4-FFF2-40B4-BE49-F238E27FC236}">
                    <a16:creationId xmlns:a16="http://schemas.microsoft.com/office/drawing/2014/main" id="{1D2DAF48-B1E6-4BED-BA3D-41EB509AC5D5}"/>
                  </a:ext>
                </a:extLst>
              </p:cNvPr>
              <p:cNvPicPr/>
              <p:nvPr/>
            </p:nvPicPr>
            <p:blipFill>
              <a:blip r:embed="rId15"/>
              <a:stretch>
                <a:fillRect/>
              </a:stretch>
            </p:blipFill>
            <p:spPr>
              <a:xfrm>
                <a:off x="8545824" y="4717872"/>
                <a:ext cx="5436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put penna 18">
                <a:extLst>
                  <a:ext uri="{FF2B5EF4-FFF2-40B4-BE49-F238E27FC236}">
                    <a16:creationId xmlns:a16="http://schemas.microsoft.com/office/drawing/2014/main" id="{27B91134-9E25-425A-801A-2C3C672E2D15}"/>
                  </a:ext>
                </a:extLst>
              </p14:cNvPr>
              <p14:cNvContentPartPr/>
              <p14:nvPr/>
            </p14:nvContentPartPr>
            <p14:xfrm>
              <a:off x="8397504" y="5503032"/>
              <a:ext cx="582120" cy="345600"/>
            </p14:xfrm>
          </p:contentPart>
        </mc:Choice>
        <mc:Fallback xmlns="">
          <p:pic>
            <p:nvPicPr>
              <p:cNvPr id="19" name="Input penna 18">
                <a:extLst>
                  <a:ext uri="{FF2B5EF4-FFF2-40B4-BE49-F238E27FC236}">
                    <a16:creationId xmlns:a16="http://schemas.microsoft.com/office/drawing/2014/main" id="{27B91134-9E25-425A-801A-2C3C672E2D15}"/>
                  </a:ext>
                </a:extLst>
              </p:cNvPr>
              <p:cNvPicPr/>
              <p:nvPr/>
            </p:nvPicPr>
            <p:blipFill>
              <a:blip r:embed="rId17"/>
              <a:stretch>
                <a:fillRect/>
              </a:stretch>
            </p:blipFill>
            <p:spPr>
              <a:xfrm>
                <a:off x="8388864" y="5494032"/>
                <a:ext cx="59976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put penna 19">
                <a:extLst>
                  <a:ext uri="{FF2B5EF4-FFF2-40B4-BE49-F238E27FC236}">
                    <a16:creationId xmlns:a16="http://schemas.microsoft.com/office/drawing/2014/main" id="{B3853E7F-854D-4916-9107-2D27365867D8}"/>
                  </a:ext>
                </a:extLst>
              </p14:cNvPr>
              <p14:cNvContentPartPr/>
              <p14:nvPr/>
            </p14:nvContentPartPr>
            <p14:xfrm>
              <a:off x="7974504" y="5733072"/>
              <a:ext cx="309960" cy="521280"/>
            </p14:xfrm>
          </p:contentPart>
        </mc:Choice>
        <mc:Fallback xmlns="">
          <p:pic>
            <p:nvPicPr>
              <p:cNvPr id="20" name="Input penna 19">
                <a:extLst>
                  <a:ext uri="{FF2B5EF4-FFF2-40B4-BE49-F238E27FC236}">
                    <a16:creationId xmlns:a16="http://schemas.microsoft.com/office/drawing/2014/main" id="{B3853E7F-854D-4916-9107-2D27365867D8}"/>
                  </a:ext>
                </a:extLst>
              </p:cNvPr>
              <p:cNvPicPr/>
              <p:nvPr/>
            </p:nvPicPr>
            <p:blipFill>
              <a:blip r:embed="rId19"/>
              <a:stretch>
                <a:fillRect/>
              </a:stretch>
            </p:blipFill>
            <p:spPr>
              <a:xfrm>
                <a:off x="7965864" y="5724072"/>
                <a:ext cx="327600" cy="538920"/>
              </a:xfrm>
              <a:prstGeom prst="rect">
                <a:avLst/>
              </a:prstGeom>
            </p:spPr>
          </p:pic>
        </mc:Fallback>
      </mc:AlternateContent>
      <p:sp>
        <p:nvSpPr>
          <p:cNvPr id="21" name="Ottagono 20">
            <a:extLst>
              <a:ext uri="{FF2B5EF4-FFF2-40B4-BE49-F238E27FC236}">
                <a16:creationId xmlns:a16="http://schemas.microsoft.com/office/drawing/2014/main" id="{0B9FF909-6201-4139-8705-DBD2E470E2CF}"/>
              </a:ext>
            </a:extLst>
          </p:cNvPr>
          <p:cNvSpPr/>
          <p:nvPr/>
        </p:nvSpPr>
        <p:spPr>
          <a:xfrm>
            <a:off x="3895344" y="4215384"/>
            <a:ext cx="356616" cy="365760"/>
          </a:xfrm>
          <a:prstGeom prst="octag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a:t>
            </a:r>
          </a:p>
        </p:txBody>
      </p:sp>
      <p:sp>
        <p:nvSpPr>
          <p:cNvPr id="22" name="Ottagono 21">
            <a:extLst>
              <a:ext uri="{FF2B5EF4-FFF2-40B4-BE49-F238E27FC236}">
                <a16:creationId xmlns:a16="http://schemas.microsoft.com/office/drawing/2014/main" id="{E3E183C2-B00D-4E10-84E0-FBD15BE5456E}"/>
              </a:ext>
            </a:extLst>
          </p:cNvPr>
          <p:cNvSpPr/>
          <p:nvPr/>
        </p:nvSpPr>
        <p:spPr>
          <a:xfrm>
            <a:off x="4652772" y="5385600"/>
            <a:ext cx="356616" cy="365760"/>
          </a:xfrm>
          <a:prstGeom prst="octag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a:t>
            </a:r>
          </a:p>
        </p:txBody>
      </p:sp>
      <p:sp>
        <p:nvSpPr>
          <p:cNvPr id="23" name="Ottagono 22">
            <a:extLst>
              <a:ext uri="{FF2B5EF4-FFF2-40B4-BE49-F238E27FC236}">
                <a16:creationId xmlns:a16="http://schemas.microsoft.com/office/drawing/2014/main" id="{27B5EC59-8082-4894-8FB2-549F7C66F5AA}"/>
              </a:ext>
            </a:extLst>
          </p:cNvPr>
          <p:cNvSpPr/>
          <p:nvPr/>
        </p:nvSpPr>
        <p:spPr>
          <a:xfrm>
            <a:off x="5738112" y="4512132"/>
            <a:ext cx="356616" cy="365760"/>
          </a:xfrm>
          <a:prstGeom prst="octag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a:t>
            </a:r>
          </a:p>
        </p:txBody>
      </p:sp>
      <p:cxnSp>
        <p:nvCxnSpPr>
          <p:cNvPr id="38" name="Connettore diritto 37">
            <a:extLst>
              <a:ext uri="{FF2B5EF4-FFF2-40B4-BE49-F238E27FC236}">
                <a16:creationId xmlns:a16="http://schemas.microsoft.com/office/drawing/2014/main" id="{2FC486F9-5689-48D7-A05C-D5FAF0AE288D}"/>
              </a:ext>
            </a:extLst>
          </p:cNvPr>
          <p:cNvCxnSpPr>
            <a:endCxn id="21" idx="4"/>
          </p:cNvCxnSpPr>
          <p:nvPr/>
        </p:nvCxnSpPr>
        <p:spPr>
          <a:xfrm flipV="1">
            <a:off x="2852928" y="4476695"/>
            <a:ext cx="1042416" cy="552217"/>
          </a:xfrm>
          <a:prstGeom prst="line">
            <a:avLst/>
          </a:prstGeom>
        </p:spPr>
        <p:style>
          <a:lnRef idx="3">
            <a:schemeClr val="dk1"/>
          </a:lnRef>
          <a:fillRef idx="0">
            <a:schemeClr val="dk1"/>
          </a:fillRef>
          <a:effectRef idx="2">
            <a:schemeClr val="dk1"/>
          </a:effectRef>
          <a:fontRef idx="minor">
            <a:schemeClr val="tx1"/>
          </a:fontRef>
        </p:style>
      </p:cxnSp>
      <p:cxnSp>
        <p:nvCxnSpPr>
          <p:cNvPr id="46" name="Connettore diritto 45">
            <a:extLst>
              <a:ext uri="{FF2B5EF4-FFF2-40B4-BE49-F238E27FC236}">
                <a16:creationId xmlns:a16="http://schemas.microsoft.com/office/drawing/2014/main" id="{F293D05A-CCD3-444B-8F7E-6489C176BCAA}"/>
              </a:ext>
            </a:extLst>
          </p:cNvPr>
          <p:cNvCxnSpPr>
            <a:cxnSpLocks/>
          </p:cNvCxnSpPr>
          <p:nvPr/>
        </p:nvCxnSpPr>
        <p:spPr>
          <a:xfrm flipV="1">
            <a:off x="4187736" y="3743569"/>
            <a:ext cx="740808" cy="539965"/>
          </a:xfrm>
          <a:prstGeom prst="line">
            <a:avLst/>
          </a:prstGeom>
        </p:spPr>
        <p:style>
          <a:lnRef idx="3">
            <a:schemeClr val="dk1"/>
          </a:lnRef>
          <a:fillRef idx="0">
            <a:schemeClr val="dk1"/>
          </a:fillRef>
          <a:effectRef idx="2">
            <a:schemeClr val="dk1"/>
          </a:effectRef>
          <a:fontRef idx="minor">
            <a:schemeClr val="tx1"/>
          </a:fontRef>
        </p:style>
      </p:cxnSp>
      <p:cxnSp>
        <p:nvCxnSpPr>
          <p:cNvPr id="43" name="Connettore diritto 42">
            <a:extLst>
              <a:ext uri="{FF2B5EF4-FFF2-40B4-BE49-F238E27FC236}">
                <a16:creationId xmlns:a16="http://schemas.microsoft.com/office/drawing/2014/main" id="{01460E27-BA37-4C53-8F7E-BE6D42863A87}"/>
              </a:ext>
            </a:extLst>
          </p:cNvPr>
          <p:cNvCxnSpPr>
            <a:cxnSpLocks/>
            <a:stCxn id="22" idx="6"/>
            <a:endCxn id="21" idx="2"/>
          </p:cNvCxnSpPr>
          <p:nvPr/>
        </p:nvCxnSpPr>
        <p:spPr>
          <a:xfrm flipH="1" flipV="1">
            <a:off x="4147511" y="4581144"/>
            <a:ext cx="609710" cy="804456"/>
          </a:xfrm>
          <a:prstGeom prst="line">
            <a:avLst/>
          </a:prstGeom>
        </p:spPr>
        <p:style>
          <a:lnRef idx="3">
            <a:schemeClr val="dk1"/>
          </a:lnRef>
          <a:fillRef idx="0">
            <a:schemeClr val="dk1"/>
          </a:fillRef>
          <a:effectRef idx="2">
            <a:schemeClr val="dk1"/>
          </a:effectRef>
          <a:fontRef idx="minor">
            <a:schemeClr val="tx1"/>
          </a:fontRef>
        </p:style>
      </p:cxnSp>
      <p:cxnSp>
        <p:nvCxnSpPr>
          <p:cNvPr id="51" name="Connettore diritto 50">
            <a:extLst>
              <a:ext uri="{FF2B5EF4-FFF2-40B4-BE49-F238E27FC236}">
                <a16:creationId xmlns:a16="http://schemas.microsoft.com/office/drawing/2014/main" id="{442708AE-6EAA-4E9F-8AAD-581E8E2B62CC}"/>
              </a:ext>
            </a:extLst>
          </p:cNvPr>
          <p:cNvCxnSpPr>
            <a:cxnSpLocks/>
            <a:stCxn id="5" idx="1"/>
          </p:cNvCxnSpPr>
          <p:nvPr/>
        </p:nvCxnSpPr>
        <p:spPr>
          <a:xfrm>
            <a:off x="5337048" y="3835041"/>
            <a:ext cx="509471" cy="752442"/>
          </a:xfrm>
          <a:prstGeom prst="line">
            <a:avLst/>
          </a:prstGeom>
        </p:spPr>
        <p:style>
          <a:lnRef idx="3">
            <a:schemeClr val="dk1"/>
          </a:lnRef>
          <a:fillRef idx="0">
            <a:schemeClr val="dk1"/>
          </a:fillRef>
          <a:effectRef idx="2">
            <a:schemeClr val="dk1"/>
          </a:effectRef>
          <a:fontRef idx="minor">
            <a:schemeClr val="tx1"/>
          </a:fontRef>
        </p:style>
      </p:cxnSp>
      <p:cxnSp>
        <p:nvCxnSpPr>
          <p:cNvPr id="55" name="Connettore diritto 54">
            <a:extLst>
              <a:ext uri="{FF2B5EF4-FFF2-40B4-BE49-F238E27FC236}">
                <a16:creationId xmlns:a16="http://schemas.microsoft.com/office/drawing/2014/main" id="{3B1BCDD7-3991-4B53-B3DE-467197B2955C}"/>
              </a:ext>
            </a:extLst>
          </p:cNvPr>
          <p:cNvCxnSpPr>
            <a:stCxn id="22" idx="0"/>
            <a:endCxn id="23" idx="3"/>
          </p:cNvCxnSpPr>
          <p:nvPr/>
        </p:nvCxnSpPr>
        <p:spPr>
          <a:xfrm flipV="1">
            <a:off x="5009388" y="4877892"/>
            <a:ext cx="833173" cy="612157"/>
          </a:xfrm>
          <a:prstGeom prst="line">
            <a:avLst/>
          </a:prstGeom>
        </p:spPr>
        <p:style>
          <a:lnRef idx="3">
            <a:schemeClr val="dk1"/>
          </a:lnRef>
          <a:fillRef idx="0">
            <a:schemeClr val="dk1"/>
          </a:fillRef>
          <a:effectRef idx="2">
            <a:schemeClr val="dk1"/>
          </a:effectRef>
          <a:fontRef idx="minor">
            <a:schemeClr val="tx1"/>
          </a:fontRef>
        </p:style>
      </p:cxnSp>
      <p:cxnSp>
        <p:nvCxnSpPr>
          <p:cNvPr id="57" name="Connettore diritto 56">
            <a:extLst>
              <a:ext uri="{FF2B5EF4-FFF2-40B4-BE49-F238E27FC236}">
                <a16:creationId xmlns:a16="http://schemas.microsoft.com/office/drawing/2014/main" id="{E6854DD6-F167-409C-90E2-C10774E18683}"/>
              </a:ext>
            </a:extLst>
          </p:cNvPr>
          <p:cNvCxnSpPr>
            <a:cxnSpLocks/>
            <a:stCxn id="6" idx="2"/>
          </p:cNvCxnSpPr>
          <p:nvPr/>
        </p:nvCxnSpPr>
        <p:spPr>
          <a:xfrm flipH="1" flipV="1">
            <a:off x="6094728" y="4695012"/>
            <a:ext cx="1357988" cy="613080"/>
          </a:xfrm>
          <a:prstGeom prst="line">
            <a:avLst/>
          </a:prstGeom>
        </p:spPr>
        <p:style>
          <a:lnRef idx="3">
            <a:schemeClr val="dk1"/>
          </a:lnRef>
          <a:fillRef idx="0">
            <a:schemeClr val="dk1"/>
          </a:fillRef>
          <a:effectRef idx="2">
            <a:schemeClr val="dk1"/>
          </a:effectRef>
          <a:fontRef idx="minor">
            <a:schemeClr val="tx1"/>
          </a:fontRef>
        </p:style>
      </p:cxnSp>
      <p:cxnSp>
        <p:nvCxnSpPr>
          <p:cNvPr id="61" name="Connettore diritto 60">
            <a:extLst>
              <a:ext uri="{FF2B5EF4-FFF2-40B4-BE49-F238E27FC236}">
                <a16:creationId xmlns:a16="http://schemas.microsoft.com/office/drawing/2014/main" id="{822AC311-CEDE-48B0-9D94-C91F853A85CB}"/>
              </a:ext>
            </a:extLst>
          </p:cNvPr>
          <p:cNvCxnSpPr>
            <a:stCxn id="21" idx="1"/>
            <a:endCxn id="23" idx="5"/>
          </p:cNvCxnSpPr>
          <p:nvPr/>
        </p:nvCxnSpPr>
        <p:spPr>
          <a:xfrm>
            <a:off x="4251960" y="4476695"/>
            <a:ext cx="1486152" cy="139886"/>
          </a:xfrm>
          <a:prstGeom prst="line">
            <a:avLst/>
          </a:prstGeom>
        </p:spPr>
        <p:style>
          <a:lnRef idx="3">
            <a:schemeClr val="dk1"/>
          </a:lnRef>
          <a:fillRef idx="0">
            <a:schemeClr val="dk1"/>
          </a:fillRef>
          <a:effectRef idx="2">
            <a:schemeClr val="dk1"/>
          </a:effectRef>
          <a:fontRef idx="minor">
            <a:schemeClr val="tx1"/>
          </a:fontRef>
        </p:style>
      </p:cxnSp>
      <p:pic>
        <p:nvPicPr>
          <p:cNvPr id="63" name="Elemento grafico 62" descr="Vibrazione telefono con riempimento a tinta unita">
            <a:extLst>
              <a:ext uri="{FF2B5EF4-FFF2-40B4-BE49-F238E27FC236}">
                <a16:creationId xmlns:a16="http://schemas.microsoft.com/office/drawing/2014/main" id="{BA95D816-8A52-40E3-9F2F-5DB2B9CCE54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05062" y="2400393"/>
            <a:ext cx="469532" cy="469532"/>
          </a:xfrm>
          <a:prstGeom prst="rect">
            <a:avLst/>
          </a:prstGeom>
        </p:spPr>
      </p:pic>
      <p:pic>
        <p:nvPicPr>
          <p:cNvPr id="28" name="Elemento grafico 27" descr="Vibrazione telefono con riempimento a tinta unita">
            <a:extLst>
              <a:ext uri="{FF2B5EF4-FFF2-40B4-BE49-F238E27FC236}">
                <a16:creationId xmlns:a16="http://schemas.microsoft.com/office/drawing/2014/main" id="{B88FB919-BAB0-41DF-82F7-178DF41DF1D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079638" y="6135552"/>
            <a:ext cx="469532" cy="469532"/>
          </a:xfrm>
          <a:prstGeom prst="rect">
            <a:avLst/>
          </a:prstGeom>
        </p:spPr>
      </p:pic>
      <p:pic>
        <p:nvPicPr>
          <p:cNvPr id="29" name="Elemento grafico 28" descr="Vibrazione telefono con riempimento a tinta unita">
            <a:extLst>
              <a:ext uri="{FF2B5EF4-FFF2-40B4-BE49-F238E27FC236}">
                <a16:creationId xmlns:a16="http://schemas.microsoft.com/office/drawing/2014/main" id="{5F4DD338-5758-4AE6-BC3B-E327F650376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8677" y="4510826"/>
            <a:ext cx="469532" cy="469532"/>
          </a:xfrm>
          <a:prstGeom prst="rect">
            <a:avLst/>
          </a:prstGeom>
        </p:spPr>
      </p:pic>
      <p:pic>
        <p:nvPicPr>
          <p:cNvPr id="30" name="Elemento grafico 29" descr="Vibrazione telefono con riempimento a tinta unita">
            <a:extLst>
              <a:ext uri="{FF2B5EF4-FFF2-40B4-BE49-F238E27FC236}">
                <a16:creationId xmlns:a16="http://schemas.microsoft.com/office/drawing/2014/main" id="{F779A811-CCCB-444F-A974-F7AF4BDDC57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54242" y="4346378"/>
            <a:ext cx="469532" cy="469532"/>
          </a:xfrm>
          <a:prstGeom prst="rect">
            <a:avLst/>
          </a:prstGeom>
        </p:spPr>
      </p:pic>
      <p:pic>
        <p:nvPicPr>
          <p:cNvPr id="31" name="Elemento grafico 30" descr="Vibrazione telefono con riempimento a tinta unita">
            <a:extLst>
              <a:ext uri="{FF2B5EF4-FFF2-40B4-BE49-F238E27FC236}">
                <a16:creationId xmlns:a16="http://schemas.microsoft.com/office/drawing/2014/main" id="{5842CC63-E075-4529-B56A-C8051C7CF7D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19032" y="6135120"/>
            <a:ext cx="469532" cy="469532"/>
          </a:xfrm>
          <a:prstGeom prst="rect">
            <a:avLst/>
          </a:prstGeom>
        </p:spPr>
      </p:pic>
      <p:pic>
        <p:nvPicPr>
          <p:cNvPr id="8" name="Elemento grafico 7" descr="Portatile con riempimento a tinta unita">
            <a:extLst>
              <a:ext uri="{FF2B5EF4-FFF2-40B4-BE49-F238E27FC236}">
                <a16:creationId xmlns:a16="http://schemas.microsoft.com/office/drawing/2014/main" id="{E4D037C3-5668-4642-B520-16D2AFF2B3E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182164" y="2172891"/>
            <a:ext cx="555948" cy="555948"/>
          </a:xfrm>
          <a:prstGeom prst="rect">
            <a:avLst/>
          </a:prstGeom>
        </p:spPr>
      </p:pic>
      <p:pic>
        <p:nvPicPr>
          <p:cNvPr id="34" name="Elemento grafico 33" descr="Portatile con riempimento a tinta unita">
            <a:extLst>
              <a:ext uri="{FF2B5EF4-FFF2-40B4-BE49-F238E27FC236}">
                <a16:creationId xmlns:a16="http://schemas.microsoft.com/office/drawing/2014/main" id="{6F934E30-41E5-440A-9BE9-0A66124A06C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06364" y="5654844"/>
            <a:ext cx="555948" cy="555948"/>
          </a:xfrm>
          <a:prstGeom prst="rect">
            <a:avLst/>
          </a:prstGeom>
        </p:spPr>
      </p:pic>
      <p:pic>
        <p:nvPicPr>
          <p:cNvPr id="10" name="Elemento grafico 9" descr="Computer con riempimento a tinta unita">
            <a:extLst>
              <a:ext uri="{FF2B5EF4-FFF2-40B4-BE49-F238E27FC236}">
                <a16:creationId xmlns:a16="http://schemas.microsoft.com/office/drawing/2014/main" id="{DFDCEBA9-7578-4351-ACF0-0AAA3F686B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111539" y="2319825"/>
            <a:ext cx="607830" cy="607830"/>
          </a:xfrm>
          <a:prstGeom prst="rect">
            <a:avLst/>
          </a:prstGeom>
        </p:spPr>
      </p:pic>
      <p:pic>
        <p:nvPicPr>
          <p:cNvPr id="37" name="Elemento grafico 36" descr="Computer con riempimento a tinta unita">
            <a:extLst>
              <a:ext uri="{FF2B5EF4-FFF2-40B4-BE49-F238E27FC236}">
                <a16:creationId xmlns:a16="http://schemas.microsoft.com/office/drawing/2014/main" id="{C59192F9-60E9-45F3-A0B1-214F4D7406C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028926" y="5544717"/>
            <a:ext cx="607830" cy="607830"/>
          </a:xfrm>
          <a:prstGeom prst="rect">
            <a:avLst/>
          </a:prstGeom>
        </p:spPr>
      </p:pic>
      <p:sp>
        <p:nvSpPr>
          <p:cNvPr id="24" name="Ovale 23">
            <a:extLst>
              <a:ext uri="{FF2B5EF4-FFF2-40B4-BE49-F238E27FC236}">
                <a16:creationId xmlns:a16="http://schemas.microsoft.com/office/drawing/2014/main" id="{735154C3-15D6-4141-BCD8-26C696B25206}"/>
              </a:ext>
            </a:extLst>
          </p:cNvPr>
          <p:cNvSpPr/>
          <p:nvPr/>
        </p:nvSpPr>
        <p:spPr>
          <a:xfrm>
            <a:off x="758304" y="5644278"/>
            <a:ext cx="666397" cy="610074"/>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9" name="Ovale 38">
            <a:extLst>
              <a:ext uri="{FF2B5EF4-FFF2-40B4-BE49-F238E27FC236}">
                <a16:creationId xmlns:a16="http://schemas.microsoft.com/office/drawing/2014/main" id="{404CBA35-B182-4D8B-AA33-910E76350B0C}"/>
              </a:ext>
            </a:extLst>
          </p:cNvPr>
          <p:cNvSpPr/>
          <p:nvPr/>
        </p:nvSpPr>
        <p:spPr>
          <a:xfrm>
            <a:off x="8970360" y="4252752"/>
            <a:ext cx="666396" cy="610074"/>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rgbClr val="FFFF00"/>
              </a:solidFill>
            </a:endParaRPr>
          </a:p>
        </p:txBody>
      </p:sp>
      <mc:AlternateContent xmlns:mc="http://schemas.openxmlformats.org/markup-compatibility/2006" xmlns:p14="http://schemas.microsoft.com/office/powerpoint/2010/main">
        <mc:Choice Requires="p14">
          <p:contentPart p14:bwMode="auto" r:id="rId28">
            <p14:nvContentPartPr>
              <p14:cNvPr id="49" name="Input penna 48">
                <a:extLst>
                  <a:ext uri="{FF2B5EF4-FFF2-40B4-BE49-F238E27FC236}">
                    <a16:creationId xmlns:a16="http://schemas.microsoft.com/office/drawing/2014/main" id="{4F7C20DB-6054-4709-8477-DA3DD551A652}"/>
                  </a:ext>
                </a:extLst>
              </p14:cNvPr>
              <p14:cNvContentPartPr/>
              <p14:nvPr/>
            </p14:nvContentPartPr>
            <p14:xfrm>
              <a:off x="1426104" y="4460112"/>
              <a:ext cx="7609680" cy="1374120"/>
            </p14:xfrm>
          </p:contentPart>
        </mc:Choice>
        <mc:Fallback xmlns="">
          <p:pic>
            <p:nvPicPr>
              <p:cNvPr id="49" name="Input penna 48">
                <a:extLst>
                  <a:ext uri="{FF2B5EF4-FFF2-40B4-BE49-F238E27FC236}">
                    <a16:creationId xmlns:a16="http://schemas.microsoft.com/office/drawing/2014/main" id="{4F7C20DB-6054-4709-8477-DA3DD551A652}"/>
                  </a:ext>
                </a:extLst>
              </p:cNvPr>
              <p:cNvPicPr/>
              <p:nvPr/>
            </p:nvPicPr>
            <p:blipFill>
              <a:blip r:embed="rId29"/>
              <a:stretch>
                <a:fillRect/>
              </a:stretch>
            </p:blipFill>
            <p:spPr>
              <a:xfrm>
                <a:off x="1417464" y="4451112"/>
                <a:ext cx="7627320" cy="1391760"/>
              </a:xfrm>
              <a:prstGeom prst="rect">
                <a:avLst/>
              </a:prstGeom>
            </p:spPr>
          </p:pic>
        </mc:Fallback>
      </mc:AlternateContent>
    </p:spTree>
    <p:extLst>
      <p:ext uri="{BB962C8B-B14F-4D97-AF65-F5344CB8AC3E}">
        <p14:creationId xmlns:p14="http://schemas.microsoft.com/office/powerpoint/2010/main" val="85631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2000" fill="hold"/>
                                        <p:tgtEl>
                                          <p:spTgt spid="4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1152143"/>
          </a:xfrm>
        </p:spPr>
        <p:txBody>
          <a:bodyPr>
            <a:normAutofit/>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p:txBody>
      </p:sp>
      <p:sp>
        <p:nvSpPr>
          <p:cNvPr id="3" name="Nuvola 2">
            <a:extLst>
              <a:ext uri="{FF2B5EF4-FFF2-40B4-BE49-F238E27FC236}">
                <a16:creationId xmlns:a16="http://schemas.microsoft.com/office/drawing/2014/main" id="{0BA861DA-05E3-4132-87E2-52F43A278F41}"/>
              </a:ext>
            </a:extLst>
          </p:cNvPr>
          <p:cNvSpPr/>
          <p:nvPr/>
        </p:nvSpPr>
        <p:spPr>
          <a:xfrm>
            <a:off x="1828800" y="4901184"/>
            <a:ext cx="1097280" cy="8138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Nuvola 4">
            <a:extLst>
              <a:ext uri="{FF2B5EF4-FFF2-40B4-BE49-F238E27FC236}">
                <a16:creationId xmlns:a16="http://schemas.microsoft.com/office/drawing/2014/main" id="{349B253D-4327-4F1F-B574-0A119FF96F70}"/>
              </a:ext>
            </a:extLst>
          </p:cNvPr>
          <p:cNvSpPr/>
          <p:nvPr/>
        </p:nvSpPr>
        <p:spPr>
          <a:xfrm>
            <a:off x="4788408" y="3022092"/>
            <a:ext cx="1097280" cy="8138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Nuvola 5">
            <a:extLst>
              <a:ext uri="{FF2B5EF4-FFF2-40B4-BE49-F238E27FC236}">
                <a16:creationId xmlns:a16="http://schemas.microsoft.com/office/drawing/2014/main" id="{1480F496-57EE-49B0-80AF-42BA922B0455}"/>
              </a:ext>
            </a:extLst>
          </p:cNvPr>
          <p:cNvSpPr/>
          <p:nvPr/>
        </p:nvSpPr>
        <p:spPr>
          <a:xfrm>
            <a:off x="7449312" y="4901184"/>
            <a:ext cx="1097280" cy="8138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p14="http://schemas.microsoft.com/office/powerpoint/2010/main">
        <mc:Choice Requires="p14">
          <p:contentPart p14:bwMode="auto" r:id="rId2">
            <p14:nvContentPartPr>
              <p14:cNvPr id="11" name="Input penna 10">
                <a:extLst>
                  <a:ext uri="{FF2B5EF4-FFF2-40B4-BE49-F238E27FC236}">
                    <a16:creationId xmlns:a16="http://schemas.microsoft.com/office/drawing/2014/main" id="{F9639BEA-850D-4998-871D-7C192FB8D734}"/>
                  </a:ext>
                </a:extLst>
              </p14:cNvPr>
              <p14:cNvContentPartPr/>
              <p14:nvPr/>
            </p14:nvContentPartPr>
            <p14:xfrm>
              <a:off x="1252584" y="4745592"/>
              <a:ext cx="652680" cy="349200"/>
            </p14:xfrm>
          </p:contentPart>
        </mc:Choice>
        <mc:Fallback xmlns="">
          <p:pic>
            <p:nvPicPr>
              <p:cNvPr id="11" name="Input penna 10">
                <a:extLst>
                  <a:ext uri="{FF2B5EF4-FFF2-40B4-BE49-F238E27FC236}">
                    <a16:creationId xmlns:a16="http://schemas.microsoft.com/office/drawing/2014/main" id="{F9639BEA-850D-4998-871D-7C192FB8D734}"/>
                  </a:ext>
                </a:extLst>
              </p:cNvPr>
              <p:cNvPicPr/>
              <p:nvPr/>
            </p:nvPicPr>
            <p:blipFill>
              <a:blip r:embed="rId3"/>
              <a:stretch>
                <a:fillRect/>
              </a:stretch>
            </p:blipFill>
            <p:spPr>
              <a:xfrm>
                <a:off x="1243584" y="4736592"/>
                <a:ext cx="670320" cy="366840"/>
              </a:xfrm>
              <a:prstGeom prst="rect">
                <a:avLst/>
              </a:prstGeom>
            </p:spPr>
          </p:pic>
        </mc:Fallback>
      </mc:AlternateContent>
      <p:grpSp>
        <p:nvGrpSpPr>
          <p:cNvPr id="14" name="Gruppo 13">
            <a:extLst>
              <a:ext uri="{FF2B5EF4-FFF2-40B4-BE49-F238E27FC236}">
                <a16:creationId xmlns:a16="http://schemas.microsoft.com/office/drawing/2014/main" id="{ECE2BCAE-7ABB-4FDE-8C8E-CED5AC793C7A}"/>
              </a:ext>
            </a:extLst>
          </p:cNvPr>
          <p:cNvGrpSpPr/>
          <p:nvPr/>
        </p:nvGrpSpPr>
        <p:grpSpPr>
          <a:xfrm>
            <a:off x="1380384" y="5528232"/>
            <a:ext cx="981000" cy="607320"/>
            <a:chOff x="1380384" y="5528232"/>
            <a:chExt cx="981000" cy="607320"/>
          </a:xfrm>
        </p:grpSpPr>
        <mc:AlternateContent xmlns:mc="http://schemas.openxmlformats.org/markup-compatibility/2006" xmlns:p14="http://schemas.microsoft.com/office/powerpoint/2010/main">
          <mc:Choice Requires="p14">
            <p:contentPart p14:bwMode="auto" r:id="rId4">
              <p14:nvContentPartPr>
                <p14:cNvPr id="12" name="Input penna 11">
                  <a:extLst>
                    <a:ext uri="{FF2B5EF4-FFF2-40B4-BE49-F238E27FC236}">
                      <a16:creationId xmlns:a16="http://schemas.microsoft.com/office/drawing/2014/main" id="{5CE67844-6A72-42E1-B0AA-CA3BAAC95085}"/>
                    </a:ext>
                  </a:extLst>
                </p14:cNvPr>
                <p14:cNvContentPartPr/>
                <p14:nvPr/>
              </p14:nvContentPartPr>
              <p14:xfrm>
                <a:off x="1380384" y="5528232"/>
                <a:ext cx="475200" cy="260280"/>
              </p14:xfrm>
            </p:contentPart>
          </mc:Choice>
          <mc:Fallback xmlns="">
            <p:pic>
              <p:nvPicPr>
                <p:cNvPr id="12" name="Input penna 11">
                  <a:extLst>
                    <a:ext uri="{FF2B5EF4-FFF2-40B4-BE49-F238E27FC236}">
                      <a16:creationId xmlns:a16="http://schemas.microsoft.com/office/drawing/2014/main" id="{5CE67844-6A72-42E1-B0AA-CA3BAAC95085}"/>
                    </a:ext>
                  </a:extLst>
                </p:cNvPr>
                <p:cNvPicPr/>
                <p:nvPr/>
              </p:nvPicPr>
              <p:blipFill>
                <a:blip r:embed="rId5"/>
                <a:stretch>
                  <a:fillRect/>
                </a:stretch>
              </p:blipFill>
              <p:spPr>
                <a:xfrm>
                  <a:off x="1371384" y="5519232"/>
                  <a:ext cx="4928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put penna 12">
                  <a:extLst>
                    <a:ext uri="{FF2B5EF4-FFF2-40B4-BE49-F238E27FC236}">
                      <a16:creationId xmlns:a16="http://schemas.microsoft.com/office/drawing/2014/main" id="{FA036E38-4570-43B8-890B-1303602C4828}"/>
                    </a:ext>
                  </a:extLst>
                </p14:cNvPr>
                <p14:cNvContentPartPr/>
                <p14:nvPr/>
              </p14:nvContentPartPr>
              <p14:xfrm>
                <a:off x="2267424" y="5708952"/>
                <a:ext cx="93960" cy="426600"/>
              </p14:xfrm>
            </p:contentPart>
          </mc:Choice>
          <mc:Fallback xmlns="">
            <p:pic>
              <p:nvPicPr>
                <p:cNvPr id="13" name="Input penna 12">
                  <a:extLst>
                    <a:ext uri="{FF2B5EF4-FFF2-40B4-BE49-F238E27FC236}">
                      <a16:creationId xmlns:a16="http://schemas.microsoft.com/office/drawing/2014/main" id="{FA036E38-4570-43B8-890B-1303602C4828}"/>
                    </a:ext>
                  </a:extLst>
                </p:cNvPr>
                <p:cNvPicPr/>
                <p:nvPr/>
              </p:nvPicPr>
              <p:blipFill>
                <a:blip r:embed="rId7"/>
                <a:stretch>
                  <a:fillRect/>
                </a:stretch>
              </p:blipFill>
              <p:spPr>
                <a:xfrm>
                  <a:off x="2258424" y="5699952"/>
                  <a:ext cx="111600" cy="44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put penna 14">
                <a:extLst>
                  <a:ext uri="{FF2B5EF4-FFF2-40B4-BE49-F238E27FC236}">
                    <a16:creationId xmlns:a16="http://schemas.microsoft.com/office/drawing/2014/main" id="{37878F3A-DEBB-4BA5-87E7-55206F4C506A}"/>
                  </a:ext>
                </a:extLst>
              </p14:cNvPr>
              <p14:cNvContentPartPr/>
              <p14:nvPr/>
            </p14:nvContentPartPr>
            <p14:xfrm>
              <a:off x="4489344" y="2833992"/>
              <a:ext cx="439200" cy="280440"/>
            </p14:xfrm>
          </p:contentPart>
        </mc:Choice>
        <mc:Fallback xmlns="">
          <p:pic>
            <p:nvPicPr>
              <p:cNvPr id="15" name="Input penna 14">
                <a:extLst>
                  <a:ext uri="{FF2B5EF4-FFF2-40B4-BE49-F238E27FC236}">
                    <a16:creationId xmlns:a16="http://schemas.microsoft.com/office/drawing/2014/main" id="{37878F3A-DEBB-4BA5-87E7-55206F4C506A}"/>
                  </a:ext>
                </a:extLst>
              </p:cNvPr>
              <p:cNvPicPr/>
              <p:nvPr/>
            </p:nvPicPr>
            <p:blipFill>
              <a:blip r:embed="rId9"/>
              <a:stretch>
                <a:fillRect/>
              </a:stretch>
            </p:blipFill>
            <p:spPr>
              <a:xfrm>
                <a:off x="4480337" y="2824980"/>
                <a:ext cx="456854" cy="2981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put penna 15">
                <a:extLst>
                  <a:ext uri="{FF2B5EF4-FFF2-40B4-BE49-F238E27FC236}">
                    <a16:creationId xmlns:a16="http://schemas.microsoft.com/office/drawing/2014/main" id="{413036A8-478E-4C10-AB43-81C96123F0E1}"/>
                  </a:ext>
                </a:extLst>
              </p14:cNvPr>
              <p14:cNvContentPartPr/>
              <p14:nvPr/>
            </p14:nvContentPartPr>
            <p14:xfrm>
              <a:off x="5329944" y="2660472"/>
              <a:ext cx="83520" cy="367560"/>
            </p14:xfrm>
          </p:contentPart>
        </mc:Choice>
        <mc:Fallback xmlns="">
          <p:pic>
            <p:nvPicPr>
              <p:cNvPr id="16" name="Input penna 15">
                <a:extLst>
                  <a:ext uri="{FF2B5EF4-FFF2-40B4-BE49-F238E27FC236}">
                    <a16:creationId xmlns:a16="http://schemas.microsoft.com/office/drawing/2014/main" id="{413036A8-478E-4C10-AB43-81C96123F0E1}"/>
                  </a:ext>
                </a:extLst>
              </p:cNvPr>
              <p:cNvPicPr/>
              <p:nvPr/>
            </p:nvPicPr>
            <p:blipFill>
              <a:blip r:embed="rId11"/>
              <a:stretch>
                <a:fillRect/>
              </a:stretch>
            </p:blipFill>
            <p:spPr>
              <a:xfrm>
                <a:off x="5320944" y="2651481"/>
                <a:ext cx="101160" cy="38518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put penna 16">
                <a:extLst>
                  <a:ext uri="{FF2B5EF4-FFF2-40B4-BE49-F238E27FC236}">
                    <a16:creationId xmlns:a16="http://schemas.microsoft.com/office/drawing/2014/main" id="{0D0020AF-03A2-4911-8881-C4336418A171}"/>
                  </a:ext>
                </a:extLst>
              </p14:cNvPr>
              <p14:cNvContentPartPr/>
              <p14:nvPr/>
            </p14:nvContentPartPr>
            <p14:xfrm>
              <a:off x="5797944" y="2843352"/>
              <a:ext cx="484200" cy="291600"/>
            </p14:xfrm>
          </p:contentPart>
        </mc:Choice>
        <mc:Fallback xmlns="">
          <p:pic>
            <p:nvPicPr>
              <p:cNvPr id="17" name="Input penna 16">
                <a:extLst>
                  <a:ext uri="{FF2B5EF4-FFF2-40B4-BE49-F238E27FC236}">
                    <a16:creationId xmlns:a16="http://schemas.microsoft.com/office/drawing/2014/main" id="{0D0020AF-03A2-4911-8881-C4336418A171}"/>
                  </a:ext>
                </a:extLst>
              </p:cNvPr>
              <p:cNvPicPr/>
              <p:nvPr/>
            </p:nvPicPr>
            <p:blipFill>
              <a:blip r:embed="rId13"/>
              <a:stretch>
                <a:fillRect/>
              </a:stretch>
            </p:blipFill>
            <p:spPr>
              <a:xfrm>
                <a:off x="5788944" y="2834352"/>
                <a:ext cx="5018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put penna 17">
                <a:extLst>
                  <a:ext uri="{FF2B5EF4-FFF2-40B4-BE49-F238E27FC236}">
                    <a16:creationId xmlns:a16="http://schemas.microsoft.com/office/drawing/2014/main" id="{1D2DAF48-B1E6-4BED-BA3D-41EB509AC5D5}"/>
                  </a:ext>
                </a:extLst>
              </p14:cNvPr>
              <p14:cNvContentPartPr/>
              <p14:nvPr/>
            </p14:nvContentPartPr>
            <p14:xfrm>
              <a:off x="8554464" y="4726872"/>
              <a:ext cx="525960" cy="302040"/>
            </p14:xfrm>
          </p:contentPart>
        </mc:Choice>
        <mc:Fallback xmlns="">
          <p:pic>
            <p:nvPicPr>
              <p:cNvPr id="18" name="Input penna 17">
                <a:extLst>
                  <a:ext uri="{FF2B5EF4-FFF2-40B4-BE49-F238E27FC236}">
                    <a16:creationId xmlns:a16="http://schemas.microsoft.com/office/drawing/2014/main" id="{1D2DAF48-B1E6-4BED-BA3D-41EB509AC5D5}"/>
                  </a:ext>
                </a:extLst>
              </p:cNvPr>
              <p:cNvPicPr/>
              <p:nvPr/>
            </p:nvPicPr>
            <p:blipFill>
              <a:blip r:embed="rId15"/>
              <a:stretch>
                <a:fillRect/>
              </a:stretch>
            </p:blipFill>
            <p:spPr>
              <a:xfrm>
                <a:off x="8545458" y="4717872"/>
                <a:ext cx="543612"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put penna 18">
                <a:extLst>
                  <a:ext uri="{FF2B5EF4-FFF2-40B4-BE49-F238E27FC236}">
                    <a16:creationId xmlns:a16="http://schemas.microsoft.com/office/drawing/2014/main" id="{27B91134-9E25-425A-801A-2C3C672E2D15}"/>
                  </a:ext>
                </a:extLst>
              </p14:cNvPr>
              <p14:cNvContentPartPr/>
              <p14:nvPr/>
            </p14:nvContentPartPr>
            <p14:xfrm>
              <a:off x="8397504" y="5503032"/>
              <a:ext cx="582120" cy="345600"/>
            </p14:xfrm>
          </p:contentPart>
        </mc:Choice>
        <mc:Fallback xmlns="">
          <p:pic>
            <p:nvPicPr>
              <p:cNvPr id="19" name="Input penna 18">
                <a:extLst>
                  <a:ext uri="{FF2B5EF4-FFF2-40B4-BE49-F238E27FC236}">
                    <a16:creationId xmlns:a16="http://schemas.microsoft.com/office/drawing/2014/main" id="{27B91134-9E25-425A-801A-2C3C672E2D15}"/>
                  </a:ext>
                </a:extLst>
              </p:cNvPr>
              <p:cNvPicPr/>
              <p:nvPr/>
            </p:nvPicPr>
            <p:blipFill>
              <a:blip r:embed="rId17"/>
              <a:stretch>
                <a:fillRect/>
              </a:stretch>
            </p:blipFill>
            <p:spPr>
              <a:xfrm>
                <a:off x="8388504" y="5494032"/>
                <a:ext cx="59976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put penna 19">
                <a:extLst>
                  <a:ext uri="{FF2B5EF4-FFF2-40B4-BE49-F238E27FC236}">
                    <a16:creationId xmlns:a16="http://schemas.microsoft.com/office/drawing/2014/main" id="{B3853E7F-854D-4916-9107-2D27365867D8}"/>
                  </a:ext>
                </a:extLst>
              </p14:cNvPr>
              <p14:cNvContentPartPr/>
              <p14:nvPr/>
            </p14:nvContentPartPr>
            <p14:xfrm>
              <a:off x="7974504" y="5733072"/>
              <a:ext cx="309960" cy="521280"/>
            </p14:xfrm>
          </p:contentPart>
        </mc:Choice>
        <mc:Fallback xmlns="">
          <p:pic>
            <p:nvPicPr>
              <p:cNvPr id="20" name="Input penna 19">
                <a:extLst>
                  <a:ext uri="{FF2B5EF4-FFF2-40B4-BE49-F238E27FC236}">
                    <a16:creationId xmlns:a16="http://schemas.microsoft.com/office/drawing/2014/main" id="{B3853E7F-854D-4916-9107-2D27365867D8}"/>
                  </a:ext>
                </a:extLst>
              </p:cNvPr>
              <p:cNvPicPr/>
              <p:nvPr/>
            </p:nvPicPr>
            <p:blipFill>
              <a:blip r:embed="rId19"/>
              <a:stretch>
                <a:fillRect/>
              </a:stretch>
            </p:blipFill>
            <p:spPr>
              <a:xfrm>
                <a:off x="7965504" y="5724078"/>
                <a:ext cx="327600" cy="538908"/>
              </a:xfrm>
              <a:prstGeom prst="rect">
                <a:avLst/>
              </a:prstGeom>
            </p:spPr>
          </p:pic>
        </mc:Fallback>
      </mc:AlternateContent>
      <p:sp>
        <p:nvSpPr>
          <p:cNvPr id="21" name="Ottagono 20">
            <a:extLst>
              <a:ext uri="{FF2B5EF4-FFF2-40B4-BE49-F238E27FC236}">
                <a16:creationId xmlns:a16="http://schemas.microsoft.com/office/drawing/2014/main" id="{0B9FF909-6201-4139-8705-DBD2E470E2CF}"/>
              </a:ext>
            </a:extLst>
          </p:cNvPr>
          <p:cNvSpPr/>
          <p:nvPr/>
        </p:nvSpPr>
        <p:spPr>
          <a:xfrm>
            <a:off x="3895344" y="4215384"/>
            <a:ext cx="356616" cy="365760"/>
          </a:xfrm>
          <a:prstGeom prst="octag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a:t>
            </a:r>
          </a:p>
        </p:txBody>
      </p:sp>
      <p:sp>
        <p:nvSpPr>
          <p:cNvPr id="22" name="Ottagono 21">
            <a:extLst>
              <a:ext uri="{FF2B5EF4-FFF2-40B4-BE49-F238E27FC236}">
                <a16:creationId xmlns:a16="http://schemas.microsoft.com/office/drawing/2014/main" id="{E3E183C2-B00D-4E10-84E0-FBD15BE5456E}"/>
              </a:ext>
            </a:extLst>
          </p:cNvPr>
          <p:cNvSpPr/>
          <p:nvPr/>
        </p:nvSpPr>
        <p:spPr>
          <a:xfrm>
            <a:off x="4652772" y="5385600"/>
            <a:ext cx="356616" cy="365760"/>
          </a:xfrm>
          <a:prstGeom prst="octag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a:t>
            </a:r>
          </a:p>
        </p:txBody>
      </p:sp>
      <p:sp>
        <p:nvSpPr>
          <p:cNvPr id="23" name="Ottagono 22">
            <a:extLst>
              <a:ext uri="{FF2B5EF4-FFF2-40B4-BE49-F238E27FC236}">
                <a16:creationId xmlns:a16="http://schemas.microsoft.com/office/drawing/2014/main" id="{27B5EC59-8082-4894-8FB2-549F7C66F5AA}"/>
              </a:ext>
            </a:extLst>
          </p:cNvPr>
          <p:cNvSpPr/>
          <p:nvPr/>
        </p:nvSpPr>
        <p:spPr>
          <a:xfrm>
            <a:off x="5738112" y="4512132"/>
            <a:ext cx="356616" cy="365760"/>
          </a:xfrm>
          <a:prstGeom prst="octag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a:t>
            </a:r>
          </a:p>
        </p:txBody>
      </p:sp>
      <p:cxnSp>
        <p:nvCxnSpPr>
          <p:cNvPr id="38" name="Connettore diritto 37">
            <a:extLst>
              <a:ext uri="{FF2B5EF4-FFF2-40B4-BE49-F238E27FC236}">
                <a16:creationId xmlns:a16="http://schemas.microsoft.com/office/drawing/2014/main" id="{2FC486F9-5689-48D7-A05C-D5FAF0AE288D}"/>
              </a:ext>
            </a:extLst>
          </p:cNvPr>
          <p:cNvCxnSpPr>
            <a:endCxn id="21" idx="4"/>
          </p:cNvCxnSpPr>
          <p:nvPr/>
        </p:nvCxnSpPr>
        <p:spPr>
          <a:xfrm flipV="1">
            <a:off x="2852928" y="4476695"/>
            <a:ext cx="1042416" cy="552217"/>
          </a:xfrm>
          <a:prstGeom prst="line">
            <a:avLst/>
          </a:prstGeom>
        </p:spPr>
        <p:style>
          <a:lnRef idx="3">
            <a:schemeClr val="dk1"/>
          </a:lnRef>
          <a:fillRef idx="0">
            <a:schemeClr val="dk1"/>
          </a:fillRef>
          <a:effectRef idx="2">
            <a:schemeClr val="dk1"/>
          </a:effectRef>
          <a:fontRef idx="minor">
            <a:schemeClr val="tx1"/>
          </a:fontRef>
        </p:style>
      </p:cxnSp>
      <p:cxnSp>
        <p:nvCxnSpPr>
          <p:cNvPr id="46" name="Connettore diritto 45">
            <a:extLst>
              <a:ext uri="{FF2B5EF4-FFF2-40B4-BE49-F238E27FC236}">
                <a16:creationId xmlns:a16="http://schemas.microsoft.com/office/drawing/2014/main" id="{F293D05A-CCD3-444B-8F7E-6489C176BCAA}"/>
              </a:ext>
            </a:extLst>
          </p:cNvPr>
          <p:cNvCxnSpPr>
            <a:cxnSpLocks/>
          </p:cNvCxnSpPr>
          <p:nvPr/>
        </p:nvCxnSpPr>
        <p:spPr>
          <a:xfrm flipV="1">
            <a:off x="4187736" y="3743569"/>
            <a:ext cx="740808" cy="539965"/>
          </a:xfrm>
          <a:prstGeom prst="line">
            <a:avLst/>
          </a:prstGeom>
        </p:spPr>
        <p:style>
          <a:lnRef idx="3">
            <a:schemeClr val="dk1"/>
          </a:lnRef>
          <a:fillRef idx="0">
            <a:schemeClr val="dk1"/>
          </a:fillRef>
          <a:effectRef idx="2">
            <a:schemeClr val="dk1"/>
          </a:effectRef>
          <a:fontRef idx="minor">
            <a:schemeClr val="tx1"/>
          </a:fontRef>
        </p:style>
      </p:cxnSp>
      <p:cxnSp>
        <p:nvCxnSpPr>
          <p:cNvPr id="43" name="Connettore diritto 42">
            <a:extLst>
              <a:ext uri="{FF2B5EF4-FFF2-40B4-BE49-F238E27FC236}">
                <a16:creationId xmlns:a16="http://schemas.microsoft.com/office/drawing/2014/main" id="{01460E27-BA37-4C53-8F7E-BE6D42863A87}"/>
              </a:ext>
            </a:extLst>
          </p:cNvPr>
          <p:cNvCxnSpPr>
            <a:cxnSpLocks/>
            <a:stCxn id="22" idx="6"/>
            <a:endCxn id="21" idx="2"/>
          </p:cNvCxnSpPr>
          <p:nvPr/>
        </p:nvCxnSpPr>
        <p:spPr>
          <a:xfrm flipH="1" flipV="1">
            <a:off x="4147511" y="4581144"/>
            <a:ext cx="609710" cy="804456"/>
          </a:xfrm>
          <a:prstGeom prst="line">
            <a:avLst/>
          </a:prstGeom>
        </p:spPr>
        <p:style>
          <a:lnRef idx="3">
            <a:schemeClr val="dk1"/>
          </a:lnRef>
          <a:fillRef idx="0">
            <a:schemeClr val="dk1"/>
          </a:fillRef>
          <a:effectRef idx="2">
            <a:schemeClr val="dk1"/>
          </a:effectRef>
          <a:fontRef idx="minor">
            <a:schemeClr val="tx1"/>
          </a:fontRef>
        </p:style>
      </p:cxnSp>
      <p:cxnSp>
        <p:nvCxnSpPr>
          <p:cNvPr id="51" name="Connettore diritto 50">
            <a:extLst>
              <a:ext uri="{FF2B5EF4-FFF2-40B4-BE49-F238E27FC236}">
                <a16:creationId xmlns:a16="http://schemas.microsoft.com/office/drawing/2014/main" id="{442708AE-6EAA-4E9F-8AAD-581E8E2B62CC}"/>
              </a:ext>
            </a:extLst>
          </p:cNvPr>
          <p:cNvCxnSpPr>
            <a:cxnSpLocks/>
            <a:stCxn id="5" idx="1"/>
          </p:cNvCxnSpPr>
          <p:nvPr/>
        </p:nvCxnSpPr>
        <p:spPr>
          <a:xfrm>
            <a:off x="5337048" y="3835041"/>
            <a:ext cx="509471" cy="752442"/>
          </a:xfrm>
          <a:prstGeom prst="line">
            <a:avLst/>
          </a:prstGeom>
        </p:spPr>
        <p:style>
          <a:lnRef idx="3">
            <a:schemeClr val="dk1"/>
          </a:lnRef>
          <a:fillRef idx="0">
            <a:schemeClr val="dk1"/>
          </a:fillRef>
          <a:effectRef idx="2">
            <a:schemeClr val="dk1"/>
          </a:effectRef>
          <a:fontRef idx="minor">
            <a:schemeClr val="tx1"/>
          </a:fontRef>
        </p:style>
      </p:cxnSp>
      <p:cxnSp>
        <p:nvCxnSpPr>
          <p:cNvPr id="55" name="Connettore diritto 54">
            <a:extLst>
              <a:ext uri="{FF2B5EF4-FFF2-40B4-BE49-F238E27FC236}">
                <a16:creationId xmlns:a16="http://schemas.microsoft.com/office/drawing/2014/main" id="{3B1BCDD7-3991-4B53-B3DE-467197B2955C}"/>
              </a:ext>
            </a:extLst>
          </p:cNvPr>
          <p:cNvCxnSpPr>
            <a:stCxn id="22" idx="0"/>
            <a:endCxn id="23" idx="3"/>
          </p:cNvCxnSpPr>
          <p:nvPr/>
        </p:nvCxnSpPr>
        <p:spPr>
          <a:xfrm flipV="1">
            <a:off x="5009388" y="4877892"/>
            <a:ext cx="833173" cy="612157"/>
          </a:xfrm>
          <a:prstGeom prst="line">
            <a:avLst/>
          </a:prstGeom>
        </p:spPr>
        <p:style>
          <a:lnRef idx="3">
            <a:schemeClr val="dk1"/>
          </a:lnRef>
          <a:fillRef idx="0">
            <a:schemeClr val="dk1"/>
          </a:fillRef>
          <a:effectRef idx="2">
            <a:schemeClr val="dk1"/>
          </a:effectRef>
          <a:fontRef idx="minor">
            <a:schemeClr val="tx1"/>
          </a:fontRef>
        </p:style>
      </p:cxnSp>
      <p:cxnSp>
        <p:nvCxnSpPr>
          <p:cNvPr id="57" name="Connettore diritto 56">
            <a:extLst>
              <a:ext uri="{FF2B5EF4-FFF2-40B4-BE49-F238E27FC236}">
                <a16:creationId xmlns:a16="http://schemas.microsoft.com/office/drawing/2014/main" id="{E6854DD6-F167-409C-90E2-C10774E18683}"/>
              </a:ext>
            </a:extLst>
          </p:cNvPr>
          <p:cNvCxnSpPr>
            <a:cxnSpLocks/>
            <a:stCxn id="6" idx="2"/>
          </p:cNvCxnSpPr>
          <p:nvPr/>
        </p:nvCxnSpPr>
        <p:spPr>
          <a:xfrm flipH="1" flipV="1">
            <a:off x="6094728" y="4695012"/>
            <a:ext cx="1357988" cy="613080"/>
          </a:xfrm>
          <a:prstGeom prst="line">
            <a:avLst/>
          </a:prstGeom>
        </p:spPr>
        <p:style>
          <a:lnRef idx="3">
            <a:schemeClr val="dk1"/>
          </a:lnRef>
          <a:fillRef idx="0">
            <a:schemeClr val="dk1"/>
          </a:fillRef>
          <a:effectRef idx="2">
            <a:schemeClr val="dk1"/>
          </a:effectRef>
          <a:fontRef idx="minor">
            <a:schemeClr val="tx1"/>
          </a:fontRef>
        </p:style>
      </p:cxnSp>
      <p:cxnSp>
        <p:nvCxnSpPr>
          <p:cNvPr id="61" name="Connettore diritto 60">
            <a:extLst>
              <a:ext uri="{FF2B5EF4-FFF2-40B4-BE49-F238E27FC236}">
                <a16:creationId xmlns:a16="http://schemas.microsoft.com/office/drawing/2014/main" id="{822AC311-CEDE-48B0-9D94-C91F853A85CB}"/>
              </a:ext>
            </a:extLst>
          </p:cNvPr>
          <p:cNvCxnSpPr>
            <a:stCxn id="21" idx="1"/>
            <a:endCxn id="23" idx="5"/>
          </p:cNvCxnSpPr>
          <p:nvPr/>
        </p:nvCxnSpPr>
        <p:spPr>
          <a:xfrm>
            <a:off x="4251960" y="4476695"/>
            <a:ext cx="1486152" cy="139886"/>
          </a:xfrm>
          <a:prstGeom prst="line">
            <a:avLst/>
          </a:prstGeom>
        </p:spPr>
        <p:style>
          <a:lnRef idx="3">
            <a:schemeClr val="dk1"/>
          </a:lnRef>
          <a:fillRef idx="0">
            <a:schemeClr val="dk1"/>
          </a:fillRef>
          <a:effectRef idx="2">
            <a:schemeClr val="dk1"/>
          </a:effectRef>
          <a:fontRef idx="minor">
            <a:schemeClr val="tx1"/>
          </a:fontRef>
        </p:style>
      </p:cxnSp>
      <p:pic>
        <p:nvPicPr>
          <p:cNvPr id="28" name="Elemento grafico 27" descr="Vibrazione telefono con riempimento a tinta unita">
            <a:extLst>
              <a:ext uri="{FF2B5EF4-FFF2-40B4-BE49-F238E27FC236}">
                <a16:creationId xmlns:a16="http://schemas.microsoft.com/office/drawing/2014/main" id="{B88FB919-BAB0-41DF-82F7-178DF41DF1D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079638" y="6135552"/>
            <a:ext cx="469532" cy="469532"/>
          </a:xfrm>
          <a:prstGeom prst="rect">
            <a:avLst/>
          </a:prstGeom>
        </p:spPr>
      </p:pic>
      <p:pic>
        <p:nvPicPr>
          <p:cNvPr id="29" name="Elemento grafico 28" descr="Vibrazione telefono con riempimento a tinta unita">
            <a:extLst>
              <a:ext uri="{FF2B5EF4-FFF2-40B4-BE49-F238E27FC236}">
                <a16:creationId xmlns:a16="http://schemas.microsoft.com/office/drawing/2014/main" id="{5F4DD338-5758-4AE6-BC3B-E327F650376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8677" y="4510826"/>
            <a:ext cx="469532" cy="469532"/>
          </a:xfrm>
          <a:prstGeom prst="rect">
            <a:avLst/>
          </a:prstGeom>
        </p:spPr>
      </p:pic>
      <p:pic>
        <p:nvPicPr>
          <p:cNvPr id="30" name="Elemento grafico 29" descr="Vibrazione telefono con riempimento a tinta unita">
            <a:extLst>
              <a:ext uri="{FF2B5EF4-FFF2-40B4-BE49-F238E27FC236}">
                <a16:creationId xmlns:a16="http://schemas.microsoft.com/office/drawing/2014/main" id="{F779A811-CCCB-444F-A974-F7AF4BDDC57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54242" y="4346378"/>
            <a:ext cx="469532" cy="469532"/>
          </a:xfrm>
          <a:prstGeom prst="rect">
            <a:avLst/>
          </a:prstGeom>
        </p:spPr>
      </p:pic>
      <p:pic>
        <p:nvPicPr>
          <p:cNvPr id="31" name="Elemento grafico 30" descr="Vibrazione telefono con riempimento a tinta unita">
            <a:extLst>
              <a:ext uri="{FF2B5EF4-FFF2-40B4-BE49-F238E27FC236}">
                <a16:creationId xmlns:a16="http://schemas.microsoft.com/office/drawing/2014/main" id="{5842CC63-E075-4529-B56A-C8051C7CF7D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19032" y="6135120"/>
            <a:ext cx="469532" cy="469532"/>
          </a:xfrm>
          <a:prstGeom prst="rect">
            <a:avLst/>
          </a:prstGeom>
        </p:spPr>
      </p:pic>
      <p:pic>
        <p:nvPicPr>
          <p:cNvPr id="8" name="Elemento grafico 7" descr="Portatile con riempimento a tinta unita">
            <a:extLst>
              <a:ext uri="{FF2B5EF4-FFF2-40B4-BE49-F238E27FC236}">
                <a16:creationId xmlns:a16="http://schemas.microsoft.com/office/drawing/2014/main" id="{E4D037C3-5668-4642-B520-16D2AFF2B3E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182164" y="2172891"/>
            <a:ext cx="555948" cy="555948"/>
          </a:xfrm>
          <a:prstGeom prst="rect">
            <a:avLst/>
          </a:prstGeom>
        </p:spPr>
      </p:pic>
      <p:pic>
        <p:nvPicPr>
          <p:cNvPr id="34" name="Elemento grafico 33" descr="Portatile con riempimento a tinta unita">
            <a:extLst>
              <a:ext uri="{FF2B5EF4-FFF2-40B4-BE49-F238E27FC236}">
                <a16:creationId xmlns:a16="http://schemas.microsoft.com/office/drawing/2014/main" id="{6F934E30-41E5-440A-9BE9-0A66124A06C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06364" y="5654844"/>
            <a:ext cx="555948" cy="555948"/>
          </a:xfrm>
          <a:prstGeom prst="rect">
            <a:avLst/>
          </a:prstGeom>
        </p:spPr>
      </p:pic>
      <p:pic>
        <p:nvPicPr>
          <p:cNvPr id="10" name="Elemento grafico 9" descr="Computer con riempimento a tinta unita">
            <a:extLst>
              <a:ext uri="{FF2B5EF4-FFF2-40B4-BE49-F238E27FC236}">
                <a16:creationId xmlns:a16="http://schemas.microsoft.com/office/drawing/2014/main" id="{DFDCEBA9-7578-4351-ACF0-0AAA3F686B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111539" y="2319825"/>
            <a:ext cx="607830" cy="607830"/>
          </a:xfrm>
          <a:prstGeom prst="rect">
            <a:avLst/>
          </a:prstGeom>
        </p:spPr>
      </p:pic>
      <p:pic>
        <p:nvPicPr>
          <p:cNvPr id="37" name="Elemento grafico 36" descr="Computer con riempimento a tinta unita">
            <a:extLst>
              <a:ext uri="{FF2B5EF4-FFF2-40B4-BE49-F238E27FC236}">
                <a16:creationId xmlns:a16="http://schemas.microsoft.com/office/drawing/2014/main" id="{C59192F9-60E9-45F3-A0B1-214F4D7406C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028926" y="5544717"/>
            <a:ext cx="607830" cy="607830"/>
          </a:xfrm>
          <a:prstGeom prst="rect">
            <a:avLst/>
          </a:prstGeom>
        </p:spPr>
      </p:pic>
      <p:sp>
        <p:nvSpPr>
          <p:cNvPr id="24" name="Ovale 23">
            <a:extLst>
              <a:ext uri="{FF2B5EF4-FFF2-40B4-BE49-F238E27FC236}">
                <a16:creationId xmlns:a16="http://schemas.microsoft.com/office/drawing/2014/main" id="{735154C3-15D6-4141-BCD8-26C696B25206}"/>
              </a:ext>
            </a:extLst>
          </p:cNvPr>
          <p:cNvSpPr/>
          <p:nvPr/>
        </p:nvSpPr>
        <p:spPr>
          <a:xfrm>
            <a:off x="758304" y="5644278"/>
            <a:ext cx="666397" cy="610074"/>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9" name="Ovale 38">
            <a:extLst>
              <a:ext uri="{FF2B5EF4-FFF2-40B4-BE49-F238E27FC236}">
                <a16:creationId xmlns:a16="http://schemas.microsoft.com/office/drawing/2014/main" id="{404CBA35-B182-4D8B-AA33-910E76350B0C}"/>
              </a:ext>
            </a:extLst>
          </p:cNvPr>
          <p:cNvSpPr/>
          <p:nvPr/>
        </p:nvSpPr>
        <p:spPr>
          <a:xfrm>
            <a:off x="8970360" y="4252752"/>
            <a:ext cx="666396" cy="610074"/>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rgbClr val="FFFF00"/>
              </a:solidFill>
            </a:endParaRPr>
          </a:p>
        </p:txBody>
      </p:sp>
      <mc:AlternateContent xmlns:mc="http://schemas.openxmlformats.org/markup-compatibility/2006" xmlns:p14="http://schemas.microsoft.com/office/powerpoint/2010/main">
        <mc:Choice Requires="p14">
          <p:contentPart p14:bwMode="auto" r:id="rId28">
            <p14:nvContentPartPr>
              <p14:cNvPr id="49" name="Input penna 48">
                <a:extLst>
                  <a:ext uri="{FF2B5EF4-FFF2-40B4-BE49-F238E27FC236}">
                    <a16:creationId xmlns:a16="http://schemas.microsoft.com/office/drawing/2014/main" id="{4F7C20DB-6054-4709-8477-DA3DD551A652}"/>
                  </a:ext>
                </a:extLst>
              </p14:cNvPr>
              <p14:cNvContentPartPr/>
              <p14:nvPr/>
            </p14:nvContentPartPr>
            <p14:xfrm>
              <a:off x="1426104" y="4460112"/>
              <a:ext cx="7609680" cy="1374120"/>
            </p14:xfrm>
          </p:contentPart>
        </mc:Choice>
        <mc:Fallback xmlns="">
          <p:pic>
            <p:nvPicPr>
              <p:cNvPr id="49" name="Input penna 48">
                <a:extLst>
                  <a:ext uri="{FF2B5EF4-FFF2-40B4-BE49-F238E27FC236}">
                    <a16:creationId xmlns:a16="http://schemas.microsoft.com/office/drawing/2014/main" id="{4F7C20DB-6054-4709-8477-DA3DD551A652}"/>
                  </a:ext>
                </a:extLst>
              </p:cNvPr>
              <p:cNvPicPr/>
              <p:nvPr/>
            </p:nvPicPr>
            <p:blipFill>
              <a:blip r:embed="rId29"/>
              <a:stretch>
                <a:fillRect/>
              </a:stretch>
            </p:blipFill>
            <p:spPr>
              <a:xfrm>
                <a:off x="1417104" y="4451112"/>
                <a:ext cx="7627320" cy="1391760"/>
              </a:xfrm>
              <a:prstGeom prst="rect">
                <a:avLst/>
              </a:prstGeom>
            </p:spPr>
          </p:pic>
        </mc:Fallback>
      </mc:AlternateContent>
      <p:sp>
        <p:nvSpPr>
          <p:cNvPr id="40" name="Ovale 39">
            <a:extLst>
              <a:ext uri="{FF2B5EF4-FFF2-40B4-BE49-F238E27FC236}">
                <a16:creationId xmlns:a16="http://schemas.microsoft.com/office/drawing/2014/main" id="{47D856DE-97C3-41D8-9749-C459A9673B0E}"/>
              </a:ext>
            </a:extLst>
          </p:cNvPr>
          <p:cNvSpPr/>
          <p:nvPr/>
        </p:nvSpPr>
        <p:spPr>
          <a:xfrm>
            <a:off x="6104438" y="2314892"/>
            <a:ext cx="666396" cy="610074"/>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rgbClr val="FFFF00"/>
              </a:solidFill>
            </a:endParaRPr>
          </a:p>
        </p:txBody>
      </p:sp>
      <p:pic>
        <p:nvPicPr>
          <p:cNvPr id="25" name="Elemento grafico 24" descr="Detective (maschile) con riempimento a tinta unita">
            <a:extLst>
              <a:ext uri="{FF2B5EF4-FFF2-40B4-BE49-F238E27FC236}">
                <a16:creationId xmlns:a16="http://schemas.microsoft.com/office/drawing/2014/main" id="{0AF55F48-9BC0-4E54-B6D8-9A7C742C121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141507" y="2341954"/>
            <a:ext cx="555949" cy="555949"/>
          </a:xfrm>
          <a:prstGeom prst="rect">
            <a:avLst/>
          </a:prstGeom>
        </p:spPr>
      </p:pic>
      <mc:AlternateContent xmlns:mc="http://schemas.openxmlformats.org/markup-compatibility/2006" xmlns:p14="http://schemas.microsoft.com/office/powerpoint/2010/main">
        <mc:Choice Requires="p14">
          <p:contentPart p14:bwMode="auto" r:id="rId32">
            <p14:nvContentPartPr>
              <p14:cNvPr id="26" name="Input penna 25">
                <a:extLst>
                  <a:ext uri="{FF2B5EF4-FFF2-40B4-BE49-F238E27FC236}">
                    <a16:creationId xmlns:a16="http://schemas.microsoft.com/office/drawing/2014/main" id="{793494CD-C4FE-47FC-8A6B-BF01C006D316}"/>
                  </a:ext>
                </a:extLst>
              </p14:cNvPr>
              <p14:cNvContentPartPr/>
              <p14:nvPr/>
            </p14:nvContentPartPr>
            <p14:xfrm>
              <a:off x="5333904" y="2907072"/>
              <a:ext cx="2163240" cy="2305080"/>
            </p14:xfrm>
          </p:contentPart>
        </mc:Choice>
        <mc:Fallback xmlns="">
          <p:pic>
            <p:nvPicPr>
              <p:cNvPr id="26" name="Input penna 25">
                <a:extLst>
                  <a:ext uri="{FF2B5EF4-FFF2-40B4-BE49-F238E27FC236}">
                    <a16:creationId xmlns:a16="http://schemas.microsoft.com/office/drawing/2014/main" id="{793494CD-C4FE-47FC-8A6B-BF01C006D316}"/>
                  </a:ext>
                </a:extLst>
              </p:cNvPr>
              <p:cNvPicPr/>
              <p:nvPr/>
            </p:nvPicPr>
            <p:blipFill>
              <a:blip r:embed="rId33"/>
              <a:stretch>
                <a:fillRect/>
              </a:stretch>
            </p:blipFill>
            <p:spPr>
              <a:xfrm>
                <a:off x="5324904" y="2898432"/>
                <a:ext cx="2180880" cy="2322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put penna 26">
                <a:extLst>
                  <a:ext uri="{FF2B5EF4-FFF2-40B4-BE49-F238E27FC236}">
                    <a16:creationId xmlns:a16="http://schemas.microsoft.com/office/drawing/2014/main" id="{D80EA959-F06D-4874-A72E-69A83749B41B}"/>
                  </a:ext>
                </a:extLst>
              </p14:cNvPr>
              <p14:cNvContentPartPr/>
              <p14:nvPr/>
            </p14:nvContentPartPr>
            <p14:xfrm>
              <a:off x="2758104" y="3474432"/>
              <a:ext cx="2581920" cy="1575000"/>
            </p14:xfrm>
          </p:contentPart>
        </mc:Choice>
        <mc:Fallback xmlns="">
          <p:pic>
            <p:nvPicPr>
              <p:cNvPr id="27" name="Input penna 26">
                <a:extLst>
                  <a:ext uri="{FF2B5EF4-FFF2-40B4-BE49-F238E27FC236}">
                    <a16:creationId xmlns:a16="http://schemas.microsoft.com/office/drawing/2014/main" id="{D80EA959-F06D-4874-A72E-69A83749B41B}"/>
                  </a:ext>
                </a:extLst>
              </p:cNvPr>
              <p:cNvPicPr/>
              <p:nvPr/>
            </p:nvPicPr>
            <p:blipFill>
              <a:blip r:embed="rId35"/>
              <a:stretch>
                <a:fillRect/>
              </a:stretch>
            </p:blipFill>
            <p:spPr>
              <a:xfrm>
                <a:off x="2749464" y="3465432"/>
                <a:ext cx="2599560" cy="159264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1" name="Modello 3D 40" descr="Attenzione">
                <a:extLst>
                  <a:ext uri="{FF2B5EF4-FFF2-40B4-BE49-F238E27FC236}">
                    <a16:creationId xmlns:a16="http://schemas.microsoft.com/office/drawing/2014/main" id="{47133ED9-F58A-439B-A387-5A0BBDF0F52A}"/>
                  </a:ext>
                </a:extLst>
              </p:cNvPr>
              <p:cNvGraphicFramePr>
                <a:graphicFrameLocks noChangeAspect="1"/>
              </p:cNvGraphicFramePr>
              <p:nvPr>
                <p:extLst>
                  <p:ext uri="{D42A27DB-BD31-4B8C-83A1-F6EECF244321}">
                    <p14:modId xmlns:p14="http://schemas.microsoft.com/office/powerpoint/2010/main" val="236316149"/>
                  </p:ext>
                </p:extLst>
              </p:nvPr>
            </p:nvGraphicFramePr>
            <p:xfrm>
              <a:off x="3973026" y="3315142"/>
              <a:ext cx="2220009" cy="1987584"/>
            </p:xfrm>
            <a:graphic>
              <a:graphicData uri="http://schemas.microsoft.com/office/drawing/2017/model3d">
                <am3d:model3d r:embed="rId36">
                  <am3d:spPr>
                    <a:xfrm>
                      <a:off x="0" y="0"/>
                      <a:ext cx="2220009" cy="1987584"/>
                    </a:xfrm>
                    <a:prstGeom prst="rect">
                      <a:avLst/>
                    </a:prstGeom>
                  </am3d:spPr>
                  <am3d:camera>
                    <am3d:pos x="0" y="0" z="63351631"/>
                    <am3d:up dx="0" dy="36000000" dz="0"/>
                    <am3d:lookAt x="0" y="0" z="0"/>
                    <am3d:perspective fov="2700000"/>
                  </am3d:camera>
                  <am3d:trans>
                    <am3d:meterPerModelUnit n="20271560" d="1000000"/>
                    <am3d:preTrans dx="0" dy="-16278167" dz="-464067"/>
                    <am3d:scale>
                      <am3d:sx n="1000000" d="1000000"/>
                      <am3d:sy n="1000000" d="1000000"/>
                      <am3d:sz n="1000000" d="1000000"/>
                    </am3d:scale>
                    <am3d:rot ax="211332" ay="104943" az="6458"/>
                    <am3d:postTrans dx="0" dy="0" dz="0"/>
                  </am3d:trans>
                  <am3d:raster rName="Office3DRenderer" rVer="16.0.8326">
                    <am3d:blip r:embed="rId37"/>
                  </am3d:raster>
                  <am3d:objViewport viewportSz="311170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1" name="Modello 3D 40" descr="Attenzione">
                <a:extLst>
                  <a:ext uri="{FF2B5EF4-FFF2-40B4-BE49-F238E27FC236}">
                    <a16:creationId xmlns:a16="http://schemas.microsoft.com/office/drawing/2014/main" id="{47133ED9-F58A-439B-A387-5A0BBDF0F52A}"/>
                  </a:ext>
                </a:extLst>
              </p:cNvPr>
              <p:cNvPicPr>
                <a:picLocks noGrp="1" noRot="1" noChangeAspect="1" noMove="1" noResize="1" noEditPoints="1" noAdjustHandles="1" noChangeArrowheads="1" noChangeShapeType="1" noCrop="1"/>
              </p:cNvPicPr>
              <p:nvPr/>
            </p:nvPicPr>
            <p:blipFill>
              <a:blip r:embed="rId37"/>
              <a:stretch>
                <a:fillRect/>
              </a:stretch>
            </p:blipFill>
            <p:spPr>
              <a:xfrm>
                <a:off x="3973026" y="3315142"/>
                <a:ext cx="2220009" cy="1987584"/>
              </a:xfrm>
              <a:prstGeom prst="rect">
                <a:avLst/>
              </a:prstGeom>
            </p:spPr>
          </p:pic>
        </mc:Fallback>
      </mc:AlternateContent>
    </p:spTree>
    <p:extLst>
      <p:ext uri="{BB962C8B-B14F-4D97-AF65-F5344CB8AC3E}">
        <p14:creationId xmlns:p14="http://schemas.microsoft.com/office/powerpoint/2010/main" val="305953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000" fill="hold"/>
                                        <p:tgtEl>
                                          <p:spTgt spid="26"/>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500"/>
                                  </p:stCondLst>
                                  <p:childTnLst>
                                    <p:set>
                                      <p:cBhvr>
                                        <p:cTn id="9" dur="1" fill="hold">
                                          <p:stCondLst>
                                            <p:cond delay="0"/>
                                          </p:stCondLst>
                                        </p:cTn>
                                        <p:tgtEl>
                                          <p:spTgt spid="27"/>
                                        </p:tgtEl>
                                        <p:attrNameLst>
                                          <p:attrName>style.visibility</p:attrName>
                                        </p:attrNameLst>
                                      </p:cBhvr>
                                      <p:to>
                                        <p:strVal val="visible"/>
                                      </p:to>
                                    </p:set>
                                    <p:anim calcmode="lin" valueType="num">
                                      <p:cBhvr>
                                        <p:cTn id="10" dur="2000" fill="hold"/>
                                        <p:tgtEl>
                                          <p:spTgt spid="27"/>
                                        </p:tgtEl>
                                        <p:attrNameLst>
                                          <p:attrName>drawProgress</p:attrName>
                                        </p:attrNameLst>
                                      </p:cBhvr>
                                      <p:tavLst>
                                        <p:tav tm="0">
                                          <p:val>
                                            <p:fltVal val="0"/>
                                          </p:val>
                                        </p:tav>
                                        <p:tav tm="100000">
                                          <p:val>
                                            <p:fltVal val="1"/>
                                          </p:val>
                                        </p:tav>
                                      </p:tavLst>
                                    </p:anim>
                                  </p:childTnLst>
                                </p:cTn>
                              </p:par>
                            </p:childTnLst>
                          </p:cTn>
                        </p:par>
                        <p:par>
                          <p:cTn id="11" fill="hold">
                            <p:stCondLst>
                              <p:cond delay="2500"/>
                            </p:stCondLst>
                            <p:childTnLst>
                              <p:par>
                                <p:cTn id="12" presetID="60" presetClass="entr" presetSubtype="128" fill="hold" nodeType="afterEffect">
                                  <p:stCondLst>
                                    <p:cond delay="200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additive="sum">
                                        <p:cTn id="15" dur="1000" fill="hold"/>
                                        <p:tgtEl>
                                          <p:spTgt spid="41"/>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16" dur="1000" fill="hold"/>
                                        <p:tgtEl>
                                          <p:spTgt spid="41"/>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7" dur="1000" fill="hold"/>
                                        <p:tgtEl>
                                          <p:spTgt spid="41"/>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8" dur="1000" fill="hold"/>
                                        <p:tgtEl>
                                          <p:spTgt spid="41"/>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3802412"/>
              </a:xfrm>
            </p:spPr>
            <p:txBody>
              <a:bodyPr>
                <a:normAutofit lnSpcReduction="10000"/>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a:p>
                <a:pPr marL="0" indent="0">
                  <a:buNone/>
                </a:pPr>
                <a:r>
                  <a:rPr lang="en-US" sz="2000" dirty="0">
                    <a:solidFill>
                      <a:schemeClr val="tx1"/>
                    </a:solidFill>
                    <a:latin typeface="-apple-system"/>
                  </a:rPr>
                  <a:t>The goal of the analysis is to learn what are the flow of each user which are active in a certain time and to do this, we put some devices over the links that measures </a:t>
                </a:r>
                <a:r>
                  <a:rPr lang="en-US" sz="2000" i="1" dirty="0">
                    <a:solidFill>
                      <a:schemeClr val="tx1"/>
                    </a:solidFill>
                    <a:latin typeface="-apple-system"/>
                  </a:rPr>
                  <a:t>Link Counts</a:t>
                </a:r>
                <a:r>
                  <a:rPr lang="en-US" sz="2000" dirty="0">
                    <a:solidFill>
                      <a:schemeClr val="tx1"/>
                    </a:solidFill>
                    <a:latin typeface="-apple-system"/>
                  </a:rPr>
                  <a:t>, the summation of all packets that pass over a link in a certain amount of time:</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sSub>
                      <m:sSubPr>
                        <m:ctrlPr>
                          <a:rPr lang="it-IT"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𝑦</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nary>
                      <m:naryPr>
                        <m:chr m:val="∑"/>
                        <m:supHide m:val="on"/>
                        <m:ctrlPr>
                          <a:rPr lang="it-IT" b="0" i="1" smtClean="0">
                            <a:solidFill>
                              <a:srgbClr val="E4D8EE"/>
                            </a:solidFill>
                            <a:latin typeface="Cambria Math" panose="02040503050406030204" pitchFamily="18" charset="0"/>
                          </a:rPr>
                        </m:ctrlPr>
                      </m:naryPr>
                      <m:sub>
                        <m:r>
                          <m:rPr>
                            <m:brk m:alnAt="7"/>
                          </m:rP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ea typeface="Cambria Math" panose="02040503050406030204" pitchFamily="18" charset="0"/>
                          </a:rPr>
                          <m:t>∈</m:t>
                        </m:r>
                        <m:r>
                          <a:rPr lang="it-IT" b="0" i="1" smtClean="0">
                            <a:solidFill>
                              <a:srgbClr val="E4D8EE"/>
                            </a:solidFill>
                            <a:latin typeface="Cambria Math" panose="02040503050406030204" pitchFamily="18" charset="0"/>
                            <a:ea typeface="Cambria Math" panose="02040503050406030204" pitchFamily="18" charset="0"/>
                          </a:rPr>
                          <m:t>ℱ</m:t>
                        </m:r>
                      </m:sub>
                      <m:sup/>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𝑟</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𝑓</m:t>
                            </m:r>
                          </m:sub>
                        </m:sSub>
                      </m:e>
                    </m:nary>
                    <m:d>
                      <m:dPr>
                        <m:ctrlPr>
                          <a:rPr lang="it-IT" b="0" i="1" smtClean="0">
                            <a:solidFill>
                              <a:srgbClr val="E4D8EE"/>
                            </a:solidFill>
                            <a:latin typeface="Cambria Math" panose="02040503050406030204" pitchFamily="18" charset="0"/>
                          </a:rPr>
                        </m:ctrlPr>
                      </m:dPr>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𝑥</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𝑎</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e>
                    </m:d>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𝑣</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oMath>
                </a14:m>
                <a:endParaRPr lang="en-US" b="0" i="0" dirty="0">
                  <a:solidFill>
                    <a:srgbClr val="E4D8EE"/>
                  </a:solidFill>
                  <a:effectLst/>
                  <a:latin typeface="-apple-system"/>
                </a:endParaRPr>
              </a:p>
              <a:p>
                <a:pPr marL="0" indent="0">
                  <a:buNone/>
                </a:pPr>
                <a:r>
                  <a:rPr lang="en-US" dirty="0">
                    <a:solidFill>
                      <a:srgbClr val="E4D8EE"/>
                    </a:solidFill>
                    <a:latin typeface="-apple-system"/>
                  </a:rPr>
                  <a:t>   			 </a:t>
                </a:r>
                <a:r>
                  <a:rPr lang="en-US" sz="2000" dirty="0">
                    <a:solidFill>
                      <a:srgbClr val="E4D8EE"/>
                    </a:solidFill>
                    <a:latin typeface="-apple-system"/>
                  </a:rPr>
                  <a:t>with</a:t>
                </a:r>
                <a14:m>
                  <m:oMath xmlns:m="http://schemas.openxmlformats.org/officeDocument/2006/math">
                    <m:r>
                      <a:rPr lang="it-IT" b="0" i="0" smtClean="0">
                        <a:solidFill>
                          <a:srgbClr val="E4D8EE"/>
                        </a:solidFill>
                        <a:latin typeface="Cambria Math" panose="02040503050406030204" pitchFamily="18" charset="0"/>
                        <a:ea typeface="Cambria Math" panose="02040503050406030204" pitchFamily="18" charset="0"/>
                      </a:rPr>
                      <m:t>   </m:t>
                    </m:r>
                    <m:r>
                      <a:rPr lang="it-IT" b="0" i="1" smtClean="0">
                        <a:solidFill>
                          <a:srgbClr val="E4D8EE"/>
                        </a:solidFill>
                        <a:latin typeface="Cambria Math" panose="02040503050406030204" pitchFamily="18" charset="0"/>
                        <a:ea typeface="Cambria Math" panose="02040503050406030204" pitchFamily="18" charset="0"/>
                      </a:rPr>
                      <m:t>𝑙</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𝐿</m:t>
                    </m:r>
                    <m:r>
                      <a:rPr lang="it-IT" b="0" i="1" smtClean="0">
                        <a:solidFill>
                          <a:srgbClr val="E4D8EE"/>
                        </a:solidFill>
                        <a:latin typeface="Cambria Math" panose="02040503050406030204" pitchFamily="18" charset="0"/>
                        <a:ea typeface="Cambria Math" panose="02040503050406030204" pitchFamily="18" charset="0"/>
                      </a:rPr>
                      <m:t>  ;  </m:t>
                    </m:r>
                    <m:r>
                      <a:rPr lang="it-IT" b="0" i="1" smtClean="0">
                        <a:solidFill>
                          <a:srgbClr val="E4D8EE"/>
                        </a:solidFill>
                        <a:latin typeface="Cambria Math" panose="02040503050406030204" pitchFamily="18" charset="0"/>
                        <a:ea typeface="Cambria Math" panose="02040503050406030204" pitchFamily="18" charset="0"/>
                      </a:rPr>
                      <m:t>𝑡</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𝑇</m:t>
                    </m:r>
                    <m:r>
                      <a:rPr lang="it-IT" b="0" i="1" smtClean="0">
                        <a:solidFill>
                          <a:srgbClr val="E4D8EE"/>
                        </a:solidFill>
                        <a:latin typeface="Cambria Math" panose="02040503050406030204" pitchFamily="18" charset="0"/>
                        <a:ea typeface="Cambria Math" panose="02040503050406030204" pitchFamily="18" charset="0"/>
                      </a:rPr>
                      <m:t> </m:t>
                    </m:r>
                  </m:oMath>
                </a14:m>
                <a:endParaRPr lang="en-US" b="0" i="0" dirty="0">
                  <a:solidFill>
                    <a:srgbClr val="E4D8EE"/>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9788" y="1435609"/>
                <a:ext cx="10730548" cy="3802412"/>
              </a:xfrm>
              <a:blipFill>
                <a:blip r:embed="rId2"/>
                <a:stretch>
                  <a:fillRect l="-625" t="-963" r="-511"/>
                </a:stretch>
              </a:blipFill>
            </p:spPr>
            <p:txBody>
              <a:bodyPr/>
              <a:lstStyle/>
              <a:p>
                <a:r>
                  <a:rPr lang="it-IT">
                    <a:noFill/>
                  </a:rPr>
                  <a:t> </a:t>
                </a:r>
              </a:p>
            </p:txBody>
          </p:sp>
        </mc:Fallback>
      </mc:AlternateContent>
    </p:spTree>
    <p:extLst>
      <p:ext uri="{BB962C8B-B14F-4D97-AF65-F5344CB8AC3E}">
        <p14:creationId xmlns:p14="http://schemas.microsoft.com/office/powerpoint/2010/main" val="88968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3802412"/>
              </a:xfrm>
            </p:spPr>
            <p:txBody>
              <a:bodyPr>
                <a:normAutofit lnSpcReduction="10000"/>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a:p>
                <a:pPr marL="0" indent="0">
                  <a:buNone/>
                </a:pPr>
                <a:r>
                  <a:rPr lang="en-US" sz="2000" dirty="0">
                    <a:solidFill>
                      <a:schemeClr val="tx1"/>
                    </a:solidFill>
                    <a:latin typeface="-apple-system"/>
                  </a:rPr>
                  <a:t>The goal of the analysis is to learn what are the flow of each user which are active in a certain time and to do this, we put some devices over the links that measures </a:t>
                </a:r>
                <a:r>
                  <a:rPr lang="en-US" sz="2000" i="1" dirty="0">
                    <a:solidFill>
                      <a:schemeClr val="tx1"/>
                    </a:solidFill>
                    <a:latin typeface="-apple-system"/>
                  </a:rPr>
                  <a:t>Link Counts</a:t>
                </a:r>
                <a:r>
                  <a:rPr lang="en-US" sz="2000" dirty="0">
                    <a:solidFill>
                      <a:schemeClr val="tx1"/>
                    </a:solidFill>
                    <a:latin typeface="-apple-system"/>
                  </a:rPr>
                  <a:t>, the summation of all packets that pass over a link in a certain amount of time:</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sSub>
                      <m:sSubPr>
                        <m:ctrlPr>
                          <a:rPr lang="it-IT"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𝑦</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nary>
                      <m:naryPr>
                        <m:chr m:val="∑"/>
                        <m:supHide m:val="on"/>
                        <m:ctrlPr>
                          <a:rPr lang="it-IT" b="0" i="1" smtClean="0">
                            <a:solidFill>
                              <a:srgbClr val="E4D8EE"/>
                            </a:solidFill>
                            <a:latin typeface="Cambria Math" panose="02040503050406030204" pitchFamily="18" charset="0"/>
                          </a:rPr>
                        </m:ctrlPr>
                      </m:naryPr>
                      <m:sub>
                        <m:r>
                          <m:rPr>
                            <m:brk m:alnAt="7"/>
                          </m:rP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ea typeface="Cambria Math" panose="02040503050406030204" pitchFamily="18" charset="0"/>
                          </a:rPr>
                          <m:t>∈</m:t>
                        </m:r>
                        <m:r>
                          <a:rPr lang="it-IT" b="0" i="1" smtClean="0">
                            <a:solidFill>
                              <a:srgbClr val="E4D8EE"/>
                            </a:solidFill>
                            <a:latin typeface="Cambria Math" panose="02040503050406030204" pitchFamily="18" charset="0"/>
                            <a:ea typeface="Cambria Math" panose="02040503050406030204" pitchFamily="18" charset="0"/>
                          </a:rPr>
                          <m:t>ℱ</m:t>
                        </m:r>
                      </m:sub>
                      <m:sup/>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𝑟</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𝑓</m:t>
                            </m:r>
                          </m:sub>
                        </m:sSub>
                      </m:e>
                    </m:nary>
                    <m:d>
                      <m:dPr>
                        <m:ctrlPr>
                          <a:rPr lang="it-IT" b="0" i="1" smtClean="0">
                            <a:solidFill>
                              <a:srgbClr val="E4D8EE"/>
                            </a:solidFill>
                            <a:latin typeface="Cambria Math" panose="02040503050406030204" pitchFamily="18" charset="0"/>
                          </a:rPr>
                        </m:ctrlPr>
                      </m:dPr>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𝑥</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𝑎</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e>
                    </m:d>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𝑣</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oMath>
                </a14:m>
                <a:endParaRPr lang="en-US" b="0" i="0" dirty="0">
                  <a:solidFill>
                    <a:srgbClr val="E4D8EE"/>
                  </a:solidFill>
                  <a:effectLst/>
                  <a:latin typeface="-apple-system"/>
                </a:endParaRPr>
              </a:p>
              <a:p>
                <a:pPr marL="0" indent="0">
                  <a:buNone/>
                </a:pPr>
                <a:r>
                  <a:rPr lang="en-US" dirty="0">
                    <a:solidFill>
                      <a:srgbClr val="E4D8EE"/>
                    </a:solidFill>
                    <a:latin typeface="-apple-system"/>
                  </a:rPr>
                  <a:t>   			 </a:t>
                </a:r>
                <a:r>
                  <a:rPr lang="en-US" sz="2000" dirty="0">
                    <a:solidFill>
                      <a:srgbClr val="E4D8EE"/>
                    </a:solidFill>
                    <a:latin typeface="-apple-system"/>
                  </a:rPr>
                  <a:t>with</a:t>
                </a:r>
                <a14:m>
                  <m:oMath xmlns:m="http://schemas.openxmlformats.org/officeDocument/2006/math">
                    <m:r>
                      <a:rPr lang="it-IT" b="0" i="0" smtClean="0">
                        <a:solidFill>
                          <a:srgbClr val="E4D8EE"/>
                        </a:solidFill>
                        <a:latin typeface="Cambria Math" panose="02040503050406030204" pitchFamily="18" charset="0"/>
                        <a:ea typeface="Cambria Math" panose="02040503050406030204" pitchFamily="18" charset="0"/>
                      </a:rPr>
                      <m:t>   </m:t>
                    </m:r>
                    <m:r>
                      <a:rPr lang="it-IT" b="0" i="1" smtClean="0">
                        <a:solidFill>
                          <a:srgbClr val="E4D8EE"/>
                        </a:solidFill>
                        <a:latin typeface="Cambria Math" panose="02040503050406030204" pitchFamily="18" charset="0"/>
                        <a:ea typeface="Cambria Math" panose="02040503050406030204" pitchFamily="18" charset="0"/>
                      </a:rPr>
                      <m:t>𝑙</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𝐿</m:t>
                    </m:r>
                    <m:r>
                      <a:rPr lang="it-IT" b="0" i="1" smtClean="0">
                        <a:solidFill>
                          <a:srgbClr val="E4D8EE"/>
                        </a:solidFill>
                        <a:latin typeface="Cambria Math" panose="02040503050406030204" pitchFamily="18" charset="0"/>
                        <a:ea typeface="Cambria Math" panose="02040503050406030204" pitchFamily="18" charset="0"/>
                      </a:rPr>
                      <m:t>  ;  </m:t>
                    </m:r>
                    <m:r>
                      <a:rPr lang="it-IT" b="0" i="1" smtClean="0">
                        <a:solidFill>
                          <a:srgbClr val="E4D8EE"/>
                        </a:solidFill>
                        <a:latin typeface="Cambria Math" panose="02040503050406030204" pitchFamily="18" charset="0"/>
                        <a:ea typeface="Cambria Math" panose="02040503050406030204" pitchFamily="18" charset="0"/>
                      </a:rPr>
                      <m:t>𝑡</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𝑇</m:t>
                    </m:r>
                    <m:r>
                      <a:rPr lang="it-IT" b="0" i="1" smtClean="0">
                        <a:solidFill>
                          <a:srgbClr val="E4D8EE"/>
                        </a:solidFill>
                        <a:latin typeface="Cambria Math" panose="02040503050406030204" pitchFamily="18" charset="0"/>
                        <a:ea typeface="Cambria Math" panose="02040503050406030204" pitchFamily="18" charset="0"/>
                      </a:rPr>
                      <m:t> </m:t>
                    </m:r>
                  </m:oMath>
                </a14:m>
                <a:endParaRPr lang="en-US" b="0" i="0" dirty="0">
                  <a:solidFill>
                    <a:srgbClr val="E4D8EE"/>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9788" y="1435609"/>
                <a:ext cx="10730548" cy="3802412"/>
              </a:xfrm>
              <a:blipFill>
                <a:blip r:embed="rId2"/>
                <a:stretch>
                  <a:fillRect l="-625" t="-963" r="-511"/>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put penna 5">
                <a:extLst>
                  <a:ext uri="{FF2B5EF4-FFF2-40B4-BE49-F238E27FC236}">
                    <a16:creationId xmlns:a16="http://schemas.microsoft.com/office/drawing/2014/main" id="{3C7C16E4-8997-4194-A887-5F066BDDFAD2}"/>
                  </a:ext>
                </a:extLst>
              </p14:cNvPr>
              <p14:cNvContentPartPr/>
              <p14:nvPr/>
            </p14:nvContentPartPr>
            <p14:xfrm>
              <a:off x="2266704" y="4523112"/>
              <a:ext cx="439560" cy="556200"/>
            </p14:xfrm>
          </p:contentPart>
        </mc:Choice>
        <mc:Fallback xmlns="">
          <p:pic>
            <p:nvPicPr>
              <p:cNvPr id="6" name="Input penna 5">
                <a:extLst>
                  <a:ext uri="{FF2B5EF4-FFF2-40B4-BE49-F238E27FC236}">
                    <a16:creationId xmlns:a16="http://schemas.microsoft.com/office/drawing/2014/main" id="{3C7C16E4-8997-4194-A887-5F066BDDFAD2}"/>
                  </a:ext>
                </a:extLst>
              </p:cNvPr>
              <p:cNvPicPr/>
              <p:nvPr/>
            </p:nvPicPr>
            <p:blipFill>
              <a:blip r:embed="rId4"/>
              <a:stretch>
                <a:fillRect/>
              </a:stretch>
            </p:blipFill>
            <p:spPr>
              <a:xfrm>
                <a:off x="2258064" y="4514472"/>
                <a:ext cx="457200" cy="573840"/>
              </a:xfrm>
              <a:prstGeom prst="rect">
                <a:avLst/>
              </a:prstGeom>
            </p:spPr>
          </p:pic>
        </mc:Fallback>
      </mc:AlternateContent>
      <p:sp>
        <p:nvSpPr>
          <p:cNvPr id="7" name="CasellaDiTesto 6">
            <a:extLst>
              <a:ext uri="{FF2B5EF4-FFF2-40B4-BE49-F238E27FC236}">
                <a16:creationId xmlns:a16="http://schemas.microsoft.com/office/drawing/2014/main" id="{00E450AA-BC56-405C-983D-5CBBF99EEAD8}"/>
              </a:ext>
            </a:extLst>
          </p:cNvPr>
          <p:cNvSpPr txBox="1"/>
          <p:nvPr/>
        </p:nvSpPr>
        <p:spPr>
          <a:xfrm>
            <a:off x="1536192" y="5079312"/>
            <a:ext cx="1170072" cy="954107"/>
          </a:xfrm>
          <a:prstGeom prst="rect">
            <a:avLst/>
          </a:prstGeom>
          <a:noFill/>
        </p:spPr>
        <p:txBody>
          <a:bodyPr wrap="square" rtlCol="0">
            <a:spAutoFit/>
          </a:bodyPr>
          <a:lstStyle/>
          <a:p>
            <a:r>
              <a:rPr lang="it-IT" sz="1400" b="1" dirty="0" err="1">
                <a:solidFill>
                  <a:srgbClr val="C00000"/>
                </a:solidFill>
                <a:latin typeface="Ink Free" panose="03080402000500000000" pitchFamily="66" charset="0"/>
              </a:rPr>
              <a:t>number</a:t>
            </a:r>
            <a:r>
              <a:rPr lang="it-IT" sz="1400" b="1" dirty="0">
                <a:solidFill>
                  <a:srgbClr val="C00000"/>
                </a:solidFill>
                <a:latin typeface="Ink Free" panose="03080402000500000000" pitchFamily="66" charset="0"/>
              </a:rPr>
              <a:t> of </a:t>
            </a:r>
            <a:r>
              <a:rPr lang="it-IT" sz="1400" b="1" dirty="0" err="1">
                <a:solidFill>
                  <a:srgbClr val="C00000"/>
                </a:solidFill>
                <a:latin typeface="Ink Free" panose="03080402000500000000" pitchFamily="66" charset="0"/>
              </a:rPr>
              <a:t>packets</a:t>
            </a:r>
            <a:r>
              <a:rPr lang="it-IT" sz="1400" b="1" dirty="0">
                <a:solidFill>
                  <a:srgbClr val="C00000"/>
                </a:solidFill>
                <a:latin typeface="Ink Free" panose="03080402000500000000" pitchFamily="66" charset="0"/>
              </a:rPr>
              <a:t> over link l</a:t>
            </a:r>
          </a:p>
          <a:p>
            <a:r>
              <a:rPr lang="it-IT" sz="1400" b="1" dirty="0" err="1">
                <a:solidFill>
                  <a:srgbClr val="C00000"/>
                </a:solidFill>
                <a:latin typeface="Ink Free" panose="03080402000500000000" pitchFamily="66" charset="0"/>
              </a:rPr>
              <a:t>at</a:t>
            </a:r>
            <a:r>
              <a:rPr lang="it-IT" sz="1400" b="1" dirty="0">
                <a:solidFill>
                  <a:srgbClr val="C00000"/>
                </a:solidFill>
                <a:latin typeface="Ink Free" panose="03080402000500000000" pitchFamily="66" charset="0"/>
              </a:rPr>
              <a:t> time t </a:t>
            </a:r>
          </a:p>
        </p:txBody>
      </p:sp>
    </p:spTree>
    <p:extLst>
      <p:ext uri="{BB962C8B-B14F-4D97-AF65-F5344CB8AC3E}">
        <p14:creationId xmlns:p14="http://schemas.microsoft.com/office/powerpoint/2010/main" val="1762911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89A90-469D-4962-9B91-D09E02F54AC3}"/>
              </a:ext>
            </a:extLst>
          </p:cNvPr>
          <p:cNvSpPr>
            <a:spLocks noGrp="1"/>
          </p:cNvSpPr>
          <p:nvPr>
            <p:ph type="title"/>
          </p:nvPr>
        </p:nvSpPr>
        <p:spPr/>
        <p:txBody>
          <a:bodyPr/>
          <a:lstStyle/>
          <a:p>
            <a:r>
              <a:rPr lang="it-IT" dirty="0"/>
              <a:t>Theory : </a:t>
            </a:r>
            <a:r>
              <a:rPr lang="it-IT" dirty="0" err="1"/>
              <a:t>Our</a:t>
            </a:r>
            <a:r>
              <a:rPr lang="it-IT" dirty="0"/>
              <a:t> </a:t>
            </a:r>
            <a:r>
              <a:rPr lang="it-IT" dirty="0" err="1"/>
              <a:t>specific</a:t>
            </a:r>
            <a:r>
              <a:rPr lang="it-IT" dirty="0"/>
              <a:t> case</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0ABD63C2-F517-4E7F-AA6F-21A1EA24A2E5}"/>
                  </a:ext>
                </a:extLst>
              </p:cNvPr>
              <p:cNvSpPr>
                <a:spLocks noGrp="1"/>
              </p:cNvSpPr>
              <p:nvPr>
                <p:ph sz="half" idx="2"/>
              </p:nvPr>
            </p:nvSpPr>
            <p:spPr>
              <a:xfrm>
                <a:off x="839788" y="1435609"/>
                <a:ext cx="10730548" cy="3802412"/>
              </a:xfrm>
            </p:spPr>
            <p:txBody>
              <a:bodyPr>
                <a:normAutofit lnSpcReduction="10000"/>
              </a:bodyPr>
              <a:lstStyle/>
              <a:p>
                <a:pPr marL="0" indent="0">
                  <a:buNone/>
                </a:pPr>
                <a:r>
                  <a:rPr lang="en-US" sz="2000" dirty="0">
                    <a:solidFill>
                      <a:schemeClr val="tx1"/>
                    </a:solidFill>
                    <a:latin typeface="-apple-system"/>
                  </a:rPr>
                  <a:t>In traffic data analysis the mechanism that allows flows from Origin-Destination (OD) is called routing: it consisted in operations that find a path between an OD in a network composed by several links and nodes (</a:t>
                </a:r>
                <a:r>
                  <a:rPr lang="en-US" sz="2000" i="1" dirty="0">
                    <a:solidFill>
                      <a:schemeClr val="tx1"/>
                    </a:solidFill>
                    <a:latin typeface="-apple-system"/>
                  </a:rPr>
                  <a:t>Routers</a:t>
                </a:r>
                <a:r>
                  <a:rPr lang="en-US" sz="2000" dirty="0">
                    <a:solidFill>
                      <a:schemeClr val="tx1"/>
                    </a:solidFill>
                    <a:latin typeface="-apple-system"/>
                  </a:rPr>
                  <a:t>). </a:t>
                </a:r>
              </a:p>
              <a:p>
                <a:pPr marL="0" indent="0">
                  <a:buNone/>
                </a:pPr>
                <a:r>
                  <a:rPr lang="en-US" sz="2000" dirty="0">
                    <a:solidFill>
                      <a:schemeClr val="tx1"/>
                    </a:solidFill>
                    <a:latin typeface="-apple-system"/>
                  </a:rPr>
                  <a:t>The goal of the analysis is to learn what are the flow of each user which are active in a certain time and to do this, we put some devices over the links that measures </a:t>
                </a:r>
                <a:r>
                  <a:rPr lang="en-US" sz="2000" i="1" dirty="0">
                    <a:solidFill>
                      <a:schemeClr val="tx1"/>
                    </a:solidFill>
                    <a:latin typeface="-apple-system"/>
                  </a:rPr>
                  <a:t>Link Counts</a:t>
                </a:r>
                <a:r>
                  <a:rPr lang="en-US" sz="2000" dirty="0">
                    <a:solidFill>
                      <a:schemeClr val="tx1"/>
                    </a:solidFill>
                    <a:latin typeface="-apple-system"/>
                  </a:rPr>
                  <a:t>, the summation of all packets that pass over a link in a certain amount of time:</a:t>
                </a:r>
              </a:p>
              <a:p>
                <a:pPr marL="0" indent="0">
                  <a:buNone/>
                </a:pPr>
                <a:endParaRPr lang="en-US" sz="2000" b="0" i="0" dirty="0">
                  <a:solidFill>
                    <a:schemeClr val="tx1"/>
                  </a:solidFill>
                  <a:effectLst/>
                  <a:latin typeface="-apple-system"/>
                </a:endParaRPr>
              </a:p>
              <a:p>
                <a:pPr marL="0" indent="0">
                  <a:buNone/>
                </a:pPr>
                <a:r>
                  <a:rPr lang="it-IT" dirty="0">
                    <a:solidFill>
                      <a:srgbClr val="FFC000"/>
                    </a:solidFill>
                  </a:rPr>
                  <a:t>  		 </a:t>
                </a:r>
                <a14:m>
                  <m:oMath xmlns:m="http://schemas.openxmlformats.org/officeDocument/2006/math">
                    <m:sSub>
                      <m:sSubPr>
                        <m:ctrlPr>
                          <a:rPr lang="it-IT"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𝑦</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nary>
                      <m:naryPr>
                        <m:chr m:val="∑"/>
                        <m:supHide m:val="on"/>
                        <m:ctrlPr>
                          <a:rPr lang="it-IT" b="0" i="1" smtClean="0">
                            <a:solidFill>
                              <a:srgbClr val="E4D8EE"/>
                            </a:solidFill>
                            <a:latin typeface="Cambria Math" panose="02040503050406030204" pitchFamily="18" charset="0"/>
                          </a:rPr>
                        </m:ctrlPr>
                      </m:naryPr>
                      <m:sub>
                        <m:r>
                          <m:rPr>
                            <m:brk m:alnAt="7"/>
                          </m:rP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ea typeface="Cambria Math" panose="02040503050406030204" pitchFamily="18" charset="0"/>
                          </a:rPr>
                          <m:t>∈</m:t>
                        </m:r>
                        <m:r>
                          <a:rPr lang="it-IT" b="0" i="1" smtClean="0">
                            <a:solidFill>
                              <a:srgbClr val="E4D8EE"/>
                            </a:solidFill>
                            <a:latin typeface="Cambria Math" panose="02040503050406030204" pitchFamily="18" charset="0"/>
                            <a:ea typeface="Cambria Math" panose="02040503050406030204" pitchFamily="18" charset="0"/>
                          </a:rPr>
                          <m:t>ℱ</m:t>
                        </m:r>
                      </m:sub>
                      <m:sup/>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𝑟</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𝑓</m:t>
                            </m:r>
                          </m:sub>
                        </m:sSub>
                      </m:e>
                    </m:nary>
                    <m:d>
                      <m:dPr>
                        <m:ctrlPr>
                          <a:rPr lang="it-IT" b="0" i="1" smtClean="0">
                            <a:solidFill>
                              <a:srgbClr val="E4D8EE"/>
                            </a:solidFill>
                            <a:latin typeface="Cambria Math" panose="02040503050406030204" pitchFamily="18" charset="0"/>
                          </a:rPr>
                        </m:ctrlPr>
                      </m:dPr>
                      <m:e>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𝑥</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𝑎</m:t>
                            </m:r>
                          </m:e>
                          <m:sub>
                            <m:r>
                              <a:rPr lang="it-IT" b="0" i="1" smtClean="0">
                                <a:solidFill>
                                  <a:srgbClr val="E4D8EE"/>
                                </a:solidFill>
                                <a:latin typeface="Cambria Math" panose="02040503050406030204" pitchFamily="18" charset="0"/>
                              </a:rPr>
                              <m:t>𝑓</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e>
                    </m:d>
                    <m:r>
                      <a:rPr lang="it-IT" b="0" i="1" smtClean="0">
                        <a:solidFill>
                          <a:srgbClr val="E4D8EE"/>
                        </a:solidFill>
                        <a:latin typeface="Cambria Math" panose="02040503050406030204" pitchFamily="18" charset="0"/>
                      </a:rPr>
                      <m:t>+ </m:t>
                    </m:r>
                    <m:sSub>
                      <m:sSubPr>
                        <m:ctrlPr>
                          <a:rPr lang="it-IT" b="0" i="1" smtClean="0">
                            <a:solidFill>
                              <a:srgbClr val="E4D8EE"/>
                            </a:solidFill>
                            <a:latin typeface="Cambria Math" panose="02040503050406030204" pitchFamily="18" charset="0"/>
                          </a:rPr>
                        </m:ctrlPr>
                      </m:sSubPr>
                      <m:e>
                        <m:r>
                          <a:rPr lang="it-IT" b="0" i="1" smtClean="0">
                            <a:solidFill>
                              <a:srgbClr val="E4D8EE"/>
                            </a:solidFill>
                            <a:latin typeface="Cambria Math" panose="02040503050406030204" pitchFamily="18" charset="0"/>
                          </a:rPr>
                          <m:t>𝑣</m:t>
                        </m:r>
                      </m:e>
                      <m:sub>
                        <m:r>
                          <a:rPr lang="it-IT" b="0" i="1" smtClean="0">
                            <a:solidFill>
                              <a:srgbClr val="E4D8EE"/>
                            </a:solidFill>
                            <a:latin typeface="Cambria Math" panose="02040503050406030204" pitchFamily="18" charset="0"/>
                          </a:rPr>
                          <m:t>𝑙</m:t>
                        </m:r>
                        <m:r>
                          <a:rPr lang="it-IT" b="0" i="1" smtClean="0">
                            <a:solidFill>
                              <a:srgbClr val="E4D8EE"/>
                            </a:solidFill>
                            <a:latin typeface="Cambria Math" panose="02040503050406030204" pitchFamily="18" charset="0"/>
                          </a:rPr>
                          <m:t>,</m:t>
                        </m:r>
                        <m:r>
                          <a:rPr lang="it-IT" b="0" i="1" smtClean="0">
                            <a:solidFill>
                              <a:srgbClr val="E4D8EE"/>
                            </a:solidFill>
                            <a:latin typeface="Cambria Math" panose="02040503050406030204" pitchFamily="18" charset="0"/>
                          </a:rPr>
                          <m:t>𝑡</m:t>
                        </m:r>
                      </m:sub>
                    </m:sSub>
                  </m:oMath>
                </a14:m>
                <a:endParaRPr lang="en-US" b="0" i="0" dirty="0">
                  <a:solidFill>
                    <a:srgbClr val="E4D8EE"/>
                  </a:solidFill>
                  <a:effectLst/>
                  <a:latin typeface="-apple-system"/>
                </a:endParaRPr>
              </a:p>
              <a:p>
                <a:pPr marL="0" indent="0">
                  <a:buNone/>
                </a:pPr>
                <a:r>
                  <a:rPr lang="en-US" dirty="0">
                    <a:solidFill>
                      <a:srgbClr val="E4D8EE"/>
                    </a:solidFill>
                    <a:latin typeface="-apple-system"/>
                  </a:rPr>
                  <a:t>   			 </a:t>
                </a:r>
                <a:r>
                  <a:rPr lang="en-US" sz="2000" dirty="0">
                    <a:solidFill>
                      <a:srgbClr val="E4D8EE"/>
                    </a:solidFill>
                    <a:latin typeface="-apple-system"/>
                  </a:rPr>
                  <a:t>with</a:t>
                </a:r>
                <a14:m>
                  <m:oMath xmlns:m="http://schemas.openxmlformats.org/officeDocument/2006/math">
                    <m:r>
                      <a:rPr lang="it-IT" b="0" i="0" smtClean="0">
                        <a:solidFill>
                          <a:srgbClr val="E4D8EE"/>
                        </a:solidFill>
                        <a:latin typeface="Cambria Math" panose="02040503050406030204" pitchFamily="18" charset="0"/>
                        <a:ea typeface="Cambria Math" panose="02040503050406030204" pitchFamily="18" charset="0"/>
                      </a:rPr>
                      <m:t>   </m:t>
                    </m:r>
                    <m:r>
                      <a:rPr lang="it-IT" b="0" i="1" smtClean="0">
                        <a:solidFill>
                          <a:srgbClr val="E4D8EE"/>
                        </a:solidFill>
                        <a:latin typeface="Cambria Math" panose="02040503050406030204" pitchFamily="18" charset="0"/>
                        <a:ea typeface="Cambria Math" panose="02040503050406030204" pitchFamily="18" charset="0"/>
                      </a:rPr>
                      <m:t>𝑙</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𝐿</m:t>
                    </m:r>
                    <m:r>
                      <a:rPr lang="it-IT" b="0" i="1" smtClean="0">
                        <a:solidFill>
                          <a:srgbClr val="E4D8EE"/>
                        </a:solidFill>
                        <a:latin typeface="Cambria Math" panose="02040503050406030204" pitchFamily="18" charset="0"/>
                        <a:ea typeface="Cambria Math" panose="02040503050406030204" pitchFamily="18" charset="0"/>
                      </a:rPr>
                      <m:t>  ;  </m:t>
                    </m:r>
                    <m:r>
                      <a:rPr lang="it-IT" b="0" i="1" smtClean="0">
                        <a:solidFill>
                          <a:srgbClr val="E4D8EE"/>
                        </a:solidFill>
                        <a:latin typeface="Cambria Math" panose="02040503050406030204" pitchFamily="18" charset="0"/>
                        <a:ea typeface="Cambria Math" panose="02040503050406030204" pitchFamily="18" charset="0"/>
                      </a:rPr>
                      <m:t>𝑡</m:t>
                    </m:r>
                    <m:r>
                      <a:rPr lang="it-IT" b="0" i="1" smtClean="0">
                        <a:solidFill>
                          <a:srgbClr val="E4D8EE"/>
                        </a:solidFill>
                        <a:latin typeface="Cambria Math" panose="02040503050406030204" pitchFamily="18" charset="0"/>
                        <a:ea typeface="Cambria Math" panose="02040503050406030204" pitchFamily="18" charset="0"/>
                      </a:rPr>
                      <m:t>=1,…,</m:t>
                    </m:r>
                    <m:r>
                      <a:rPr lang="it-IT" b="0" i="1" smtClean="0">
                        <a:solidFill>
                          <a:srgbClr val="E4D8EE"/>
                        </a:solidFill>
                        <a:latin typeface="Cambria Math" panose="02040503050406030204" pitchFamily="18" charset="0"/>
                        <a:ea typeface="Cambria Math" panose="02040503050406030204" pitchFamily="18" charset="0"/>
                      </a:rPr>
                      <m:t>𝑇</m:t>
                    </m:r>
                    <m:r>
                      <a:rPr lang="it-IT" b="0" i="1" smtClean="0">
                        <a:solidFill>
                          <a:srgbClr val="E4D8EE"/>
                        </a:solidFill>
                        <a:latin typeface="Cambria Math" panose="02040503050406030204" pitchFamily="18" charset="0"/>
                        <a:ea typeface="Cambria Math" panose="02040503050406030204" pitchFamily="18" charset="0"/>
                      </a:rPr>
                      <m:t> </m:t>
                    </m:r>
                  </m:oMath>
                </a14:m>
                <a:endParaRPr lang="en-US" b="0" i="0" dirty="0">
                  <a:solidFill>
                    <a:srgbClr val="E4D8EE"/>
                  </a:solidFill>
                  <a:effectLst/>
                  <a:latin typeface="-apple-system"/>
                </a:endParaRPr>
              </a:p>
            </p:txBody>
          </p:sp>
        </mc:Choice>
        <mc:Fallback xmlns="">
          <p:sp>
            <p:nvSpPr>
              <p:cNvPr id="4" name="Segnaposto contenuto 3">
                <a:extLst>
                  <a:ext uri="{FF2B5EF4-FFF2-40B4-BE49-F238E27FC236}">
                    <a16:creationId xmlns:a16="http://schemas.microsoft.com/office/drawing/2014/main" id="{0ABD63C2-F517-4E7F-AA6F-21A1EA24A2E5}"/>
                  </a:ext>
                </a:extLst>
              </p:cNvPr>
              <p:cNvSpPr>
                <a:spLocks noGrp="1" noRot="1" noChangeAspect="1" noMove="1" noResize="1" noEditPoints="1" noAdjustHandles="1" noChangeArrowheads="1" noChangeShapeType="1" noTextEdit="1"/>
              </p:cNvSpPr>
              <p:nvPr>
                <p:ph sz="half" idx="2"/>
              </p:nvPr>
            </p:nvSpPr>
            <p:spPr>
              <a:xfrm>
                <a:off x="839788" y="1435609"/>
                <a:ext cx="10730548" cy="3802412"/>
              </a:xfrm>
              <a:blipFill>
                <a:blip r:embed="rId2"/>
                <a:stretch>
                  <a:fillRect l="-625" t="-963" r="-511"/>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00E450AA-BC56-405C-983D-5CBBF99EEAD8}"/>
              </a:ext>
            </a:extLst>
          </p:cNvPr>
          <p:cNvSpPr txBox="1"/>
          <p:nvPr/>
        </p:nvSpPr>
        <p:spPr>
          <a:xfrm>
            <a:off x="3103869" y="5340095"/>
            <a:ext cx="1170072" cy="738664"/>
          </a:xfrm>
          <a:prstGeom prst="rect">
            <a:avLst/>
          </a:prstGeom>
          <a:noFill/>
        </p:spPr>
        <p:txBody>
          <a:bodyPr wrap="square" rtlCol="0">
            <a:spAutoFit/>
          </a:bodyPr>
          <a:lstStyle/>
          <a:p>
            <a:r>
              <a:rPr lang="it-IT" sz="1400" b="1" dirty="0">
                <a:solidFill>
                  <a:srgbClr val="C00000"/>
                </a:solidFill>
                <a:latin typeface="Ink Free" panose="03080402000500000000" pitchFamily="66" charset="0"/>
              </a:rPr>
              <a:t>F </a:t>
            </a:r>
            <a:r>
              <a:rPr lang="it-IT" sz="1400" b="1" dirty="0" err="1">
                <a:solidFill>
                  <a:srgbClr val="C00000"/>
                </a:solidFill>
                <a:latin typeface="Ink Free" panose="03080402000500000000" pitchFamily="66" charset="0"/>
              </a:rPr>
              <a:t>is</a:t>
            </a:r>
            <a:r>
              <a:rPr lang="it-IT" sz="1400" b="1" dirty="0">
                <a:solidFill>
                  <a:srgbClr val="C00000"/>
                </a:solidFill>
                <a:latin typeface="Ink Free" panose="03080402000500000000" pitchFamily="66" charset="0"/>
              </a:rPr>
              <a:t> the set of </a:t>
            </a:r>
            <a:r>
              <a:rPr lang="it-IT" sz="1400" b="1" dirty="0" err="1">
                <a:solidFill>
                  <a:srgbClr val="C00000"/>
                </a:solidFill>
                <a:latin typeface="Ink Free" panose="03080402000500000000" pitchFamily="66" charset="0"/>
              </a:rPr>
              <a:t>active</a:t>
            </a:r>
            <a:r>
              <a:rPr lang="it-IT" sz="1400" b="1" dirty="0">
                <a:solidFill>
                  <a:srgbClr val="C00000"/>
                </a:solidFill>
                <a:latin typeface="Ink Free" panose="03080402000500000000" pitchFamily="66" charset="0"/>
              </a:rPr>
              <a:t> flows</a:t>
            </a:r>
          </a:p>
        </p:txBody>
      </p:sp>
      <mc:AlternateContent xmlns:mc="http://schemas.openxmlformats.org/markup-compatibility/2006" xmlns:p14="http://schemas.microsoft.com/office/powerpoint/2010/main">
        <mc:Choice Requires="p14">
          <p:contentPart p14:bwMode="auto" r:id="rId3">
            <p14:nvContentPartPr>
              <p14:cNvPr id="8" name="Input penna 7">
                <a:extLst>
                  <a:ext uri="{FF2B5EF4-FFF2-40B4-BE49-F238E27FC236}">
                    <a16:creationId xmlns:a16="http://schemas.microsoft.com/office/drawing/2014/main" id="{81AAC89F-D4C1-4F9B-B983-E97B7D5D7EB0}"/>
                  </a:ext>
                </a:extLst>
              </p14:cNvPr>
              <p14:cNvContentPartPr/>
              <p14:nvPr/>
            </p14:nvContentPartPr>
            <p14:xfrm>
              <a:off x="3688905" y="4570006"/>
              <a:ext cx="608595" cy="770089"/>
            </p14:xfrm>
          </p:contentPart>
        </mc:Choice>
        <mc:Fallback xmlns="">
          <p:pic>
            <p:nvPicPr>
              <p:cNvPr id="8" name="Input penna 7">
                <a:extLst>
                  <a:ext uri="{FF2B5EF4-FFF2-40B4-BE49-F238E27FC236}">
                    <a16:creationId xmlns:a16="http://schemas.microsoft.com/office/drawing/2014/main" id="{81AAC89F-D4C1-4F9B-B983-E97B7D5D7EB0}"/>
                  </a:ext>
                </a:extLst>
              </p:cNvPr>
              <p:cNvPicPr/>
              <p:nvPr/>
            </p:nvPicPr>
            <p:blipFill>
              <a:blip r:embed="rId4"/>
              <a:stretch>
                <a:fillRect/>
              </a:stretch>
            </p:blipFill>
            <p:spPr>
              <a:xfrm>
                <a:off x="3679902" y="4560997"/>
                <a:ext cx="626241" cy="787747"/>
              </a:xfrm>
              <a:prstGeom prst="rect">
                <a:avLst/>
              </a:prstGeom>
            </p:spPr>
          </p:pic>
        </mc:Fallback>
      </mc:AlternateContent>
    </p:spTree>
    <p:extLst>
      <p:ext uri="{BB962C8B-B14F-4D97-AF65-F5344CB8AC3E}">
        <p14:creationId xmlns:p14="http://schemas.microsoft.com/office/powerpoint/2010/main" val="1722308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ineVTI">
  <a:themeElements>
    <a:clrScheme name="AnalogousFromLightSeedLeftStep">
      <a:dk1>
        <a:srgbClr val="000000"/>
      </a:dk1>
      <a:lt1>
        <a:srgbClr val="FFFFFF"/>
      </a:lt1>
      <a:dk2>
        <a:srgbClr val="242B41"/>
      </a:dk2>
      <a:lt2>
        <a:srgbClr val="E2E8E4"/>
      </a:lt2>
      <a:accent1>
        <a:srgbClr val="DE7EB9"/>
      </a:accent1>
      <a:accent2>
        <a:srgbClr val="D462D7"/>
      </a:accent2>
      <a:accent3>
        <a:srgbClr val="B47EDE"/>
      </a:accent3>
      <a:accent4>
        <a:srgbClr val="7262D7"/>
      </a:accent4>
      <a:accent5>
        <a:srgbClr val="7E99DE"/>
      </a:accent5>
      <a:accent6>
        <a:srgbClr val="56ADD4"/>
      </a:accent6>
      <a:hlink>
        <a:srgbClr val="558D6B"/>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643</TotalTime>
  <Words>3021</Words>
  <Application>Microsoft Office PowerPoint</Application>
  <PresentationFormat>Widescreen</PresentationFormat>
  <Paragraphs>224</Paragraphs>
  <Slides>33</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33</vt:i4>
      </vt:variant>
    </vt:vector>
  </HeadingPairs>
  <TitlesOfParts>
    <vt:vector size="43" baseType="lpstr">
      <vt:lpstr>-apple-system</vt:lpstr>
      <vt:lpstr>Arial</vt:lpstr>
      <vt:lpstr>Avenir Next LT Pro</vt:lpstr>
      <vt:lpstr>Cambria Math</vt:lpstr>
      <vt:lpstr>Helvetica Neue</vt:lpstr>
      <vt:lpstr>Ink Free</vt:lpstr>
      <vt:lpstr>Posterama</vt:lpstr>
      <vt:lpstr>Simplified Arabic Fixed</vt:lpstr>
      <vt:lpstr>Wingdings</vt:lpstr>
      <vt:lpstr>SineVTI</vt:lpstr>
      <vt:lpstr>TRAFFIC DATA ANALYSIS</vt:lpstr>
      <vt:lpstr>Data and Goal</vt:lpstr>
      <vt:lpstr>Presentazione standard di PowerPoint</vt:lpstr>
      <vt:lpstr>Theory : Principal Component Pursuit </vt:lpstr>
      <vt:lpstr>Theory : Our specific case</vt:lpstr>
      <vt:lpstr>Theory : Our specific case</vt:lpstr>
      <vt:lpstr>Theory : Our specific case</vt:lpstr>
      <vt:lpstr>Theory : Our specific case</vt:lpstr>
      <vt:lpstr>Theory : Our specific case</vt:lpstr>
      <vt:lpstr>Theory : Our specific case</vt:lpstr>
      <vt:lpstr>Theory : Our specific case</vt:lpstr>
      <vt:lpstr>Theory : Our specific case</vt:lpstr>
      <vt:lpstr>Theory : Our specific case</vt:lpstr>
      <vt:lpstr>Theory : Our specific case</vt:lpstr>
      <vt:lpstr>Theory : Problem &amp; Solution</vt:lpstr>
      <vt:lpstr>Theory : Problem Formulation </vt:lpstr>
      <vt:lpstr>Practice : Prepare dataset</vt:lpstr>
      <vt:lpstr>Practice : Optimization with CVXPY</vt:lpstr>
      <vt:lpstr>Practice : 1st try</vt:lpstr>
      <vt:lpstr>Practice : 1st try</vt:lpstr>
      <vt:lpstr>Practice : 2nd try</vt:lpstr>
      <vt:lpstr>Practice : 2nd try</vt:lpstr>
      <vt:lpstr>Practice : 2nd try</vt:lpstr>
      <vt:lpstr>Practice : 2nd try</vt:lpstr>
      <vt:lpstr>Practice : 2nd try</vt:lpstr>
      <vt:lpstr>Practice : 2nd try</vt:lpstr>
      <vt:lpstr>Practice : 2nd try</vt:lpstr>
      <vt:lpstr>Practice : Last try</vt:lpstr>
      <vt:lpstr>Practice : Last try</vt:lpstr>
      <vt:lpstr>Practice : Last try</vt:lpstr>
      <vt:lpstr>Practice : Last try</vt:lpstr>
      <vt:lpstr>References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DATA ANALYSIS</dc:title>
  <dc:creator>Tommaso Controni</dc:creator>
  <cp:lastModifiedBy>Tommaso Controni</cp:lastModifiedBy>
  <cp:revision>19</cp:revision>
  <dcterms:created xsi:type="dcterms:W3CDTF">2022-01-05T14:14:35Z</dcterms:created>
  <dcterms:modified xsi:type="dcterms:W3CDTF">2022-01-07T23:24:56Z</dcterms:modified>
</cp:coreProperties>
</file>