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Lst>
  <p:sldSz cx="43919775" cy="35999738"/>
  <p:notesSz cx="6858000" cy="9144000"/>
  <p:defaultTextStyle>
    <a:defPPr>
      <a:defRPr lang="en-US"/>
    </a:defPPr>
    <a:lvl1pPr marL="0" algn="l" defTabSz="4401888" rtl="0" eaLnBrk="1" latinLnBrk="0" hangingPunct="1">
      <a:defRPr sz="8666" kern="1200">
        <a:solidFill>
          <a:schemeClr val="tx1"/>
        </a:solidFill>
        <a:latin typeface="+mn-lt"/>
        <a:ea typeface="+mn-ea"/>
        <a:cs typeface="+mn-cs"/>
      </a:defRPr>
    </a:lvl1pPr>
    <a:lvl2pPr marL="2200944" algn="l" defTabSz="4401888" rtl="0" eaLnBrk="1" latinLnBrk="0" hangingPunct="1">
      <a:defRPr sz="8666" kern="1200">
        <a:solidFill>
          <a:schemeClr val="tx1"/>
        </a:solidFill>
        <a:latin typeface="+mn-lt"/>
        <a:ea typeface="+mn-ea"/>
        <a:cs typeface="+mn-cs"/>
      </a:defRPr>
    </a:lvl2pPr>
    <a:lvl3pPr marL="4401888" algn="l" defTabSz="4401888" rtl="0" eaLnBrk="1" latinLnBrk="0" hangingPunct="1">
      <a:defRPr sz="8666" kern="1200">
        <a:solidFill>
          <a:schemeClr val="tx1"/>
        </a:solidFill>
        <a:latin typeface="+mn-lt"/>
        <a:ea typeface="+mn-ea"/>
        <a:cs typeface="+mn-cs"/>
      </a:defRPr>
    </a:lvl3pPr>
    <a:lvl4pPr marL="6602832" algn="l" defTabSz="4401888" rtl="0" eaLnBrk="1" latinLnBrk="0" hangingPunct="1">
      <a:defRPr sz="8666" kern="1200">
        <a:solidFill>
          <a:schemeClr val="tx1"/>
        </a:solidFill>
        <a:latin typeface="+mn-lt"/>
        <a:ea typeface="+mn-ea"/>
        <a:cs typeface="+mn-cs"/>
      </a:defRPr>
    </a:lvl4pPr>
    <a:lvl5pPr marL="8803776" algn="l" defTabSz="4401888" rtl="0" eaLnBrk="1" latinLnBrk="0" hangingPunct="1">
      <a:defRPr sz="8666" kern="1200">
        <a:solidFill>
          <a:schemeClr val="tx1"/>
        </a:solidFill>
        <a:latin typeface="+mn-lt"/>
        <a:ea typeface="+mn-ea"/>
        <a:cs typeface="+mn-cs"/>
      </a:defRPr>
    </a:lvl5pPr>
    <a:lvl6pPr marL="11004720" algn="l" defTabSz="4401888" rtl="0" eaLnBrk="1" latinLnBrk="0" hangingPunct="1">
      <a:defRPr sz="8666" kern="1200">
        <a:solidFill>
          <a:schemeClr val="tx1"/>
        </a:solidFill>
        <a:latin typeface="+mn-lt"/>
        <a:ea typeface="+mn-ea"/>
        <a:cs typeface="+mn-cs"/>
      </a:defRPr>
    </a:lvl6pPr>
    <a:lvl7pPr marL="13205663" algn="l" defTabSz="4401888" rtl="0" eaLnBrk="1" latinLnBrk="0" hangingPunct="1">
      <a:defRPr sz="8666" kern="1200">
        <a:solidFill>
          <a:schemeClr val="tx1"/>
        </a:solidFill>
        <a:latin typeface="+mn-lt"/>
        <a:ea typeface="+mn-ea"/>
        <a:cs typeface="+mn-cs"/>
      </a:defRPr>
    </a:lvl7pPr>
    <a:lvl8pPr marL="15406607" algn="l" defTabSz="4401888" rtl="0" eaLnBrk="1" latinLnBrk="0" hangingPunct="1">
      <a:defRPr sz="8666" kern="1200">
        <a:solidFill>
          <a:schemeClr val="tx1"/>
        </a:solidFill>
        <a:latin typeface="+mn-lt"/>
        <a:ea typeface="+mn-ea"/>
        <a:cs typeface="+mn-cs"/>
      </a:defRPr>
    </a:lvl8pPr>
    <a:lvl9pPr marL="17607551" algn="l" defTabSz="4401888" rtl="0" eaLnBrk="1" latinLnBrk="0" hangingPunct="1">
      <a:defRPr sz="8666"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22200"/>
    <a:srgbClr val="373737"/>
    <a:srgbClr val="A44181"/>
    <a:srgbClr val="237EAA"/>
    <a:srgbClr val="984A77"/>
    <a:srgbClr val="C17FA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7" d="100"/>
          <a:sy n="17" d="100"/>
        </p:scale>
        <p:origin x="72"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222504"/>
            <a:ext cx="11036808" cy="3448852"/>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5138492"/>
            <a:ext cx="11036808" cy="1610127"/>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909025"/>
            <a:ext cx="2743200" cy="396872"/>
          </a:xfrm>
        </p:spPr>
        <p:txBody>
          <a:bodyPr/>
          <a:lstStyle/>
          <a:p>
            <a:fld id="{02AC24A9-CCB6-4F8D-B8DB-C2F3692CFA5A}" type="datetimeFigureOut">
              <a:rPr lang="en-US" smtClean="0"/>
              <a:t>5/10/2020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909025"/>
            <a:ext cx="2743200" cy="396872"/>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1185" y="407553"/>
            <a:ext cx="159025"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892572"/>
            <a:ext cx="11034696" cy="1987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9154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96874"/>
            <a:ext cx="10515600" cy="14408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984360"/>
            <a:ext cx="10515600" cy="472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909025"/>
            <a:ext cx="2743200" cy="396872"/>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909025"/>
            <a:ext cx="4114800" cy="39687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909025"/>
            <a:ext cx="2743200" cy="396872"/>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79037046"/>
      </p:ext>
    </p:ext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439863"/>
            <a:ext cx="43919775" cy="33120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mo" panose="020B0604020202020204" pitchFamily="34" charset="0"/>
              <a:ea typeface="Arimo" panose="020B0604020202020204" pitchFamily="34" charset="0"/>
              <a:cs typeface="Arimo" panose="020B0604020202020204" pitchFamily="34" charset="0"/>
            </a:endParaRPr>
          </a:p>
        </p:txBody>
      </p:sp>
      <p:pic>
        <p:nvPicPr>
          <p:cNvPr id="13" name="Picture 3" descr="A picture containing circuit&#10;&#10;Description automatically generated">
            <a:extLst>
              <a:ext uri="{FF2B5EF4-FFF2-40B4-BE49-F238E27FC236}">
                <a16:creationId xmlns:a16="http://schemas.microsoft.com/office/drawing/2014/main" id="{1F135976-B5D4-4310-9A66-7F0EAB96C484}"/>
              </a:ext>
            </a:extLst>
          </p:cNvPr>
          <p:cNvPicPr>
            <a:picLocks noChangeAspect="1"/>
          </p:cNvPicPr>
          <p:nvPr/>
        </p:nvPicPr>
        <p:blipFill rotWithShape="1">
          <a:blip r:embed="rId2"/>
          <a:srcRect r="10158"/>
          <a:stretch/>
        </p:blipFill>
        <p:spPr>
          <a:xfrm>
            <a:off x="1" y="4"/>
            <a:ext cx="43919794" cy="33120029"/>
          </a:xfrm>
          <a:prstGeom prst="rect">
            <a:avLst/>
          </a:prstGeom>
          <a:ln>
            <a:noFill/>
          </a:ln>
          <a:effectLst>
            <a:outerShdw blurRad="190500" algn="tl" rotWithShape="0">
              <a:srgbClr val="000000">
                <a:alpha val="70000"/>
              </a:srgbClr>
            </a:outerShdw>
          </a:effectLst>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70948" y="1511037"/>
            <a:ext cx="22177900" cy="43919779"/>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mo" panose="020B0604020202020204" pitchFamily="34" charset="0"/>
              <a:ea typeface="Arimo" panose="020B0604020202020204" pitchFamily="34" charset="0"/>
              <a:cs typeface="Arimo" panose="020B0604020202020204" pitchFamily="34" charset="0"/>
            </a:endParaRPr>
          </a:p>
        </p:txBody>
      </p:sp>
      <p:sp>
        <p:nvSpPr>
          <p:cNvPr id="2" name="Title 1">
            <a:extLst>
              <a:ext uri="{FF2B5EF4-FFF2-40B4-BE49-F238E27FC236}">
                <a16:creationId xmlns:a16="http://schemas.microsoft.com/office/drawing/2014/main" id="{9902826E-E769-4705-953D-8FE31AC7FF98}"/>
              </a:ext>
            </a:extLst>
          </p:cNvPr>
          <p:cNvSpPr>
            <a:spLocks noGrp="1"/>
          </p:cNvSpPr>
          <p:nvPr>
            <p:ph type="ctrTitle"/>
          </p:nvPr>
        </p:nvSpPr>
        <p:spPr>
          <a:xfrm>
            <a:off x="21" y="0"/>
            <a:ext cx="43919754" cy="4743450"/>
          </a:xfrm>
          <a:solidFill>
            <a:srgbClr val="FFFFFF">
              <a:alpha val="34118"/>
            </a:srgbClr>
          </a:solidFill>
          <a:ln>
            <a:solidFill>
              <a:schemeClr val="tx1"/>
            </a:solidFill>
          </a:ln>
        </p:spPr>
        <p:txBody>
          <a:bodyPr anchor="t">
            <a:noAutofit/>
          </a:bodyPr>
          <a:lstStyle/>
          <a:p>
            <a:pPr algn="ctr">
              <a:lnSpc>
                <a:spcPct val="250000"/>
              </a:lnSpc>
            </a:pPr>
            <a:r>
              <a:rPr lang="en-GB" sz="4400" b="1" dirty="0">
                <a:latin typeface="Arimo" panose="020B0604020202020204" pitchFamily="34" charset="0"/>
                <a:ea typeface="Arimo" panose="020B0604020202020204" pitchFamily="34" charset="0"/>
                <a:cs typeface="Arimo" panose="020B0604020202020204" pitchFamily="34" charset="0"/>
              </a:rPr>
              <a:t>A Study of Cryptography In History with a Focus on Computer Science</a:t>
            </a:r>
            <a:br>
              <a:rPr lang="en-GB" sz="4400" b="1" dirty="0">
                <a:latin typeface="Arimo" panose="020B0604020202020204" pitchFamily="34" charset="0"/>
                <a:ea typeface="Arimo" panose="020B0604020202020204" pitchFamily="34" charset="0"/>
                <a:cs typeface="Arimo" panose="020B0604020202020204" pitchFamily="34" charset="0"/>
              </a:rPr>
            </a:br>
            <a:r>
              <a:rPr lang="en-GB" sz="4400" dirty="0">
                <a:latin typeface="Arimo" panose="020B0604020202020204" pitchFamily="34" charset="0"/>
                <a:ea typeface="Arimo" panose="020B0604020202020204" pitchFamily="34" charset="0"/>
                <a:cs typeface="Arimo" panose="020B0604020202020204" pitchFamily="34" charset="0"/>
              </a:rPr>
              <a:t>Tom Carey, Benjamin Setterfield, Ian Rowland, Ruadhrí Ryan </a:t>
            </a:r>
            <a:br>
              <a:rPr lang="en-GB" sz="4400" dirty="0">
                <a:latin typeface="Arimo" panose="020B0604020202020204" pitchFamily="34" charset="0"/>
                <a:ea typeface="Arimo" panose="020B0604020202020204" pitchFamily="34" charset="0"/>
                <a:cs typeface="Arimo" panose="020B0604020202020204" pitchFamily="34" charset="0"/>
              </a:rPr>
            </a:br>
            <a:r>
              <a:rPr lang="en-GB" sz="3200" dirty="0">
                <a:latin typeface="Arimo" panose="020B0604020202020204" pitchFamily="34" charset="0"/>
                <a:ea typeface="Arimo" panose="020B0604020202020204" pitchFamily="34" charset="0"/>
                <a:cs typeface="Arimo" panose="020B0604020202020204" pitchFamily="34" charset="0"/>
              </a:rPr>
              <a:t>University of Limerick Computer Science Department</a:t>
            </a:r>
            <a:br>
              <a:rPr lang="en-GB" sz="4400" dirty="0">
                <a:latin typeface="Arimo" panose="020B0604020202020204" pitchFamily="34" charset="0"/>
                <a:ea typeface="Arimo" panose="020B0604020202020204" pitchFamily="34" charset="0"/>
                <a:cs typeface="Arimo" panose="020B0604020202020204" pitchFamily="34" charset="0"/>
              </a:rPr>
            </a:br>
            <a:endParaRPr lang="en-IE" sz="4400" dirty="0">
              <a:latin typeface="Arimo" panose="020B0604020202020204" pitchFamily="34" charset="0"/>
              <a:ea typeface="Arimo" panose="020B0604020202020204" pitchFamily="34" charset="0"/>
              <a:cs typeface="Arimo" panose="020B0604020202020204" pitchFamily="34" charset="0"/>
            </a:endParaRPr>
          </a:p>
        </p:txBody>
      </p:sp>
      <p:sp>
        <p:nvSpPr>
          <p:cNvPr id="16" name="Text Box 7">
            <a:extLst>
              <a:ext uri="{FF2B5EF4-FFF2-40B4-BE49-F238E27FC236}">
                <a16:creationId xmlns:a16="http://schemas.microsoft.com/office/drawing/2014/main" id="{B1913E9A-6830-4529-B885-79822B010D42}"/>
              </a:ext>
            </a:extLst>
          </p:cNvPr>
          <p:cNvSpPr txBox="1">
            <a:spLocks noChangeArrowheads="1"/>
          </p:cNvSpPr>
          <p:nvPr/>
        </p:nvSpPr>
        <p:spPr bwMode="auto">
          <a:xfrm>
            <a:off x="797933" y="5547171"/>
            <a:ext cx="9861550" cy="492249"/>
          </a:xfrm>
          <a:prstGeom prst="rect">
            <a:avLst/>
          </a:prstGeom>
          <a:solidFill>
            <a:srgbClr val="984A77"/>
          </a:solidFill>
          <a:ln>
            <a:noFill/>
          </a:ln>
          <a:effectLst/>
        </p:spPr>
        <p:txBody>
          <a:bodyPr wrap="square"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Ancient Cryptographic Efforts</a:t>
            </a:r>
          </a:p>
        </p:txBody>
      </p:sp>
      <p:sp>
        <p:nvSpPr>
          <p:cNvPr id="17" name="Text Box 14">
            <a:extLst>
              <a:ext uri="{FF2B5EF4-FFF2-40B4-BE49-F238E27FC236}">
                <a16:creationId xmlns:a16="http://schemas.microsoft.com/office/drawing/2014/main" id="{BAE52E0D-6242-44E0-9D92-99F735836C04}"/>
              </a:ext>
            </a:extLst>
          </p:cNvPr>
          <p:cNvSpPr txBox="1">
            <a:spLocks noChangeArrowheads="1"/>
          </p:cNvSpPr>
          <p:nvPr/>
        </p:nvSpPr>
        <p:spPr bwMode="auto">
          <a:xfrm>
            <a:off x="797933" y="6113908"/>
            <a:ext cx="9861550" cy="14003834"/>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400" dirty="0">
                <a:latin typeface="Arimo" panose="020B0604020202020204" pitchFamily="34" charset="0"/>
                <a:ea typeface="Arimo" panose="020B0604020202020204" pitchFamily="34" charset="0"/>
                <a:cs typeface="Arimo" panose="020B0604020202020204" pitchFamily="34" charset="0"/>
              </a:rPr>
              <a:t>Early Cryptographic efforts amounted to simple writing or the replacement or obfuscation of symbols used in writing. As time progressed these would become more complex, while still a far cry from the modern cryptographic efforts we know today, these early attempts to hide information from all but those who were required to read it were effective and sowed the seeds for future cryptographic techniques to be developed. Even the famed German </a:t>
            </a:r>
            <a:r>
              <a:rPr lang="en-US" altLang="en-US" sz="3400" dirty="0" err="1">
                <a:latin typeface="Arimo" panose="020B0604020202020204" pitchFamily="34" charset="0"/>
                <a:ea typeface="Arimo" panose="020B0604020202020204" pitchFamily="34" charset="0"/>
                <a:cs typeface="Arimo" panose="020B0604020202020204" pitchFamily="34" charset="0"/>
              </a:rPr>
              <a:t>Engima</a:t>
            </a:r>
            <a:r>
              <a:rPr lang="en-US" altLang="en-US" sz="3400" dirty="0">
                <a:latin typeface="Arimo" panose="020B0604020202020204" pitchFamily="34" charset="0"/>
                <a:ea typeface="Arimo" panose="020B0604020202020204" pitchFamily="34" charset="0"/>
                <a:cs typeface="Arimo" panose="020B0604020202020204" pitchFamily="34" charset="0"/>
              </a:rPr>
              <a:t> cipher would not exist without the techniques of the Egyptians, Greek and Romans.</a:t>
            </a: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p:txBody>
      </p:sp>
      <p:sp>
        <p:nvSpPr>
          <p:cNvPr id="21" name="Text Box 7">
            <a:extLst>
              <a:ext uri="{FF2B5EF4-FFF2-40B4-BE49-F238E27FC236}">
                <a16:creationId xmlns:a16="http://schemas.microsoft.com/office/drawing/2014/main" id="{7D005C33-F8CE-4146-A3BB-DE1612EF548D}"/>
              </a:ext>
            </a:extLst>
          </p:cNvPr>
          <p:cNvSpPr txBox="1">
            <a:spLocks noChangeArrowheads="1"/>
          </p:cNvSpPr>
          <p:nvPr/>
        </p:nvSpPr>
        <p:spPr bwMode="auto">
          <a:xfrm>
            <a:off x="32904935" y="5547171"/>
            <a:ext cx="9861550" cy="492249"/>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IE"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The importance of cryptography in Modern computer science</a:t>
            </a:r>
            <a:endPar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22" name="Text Box 14">
            <a:extLst>
              <a:ext uri="{FF2B5EF4-FFF2-40B4-BE49-F238E27FC236}">
                <a16:creationId xmlns:a16="http://schemas.microsoft.com/office/drawing/2014/main" id="{4E70274F-8431-42D4-AC94-716E7DD547AF}"/>
              </a:ext>
            </a:extLst>
          </p:cNvPr>
          <p:cNvSpPr txBox="1">
            <a:spLocks noChangeArrowheads="1"/>
          </p:cNvSpPr>
          <p:nvPr/>
        </p:nvSpPr>
        <p:spPr bwMode="auto">
          <a:xfrm>
            <a:off x="32904935" y="6113911"/>
            <a:ext cx="9861550" cy="13811473"/>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350" dirty="0">
                <a:latin typeface="Arimo" panose="020B0604020202020204" pitchFamily="34" charset="0"/>
                <a:ea typeface="Arimo" panose="020B0604020202020204" pitchFamily="34" charset="0"/>
                <a:cs typeface="Arimo" panose="020B0604020202020204" pitchFamily="34" charset="0"/>
              </a:rPr>
              <a:t>Cryptography plays a massively important role in modern Computer Science, as it allows for many of the most important uses of computers and wireless systems in the modern age. Without it, many important aspects of modern life that we take for granted would not be possible, such as the use of private messaging apps, like WhatsApp, or ensuring that e-mails, and data that is stored on the cloud, can only be accessed by their intended users. Without the encryption that modern cryptography provides, none of these things would be possible, and the internet would not likely be the useful tool that it is today.</a:t>
            </a: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p:txBody>
      </p:sp>
      <p:sp>
        <p:nvSpPr>
          <p:cNvPr id="24" name="Text Box 7">
            <a:extLst>
              <a:ext uri="{FF2B5EF4-FFF2-40B4-BE49-F238E27FC236}">
                <a16:creationId xmlns:a16="http://schemas.microsoft.com/office/drawing/2014/main" id="{9B5499C8-0AFB-4D03-BD9D-350B75975BEF}"/>
              </a:ext>
            </a:extLst>
          </p:cNvPr>
          <p:cNvSpPr txBox="1">
            <a:spLocks noChangeArrowheads="1"/>
          </p:cNvSpPr>
          <p:nvPr/>
        </p:nvSpPr>
        <p:spPr bwMode="auto">
          <a:xfrm>
            <a:off x="22202601" y="5547171"/>
            <a:ext cx="9861550" cy="492249"/>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Alan Turing</a:t>
            </a:r>
          </a:p>
        </p:txBody>
      </p:sp>
      <p:sp>
        <p:nvSpPr>
          <p:cNvPr id="26" name="Text Box 14">
            <a:extLst>
              <a:ext uri="{FF2B5EF4-FFF2-40B4-BE49-F238E27FC236}">
                <a16:creationId xmlns:a16="http://schemas.microsoft.com/office/drawing/2014/main" id="{AC8CD384-4691-4D6B-A7F0-5A3F4238E6C1}"/>
              </a:ext>
            </a:extLst>
          </p:cNvPr>
          <p:cNvSpPr txBox="1">
            <a:spLocks noChangeArrowheads="1"/>
          </p:cNvSpPr>
          <p:nvPr/>
        </p:nvSpPr>
        <p:spPr bwMode="auto">
          <a:xfrm>
            <a:off x="22202601" y="6113908"/>
            <a:ext cx="9861550" cy="12264896"/>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350" dirty="0">
                <a:latin typeface="Arimo" panose="020B0604020202020204" pitchFamily="34" charset="0"/>
                <a:ea typeface="Arimo" panose="020B0604020202020204" pitchFamily="34" charset="0"/>
                <a:cs typeface="Arimo" panose="020B0604020202020204" pitchFamily="34" charset="0"/>
              </a:rPr>
              <a:t>The life and work of Alan Mathison Turing. Famous for his work to crack the Enigma code of World War Two and his contribution to a mass of scientific fields of study such as mathematics, cryptanalysis, philosophy, logic, biology, computer science, cognitive science, artificial intelligence and artificial life.</a:t>
            </a:r>
          </a:p>
          <a:p>
            <a:r>
              <a:rPr lang="en-IE" altLang="en-US" sz="3350" dirty="0">
                <a:latin typeface="Arimo" panose="020B0604020202020204" pitchFamily="34" charset="0"/>
                <a:ea typeface="Arimo" panose="020B0604020202020204" pitchFamily="34" charset="0"/>
                <a:cs typeface="Arimo" panose="020B0604020202020204" pitchFamily="34" charset="0"/>
              </a:rPr>
              <a:t>Recognised for his great intellect and skill in these subjects but also known for the cruel prosecution placed on him after his incredible service to the Allies during the war and the world at large.</a:t>
            </a:r>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p:txBody>
      </p:sp>
      <p:sp>
        <p:nvSpPr>
          <p:cNvPr id="33" name="Text Box 7">
            <a:extLst>
              <a:ext uri="{FF2B5EF4-FFF2-40B4-BE49-F238E27FC236}">
                <a16:creationId xmlns:a16="http://schemas.microsoft.com/office/drawing/2014/main" id="{B41371A0-4F94-4684-8011-DE0A06FA8554}"/>
              </a:ext>
            </a:extLst>
          </p:cNvPr>
          <p:cNvSpPr txBox="1">
            <a:spLocks noChangeArrowheads="1"/>
          </p:cNvSpPr>
          <p:nvPr/>
        </p:nvSpPr>
        <p:spPr bwMode="auto">
          <a:xfrm>
            <a:off x="797920" y="20115802"/>
            <a:ext cx="9861550" cy="492249"/>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Cryptographical Advancements</a:t>
            </a:r>
          </a:p>
        </p:txBody>
      </p:sp>
      <p:sp>
        <p:nvSpPr>
          <p:cNvPr id="34" name="Text Box 14">
            <a:extLst>
              <a:ext uri="{FF2B5EF4-FFF2-40B4-BE49-F238E27FC236}">
                <a16:creationId xmlns:a16="http://schemas.microsoft.com/office/drawing/2014/main" id="{BC8C937E-A7F9-4A04-8513-F7439DCC14E2}"/>
              </a:ext>
            </a:extLst>
          </p:cNvPr>
          <p:cNvSpPr txBox="1">
            <a:spLocks noChangeArrowheads="1"/>
          </p:cNvSpPr>
          <p:nvPr/>
        </p:nvSpPr>
        <p:spPr bwMode="auto">
          <a:xfrm>
            <a:off x="797920" y="20682538"/>
            <a:ext cx="9861550" cy="11448000"/>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350" dirty="0">
                <a:latin typeface="Arimo" panose="020B0604020202020204" pitchFamily="34" charset="0"/>
                <a:ea typeface="Arimo" panose="020B0604020202020204" pitchFamily="34" charset="0"/>
                <a:cs typeface="Arimo" panose="020B0604020202020204" pitchFamily="34" charset="0"/>
              </a:rPr>
              <a:t>The most famous advancement on ancient cryptographical techniques is the Caesar Cipher. It is a basic substitution cipher that shifts the letters in the message by a pre chosen amount. Shifting one letter would make A = B, C=D, Z=A etc. This was an easily broken Cipher once you realized what it was but it set the stage for many more complex ciphers to be created using it as a template to build from, such as the Simple Substitution Cipher which replaces letters according to a key. For example A may be G while B may be A.</a:t>
            </a: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p:txBody>
      </p:sp>
      <p:sp>
        <p:nvSpPr>
          <p:cNvPr id="36" name="Text Box 7">
            <a:extLst>
              <a:ext uri="{FF2B5EF4-FFF2-40B4-BE49-F238E27FC236}">
                <a16:creationId xmlns:a16="http://schemas.microsoft.com/office/drawing/2014/main" id="{9ECC9710-03E1-45AC-B08C-DCD6BFE44A72}"/>
              </a:ext>
            </a:extLst>
          </p:cNvPr>
          <p:cNvSpPr txBox="1">
            <a:spLocks noChangeArrowheads="1"/>
          </p:cNvSpPr>
          <p:nvPr/>
        </p:nvSpPr>
        <p:spPr bwMode="auto">
          <a:xfrm>
            <a:off x="11500267" y="5547171"/>
            <a:ext cx="9861550" cy="492249"/>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History of Cryptography in Computer Science</a:t>
            </a:r>
          </a:p>
        </p:txBody>
      </p:sp>
      <p:sp>
        <p:nvSpPr>
          <p:cNvPr id="37" name="Text Box 14">
            <a:extLst>
              <a:ext uri="{FF2B5EF4-FFF2-40B4-BE49-F238E27FC236}">
                <a16:creationId xmlns:a16="http://schemas.microsoft.com/office/drawing/2014/main" id="{91336B3C-D675-4B2A-ABC7-BBF1D75697B6}"/>
              </a:ext>
            </a:extLst>
          </p:cNvPr>
          <p:cNvSpPr txBox="1">
            <a:spLocks noChangeArrowheads="1"/>
          </p:cNvSpPr>
          <p:nvPr/>
        </p:nvSpPr>
        <p:spPr bwMode="auto">
          <a:xfrm>
            <a:off x="11500267" y="6113911"/>
            <a:ext cx="9861550" cy="12880449"/>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450" dirty="0">
                <a:latin typeface="Arimo" panose="020B0604020202020204" pitchFamily="34" charset="0"/>
                <a:ea typeface="Arimo" panose="020B0604020202020204" pitchFamily="34" charset="0"/>
                <a:cs typeface="Arimo" panose="020B0604020202020204" pitchFamily="34" charset="0"/>
              </a:rPr>
              <a:t>The 1950’s saw the introduction of an encryption machine called TSEC/KL-7 for use by the National Security Agency. It is probably better known by it’s codename, Adonis. It would become the most widely used encryption machine in the US armed forces.</a:t>
            </a: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39" name="Text Box 7">
            <a:extLst>
              <a:ext uri="{FF2B5EF4-FFF2-40B4-BE49-F238E27FC236}">
                <a16:creationId xmlns:a16="http://schemas.microsoft.com/office/drawing/2014/main" id="{D07BD020-2BB5-4FEC-9804-321948BC201E}"/>
              </a:ext>
            </a:extLst>
          </p:cNvPr>
          <p:cNvSpPr txBox="1">
            <a:spLocks noChangeArrowheads="1"/>
          </p:cNvSpPr>
          <p:nvPr/>
        </p:nvSpPr>
        <p:spPr bwMode="auto">
          <a:xfrm>
            <a:off x="32904935" y="19641856"/>
            <a:ext cx="9861550" cy="492249"/>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IE"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Overview of the modern applications of cryptography</a:t>
            </a:r>
            <a:endPar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40" name="Text Box 14">
            <a:extLst>
              <a:ext uri="{FF2B5EF4-FFF2-40B4-BE49-F238E27FC236}">
                <a16:creationId xmlns:a16="http://schemas.microsoft.com/office/drawing/2014/main" id="{D931E1C1-B6FA-4A32-84A1-FD8D525BF809}"/>
              </a:ext>
            </a:extLst>
          </p:cNvPr>
          <p:cNvSpPr txBox="1">
            <a:spLocks noChangeArrowheads="1"/>
          </p:cNvSpPr>
          <p:nvPr/>
        </p:nvSpPr>
        <p:spPr bwMode="auto">
          <a:xfrm>
            <a:off x="32904935" y="20159275"/>
            <a:ext cx="9861550" cy="12095619"/>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300" dirty="0">
                <a:latin typeface="Arimo" panose="020B0604020202020204" pitchFamily="34" charset="0"/>
                <a:ea typeface="Arimo" panose="020B0604020202020204" pitchFamily="34" charset="0"/>
                <a:cs typeface="Arimo" panose="020B0604020202020204" pitchFamily="34" charset="0"/>
              </a:rPr>
              <a:t>Some of the most important applications of cryptography in modern computer science include the secure storing of encrypted passwords, secure communications, especially regarding End-to-End encryption, and in ensuring the security of data that is stored on the cloud. These are immensely important uses for cryptography, as they allow for the safe use of computers, allowing information to be transmitted and stored online, whilst also maintaining the privacy of such information.</a:t>
            </a:r>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p:txBody>
      </p:sp>
      <p:sp>
        <p:nvSpPr>
          <p:cNvPr id="42" name="Text Box 7">
            <a:extLst>
              <a:ext uri="{FF2B5EF4-FFF2-40B4-BE49-F238E27FC236}">
                <a16:creationId xmlns:a16="http://schemas.microsoft.com/office/drawing/2014/main" id="{48D1970F-DE1C-46EF-B463-D0D5DA5F5EC2}"/>
              </a:ext>
            </a:extLst>
          </p:cNvPr>
          <p:cNvSpPr txBox="1">
            <a:spLocks noChangeArrowheads="1"/>
          </p:cNvSpPr>
          <p:nvPr/>
        </p:nvSpPr>
        <p:spPr bwMode="auto">
          <a:xfrm>
            <a:off x="22202601" y="17768960"/>
            <a:ext cx="9861550" cy="492249"/>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The Enigma Machine</a:t>
            </a:r>
          </a:p>
        </p:txBody>
      </p:sp>
      <p:sp>
        <p:nvSpPr>
          <p:cNvPr id="43" name="Text Box 14">
            <a:extLst>
              <a:ext uri="{FF2B5EF4-FFF2-40B4-BE49-F238E27FC236}">
                <a16:creationId xmlns:a16="http://schemas.microsoft.com/office/drawing/2014/main" id="{93C8875D-1F49-42C3-A728-614B8852BA5B}"/>
              </a:ext>
            </a:extLst>
          </p:cNvPr>
          <p:cNvSpPr txBox="1">
            <a:spLocks noChangeArrowheads="1"/>
          </p:cNvSpPr>
          <p:nvPr/>
        </p:nvSpPr>
        <p:spPr bwMode="auto">
          <a:xfrm>
            <a:off x="22202601" y="18335696"/>
            <a:ext cx="9861550" cy="13826862"/>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450" dirty="0">
                <a:latin typeface="Arimo" panose="020B0604020202020204" pitchFamily="34" charset="0"/>
                <a:ea typeface="Arimo" panose="020B0604020202020204" pitchFamily="34" charset="0"/>
                <a:cs typeface="Arimo" panose="020B0604020202020204" pitchFamily="34" charset="0"/>
              </a:rPr>
              <a:t>An icon of World War Two that protected military messages with an extreme and complex system that produced 158,962,555,217,826,360,000 permutations. Considered by many at the time to be unbreakable, the Enigma Machine would come to define Alan Turing and his work as a cryptographer attempting to crack the naval code's of the German military. The Enigma Machine had one flaw that meant it was not as unbreakable as many had believed, a flaw that Alan Turing was able to take full advantage of.</a:t>
            </a: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45" name="Text Box 7">
            <a:extLst>
              <a:ext uri="{FF2B5EF4-FFF2-40B4-BE49-F238E27FC236}">
                <a16:creationId xmlns:a16="http://schemas.microsoft.com/office/drawing/2014/main" id="{82826297-E2B1-4900-B0BD-E82A975EFEDC}"/>
              </a:ext>
            </a:extLst>
          </p:cNvPr>
          <p:cNvSpPr txBox="1">
            <a:spLocks noChangeArrowheads="1"/>
          </p:cNvSpPr>
          <p:nvPr/>
        </p:nvSpPr>
        <p:spPr bwMode="auto">
          <a:xfrm>
            <a:off x="11500267" y="18773299"/>
            <a:ext cx="9861550" cy="492249"/>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endPar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46" name="Text Box 14">
            <a:extLst>
              <a:ext uri="{FF2B5EF4-FFF2-40B4-BE49-F238E27FC236}">
                <a16:creationId xmlns:a16="http://schemas.microsoft.com/office/drawing/2014/main" id="{BFF8063B-5435-4FD6-B8FD-6465330F5D5D}"/>
              </a:ext>
            </a:extLst>
          </p:cNvPr>
          <p:cNvSpPr txBox="1">
            <a:spLocks noChangeArrowheads="1"/>
          </p:cNvSpPr>
          <p:nvPr/>
        </p:nvSpPr>
        <p:spPr bwMode="auto">
          <a:xfrm>
            <a:off x="11500267" y="19340039"/>
            <a:ext cx="9861550" cy="12880449"/>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450" dirty="0">
                <a:latin typeface="Arimo" panose="020B0604020202020204" pitchFamily="34" charset="0"/>
                <a:ea typeface="Arimo" panose="020B0604020202020204" pitchFamily="34" charset="0"/>
                <a:cs typeface="Arimo" panose="020B0604020202020204" pitchFamily="34" charset="0"/>
              </a:rPr>
              <a:t>At the beginning of the 1970’s, research physicist Stephen Wiesner invented conjugate coding in an attempt to make money impossible to counterfeit and, although this was not achieved, the coding itself is still used in quantum computing.</a:t>
            </a: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pic>
        <p:nvPicPr>
          <p:cNvPr id="47" name="Picture 46">
            <a:extLst>
              <a:ext uri="{FF2B5EF4-FFF2-40B4-BE49-F238E27FC236}">
                <a16:creationId xmlns:a16="http://schemas.microsoft.com/office/drawing/2014/main" id="{927BCAE9-66E8-4B42-81C6-FDA0475CA31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10776" y="14125746"/>
            <a:ext cx="8649868" cy="4866992"/>
          </a:xfrm>
          <a:prstGeom prst="rect">
            <a:avLst/>
          </a:prstGeom>
          <a:ln>
            <a:noFill/>
          </a:ln>
          <a:effectLst>
            <a:outerShdw blurRad="190500" algn="tl" rotWithShape="0">
              <a:srgbClr val="000000">
                <a:alpha val="70000"/>
              </a:srgbClr>
            </a:outerShdw>
          </a:effectLst>
        </p:spPr>
      </p:pic>
      <p:pic>
        <p:nvPicPr>
          <p:cNvPr id="49" name="Picture 48">
            <a:extLst>
              <a:ext uri="{FF2B5EF4-FFF2-40B4-BE49-F238E27FC236}">
                <a16:creationId xmlns:a16="http://schemas.microsoft.com/office/drawing/2014/main" id="{C6BB2F2B-E5BC-40AC-BA04-1F38844B82C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123110" y="26453352"/>
            <a:ext cx="7563883" cy="5042589"/>
          </a:xfrm>
          <a:prstGeom prst="rect">
            <a:avLst/>
          </a:prstGeom>
          <a:ln>
            <a:noFill/>
          </a:ln>
          <a:effectLst>
            <a:outerShdw blurRad="190500" algn="tl" rotWithShape="0">
              <a:srgbClr val="000000">
                <a:alpha val="70000"/>
              </a:srgbClr>
            </a:outerShdw>
          </a:effectLst>
        </p:spPr>
      </p:pic>
      <p:pic>
        <p:nvPicPr>
          <p:cNvPr id="51" name="Picture 50" descr="A person wearing a suit and tie&#10;&#10;Description automatically generated">
            <a:extLst>
              <a:ext uri="{FF2B5EF4-FFF2-40B4-BE49-F238E27FC236}">
                <a16:creationId xmlns:a16="http://schemas.microsoft.com/office/drawing/2014/main" id="{B38C7BA2-1FE6-45CB-BE03-3BE0B9CE96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1483" y="12996814"/>
            <a:ext cx="7315200" cy="4114800"/>
          </a:xfrm>
          <a:prstGeom prst="rect">
            <a:avLst/>
          </a:prstGeom>
          <a:ln>
            <a:noFill/>
          </a:ln>
          <a:effectLst>
            <a:outerShdw blurRad="190500" algn="tl" rotWithShape="0">
              <a:srgbClr val="000000">
                <a:alpha val="70000"/>
              </a:srgbClr>
            </a:outerShdw>
          </a:effectLst>
        </p:spPr>
      </p:pic>
      <p:pic>
        <p:nvPicPr>
          <p:cNvPr id="53" name="Picture 52" descr="A picture containing indoor, table, sitting, box&#10;&#10;Description automatically generated">
            <a:extLst>
              <a:ext uri="{FF2B5EF4-FFF2-40B4-BE49-F238E27FC236}">
                <a16:creationId xmlns:a16="http://schemas.microsoft.com/office/drawing/2014/main" id="{61026B1B-1191-498A-A346-8C92B6658E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9044" y="26290162"/>
            <a:ext cx="7808664" cy="5205776"/>
          </a:xfrm>
          <a:prstGeom prst="rect">
            <a:avLst/>
          </a:prstGeom>
          <a:ln>
            <a:noFill/>
          </a:ln>
          <a:effectLst>
            <a:outerShdw blurRad="190500" algn="tl" rotWithShape="0">
              <a:srgbClr val="000000">
                <a:alpha val="70000"/>
              </a:srgbClr>
            </a:outerShdw>
          </a:effectLst>
        </p:spPr>
      </p:pic>
      <p:pic>
        <p:nvPicPr>
          <p:cNvPr id="55" name="Picture 54" descr="A close up of a stone wall&#10;&#10;Description automatically generated">
            <a:extLst>
              <a:ext uri="{FF2B5EF4-FFF2-40B4-BE49-F238E27FC236}">
                <a16:creationId xmlns:a16="http://schemas.microsoft.com/office/drawing/2014/main" id="{3BAA052A-97B9-4848-8CFC-F9832C7BC2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088" y="13532416"/>
            <a:ext cx="8371214" cy="6055178"/>
          </a:xfrm>
          <a:prstGeom prst="rect">
            <a:avLst/>
          </a:prstGeom>
          <a:ln>
            <a:noFill/>
          </a:ln>
          <a:effectLst>
            <a:outerShdw blurRad="190500" algn="tl" rotWithShape="0">
              <a:srgbClr val="000000">
                <a:alpha val="70000"/>
              </a:srgbClr>
            </a:outerShdw>
          </a:effectLst>
        </p:spPr>
      </p:pic>
      <p:pic>
        <p:nvPicPr>
          <p:cNvPr id="57" name="Picture 56" descr="A close up of text on a white background&#10;&#10;Description automatically generated">
            <a:extLst>
              <a:ext uri="{FF2B5EF4-FFF2-40B4-BE49-F238E27FC236}">
                <a16:creationId xmlns:a16="http://schemas.microsoft.com/office/drawing/2014/main" id="{1053FDD2-0DEE-4272-A094-62C18F80CB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1367" y="27953318"/>
            <a:ext cx="8401478" cy="3542623"/>
          </a:xfrm>
          <a:prstGeom prst="rect">
            <a:avLst/>
          </a:prstGeom>
          <a:ln>
            <a:noFill/>
          </a:ln>
          <a:effectLst>
            <a:outerShdw blurRad="190500" algn="tl" rotWithShape="0">
              <a:srgbClr val="000000">
                <a:alpha val="70000"/>
              </a:srgbClr>
            </a:outerShdw>
          </a:effectLst>
        </p:spPr>
      </p:pic>
      <p:pic>
        <p:nvPicPr>
          <p:cNvPr id="59" name="Picture 58">
            <a:extLst>
              <a:ext uri="{FF2B5EF4-FFF2-40B4-BE49-F238E27FC236}">
                <a16:creationId xmlns:a16="http://schemas.microsoft.com/office/drawing/2014/main" id="{A7577769-21E6-449B-9B7D-9A9CC491CEE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2958586" y="11578000"/>
            <a:ext cx="6882000" cy="6559406"/>
          </a:xfrm>
          <a:prstGeom prst="rect">
            <a:avLst/>
          </a:prstGeom>
          <a:ln>
            <a:noFill/>
          </a:ln>
          <a:effectLst>
            <a:outerShdw blurRad="190500" algn="tl" rotWithShape="0">
              <a:srgbClr val="000000">
                <a:alpha val="70000"/>
              </a:srgbClr>
            </a:outerShdw>
          </a:effectLst>
        </p:spPr>
      </p:pic>
      <p:grpSp>
        <p:nvGrpSpPr>
          <p:cNvPr id="69" name="Group 68">
            <a:extLst>
              <a:ext uri="{FF2B5EF4-FFF2-40B4-BE49-F238E27FC236}">
                <a16:creationId xmlns:a16="http://schemas.microsoft.com/office/drawing/2014/main" id="{7E6C8E83-7A6F-4219-B438-9F242FEDFB99}"/>
              </a:ext>
            </a:extLst>
          </p:cNvPr>
          <p:cNvGrpSpPr/>
          <p:nvPr/>
        </p:nvGrpSpPr>
        <p:grpSpPr>
          <a:xfrm>
            <a:off x="13198156" y="23045187"/>
            <a:ext cx="6402860" cy="8760647"/>
            <a:chOff x="13198136" y="23045185"/>
            <a:chExt cx="6402860" cy="8760647"/>
          </a:xfrm>
        </p:grpSpPr>
        <p:pic>
          <p:nvPicPr>
            <p:cNvPr id="61" name="Picture 60">
              <a:extLst>
                <a:ext uri="{FF2B5EF4-FFF2-40B4-BE49-F238E27FC236}">
                  <a16:creationId xmlns:a16="http://schemas.microsoft.com/office/drawing/2014/main" id="{6D4A9A46-BD27-489D-B879-D30A747F547B}"/>
                </a:ext>
              </a:extLst>
            </p:cNvPr>
            <p:cNvPicPr>
              <a:picLocks noChangeAspect="1"/>
            </p:cNvPicPr>
            <p:nvPr/>
          </p:nvPicPr>
          <p:blipFill rotWithShape="1">
            <a:blip r:embed="rId10">
              <a:extLst>
                <a:ext uri="{28A0092B-C50C-407E-A947-70E740481C1C}">
                  <a14:useLocalDpi xmlns:a14="http://schemas.microsoft.com/office/drawing/2010/main" val="0"/>
                </a:ext>
              </a:extLst>
            </a:blip>
            <a:srcRect l="15873" t="-4454" r="14438" b="4949"/>
            <a:stretch/>
          </p:blipFill>
          <p:spPr>
            <a:xfrm>
              <a:off x="13198136" y="27006104"/>
              <a:ext cx="6402860" cy="4799728"/>
            </a:xfrm>
            <a:prstGeom prst="rect">
              <a:avLst/>
            </a:prstGeom>
            <a:ln>
              <a:noFill/>
            </a:ln>
            <a:effectLst>
              <a:outerShdw blurRad="190500" algn="tl" rotWithShape="0">
                <a:srgbClr val="000000">
                  <a:alpha val="70000"/>
                </a:srgbClr>
              </a:outerShdw>
            </a:effectLst>
          </p:spPr>
        </p:pic>
        <p:pic>
          <p:nvPicPr>
            <p:cNvPr id="68" name="Picture 67" descr="A person sitting on a bed&#10;&#10;Description automatically generated">
              <a:extLst>
                <a:ext uri="{FF2B5EF4-FFF2-40B4-BE49-F238E27FC236}">
                  <a16:creationId xmlns:a16="http://schemas.microsoft.com/office/drawing/2014/main" id="{E18945D2-E8F3-4083-942F-D585BDE60F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58341" y="23045185"/>
              <a:ext cx="4082450" cy="3858138"/>
            </a:xfrm>
            <a:prstGeom prst="rect">
              <a:avLst/>
            </a:prstGeom>
            <a:ln>
              <a:noFill/>
            </a:ln>
            <a:effectLst>
              <a:outerShdw blurRad="190500" algn="tl" rotWithShape="0">
                <a:srgbClr val="000000">
                  <a:alpha val="70000"/>
                </a:srgbClr>
              </a:outerShdw>
            </a:effectLst>
          </p:spPr>
        </p:pic>
      </p:grpSp>
      <p:sp>
        <p:nvSpPr>
          <p:cNvPr id="70" name="Title 1">
            <a:extLst>
              <a:ext uri="{FF2B5EF4-FFF2-40B4-BE49-F238E27FC236}">
                <a16:creationId xmlns:a16="http://schemas.microsoft.com/office/drawing/2014/main" id="{B0080295-9FF9-47F6-8B08-A8C4F69AEAA0}"/>
              </a:ext>
            </a:extLst>
          </p:cNvPr>
          <p:cNvSpPr txBox="1">
            <a:spLocks/>
          </p:cNvSpPr>
          <p:nvPr/>
        </p:nvSpPr>
        <p:spPr>
          <a:xfrm>
            <a:off x="0" y="33120032"/>
            <a:ext cx="43919738" cy="2899933"/>
          </a:xfrm>
          <a:prstGeom prst="rect">
            <a:avLst/>
          </a:prstGeom>
          <a:solidFill>
            <a:srgbClr val="FFFFFF"/>
          </a:solidFill>
          <a:ln>
            <a:solidFill>
              <a:schemeClr val="tx1"/>
            </a:solidFill>
          </a:ln>
        </p:spPr>
        <p:txBody>
          <a:bodyPr vert="horz" lIns="91440" tIns="45720" rIns="91440" bIns="45720" rtlCol="0" anchor="t">
            <a:no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marL="742950" indent="-742950">
              <a:lnSpc>
                <a:spcPct val="100000"/>
              </a:lnSpc>
              <a:buFont typeface="+mj-lt"/>
              <a:buAutoNum type="arabicPeriod"/>
            </a:pPr>
            <a:r>
              <a:rPr lang="en-IE" sz="1800" dirty="0">
                <a:latin typeface="Arimo" panose="020B0604020202020204" pitchFamily="34" charset="0"/>
                <a:ea typeface="Arimo" panose="020B0604020202020204" pitchFamily="34" charset="0"/>
                <a:cs typeface="Arimo" panose="020B0604020202020204" pitchFamily="34" charset="0"/>
              </a:rPr>
              <a:t>"A Brief History of Cryptography", Inquiries Journal, Vol. 1(11) - Damico, T. (2009) </a:t>
            </a:r>
          </a:p>
          <a:p>
            <a:pPr marL="742950" indent="-742950">
              <a:lnSpc>
                <a:spcPct val="100000"/>
              </a:lnSpc>
              <a:buFont typeface="+mj-lt"/>
              <a:buAutoNum type="arabicPeriod"/>
            </a:pPr>
            <a:r>
              <a:rPr lang="en-IE" sz="1800" dirty="0">
                <a:latin typeface="Arimo" panose="020B0604020202020204" pitchFamily="34" charset="0"/>
                <a:ea typeface="Arimo" panose="020B0604020202020204" pitchFamily="34" charset="0"/>
                <a:cs typeface="Arimo" panose="020B0604020202020204" pitchFamily="34" charset="0"/>
              </a:rPr>
              <a:t>“Origin of Cryptography” - Tutorialspoint (2020)</a:t>
            </a:r>
          </a:p>
          <a:p>
            <a:pPr marL="742950" indent="-742950">
              <a:lnSpc>
                <a:spcPct val="100000"/>
              </a:lnSpc>
              <a:buFont typeface="+mj-lt"/>
              <a:buAutoNum type="arabicPeriod"/>
            </a:pPr>
            <a:r>
              <a:rPr lang="en-IE" sz="1800" dirty="0">
                <a:latin typeface="Arimo" panose="020B0604020202020204" pitchFamily="34" charset="0"/>
                <a:ea typeface="Arimo" panose="020B0604020202020204" pitchFamily="34" charset="0"/>
                <a:cs typeface="Arimo" panose="020B0604020202020204" pitchFamily="34" charset="0"/>
              </a:rPr>
              <a:t>“Security of Password Hashing in Cloud” - Kamal, P. (2019) </a:t>
            </a:r>
          </a:p>
          <a:p>
            <a:pPr marL="742950" indent="-742950">
              <a:lnSpc>
                <a:spcPct val="100000"/>
              </a:lnSpc>
              <a:buFont typeface="+mj-lt"/>
              <a:buAutoNum type="arabicPeriod"/>
            </a:pPr>
            <a:r>
              <a:rPr lang="en-IE" sz="1800" dirty="0">
                <a:latin typeface="Arimo" panose="020B0604020202020204" pitchFamily="34" charset="0"/>
                <a:ea typeface="Arimo" panose="020B0604020202020204" pitchFamily="34" charset="0"/>
                <a:cs typeface="Arimo" panose="020B0604020202020204" pitchFamily="34" charset="0"/>
              </a:rPr>
              <a:t>“End-to-End Encryption in Messaging Services and National Security—Case of WhatsApp Messenger.” - Endelay, R.E (2018) </a:t>
            </a:r>
          </a:p>
          <a:p>
            <a:pPr marL="742950" indent="-742950">
              <a:lnSpc>
                <a:spcPct val="100000"/>
              </a:lnSpc>
              <a:buFont typeface="+mj-lt"/>
              <a:buAutoNum type="arabicPeriod"/>
            </a:pPr>
            <a:r>
              <a:rPr lang="en-IE" sz="1800" dirty="0">
                <a:latin typeface="Arimo" panose="020B0604020202020204" pitchFamily="34" charset="0"/>
                <a:ea typeface="Arimo" panose="020B0604020202020204" pitchFamily="34" charset="0"/>
                <a:cs typeface="Arimo" panose="020B0604020202020204" pitchFamily="34" charset="0"/>
              </a:rPr>
              <a:t>“The Study of the Application of Data Encryption Techniques in Cloud Storage to Ensure Stored Data Integrity and Availability” - Stephen, O. (2014) </a:t>
            </a:r>
          </a:p>
        </p:txBody>
      </p:sp>
    </p:spTree>
    <p:extLst>
      <p:ext uri="{BB962C8B-B14F-4D97-AF65-F5344CB8AC3E}">
        <p14:creationId xmlns:p14="http://schemas.microsoft.com/office/powerpoint/2010/main" val="102577301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Ion</Template>
  <TotalTime>187</TotalTime>
  <Words>808</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Arimo</vt:lpstr>
      <vt:lpstr>Avenir Next LT Pro</vt:lpstr>
      <vt:lpstr>Calibri</vt:lpstr>
      <vt:lpstr>AccentBoxVTI</vt:lpstr>
      <vt:lpstr>A Study of Cryptography In History with a Focus on Computer Science Tom Carey, Benjamin Setterfield, Ian Rowland, Ruadhrí Ryan  University of Limerick Computer Science Department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Cryptography In History with a Focus on Computer Science Tom Carey, Benjamin Setterfield, Ian Rowland, Ruadhrí Ryan  University of Limerick Computer Science Department</dc:title>
  <dc:creator>ULStudent:TOMMIE.CAREY</dc:creator>
  <cp:lastModifiedBy>ULStudent:TOMMIE.CAREY</cp:lastModifiedBy>
  <cp:revision>16</cp:revision>
  <dcterms:created xsi:type="dcterms:W3CDTF">2020-05-10T14:55:55Z</dcterms:created>
  <dcterms:modified xsi:type="dcterms:W3CDTF">2020-05-10T18:11:48Z</dcterms:modified>
</cp:coreProperties>
</file>