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" y="1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86F1-889A-46E0-8CCA-9C1AC1A5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BB578-5D88-4C76-BCAA-549963E64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414A-5467-4969-94E4-E59C9C7A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9EA6-C4E2-468B-A7EB-18B0ED57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CD1D-BAC8-4A44-B43C-7531E7BA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36B2-F9BC-42F3-82A0-1229F77D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90452-33FE-4549-BDF7-E98259D4B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D08C-6F66-4A42-A137-82E9E0C1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9F4B-BC7F-4470-99D6-AA270777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465B-1B52-4D6C-AB56-32728199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A2105-B33E-43E0-A06F-EC6CA537F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BC035-E7B2-4B46-A0FA-67B31B85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1D27-21A6-4C8E-8446-DAD3243C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27EA-1371-415D-A952-BB944811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A9D7-CB66-447C-BC15-96521835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674-3C3E-412F-BC86-AD96365D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3C19-83C2-445D-A381-6DFC92FE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E81A-DCA6-462D-8F4E-234272B7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A59D-9A6B-4438-96F8-07B97B91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8DDE-719E-4378-9C0C-216B06D6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8F54-2899-4FE7-9088-453B16B2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839A7-6C82-415B-9C33-D0AC093A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E18FB-3AC1-4117-B793-2B1863A3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0BAB-2E0B-4DB0-8571-0184F7C5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AFE7-4EE7-4FA0-8282-B5810A7B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AC5-140B-4BDA-8DF2-0F39FFDF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A356-1C81-4C82-B719-CB2F9D66F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CBA1A-23F8-46A0-9E52-E2F4C177B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374DC-5D98-4B43-A776-533373B8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2EFF6-3330-4292-8F64-69C368E7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A1D0E-4D1F-424A-9C7C-E4BE7AA6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F0B6-63B8-4691-A642-4AFAFCF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91248-D5D0-4CA8-B23A-9995BD4F7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DFA4F-B695-4A60-B4E1-0074AB6D0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DB91A-3FBC-4DCE-BCA0-C1E1137E1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6B77A-A891-4A72-A110-32EF7B9C5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50AFC-AF4B-4527-A423-A5042D78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56BD4-FE0C-48A4-A48B-68AFF6D7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49C56-DC71-4BF5-AEA2-F01E1394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9A2C-2E57-411A-A8A8-9B15A424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0A524-FCE3-42DF-A7CC-AEE54B37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3472E-88FF-4AE9-BFBF-7F922C43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DF0FE-B10D-43C4-B168-B52C7977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7719E-995F-44C0-8DBD-E91CF5D3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198B9-AFD7-4B17-86CF-CF968499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2A3E-FF21-4B65-9561-7796405E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2AE4-567C-4138-9C27-B432D33E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BC26-0CBF-4D55-8767-CC403500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E523E-5E20-4F9F-A36F-C0341D8F1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8832-CB36-4CA3-88BD-50A613BC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F3-6AFD-4555-B59C-33B48982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3D7B4-C0C5-4B14-A53A-D7E4AE99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0B44-00CC-4D2E-9604-3FC45D88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6B1E6-C703-4B94-97CA-136352202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AE6C2-54C9-43E3-98A1-418D4C6D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2A113-6F2F-4871-83FF-43E512BC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FA9DB-233B-4DF9-AE5F-B9DD4F6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3E265-7D47-43C2-8DE7-8BC5972D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86085-639D-42EA-9037-E2E77924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BF9DA-EC56-4253-B2EC-DAE766A3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E09E-888B-4CC7-86AD-7B579B0E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E3A7-AE4D-4C18-AC05-E63F9F7E3183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48C2D-6B8B-4F7D-BDC5-0B2CE12AE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2857E-34BD-4161-804D-22D07F8A2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240F-D826-464D-A294-3009853C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gr-qc/papers/0601/060112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hilshirts/fork-of-notebookdf27b486c1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82B0-5261-4CD9-8C83-FFDF735C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266" y="292630"/>
            <a:ext cx="9144000" cy="1409170"/>
          </a:xfrm>
        </p:spPr>
        <p:txBody>
          <a:bodyPr>
            <a:normAutofit fontScale="90000"/>
          </a:bodyPr>
          <a:lstStyle/>
          <a:p>
            <a:r>
              <a:rPr lang="en-US" dirty="0"/>
              <a:t>Detecting LIGO Gravitational Signals: </a:t>
            </a:r>
            <a:r>
              <a:rPr lang="en-US" sz="3600" dirty="0"/>
              <a:t>(a kaggle.com competition)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90497-FB70-4D39-BA8E-8529232D5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64391"/>
            <a:ext cx="8837198" cy="5752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4FC332-6DBB-48D3-97B2-3CB3E28C7CFE}"/>
              </a:ext>
            </a:extLst>
          </p:cNvPr>
          <p:cNvSpPr txBox="1"/>
          <p:nvPr/>
        </p:nvSpPr>
        <p:spPr>
          <a:xfrm>
            <a:off x="4252133" y="1936530"/>
            <a:ext cx="566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Team: Tom Casaletto, Joel Wiser, Anthony Fisher, Phil Shirts</a:t>
            </a:r>
          </a:p>
        </p:txBody>
      </p:sp>
    </p:spTree>
    <p:extLst>
      <p:ext uri="{BB962C8B-B14F-4D97-AF65-F5344CB8AC3E}">
        <p14:creationId xmlns:p14="http://schemas.microsoft.com/office/powerpoint/2010/main" val="256660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ED8B-0FCA-409C-8FB6-0D2E005B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0A9E-F6D0-4593-8C8A-CA7A7F34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“Application of stochastic resonance in gravitational-wave interferometer ”, G.G. </a:t>
            </a:r>
            <a:r>
              <a:rPr lang="en-US" sz="2000" dirty="0" err="1"/>
              <a:t>Karapetyan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https://arxiv.org/ftp/gr-qc/papers/0601/0601129.pdf</a:t>
            </a:r>
            <a:endParaRPr lang="en-US" sz="2000" dirty="0"/>
          </a:p>
          <a:p>
            <a:r>
              <a:rPr lang="en-US" sz="2000" dirty="0"/>
              <a:t>“The Q transform search for gravitational-wave bursts with LIGO ”, </a:t>
            </a:r>
            <a:r>
              <a:rPr lang="en-US" sz="2000" dirty="0" err="1"/>
              <a:t>Shourov</a:t>
            </a:r>
            <a:r>
              <a:rPr lang="en-US" sz="2000" dirty="0"/>
              <a:t> K. </a:t>
            </a:r>
            <a:r>
              <a:rPr lang="en-US" sz="2000" dirty="0" err="1"/>
              <a:t>Chatterji</a:t>
            </a:r>
            <a:r>
              <a:rPr lang="en-US" sz="2000" dirty="0"/>
              <a:t> https://dcc.ligo.org/public/0035/G040521/000/G040521-00.pdf</a:t>
            </a:r>
          </a:p>
        </p:txBody>
      </p:sp>
    </p:spTree>
    <p:extLst>
      <p:ext uri="{BB962C8B-B14F-4D97-AF65-F5344CB8AC3E}">
        <p14:creationId xmlns:p14="http://schemas.microsoft.com/office/powerpoint/2010/main" val="154234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E846-420F-4527-BE0A-6CBDDD2C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18" y="508345"/>
            <a:ext cx="2808383" cy="115520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4D49-0F62-4D08-AF66-3294E1C8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Signals of gravity waves due to black hole mergers have been detected at the Laser Interferometry Gravitational Observatory (LIGO).  The LIGO group started a Kaggle.com challenge to use machine learning to detect (synthetic) gravitational waves from LIGO data.  We chose to participate in this challenge.  We employed multiple analysis techniques: Neural Networks, Frequency Analysis and Transfer Learning.  Our current score on the leaderboard is: .50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88930-A177-47FF-89D2-305694252C37}"/>
              </a:ext>
            </a:extLst>
          </p:cNvPr>
          <p:cNvSpPr txBox="1"/>
          <p:nvPr/>
        </p:nvSpPr>
        <p:spPr>
          <a:xfrm>
            <a:off x="4477175" y="6466028"/>
            <a:ext cx="757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Illustration of gravitational waves produced by two orbiting black holes. [Credit: </a:t>
            </a:r>
            <a:r>
              <a:rPr lang="en-US" sz="1400" b="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Henze</a:t>
            </a:r>
            <a:r>
              <a:rPr lang="en-US" sz="1400" b="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/NASA]</a:t>
            </a:r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0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54792-BFEA-4482-8C34-0ED95361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2"/>
            <a:ext cx="3850726" cy="2888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F2142-155B-4DF4-8231-79D6676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066" y="314325"/>
            <a:ext cx="3445933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C4A8-947F-4D71-B4A6-EA75E60E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018" y="2192337"/>
            <a:ext cx="9838981" cy="4351338"/>
          </a:xfrm>
        </p:spPr>
        <p:txBody>
          <a:bodyPr/>
          <a:lstStyle/>
          <a:p>
            <a:r>
              <a:rPr lang="en-US" dirty="0"/>
              <a:t>Description of synthetic gravitational signals to be processed</a:t>
            </a:r>
          </a:p>
          <a:p>
            <a:r>
              <a:rPr lang="en-US" dirty="0"/>
              <a:t>Overview of Kaggle competition</a:t>
            </a:r>
          </a:p>
          <a:p>
            <a:pPr lvl="1"/>
            <a:r>
              <a:rPr lang="en-US" dirty="0"/>
              <a:t>https://www.kaggle.com/c/g2net-gravitational-wave-detection</a:t>
            </a:r>
          </a:p>
          <a:p>
            <a:pPr lvl="2"/>
            <a:r>
              <a:rPr lang="en-US" dirty="0"/>
              <a:t>72 GB of train &amp; test data (786k *.</a:t>
            </a:r>
            <a:r>
              <a:rPr lang="en-US" dirty="0" err="1"/>
              <a:t>npy</a:t>
            </a:r>
            <a:r>
              <a:rPr lang="en-US" dirty="0"/>
              <a:t> files) + sample training and submission .csv files</a:t>
            </a:r>
          </a:p>
          <a:p>
            <a:pPr lvl="2"/>
            <a:r>
              <a:rPr lang="en-US" dirty="0"/>
              <a:t>$15,000 prize</a:t>
            </a:r>
          </a:p>
          <a:p>
            <a:pPr lvl="2"/>
            <a:r>
              <a:rPr lang="en-US" dirty="0"/>
              <a:t>Last contest submission: Wednesday September 29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Our Kaggle development notebooks:</a:t>
            </a:r>
          </a:p>
          <a:p>
            <a:pPr lvl="2"/>
            <a:r>
              <a:rPr lang="en-US" dirty="0"/>
              <a:t>Phil: </a:t>
            </a:r>
            <a:r>
              <a:rPr lang="en-US" dirty="0">
                <a:hlinkClick r:id="rId3"/>
              </a:rPr>
              <a:t>https://www.kaggle.com/philshirts/fork-of-notebookdf27b486c1/</a:t>
            </a:r>
            <a:endParaRPr lang="en-US" dirty="0"/>
          </a:p>
          <a:p>
            <a:pPr lvl="1"/>
            <a:r>
              <a:rPr lang="en-US" dirty="0"/>
              <a:t>Our team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2"/>
            <a:r>
              <a:rPr lang="en-US" dirty="0"/>
              <a:t>https://github.com/TomCasaletto/CMPE257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C9A59-C5C1-4132-B393-87B56D9C02F6}"/>
              </a:ext>
            </a:extLst>
          </p:cNvPr>
          <p:cNvSpPr txBox="1"/>
          <p:nvPr/>
        </p:nvSpPr>
        <p:spPr>
          <a:xfrm>
            <a:off x="1879513" y="145048"/>
            <a:ext cx="2506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Schematic of one</a:t>
            </a:r>
          </a:p>
          <a:p>
            <a:r>
              <a:rPr lang="en-US" sz="1600" dirty="0"/>
              <a:t> gravitational wave detector</a:t>
            </a:r>
          </a:p>
        </p:txBody>
      </p:sp>
    </p:spTree>
    <p:extLst>
      <p:ext uri="{BB962C8B-B14F-4D97-AF65-F5344CB8AC3E}">
        <p14:creationId xmlns:p14="http://schemas.microsoft.com/office/powerpoint/2010/main" val="284450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8B06-F7B8-49D2-AB0C-E3822D2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595"/>
          </a:xfrm>
        </p:spPr>
        <p:txBody>
          <a:bodyPr/>
          <a:lstStyle/>
          <a:p>
            <a:pPr algn="ctr"/>
            <a:r>
              <a:rPr lang="en-US" dirty="0"/>
              <a:t>Related Work and Background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A547-E64C-44B6-B6B4-5040F930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36452"/>
          </a:xfrm>
        </p:spPr>
        <p:txBody>
          <a:bodyPr/>
          <a:lstStyle/>
          <a:p>
            <a:r>
              <a:rPr lang="en-US" dirty="0"/>
              <a:t>As this is a Kaggle contest there are many resources:</a:t>
            </a:r>
          </a:p>
          <a:p>
            <a:pPr lvl="1"/>
            <a:r>
              <a:rPr lang="en-US" dirty="0"/>
              <a:t>Discussion board: </a:t>
            </a:r>
          </a:p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Finding an environment with memory, RAM and GPU resources and learning to use it effectively for training of neural networks.</a:t>
            </a:r>
          </a:p>
          <a:p>
            <a:pPr lvl="2"/>
            <a:r>
              <a:rPr lang="en-US" dirty="0"/>
              <a:t>Solution employed by team:</a:t>
            </a:r>
          </a:p>
          <a:p>
            <a:pPr lvl="3"/>
            <a:r>
              <a:rPr lang="en-US" dirty="0"/>
              <a:t>Home computer</a:t>
            </a:r>
          </a:p>
          <a:p>
            <a:pPr lvl="3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3"/>
            <a:r>
              <a:rPr lang="en-US" dirty="0"/>
              <a:t>Piecewise training of data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2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E08-E89A-429D-8AAF-3F021DBD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1B0E-5E22-4376-9A29-0BA8B340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Pre Processing</a:t>
            </a:r>
          </a:p>
          <a:p>
            <a:pPr lvl="1"/>
            <a:r>
              <a:rPr lang="en-US" dirty="0"/>
              <a:t>Normalize Data</a:t>
            </a:r>
          </a:p>
          <a:p>
            <a:pPr lvl="1"/>
            <a:r>
              <a:rPr lang="en-US" dirty="0"/>
              <a:t>Standardize Data</a:t>
            </a:r>
          </a:p>
          <a:p>
            <a:pPr lvl="1"/>
            <a:r>
              <a:rPr lang="en-US" dirty="0"/>
              <a:t>Identify a sample with signal and test pre-processing approaches against it:</a:t>
            </a:r>
          </a:p>
          <a:p>
            <a:pPr lvl="2"/>
            <a:r>
              <a:rPr lang="en-US" dirty="0"/>
              <a:t>Co-Addition of channels</a:t>
            </a:r>
          </a:p>
          <a:p>
            <a:pPr lvl="3"/>
            <a:r>
              <a:rPr lang="en-US" dirty="0"/>
              <a:t>Naïve, </a:t>
            </a:r>
          </a:p>
          <a:p>
            <a:pPr lvl="3"/>
            <a:r>
              <a:rPr lang="en-US" dirty="0"/>
              <a:t>Interleaved</a:t>
            </a:r>
          </a:p>
          <a:p>
            <a:pPr lvl="2"/>
            <a:r>
              <a:rPr lang="en-US" dirty="0"/>
              <a:t>Fourier Transforms</a:t>
            </a:r>
          </a:p>
          <a:p>
            <a:pPr lvl="3"/>
            <a:r>
              <a:rPr lang="en-US" dirty="0"/>
              <a:t>Filtering</a:t>
            </a:r>
          </a:p>
          <a:p>
            <a:pPr lvl="3"/>
            <a:r>
              <a:rPr lang="en-US" dirty="0"/>
              <a:t>Periodogram</a:t>
            </a:r>
          </a:p>
          <a:p>
            <a:pPr lvl="2"/>
            <a:r>
              <a:rPr lang="en-US" dirty="0"/>
              <a:t>Q Transform</a:t>
            </a:r>
          </a:p>
          <a:p>
            <a:pPr lvl="3"/>
            <a:r>
              <a:rPr lang="en-US" dirty="0"/>
              <a:t>https://dcc.ligo.org/public/0035/G040521/000/G040521-00.pdf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6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E08-E89A-429D-8AAF-3F021DBD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465" y="238125"/>
            <a:ext cx="4555067" cy="1325563"/>
          </a:xfrm>
        </p:spPr>
        <p:txBody>
          <a:bodyPr/>
          <a:lstStyle/>
          <a:p>
            <a:pPr algn="ctr"/>
            <a:r>
              <a:rPr lang="en-US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1B0E-5E22-4376-9A29-0BA8B340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18" y="2238091"/>
            <a:ext cx="10515600" cy="4351338"/>
          </a:xfrm>
        </p:spPr>
        <p:txBody>
          <a:bodyPr/>
          <a:lstStyle/>
          <a:p>
            <a:r>
              <a:rPr lang="en-US" dirty="0"/>
              <a:t>Experimental Methodologies: Divide and Conquer</a:t>
            </a:r>
          </a:p>
          <a:p>
            <a:pPr lvl="1"/>
            <a:r>
              <a:rPr lang="en-US" dirty="0"/>
              <a:t>Transfer Learning</a:t>
            </a:r>
          </a:p>
          <a:p>
            <a:pPr lvl="2"/>
            <a:r>
              <a:rPr lang="en-US" dirty="0"/>
              <a:t>Gravitational Signals have a “chirp” profile in detector.</a:t>
            </a:r>
          </a:p>
          <a:p>
            <a:pPr lvl="3"/>
            <a:r>
              <a:rPr lang="en-US" dirty="0"/>
              <a:t>https://www.youtube.com/watch?v=TWqhUANNFXw</a:t>
            </a:r>
          </a:p>
          <a:p>
            <a:pPr lvl="2"/>
            <a:r>
              <a:rPr lang="en-US" dirty="0"/>
              <a:t>Neural Networks for Bird Song “chirp” identification</a:t>
            </a:r>
          </a:p>
          <a:p>
            <a:pPr lvl="2"/>
            <a:r>
              <a:rPr lang="en-US" dirty="0"/>
              <a:t>Following approach of: </a:t>
            </a:r>
          </a:p>
          <a:p>
            <a:pPr lvl="2"/>
            <a:r>
              <a:rPr lang="en-US" dirty="0"/>
              <a:t>“</a:t>
            </a:r>
            <a:r>
              <a:rPr lang="en-US" b="1" dirty="0"/>
              <a:t>Data-Efficient Classification of Birdcall Through Convolutional Neural Networks Transfer Learning</a:t>
            </a:r>
            <a:r>
              <a:rPr lang="en-US" b="1" i="0" dirty="0">
                <a:effectLst/>
                <a:latin typeface="-apple-system"/>
              </a:rPr>
              <a:t>”</a:t>
            </a:r>
            <a:r>
              <a:rPr lang="en-US" dirty="0"/>
              <a:t>, https://arxiv.org/pdf/1909.07526.pdf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4D8DA-E39B-4B99-9D35-F2BAFCB4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3" y="238125"/>
            <a:ext cx="3175396" cy="1786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3D074-B910-4407-8835-3293C376B6B4}"/>
              </a:ext>
            </a:extLst>
          </p:cNvPr>
          <p:cNvSpPr txBox="1"/>
          <p:nvPr/>
        </p:nvSpPr>
        <p:spPr>
          <a:xfrm>
            <a:off x="8612894" y="2025335"/>
            <a:ext cx="350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https://www.youtube.com/watch?v=TWqhUANNFXw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E3376-0932-49E3-8FAC-264AD1FF3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1" y="174462"/>
            <a:ext cx="3387451" cy="1786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B20AD6-6831-4084-B261-1F81E09EF132}"/>
              </a:ext>
            </a:extLst>
          </p:cNvPr>
          <p:cNvSpPr txBox="1"/>
          <p:nvPr/>
        </p:nvSpPr>
        <p:spPr>
          <a:xfrm>
            <a:off x="166931" y="1961092"/>
            <a:ext cx="3400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https://www.youtube.com/watch?v=qp34UfXY_Wk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39D98-C6E1-4720-9EF5-5553C4AF9FA3}"/>
              </a:ext>
            </a:extLst>
          </p:cNvPr>
          <p:cNvSpPr txBox="1"/>
          <p:nvPr/>
        </p:nvSpPr>
        <p:spPr>
          <a:xfrm>
            <a:off x="180091" y="174462"/>
            <a:ext cx="1605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Bird Song Spectrogram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9AA4B-E181-4A29-BC49-B52178B4D707}"/>
              </a:ext>
            </a:extLst>
          </p:cNvPr>
          <p:cNvSpPr txBox="1"/>
          <p:nvPr/>
        </p:nvSpPr>
        <p:spPr>
          <a:xfrm>
            <a:off x="8983133" y="237545"/>
            <a:ext cx="2199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Gravitational Wave Spectrogram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954915-AF07-4138-837F-F33A76819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94" y="4967607"/>
            <a:ext cx="3584102" cy="1652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DF6A81-3966-401B-8D75-88E43F59DF9F}"/>
              </a:ext>
            </a:extLst>
          </p:cNvPr>
          <p:cNvSpPr txBox="1"/>
          <p:nvPr/>
        </p:nvSpPr>
        <p:spPr>
          <a:xfrm>
            <a:off x="8577213" y="6619875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https://www.ligo.caltech.edu/image/ligo20171016f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43B52A-7AB3-4933-A04D-753E087FA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1" y="5156201"/>
            <a:ext cx="4652928" cy="15273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1A0020-1698-405B-9CFA-30BEEFA92239}"/>
              </a:ext>
            </a:extLst>
          </p:cNvPr>
          <p:cNvSpPr txBox="1"/>
          <p:nvPr/>
        </p:nvSpPr>
        <p:spPr>
          <a:xfrm>
            <a:off x="166931" y="6619875"/>
            <a:ext cx="3783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https://homepages.uc.edu/~pelikas/NOCA/CardinalSongs.html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D31EAD-3A19-4FB5-A1DF-5C218C4AE6EE}"/>
              </a:ext>
            </a:extLst>
          </p:cNvPr>
          <p:cNvSpPr txBox="1"/>
          <p:nvPr/>
        </p:nvSpPr>
        <p:spPr>
          <a:xfrm>
            <a:off x="430864" y="5516742"/>
            <a:ext cx="1684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Cardinal song sonogram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C4EDE-B92F-4623-8194-D1ADF5507442}"/>
              </a:ext>
            </a:extLst>
          </p:cNvPr>
          <p:cNvSpPr txBox="1"/>
          <p:nvPr/>
        </p:nvSpPr>
        <p:spPr>
          <a:xfrm>
            <a:off x="4626867" y="1162217"/>
            <a:ext cx="2684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See images for motivation.</a:t>
            </a:r>
          </a:p>
          <a:p>
            <a:pPr algn="ctr"/>
            <a:r>
              <a:rPr lang="en-US" dirty="0"/>
              <a:t>Joel </a:t>
            </a:r>
            <a:r>
              <a:rPr lang="en-US" dirty="0" err="1"/>
              <a:t>Wiser’s</a:t>
            </a:r>
            <a:r>
              <a:rPr lang="en-US" dirty="0"/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410393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F1E4-D065-4F5B-AA3D-1C48AC72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DE94-A027-4CB9-B898-0F33FFB7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786 thousand unique sets of co-temporal, labeled synthetic time series samples representing measurements at the three Laser Interferometric Gravitational Observatories.  Half of the samples are labelled as containing a gravitational signal, and half not. </a:t>
            </a:r>
          </a:p>
          <a:p>
            <a:pPr lvl="2"/>
            <a:r>
              <a:rPr lang="en-US" dirty="0"/>
              <a:t>*.</a:t>
            </a:r>
            <a:r>
              <a:rPr lang="en-US" dirty="0" err="1"/>
              <a:t>npy</a:t>
            </a:r>
            <a:r>
              <a:rPr lang="en-US" dirty="0"/>
              <a:t> files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7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109C-23D3-4171-8CAD-2AC17EBB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A65-0DB7-4D45-8C9C-32D7F9F9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Notebooks:</a:t>
            </a:r>
          </a:p>
          <a:p>
            <a:pPr lvl="1"/>
            <a:r>
              <a:rPr lang="en-US" dirty="0"/>
              <a:t>Leaderboard score</a:t>
            </a:r>
          </a:p>
        </p:txBody>
      </p:sp>
    </p:spTree>
    <p:extLst>
      <p:ext uri="{BB962C8B-B14F-4D97-AF65-F5344CB8AC3E}">
        <p14:creationId xmlns:p14="http://schemas.microsoft.com/office/powerpoint/2010/main" val="39075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4531-E98F-4050-914D-8508850F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321B-7F75-4026-B761-61278C60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578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Open Sans</vt:lpstr>
      <vt:lpstr>Office Theme</vt:lpstr>
      <vt:lpstr>Detecting LIGO Gravitational Signals: (a kaggle.com competition)</vt:lpstr>
      <vt:lpstr>Abstract</vt:lpstr>
      <vt:lpstr>Introduction</vt:lpstr>
      <vt:lpstr>Related Work and Background Material</vt:lpstr>
      <vt:lpstr>Technical Approach</vt:lpstr>
      <vt:lpstr>Technical Approach</vt:lpstr>
      <vt:lpstr>Data Set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LIGO Gravitational Signals: (a kaggle.com competition)</dc:title>
  <dc:creator>Phil Shirts</dc:creator>
  <cp:lastModifiedBy>Phil Shirts</cp:lastModifiedBy>
  <cp:revision>1</cp:revision>
  <dcterms:created xsi:type="dcterms:W3CDTF">2021-09-04T21:58:00Z</dcterms:created>
  <dcterms:modified xsi:type="dcterms:W3CDTF">2021-09-05T23:32:26Z</dcterms:modified>
</cp:coreProperties>
</file>