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7D93-674F-A6F2-0573-53B8A1EF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EAA59-715C-D223-3473-9035CE622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139-0A64-4B17-86C0-BD83A6BE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7186-0EBD-CC7B-E2C1-E793D5F1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3B78-ED9E-580A-2CB8-A02B2A5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4B64-569A-59C9-4223-F09F6644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DE67D-43EC-C009-7AB4-7C95117CD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047E-C964-C3EE-411C-D6F343A5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E2DE-17C0-BE68-96E9-F9248811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8E03-06E0-6C75-9D1E-241F124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0FA2A-F189-3F22-BF06-D6631C33C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D6296-C877-23F7-C6D1-9154AF84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AC61-145A-1F07-F2F6-B595B5CF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6223-B840-8AE5-9B0E-2FDE0E74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154C-7944-8CF5-34BE-5658263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719-1789-7F99-7346-287FD42D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B7E7-EBC6-7A65-0E8E-778CA0F2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7ECA-2E56-279C-A437-1591437F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BEAF-8915-8579-1B2A-B9CDA00D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7F28-426B-3908-582E-8A05A99C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0E9D-0632-61E7-3358-439FC2B4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3A8A0-AA65-B001-0C6E-260CBC7C2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2538-8823-E1CB-824E-1FDC94CC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7859-E633-44DE-EB8C-3C431A5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0296-55B7-4E38-48DD-E254EBE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5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E63C-2142-DD7E-D698-A255C16C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E3C1-07D7-7333-A7B3-03627D04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91689-AD27-901C-4E1D-1FDD8EAA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11D4-43E7-E447-94A4-8D9CF39A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DFA1-6F09-B521-CC17-6757ACF9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8F0F-FCF4-CC6B-1DCB-50E0637B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8E38-2954-2221-28E9-A295AC62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AA41-3CB4-2EEA-09A9-B887D33D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2DD49-DBD4-0756-0DFF-C1382D5F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1F2D-10E3-AD0D-71E8-996A7D5EF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A7FF2-0EC1-F799-D11E-EF524FCF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ED9A6-F49F-2EBD-7334-994CBC4F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23C2C-94E2-9041-5E9F-F4DD88D6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71F62-0CC7-760D-5DAD-83A03948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D28-3FFA-FB3C-51CC-DD766A43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78A1-5F6A-3D94-8F57-456A4672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C6CCA-7BD6-56B8-3E4E-4BE0C510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D841F-0950-E446-513A-D5D68A94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9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CC6E5-C586-38F6-E553-2DB6184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B2BA-BED2-6EA7-5A98-B34BFAE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BD94E-9B1F-85B7-CCF9-029D1A6A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8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3FFF-1EC3-CFC6-4D82-069A92C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D936-76F4-94E6-268A-7119B1A9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BE94-96B9-F37B-BDC7-D622D12E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639A-10D5-72DE-59A9-81A3E141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6A76-2D01-6030-AB37-4D00689F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5126-D758-58FB-09C1-D3EF137A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CEF6-16D3-DB52-48B1-3DC1A89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AC0C-E795-BB75-61D3-410A9A33E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3CF40-5F26-8724-7392-A66297DE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BA79-8232-1878-2CBA-8ECBC041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3648-D399-AEF2-4581-C35EF476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F8A7-4A79-AF23-9E48-3A826A41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3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96F5F-AD63-6332-C9C1-3B3263A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D458-EA44-E104-F5E1-69724C7F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0D98-BD99-8264-4C52-D2B52C01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0A6E-ED4E-43E8-A9A8-474A9627F4B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254-34F3-37FB-BDB7-BAE67189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379F-6BCB-BD53-B90A-706E02FB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F2E2-8675-4E5C-A622-D80C2E6B4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FD0-FF0E-51A3-574A-19380091D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CEFE7-4B0E-5AA5-03F9-30BE5F7F1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4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205476-FAD4-69DE-67C5-4DCEF2B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786" y="4843234"/>
            <a:ext cx="38290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7E6FA-6D39-26C7-5246-38D702A2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97" y="1068143"/>
            <a:ext cx="5215206" cy="4296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F626F-F7BE-F170-821F-05AE7FEFDBDB}"/>
              </a:ext>
            </a:extLst>
          </p:cNvPr>
          <p:cNvSpPr txBox="1"/>
          <p:nvPr/>
        </p:nvSpPr>
        <p:spPr>
          <a:xfrm>
            <a:off x="66677" y="6583996"/>
            <a:ext cx="856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https://www.washingtonpost.com/news/wonk/wp/2018/06/28/americas-cheese-stockpile-just-hit-an-all-time-high/?noredirect=on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9D871-5E34-5921-03C2-37CE4255B67A}"/>
              </a:ext>
            </a:extLst>
          </p:cNvPr>
          <p:cNvSpPr txBox="1"/>
          <p:nvPr/>
        </p:nvSpPr>
        <p:spPr>
          <a:xfrm>
            <a:off x="186706" y="412968"/>
            <a:ext cx="2432482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Clear title that is informative rather than just descriptive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65120-D100-827C-78BC-A89AF026919E}"/>
              </a:ext>
            </a:extLst>
          </p:cNvPr>
          <p:cNvSpPr txBox="1"/>
          <p:nvPr/>
        </p:nvSpPr>
        <p:spPr>
          <a:xfrm>
            <a:off x="186706" y="1166934"/>
            <a:ext cx="2432482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Sub-tile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</a:rPr>
              <a:t>summerises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 key finding of the 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8155-0370-19C4-607E-A3A35E9C746D}"/>
              </a:ext>
            </a:extLst>
          </p:cNvPr>
          <p:cNvSpPr txBox="1"/>
          <p:nvPr/>
        </p:nvSpPr>
        <p:spPr>
          <a:xfrm>
            <a:off x="186706" y="2074196"/>
            <a:ext cx="2432482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Minimal axis labelling and lines keeps image clean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9E843-F2AF-959C-ED67-50C005C08D8C}"/>
              </a:ext>
            </a:extLst>
          </p:cNvPr>
          <p:cNvSpPr txBox="1"/>
          <p:nvPr/>
        </p:nvSpPr>
        <p:spPr>
          <a:xfrm>
            <a:off x="8789680" y="1588044"/>
            <a:ext cx="2432482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Line graph is labelled rather than using a key so reader does not have to move eyes to and from a legend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9F1E-1926-BCBB-3346-F8E10CACD3C0}"/>
              </a:ext>
            </a:extLst>
          </p:cNvPr>
          <p:cNvSpPr txBox="1"/>
          <p:nvPr/>
        </p:nvSpPr>
        <p:spPr>
          <a:xfrm>
            <a:off x="8816356" y="2778098"/>
            <a:ext cx="2432482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Good use of grey infill with white devisors allows viewer to relate numbers to horizontal 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78E5D-2226-6E53-B527-141D0F550174}"/>
              </a:ext>
            </a:extLst>
          </p:cNvPr>
          <p:cNvSpPr txBox="1"/>
          <p:nvPr/>
        </p:nvSpPr>
        <p:spPr>
          <a:xfrm>
            <a:off x="186706" y="2921525"/>
            <a:ext cx="2432482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Good use of labels to define the changing value.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54D7A-694B-9E55-1EDB-666633F4797A}"/>
              </a:ext>
            </a:extLst>
          </p:cNvPr>
          <p:cNvSpPr txBox="1"/>
          <p:nvPr/>
        </p:nvSpPr>
        <p:spPr>
          <a:xfrm>
            <a:off x="186706" y="3620052"/>
            <a:ext cx="2432482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Selection of text labels in good units that range from 0 to 1000 as good SI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6E940-E111-9471-B51E-AD4062E1ED67}"/>
              </a:ext>
            </a:extLst>
          </p:cNvPr>
          <p:cNvSpPr txBox="1"/>
          <p:nvPr/>
        </p:nvSpPr>
        <p:spPr>
          <a:xfrm>
            <a:off x="186706" y="4534023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Labelling origin of y-axis non-informative and distracting – could have been omitted. Need not be in bold font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E6CAB-971A-D62A-B942-2BA5CF4DA260}"/>
              </a:ext>
            </a:extLst>
          </p:cNvPr>
          <p:cNvCxnSpPr>
            <a:stCxn id="3" idx="3"/>
          </p:cNvCxnSpPr>
          <p:nvPr/>
        </p:nvCxnSpPr>
        <p:spPr>
          <a:xfrm>
            <a:off x="2619188" y="674578"/>
            <a:ext cx="714562" cy="49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FFA2C5-9DFB-647E-65F3-46A13DA02FE9}"/>
              </a:ext>
            </a:extLst>
          </p:cNvPr>
          <p:cNvCxnSpPr>
            <a:stCxn id="4" idx="3"/>
          </p:cNvCxnSpPr>
          <p:nvPr/>
        </p:nvCxnSpPr>
        <p:spPr>
          <a:xfrm>
            <a:off x="2619188" y="1428544"/>
            <a:ext cx="714562" cy="1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EE403F-5C55-F6BA-7BB9-881EEBF2C3F7}"/>
              </a:ext>
            </a:extLst>
          </p:cNvPr>
          <p:cNvCxnSpPr>
            <a:cxnSpLocks/>
          </p:cNvCxnSpPr>
          <p:nvPr/>
        </p:nvCxnSpPr>
        <p:spPr>
          <a:xfrm flipV="1">
            <a:off x="2619188" y="3575282"/>
            <a:ext cx="1247962" cy="37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C5752-EF26-5309-F951-BD2402ED6A92}"/>
              </a:ext>
            </a:extLst>
          </p:cNvPr>
          <p:cNvCxnSpPr>
            <a:cxnSpLocks/>
          </p:cNvCxnSpPr>
          <p:nvPr/>
        </p:nvCxnSpPr>
        <p:spPr>
          <a:xfrm>
            <a:off x="2619188" y="3143174"/>
            <a:ext cx="2724337" cy="11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C3DF2-142E-EDCE-119B-3CBF2BD89D58}"/>
              </a:ext>
            </a:extLst>
          </p:cNvPr>
          <p:cNvCxnSpPr>
            <a:cxnSpLocks/>
          </p:cNvCxnSpPr>
          <p:nvPr/>
        </p:nvCxnSpPr>
        <p:spPr>
          <a:xfrm>
            <a:off x="2609663" y="2307714"/>
            <a:ext cx="876487" cy="71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922C77-F4BA-D86D-FB13-CB49BB959642}"/>
              </a:ext>
            </a:extLst>
          </p:cNvPr>
          <p:cNvCxnSpPr>
            <a:cxnSpLocks/>
          </p:cNvCxnSpPr>
          <p:nvPr/>
        </p:nvCxnSpPr>
        <p:spPr>
          <a:xfrm flipV="1">
            <a:off x="2619188" y="4087833"/>
            <a:ext cx="1171762" cy="8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EEC5FA-2F97-491B-7E4C-C17B3C2E7D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02967" y="2065098"/>
            <a:ext cx="586713" cy="69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31B1B8-2F6C-D1AA-F331-F7D23D8EB38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58125" y="3255152"/>
            <a:ext cx="958231" cy="3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FA1DAE-717F-377C-C77D-137119FB74A1}"/>
              </a:ext>
            </a:extLst>
          </p:cNvPr>
          <p:cNvCxnSpPr>
            <a:cxnSpLocks/>
          </p:cNvCxnSpPr>
          <p:nvPr/>
        </p:nvCxnSpPr>
        <p:spPr>
          <a:xfrm flipH="1">
            <a:off x="5557421" y="784539"/>
            <a:ext cx="3247841" cy="80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3199F1-9ED9-E0AC-A32D-56CCA703E833}"/>
              </a:ext>
            </a:extLst>
          </p:cNvPr>
          <p:cNvCxnSpPr>
            <a:cxnSpLocks/>
          </p:cNvCxnSpPr>
          <p:nvPr/>
        </p:nvCxnSpPr>
        <p:spPr>
          <a:xfrm flipH="1">
            <a:off x="8316786" y="4342092"/>
            <a:ext cx="472894" cy="18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AD0EA3-27CB-C6AD-6EA1-E0A39C7CE521}"/>
              </a:ext>
            </a:extLst>
          </p:cNvPr>
          <p:cNvSpPr txBox="1"/>
          <p:nvPr/>
        </p:nvSpPr>
        <p:spPr>
          <a:xfrm>
            <a:off x="8816356" y="3889127"/>
            <a:ext cx="24324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X axis labels are a long way from y=0 base line and rather ‘separate’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2BFECF-A9CC-D019-84BB-2C4985A11F55}"/>
              </a:ext>
            </a:extLst>
          </p:cNvPr>
          <p:cNvSpPr txBox="1"/>
          <p:nvPr/>
        </p:nvSpPr>
        <p:spPr>
          <a:xfrm>
            <a:off x="8785569" y="344181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Units – billions of pounds weight are not readily assimilated. Would Tons or Tonnes be better? </a:t>
            </a:r>
          </a:p>
        </p:txBody>
      </p:sp>
    </p:spTree>
    <p:extLst>
      <p:ext uri="{BB962C8B-B14F-4D97-AF65-F5344CB8AC3E}">
        <p14:creationId xmlns:p14="http://schemas.microsoft.com/office/powerpoint/2010/main" val="2192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5F153-26DD-7D12-97E5-DAF53214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00" y="989008"/>
            <a:ext cx="5066000" cy="5008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C5223-A66E-4DDE-8A89-CA5A6B61EFF6}"/>
              </a:ext>
            </a:extLst>
          </p:cNvPr>
          <p:cNvSpPr txBox="1"/>
          <p:nvPr/>
        </p:nvSpPr>
        <p:spPr>
          <a:xfrm>
            <a:off x="543017" y="824051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Pie chart. Rarely the best option as human eye/brain is not good at comparing the segment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348A8-F425-AED3-7296-69C64434E1AD}"/>
              </a:ext>
            </a:extLst>
          </p:cNvPr>
          <p:cNvSpPr txBox="1"/>
          <p:nvPr/>
        </p:nvSpPr>
        <p:spPr>
          <a:xfrm>
            <a:off x="541909" y="2164922"/>
            <a:ext cx="24324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Three dimension design of pie chart adds nothing to visual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1BF39-F4A0-FB0C-A893-706AD14C1738}"/>
              </a:ext>
            </a:extLst>
          </p:cNvPr>
          <p:cNvSpPr txBox="1"/>
          <p:nvPr/>
        </p:nvSpPr>
        <p:spPr>
          <a:xfrm>
            <a:off x="178200" y="6542529"/>
            <a:ext cx="520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Posted on LinkedIn by Ryan </a:t>
            </a:r>
            <a:r>
              <a:rPr lang="en-GB" sz="1100" dirty="0" err="1"/>
              <a:t>Slabaugh</a:t>
            </a:r>
            <a:r>
              <a:rPr lang="en-GB" sz="1100" dirty="0"/>
              <a:t> 7 Feb 2023 : Last accessed 24 Feb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1F97-3451-E907-DFD1-FEB501ACD7BE}"/>
              </a:ext>
            </a:extLst>
          </p:cNvPr>
          <p:cNvSpPr txBox="1"/>
          <p:nvPr/>
        </p:nvSpPr>
        <p:spPr>
          <a:xfrm>
            <a:off x="541909" y="3290630"/>
            <a:ext cx="24324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Labels. Font is so small that cannot be read on mobile phone or other displays.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37C6E-ECBC-6299-D6F0-4C48597CE151}"/>
              </a:ext>
            </a:extLst>
          </p:cNvPr>
          <p:cNvSpPr txBox="1"/>
          <p:nvPr/>
        </p:nvSpPr>
        <p:spPr>
          <a:xfrm>
            <a:off x="542095" y="4391227"/>
            <a:ext cx="243248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Colour scheme non-inspiring and unlikely to work for viewers with various colour-blind issues nor in black and white (eg printing on laser printer - See inset).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7B95-E05B-DE64-278F-170290FC46E1}"/>
              </a:ext>
            </a:extLst>
          </p:cNvPr>
          <p:cNvSpPr txBox="1"/>
          <p:nvPr/>
        </p:nvSpPr>
        <p:spPr>
          <a:xfrm>
            <a:off x="9185986" y="824051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There is space to display segment sizes as percentages or in dollars but these are not shown – no feeling of scale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91E01A-44F9-1CD4-F6DB-2A745FD7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591" y="4932765"/>
            <a:ext cx="2912106" cy="1740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952A5-6338-696E-024A-5A7A8DB9F64E}"/>
              </a:ext>
            </a:extLst>
          </p:cNvPr>
          <p:cNvSpPr txBox="1"/>
          <p:nvPr/>
        </p:nvSpPr>
        <p:spPr>
          <a:xfrm>
            <a:off x="9185986" y="2257732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Labels. Font colour is same as segment so some labels have very poor contrast and are unreadable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E177D-CAFB-3671-F68D-BCE8080285FF}"/>
              </a:ext>
            </a:extLst>
          </p:cNvPr>
          <p:cNvSpPr txBox="1"/>
          <p:nvPr/>
        </p:nvSpPr>
        <p:spPr>
          <a:xfrm>
            <a:off x="9160223" y="3646930"/>
            <a:ext cx="24324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The </a:t>
            </a:r>
            <a:r>
              <a:rPr lang="en-GB" sz="1400" dirty="0" err="1">
                <a:solidFill>
                  <a:srgbClr val="FF5757"/>
                </a:solidFill>
              </a:rPr>
              <a:t>myPlate</a:t>
            </a:r>
            <a:r>
              <a:rPr lang="en-GB" sz="1400" dirty="0">
                <a:solidFill>
                  <a:srgbClr val="FF5757"/>
                </a:solidFill>
              </a:rPr>
              <a:t> website relates to encouraging people to eat healthily. Not sure how the two images relate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D14DD-5C40-D335-5FD2-6A546D05FF8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74391" y="2534254"/>
            <a:ext cx="587501" cy="11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BD4FA1-AFC5-B3C6-065F-FF4119CB9908}"/>
              </a:ext>
            </a:extLst>
          </p:cNvPr>
          <p:cNvCxnSpPr>
            <a:cxnSpLocks/>
          </p:cNvCxnSpPr>
          <p:nvPr/>
        </p:nvCxnSpPr>
        <p:spPr>
          <a:xfrm>
            <a:off x="2991757" y="3616609"/>
            <a:ext cx="731668" cy="41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C5154-07EF-1888-CC6F-426BB16F9C5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74577" y="3565857"/>
            <a:ext cx="3728064" cy="15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A5ED4E-3B98-899F-D049-EC9DA6BAE30A}"/>
              </a:ext>
            </a:extLst>
          </p:cNvPr>
          <p:cNvCxnSpPr>
            <a:cxnSpLocks/>
          </p:cNvCxnSpPr>
          <p:nvPr/>
        </p:nvCxnSpPr>
        <p:spPr>
          <a:xfrm flipH="1">
            <a:off x="7315200" y="1156282"/>
            <a:ext cx="1870786" cy="109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B6C5C-E62B-067E-95E7-D3DAC2666DF6}"/>
              </a:ext>
            </a:extLst>
          </p:cNvPr>
          <p:cNvCxnSpPr>
            <a:cxnSpLocks/>
          </p:cNvCxnSpPr>
          <p:nvPr/>
        </p:nvCxnSpPr>
        <p:spPr>
          <a:xfrm>
            <a:off x="2975499" y="1273503"/>
            <a:ext cx="1463336" cy="4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70743-A83F-D391-7A21-74E27A57E0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442664" y="2212173"/>
            <a:ext cx="743322" cy="52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BA226C-9FDD-85A2-405A-6AFAD2519B5E}"/>
              </a:ext>
            </a:extLst>
          </p:cNvPr>
          <p:cNvCxnSpPr>
            <a:cxnSpLocks/>
          </p:cNvCxnSpPr>
          <p:nvPr/>
        </p:nvCxnSpPr>
        <p:spPr>
          <a:xfrm flipH="1">
            <a:off x="8263892" y="4080945"/>
            <a:ext cx="922094" cy="7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B5E566-FB8D-3732-9E61-A887315A4CFA}"/>
              </a:ext>
            </a:extLst>
          </p:cNvPr>
          <p:cNvSpPr txBox="1"/>
          <p:nvPr/>
        </p:nvSpPr>
        <p:spPr>
          <a:xfrm>
            <a:off x="3561892" y="262790"/>
            <a:ext cx="243248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Serif fonts used in titles, </a:t>
            </a:r>
            <a:r>
              <a:rPr lang="en-GB" sz="1400" dirty="0" err="1">
                <a:solidFill>
                  <a:srgbClr val="FF5757"/>
                </a:solidFill>
              </a:rPr>
              <a:t>san</a:t>
            </a:r>
            <a:r>
              <a:rPr lang="en-GB" sz="1400" dirty="0">
                <a:solidFill>
                  <a:srgbClr val="FF5757"/>
                </a:solidFill>
              </a:rPr>
              <a:t>-serif in labels.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8F0A97-E582-17F0-D920-E88C3B421E68}"/>
              </a:ext>
            </a:extLst>
          </p:cNvPr>
          <p:cNvCxnSpPr>
            <a:cxnSpLocks/>
          </p:cNvCxnSpPr>
          <p:nvPr/>
        </p:nvCxnSpPr>
        <p:spPr>
          <a:xfrm>
            <a:off x="4778133" y="793832"/>
            <a:ext cx="367217" cy="3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5FBEA6-773A-3594-BF43-B8234D0C4281}"/>
              </a:ext>
            </a:extLst>
          </p:cNvPr>
          <p:cNvSpPr txBox="1"/>
          <p:nvPr/>
        </p:nvSpPr>
        <p:spPr>
          <a:xfrm>
            <a:off x="6519958" y="229038"/>
            <a:ext cx="24324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5757"/>
                </a:solidFill>
              </a:rPr>
              <a:t>An ordered bar chart with horizontal bars would be a preferable format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E4206-C4C4-73A6-6536-5966A514E896}"/>
              </a:ext>
            </a:extLst>
          </p:cNvPr>
          <p:cNvCxnSpPr>
            <a:cxnSpLocks/>
          </p:cNvCxnSpPr>
          <p:nvPr/>
        </p:nvCxnSpPr>
        <p:spPr>
          <a:xfrm flipH="1">
            <a:off x="6519958" y="981653"/>
            <a:ext cx="1216241" cy="109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340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Chamberlain</dc:creator>
  <cp:lastModifiedBy>Tom Chamberlain</cp:lastModifiedBy>
  <cp:revision>6</cp:revision>
  <dcterms:created xsi:type="dcterms:W3CDTF">2023-01-13T17:04:14Z</dcterms:created>
  <dcterms:modified xsi:type="dcterms:W3CDTF">2023-02-24T18:46:42Z</dcterms:modified>
</cp:coreProperties>
</file>