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0003-BAE0-402D-816E-9C300C664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529DC-FE7D-43A2-A30E-B756FEE3A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724DB-4538-4CBF-96B3-50D359D2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1325-E2F0-4D9E-B95E-08793E31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3D14F-52EB-49FB-832C-DF0D115E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8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6C58-855A-4E40-B248-FF567ED2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19D0C-541B-4E4D-908D-3D2C94BA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3F2F1-B6D8-4C83-AE19-C8A329A7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05F4-8CC3-4E61-9C5C-0024784B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6617-639C-4DEF-BB02-A1DB74F7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7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D01C9-E8EE-4ECB-9DD7-82291173D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C9823-5080-4836-97AB-D11AC2DDC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B69C-2A09-4099-8C5D-8024C441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0AB9-37D3-453A-99B6-40F31868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E0E5-AC66-4295-B0AB-AB8D4748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5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6FA2-93A9-40A4-A51C-9373C1F9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B86D-28E9-4D8C-A181-CC0661A4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EFED-FD6B-429F-B700-030598F8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33B6-8408-424C-9090-85C46F33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5DF8-F5BC-4710-A64D-EC735205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41AB-6DB9-4FAB-940E-560F5CC0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CC0F-57F1-4BB2-B4EA-C65F0D29F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1C20-5B61-4414-933A-0B8A6445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C9DF-AACC-4DB7-8C26-8F3CD758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A03A-FF49-416F-93B8-BB7D67F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1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D2B4-E37F-47B5-BD8C-6D5DCD23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A94E-E9CF-4CC5-80B8-3B46B24EF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4BC7F-4AFA-4F9D-BF05-64F874111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30CC-9D17-4C32-892E-816F3773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EC680-445C-40B3-90D6-11145CF5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93DB6-B11E-408B-BECA-B464F393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9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8B1B-7F57-4A39-AEBB-D2F73B9D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B4678-C70A-4FC6-8D36-9A5C1CB0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91A33-116B-4BFE-BB51-9E9456507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45468-8900-4B70-B459-6FBB398C4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4DF14-CF1D-4D49-A870-1623DE7D6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0CB34-C440-41FB-8A50-2E1324D7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334FE-D372-48E1-B488-A00A45DC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D1460-F5E2-4618-8323-51C03EDC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49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F80C-12D0-4DFA-AFB1-3B6C4610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F4389-00A7-4957-B7C4-8B10FF2B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2015-1696-4503-BF05-26DF0BCB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60136-B91B-4303-937F-D25085E6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87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07D2-E411-446B-BF64-0F863CB1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35B85-E224-4B22-8D00-A1A32FE2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C424D-2E83-418F-A327-C8CA0800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27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2F96-FD72-4050-88E9-B4E1F589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2CBF-E415-4247-8053-798A1C3B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A740-9846-43B0-A234-09BB9A06F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C324E-4C64-4ACB-B9D5-7588E7FE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D6947-D55A-489D-8D83-2514ABAD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E9DFF-5676-4D3A-BA8B-48D1A847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7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E281-CCA5-493C-8D20-80C01FDC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56472-AEF3-4556-B1DC-33E87900E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25A9E-85EE-4DDE-A10F-6592AB94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A7FC6-92AD-4FF1-9951-A83E371D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88FF5-0236-4C01-B642-78466E24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93B8F-6781-4914-922C-4F5A7C8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6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6ADC0-FF92-4ABB-B88E-DCADF4C9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37D3-982F-42D7-B21A-003825CD3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F176-F392-4085-8EF1-F4FA70F10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502F0-C942-4D3E-BA9D-B3A8AE422804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CA61-8E6B-4F60-A3D0-3E689F2D0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EBEE-314F-42B9-945E-E32BB662D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6D05-2A36-41FE-94BF-77B86AF65E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3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82309-E5CC-47E3-813C-DF5B74B6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Prep:</a:t>
            </a:r>
            <a:br>
              <a:rPr lang="en-IN" dirty="0"/>
            </a:br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765106-9067-43A5-BD7C-02F80E7BA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3559" y="1775663"/>
            <a:ext cx="3603003" cy="4349290"/>
          </a:xfrm>
        </p:spPr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8200D8-EA37-446A-9DB8-9FD646221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775663"/>
            <a:ext cx="6476205" cy="5155361"/>
          </a:xfrm>
        </p:spPr>
        <p:txBody>
          <a:bodyPr>
            <a:normAutofit fontScale="92500" lnSpcReduction="20000"/>
          </a:bodyPr>
          <a:lstStyle/>
          <a:p>
            <a:r>
              <a:rPr lang="en-IN" u="sng" dirty="0"/>
              <a:t> </a:t>
            </a:r>
            <a:r>
              <a:rPr lang="en-US" u="sng" dirty="0"/>
              <a:t>Quality checks performed / Errors found:</a:t>
            </a:r>
          </a:p>
          <a:p>
            <a:pPr marL="342900" indent="-342900">
              <a:buAutoNum type="arabicPeriod"/>
            </a:pPr>
            <a:r>
              <a:rPr lang="en-IN" dirty="0"/>
              <a:t>The given data which is in csv format is fetched and converted into a pandas data frame. </a:t>
            </a:r>
          </a:p>
          <a:p>
            <a:pPr marL="342900" indent="-342900">
              <a:buAutoNum type="arabicPeriod"/>
            </a:pPr>
            <a:r>
              <a:rPr lang="en-IN" dirty="0"/>
              <a:t>Is has a total of 30697 samples, each having 28 attributes/features. Out of them there are 10 categorical features and 18 numerical features. Our task is to predict if Ronaldo scores a goal (‘</a:t>
            </a:r>
            <a:r>
              <a:rPr lang="en-IN" dirty="0" err="1"/>
              <a:t>is_goal</a:t>
            </a:r>
            <a:r>
              <a:rPr lang="en-IN" dirty="0"/>
              <a:t>’: 0 or 1) in his attempt given the other 27 features. </a:t>
            </a:r>
          </a:p>
          <a:p>
            <a:pPr marL="342900" indent="-342900">
              <a:buAutoNum type="arabicPeriod"/>
            </a:pPr>
            <a:r>
              <a:rPr lang="en-IN" dirty="0"/>
              <a:t>According to the given criterion the data is divided into train and test sets having 24429 and 6268 samples respectively.</a:t>
            </a:r>
          </a:p>
          <a:p>
            <a:pPr marL="342900" indent="-342900">
              <a:buAutoNum type="arabicPeriod"/>
            </a:pPr>
            <a:r>
              <a:rPr lang="en-IN" dirty="0"/>
              <a:t> The data contains a lot of missing values to be dealt with. An estimation of the total and percentage of missing values in each column is shown below. Though ‘</a:t>
            </a:r>
            <a:r>
              <a:rPr lang="en-IN" dirty="0" err="1"/>
              <a:t>type_of_shot</a:t>
            </a:r>
            <a:r>
              <a:rPr lang="en-IN" dirty="0"/>
              <a:t>’ and ‘</a:t>
            </a:r>
            <a:r>
              <a:rPr lang="en-IN" dirty="0" err="1"/>
              <a:t>type_of_combined_shot</a:t>
            </a:r>
            <a:r>
              <a:rPr lang="en-IN" dirty="0"/>
              <a:t>’ are essential features for predicting the desired output, they are drop due to huge number of missing values.</a:t>
            </a:r>
          </a:p>
          <a:p>
            <a:pPr marL="342900" indent="-342900">
              <a:buAutoNum type="arabicPeriod"/>
            </a:pPr>
            <a:r>
              <a:rPr lang="en-IN" dirty="0"/>
              <a:t>There were some odd data points in our data in features like ‘</a:t>
            </a:r>
            <a:r>
              <a:rPr lang="en-IN" dirty="0" err="1"/>
              <a:t>location_x</a:t>
            </a:r>
            <a:r>
              <a:rPr lang="en-IN" dirty="0"/>
              <a:t> =  0’, ‘</a:t>
            </a:r>
            <a:r>
              <a:rPr lang="en-IN" dirty="0" err="1"/>
              <a:t>location_y</a:t>
            </a:r>
            <a:r>
              <a:rPr lang="en-IN" dirty="0"/>
              <a:t> = 0’, ‘power_of_shot.1 &gt; 4.0’ etc. Those data points were either removed from the train set or replaced by the mean/median values in the test dataset, as they can negatively  effect the model performance. </a:t>
            </a:r>
          </a:p>
          <a:p>
            <a:pPr marL="342900" indent="-342900">
              <a:buAutoNum type="arabicPeriod"/>
            </a:pPr>
            <a:r>
              <a:rPr lang="en-IN" dirty="0"/>
              <a:t>we impute the missing values  for both numerical and categorical features.</a:t>
            </a:r>
          </a:p>
          <a:p>
            <a:pPr marL="342900" indent="-342900">
              <a:buAutoNum type="arabicPeriod"/>
            </a:pPr>
            <a:r>
              <a:rPr lang="en-IN" dirty="0"/>
              <a:t>Then we standardize the numerical features and one hot encode the categorical features (excluding the dummy variable) for training our model with a properly structured dataset. After doing all the pre-processing required the final shape of our train data is (24429, 21) which we then fit into our model.</a:t>
            </a: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F50F02-CD1D-495C-AAC1-8756AA0C3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447"/>
              </p:ext>
            </p:extLst>
          </p:nvPr>
        </p:nvGraphicFramePr>
        <p:xfrm>
          <a:off x="7713559" y="1775663"/>
          <a:ext cx="3205437" cy="4667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208">
                  <a:extLst>
                    <a:ext uri="{9D8B030D-6E8A-4147-A177-3AD203B41FA5}">
                      <a16:colId xmlns:a16="http://schemas.microsoft.com/office/drawing/2014/main" val="2557576717"/>
                    </a:ext>
                  </a:extLst>
                </a:gridCol>
                <a:gridCol w="1022013">
                  <a:extLst>
                    <a:ext uri="{9D8B030D-6E8A-4147-A177-3AD203B41FA5}">
                      <a16:colId xmlns:a16="http://schemas.microsoft.com/office/drawing/2014/main" val="2381472813"/>
                    </a:ext>
                  </a:extLst>
                </a:gridCol>
                <a:gridCol w="1197216">
                  <a:extLst>
                    <a:ext uri="{9D8B030D-6E8A-4147-A177-3AD203B41FA5}">
                      <a16:colId xmlns:a16="http://schemas.microsoft.com/office/drawing/2014/main" val="1974797387"/>
                    </a:ext>
                  </a:extLst>
                </a:gridCol>
              </a:tblGrid>
              <a:tr h="32623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br>
                        <a:rPr lang="en-IN" sz="700" dirty="0">
                          <a:effectLst/>
                        </a:rPr>
                      </a:br>
                      <a:r>
                        <a:rPr lang="en-IN" sz="700" dirty="0">
                          <a:effectLst/>
                        </a:rPr>
                        <a:t>         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  Total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percent</a:t>
                      </a:r>
                    </a:p>
                  </a:txBody>
                  <a:tcPr marL="58630" marR="58630" marT="29315" marB="29315"/>
                </a:tc>
                <a:extLst>
                  <a:ext uri="{0D108BD9-81ED-4DB2-BD59-A6C34878D82A}">
                    <a16:rowId xmlns:a16="http://schemas.microsoft.com/office/drawing/2014/main" val="924104878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type_of_combined_shot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15417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0.502231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4003276647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type_of_shot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15280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0.497769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438710226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is_goal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6268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0.204189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4110425582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game_season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5862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0.190963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1529725950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remaining_sec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1594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0.051927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2764080710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shot_basics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1575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0.051308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538368158"/>
                  </a:ext>
                </a:extLst>
              </a:tr>
              <a:tr h="236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distance_of_shot.1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1568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0.051080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957589220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distance_of_shot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1567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0.051047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2325515815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lat/lng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1565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0.050982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1733243979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range_of_shot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1564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0.050950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2149409369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shot_id_number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1563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0.050917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982743073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match_event_id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1563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0.050917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4077336294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remaining_min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1562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0.050884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3601231276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date_of_game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1550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0.050494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4181027196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location_y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1540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0.050168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1342013975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power_of_shot.1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1539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0.050135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1129275540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remaining_sec.1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1539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0.050135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2704749009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remaining_min.1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1535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0.050005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348392624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team_name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1535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0.050005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1336375598"/>
                  </a:ext>
                </a:extLst>
              </a:tr>
              <a:tr h="2102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 err="1">
                          <a:effectLst/>
                        </a:rPr>
                        <a:t>knockout_match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1517</a:t>
                      </a:r>
                      <a:endParaRPr lang="en-IN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0.049419</a:t>
                      </a:r>
                      <a:endParaRPr lang="en-IN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58" marR="48858" marT="48858" marB="48858" anchor="ctr"/>
                </a:tc>
                <a:extLst>
                  <a:ext uri="{0D108BD9-81ED-4DB2-BD59-A6C34878D82A}">
                    <a16:rowId xmlns:a16="http://schemas.microsoft.com/office/drawing/2014/main" val="237695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7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B72B-E627-41F6-82E8-3138834B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86419" cy="1600200"/>
          </a:xfrm>
        </p:spPr>
        <p:txBody>
          <a:bodyPr/>
          <a:lstStyle/>
          <a:p>
            <a:r>
              <a:rPr lang="en-IN" dirty="0"/>
              <a:t>EDA: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16FF5-2140-41A0-AAA9-F294C86E6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9336"/>
            <a:ext cx="7486794" cy="417844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No New feature is generated</a:t>
            </a:r>
          </a:p>
          <a:p>
            <a:pPr marL="342900" indent="-342900">
              <a:buAutoNum type="arabicPeriod"/>
            </a:pPr>
            <a:r>
              <a:rPr lang="en-IN" dirty="0"/>
              <a:t>Then we plot a correlation matrix from the inputs of our </a:t>
            </a:r>
            <a:r>
              <a:rPr lang="en-IN" dirty="0" err="1"/>
              <a:t>dataframe</a:t>
            </a:r>
            <a:r>
              <a:rPr lang="en-IN" dirty="0"/>
              <a:t> which helps us to visualize the interdependencies between the input features and also to discard the redundant features.</a:t>
            </a:r>
          </a:p>
          <a:p>
            <a:pPr marL="342900" indent="-342900">
              <a:buAutoNum type="arabicPeriod"/>
            </a:pPr>
            <a:r>
              <a:rPr lang="en-IN" dirty="0"/>
              <a:t>One odd thing that is observed is  ‘</a:t>
            </a:r>
            <a:r>
              <a:rPr lang="en-IN" dirty="0" err="1"/>
              <a:t>team_id</a:t>
            </a:r>
            <a:r>
              <a:rPr lang="en-IN" dirty="0"/>
              <a:t>’ is highly correlated to all other features and also there are high correlations between ‘</a:t>
            </a:r>
            <a:r>
              <a:rPr lang="en-IN" dirty="0" err="1"/>
              <a:t>distance_of_shot</a:t>
            </a:r>
            <a:r>
              <a:rPr lang="en-IN" dirty="0"/>
              <a:t>’ and ‘</a:t>
            </a:r>
            <a:r>
              <a:rPr lang="en-IN" dirty="0" err="1"/>
              <a:t>y_location</a:t>
            </a:r>
            <a:r>
              <a:rPr lang="en-IN" dirty="0"/>
              <a:t>’, ‘</a:t>
            </a:r>
            <a:r>
              <a:rPr lang="en-IN" dirty="0" err="1"/>
              <a:t>power_of_shot</a:t>
            </a:r>
            <a:r>
              <a:rPr lang="en-IN" dirty="0"/>
              <a:t>’ and ‘</a:t>
            </a:r>
            <a:r>
              <a:rPr lang="en-IN" dirty="0" err="1"/>
              <a:t>match_event_id</a:t>
            </a:r>
            <a:r>
              <a:rPr lang="en-IN" dirty="0"/>
              <a:t>’(weird case) and so on.</a:t>
            </a:r>
          </a:p>
          <a:p>
            <a:pPr marL="342900" indent="-342900">
              <a:buAutoNum type="arabicPeriod"/>
            </a:pPr>
            <a:r>
              <a:rPr lang="en-IN" dirty="0"/>
              <a:t>With the help of this correlation matrix and some intuition based the data description and problem statement total 18 features are dropped. So, we are working on a train set of shape (24429, 9) . Out of these 9 features 3 are categorical and 6 are numerical.</a:t>
            </a:r>
          </a:p>
          <a:p>
            <a:pPr marL="342900" indent="-342900">
              <a:buAutoNum type="arabicPeriod"/>
            </a:pPr>
            <a:r>
              <a:rPr lang="en-IN" dirty="0"/>
              <a:t>Missing values for different features are plotted</a:t>
            </a:r>
          </a:p>
          <a:p>
            <a:pPr marL="342900" indent="-342900">
              <a:buAutoNum type="arabicPeriod"/>
            </a:pPr>
            <a:r>
              <a:rPr lang="en-IN" dirty="0"/>
              <a:t>Redundant features are dropped</a:t>
            </a:r>
          </a:p>
          <a:p>
            <a:pPr marL="342900" indent="-342900">
              <a:buAutoNum type="arabicPeriod"/>
            </a:pPr>
            <a:r>
              <a:rPr lang="en-IN" dirty="0"/>
              <a:t>Goal scored is very much dependent on the </a:t>
            </a:r>
            <a:r>
              <a:rPr lang="en-IN" dirty="0" err="1"/>
              <a:t>y_distance</a:t>
            </a:r>
            <a:r>
              <a:rPr lang="en-IN" dirty="0"/>
              <a:t> or the distance from goal as well as range and area of shot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21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C012-B94D-411E-B352-49F48C31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944D9-C55E-4A81-AD5E-C1C0E3CF3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617921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Neural Network Models performed poorly as the weights got saturated after few epochs</a:t>
            </a:r>
          </a:p>
          <a:p>
            <a:pPr marL="342900" indent="-342900">
              <a:buAutoNum type="arabicPeriod"/>
            </a:pPr>
            <a:r>
              <a:rPr lang="en-IN" dirty="0"/>
              <a:t>They showed very poor validation accuracy.</a:t>
            </a:r>
          </a:p>
          <a:p>
            <a:pPr marL="342900" indent="-342900">
              <a:buAutoNum type="arabicPeriod"/>
            </a:pPr>
            <a:r>
              <a:rPr lang="en-IN" dirty="0"/>
              <a:t>We have tried Several classical ML approaches  like logistic regression, SVC, SVM, </a:t>
            </a:r>
            <a:r>
              <a:rPr lang="en-IN" dirty="0" err="1"/>
              <a:t>XGBoost</a:t>
            </a:r>
            <a:r>
              <a:rPr lang="en-IN" dirty="0"/>
              <a:t>, Decision trees, Random Forest etc.</a:t>
            </a:r>
          </a:p>
          <a:p>
            <a:pPr marL="342900" indent="-342900">
              <a:buAutoNum type="arabicPeriod"/>
            </a:pPr>
            <a:r>
              <a:rPr lang="en-IN" dirty="0"/>
              <a:t>Out of which Random Forest classifier with 100 </a:t>
            </a:r>
            <a:r>
              <a:rPr lang="en-IN" dirty="0" err="1"/>
              <a:t>n_estimators</a:t>
            </a:r>
            <a:r>
              <a:rPr lang="en-IN" dirty="0"/>
              <a:t> as well as Decision trees outperformed other models.</a:t>
            </a:r>
          </a:p>
        </p:txBody>
      </p:sp>
    </p:spTree>
    <p:extLst>
      <p:ext uri="{BB962C8B-B14F-4D97-AF65-F5344CB8AC3E}">
        <p14:creationId xmlns:p14="http://schemas.microsoft.com/office/powerpoint/2010/main" val="261120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8604-CB0D-4DEE-B573-8B13F8C3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AA424-8840-4843-9C25-03061E5FF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67303" cy="3811588"/>
          </a:xfrm>
        </p:spPr>
        <p:txBody>
          <a:bodyPr/>
          <a:lstStyle/>
          <a:p>
            <a:r>
              <a:rPr lang="en-IN" b="1" dirty="0"/>
              <a:t>Most Significant Features:  </a:t>
            </a:r>
            <a:r>
              <a:rPr lang="en-IN" dirty="0" err="1"/>
              <a:t>location_x</a:t>
            </a:r>
            <a:r>
              <a:rPr lang="en-IN" dirty="0"/>
              <a:t>, </a:t>
            </a:r>
            <a:r>
              <a:rPr lang="en-IN" dirty="0" err="1"/>
              <a:t>location_y</a:t>
            </a:r>
            <a:r>
              <a:rPr lang="en-IN" dirty="0"/>
              <a:t>, </a:t>
            </a:r>
            <a:r>
              <a:rPr lang="en-IN" dirty="0" err="1"/>
              <a:t>shot_basics</a:t>
            </a:r>
            <a:r>
              <a:rPr lang="en-IN" dirty="0"/>
              <a:t>,  </a:t>
            </a:r>
            <a:r>
              <a:rPr lang="en-IN" dirty="0" err="1"/>
              <a:t>distance_of_shot</a:t>
            </a:r>
            <a:r>
              <a:rPr lang="en-IN" dirty="0"/>
              <a:t>, </a:t>
            </a:r>
            <a:r>
              <a:rPr lang="en-IN" dirty="0" err="1"/>
              <a:t>area_of_shot</a:t>
            </a:r>
            <a:r>
              <a:rPr lang="en-IN" dirty="0"/>
              <a:t>, These 5 features are most important among all. </a:t>
            </a:r>
            <a:r>
              <a:rPr lang="en-IN" dirty="0" err="1"/>
              <a:t>power_of_shot</a:t>
            </a:r>
            <a:r>
              <a:rPr lang="en-IN" dirty="0"/>
              <a:t> is also an important feature.</a:t>
            </a:r>
          </a:p>
          <a:p>
            <a:r>
              <a:rPr lang="en-IN" dirty="0"/>
              <a:t>They are determined using Extra Trees method as well as Recursive Feature Elimination (RFE) method.</a:t>
            </a:r>
          </a:p>
        </p:txBody>
      </p:sp>
    </p:spTree>
    <p:extLst>
      <p:ext uri="{BB962C8B-B14F-4D97-AF65-F5344CB8AC3E}">
        <p14:creationId xmlns:p14="http://schemas.microsoft.com/office/powerpoint/2010/main" val="304224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766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Prep: </vt:lpstr>
      <vt:lpstr>EDA: </vt:lpstr>
      <vt:lpstr>Model Building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Prep:</dc:title>
  <dc:creator>Tamal Chowdhury</dc:creator>
  <cp:lastModifiedBy>Tamal Chowdhury</cp:lastModifiedBy>
  <cp:revision>10</cp:revision>
  <dcterms:created xsi:type="dcterms:W3CDTF">2019-07-21T06:24:21Z</dcterms:created>
  <dcterms:modified xsi:type="dcterms:W3CDTF">2019-07-21T20:41:11Z</dcterms:modified>
</cp:coreProperties>
</file>