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sharp-station.com/Tutorial/CSharp/Lesson0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Polymorphism - </a:t>
            </a:r>
            <a:r>
              <a:rPr lang="da" u="sng">
                <a:solidFill>
                  <a:schemeClr val="hlink"/>
                </a:solidFill>
                <a:hlinkClick r:id="rId2"/>
              </a:rPr>
              <a:t>http://csharp-station.com/Tutorial/CSharp/Lesson09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utorialsteacher.com/csharp/csharp-tutoria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tutorialsteacher.com/csharp/csharp-value-type-and-reference-type" TargetMode="External"/><Relationship Id="rId4" Type="http://schemas.openxmlformats.org/officeDocument/2006/relationships/hyperlink" Target="https://www.youtube.com/watch?v=clOUdVDDzI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utorialsteacher.com/csharp/csharp-value-type-and-reference-type" TargetMode="External"/><Relationship Id="rId4" Type="http://schemas.openxmlformats.org/officeDocument/2006/relationships/hyperlink" Target="https://www.youtube.com/watch?v=clOUdVDDzI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deproject.com/Articles/1040492/Access-Modifiers-in-Csharp-NET-with-Examp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Planen for de næste 4 dage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Bog/Hjemmeside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 u="sng">
                <a:solidFill>
                  <a:schemeClr val="hlink"/>
                </a:solidFill>
                <a:hlinkClick r:id="rId3"/>
              </a:rPr>
              <a:t>http://www.tutorialsteacher.com/csharp/csharp-tutorials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Denne hjemmeside vil være jeres læsestof, jeg vil supplere med oplæg og opgaver.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Hjemmesiden skal ikke læses fra a-z. I vil i stedet for blevet henvist til hvilken sider i skal læse.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Målet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I skal have dannet jer en en forståelse for de grundlæggende dele i C# og .net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Class, Variable, Data Types, Value types and Reference Types, Keywords, Operators, if-else, Ternary ,Operator, switch, Loops, Array, Collections, Exception, LINQ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00"/>
                </a:solidFill>
              </a:rPr>
              <a:t>Resten af delene i skal lære i C# og .NET vil blive præsenteret i MVC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37324" y="1434025"/>
            <a:ext cx="3712800" cy="28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03062" y="2577025"/>
            <a:ext cx="3381300" cy="15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998062" y="2645625"/>
            <a:ext cx="239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 Base Class Library (BCL)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72612" y="1490075"/>
            <a:ext cx="2842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Framework Class Library (FCL)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53912" y="3106250"/>
            <a:ext cx="2679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1100"/>
              <a:t>System. System.Collections, System.Diagnostics, System.Resources, System.Text, ...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058062" y="1885825"/>
            <a:ext cx="2271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ADO.NET, ASP.NET, 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WinForms, Linq, WPF, ...</a:t>
            </a:r>
          </a:p>
        </p:txBody>
      </p:sp>
      <p:sp>
        <p:nvSpPr>
          <p:cNvPr id="66" name="Shape 66"/>
          <p:cNvSpPr/>
          <p:nvPr/>
        </p:nvSpPr>
        <p:spPr>
          <a:xfrm>
            <a:off x="337325" y="4314175"/>
            <a:ext cx="3712800" cy="6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30562" y="4474425"/>
            <a:ext cx="3126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Common Language Runtime  </a:t>
            </a:r>
            <a:r>
              <a:rPr lang="da"/>
              <a:t>(CLR)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746450" y="3844550"/>
            <a:ext cx="400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a"/>
              <a:t>CLR</a:t>
            </a:r>
            <a:r>
              <a:rPr lang="da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Memory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Operating system and hardware independence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da"/>
              <a:t>Language independence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746450" y="1710950"/>
            <a:ext cx="400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a"/>
              <a:t>FCL</a:t>
            </a:r>
            <a:r>
              <a:rPr lang="da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A </a:t>
            </a:r>
            <a:r>
              <a:rPr lang="da"/>
              <a:t>library</a:t>
            </a:r>
            <a:r>
              <a:rPr lang="da"/>
              <a:t> of functionality to build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da"/>
              <a:t>BCL</a:t>
            </a:r>
            <a:r>
              <a:rPr lang="da"/>
              <a:t>: is the standard for the C# runtime library and one of the Common Language Infrastructure (CLI) standard libraries. BCL provides types representing the built-in CLI data types, basic file access, collections, custom attributes, formatting, security attributes, I/O streams, string manipulation, and more.</a:t>
            </a:r>
          </a:p>
        </p:txBody>
      </p:sp>
      <p:sp>
        <p:nvSpPr>
          <p:cNvPr id="70" name="Shape 70"/>
          <p:cNvSpPr/>
          <p:nvPr/>
        </p:nvSpPr>
        <p:spPr>
          <a:xfrm>
            <a:off x="337312" y="408150"/>
            <a:ext cx="3712800" cy="10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03062" y="676325"/>
            <a:ext cx="338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Common Language Specification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a"/>
              <a:t>Common Type System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746450" y="461475"/>
            <a:ext cx="43185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a"/>
              <a:t>CTS</a:t>
            </a:r>
            <a:r>
              <a:rPr lang="da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Establish a framework for cross-language execution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Provide an object-oriented model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A set of rules  for working with types</a:t>
            </a:r>
          </a:p>
          <a:p>
            <a:pPr lvl="0">
              <a:spcBef>
                <a:spcPts val="0"/>
              </a:spcBef>
              <a:buNone/>
            </a:pPr>
            <a:r>
              <a:rPr b="1" lang="da"/>
              <a:t>CLS</a:t>
            </a:r>
            <a:r>
              <a:rPr lang="da"/>
              <a:t>: c#, f#, vb, ...</a:t>
            </a:r>
          </a:p>
        </p:txBody>
      </p:sp>
      <p:cxnSp>
        <p:nvCxnSpPr>
          <p:cNvPr id="73" name="Shape 73"/>
          <p:cNvCxnSpPr/>
          <p:nvPr/>
        </p:nvCxnSpPr>
        <p:spPr>
          <a:xfrm flipH="1">
            <a:off x="3679375" y="639225"/>
            <a:ext cx="1107000" cy="24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3663775" y="1122600"/>
            <a:ext cx="1138200" cy="38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endCxn id="63" idx="3"/>
          </p:cNvCxnSpPr>
          <p:nvPr/>
        </p:nvCxnSpPr>
        <p:spPr>
          <a:xfrm rot="10800000">
            <a:off x="3614812" y="1735025"/>
            <a:ext cx="1062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>
            <a:endCxn id="67" idx="3"/>
          </p:cNvCxnSpPr>
          <p:nvPr/>
        </p:nvCxnSpPr>
        <p:spPr>
          <a:xfrm flipH="1">
            <a:off x="3756862" y="4092675"/>
            <a:ext cx="1021800" cy="61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>
            <a:off x="3734000" y="2572475"/>
            <a:ext cx="990000" cy="28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11700" y="4667525"/>
            <a:ext cx="789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 u="sng">
                <a:solidFill>
                  <a:schemeClr val="hlink"/>
                </a:solidFill>
                <a:hlinkClick r:id="rId3"/>
              </a:rPr>
              <a:t>http://www.tutorialsteacher.com/csharp/csharp-value-type-and-reference-type</a:t>
            </a:r>
            <a:r>
              <a:rPr lang="da" sz="1100"/>
              <a:t> </a:t>
            </a:r>
            <a:br>
              <a:rPr lang="da" sz="1100"/>
            </a:br>
            <a:r>
              <a:rPr lang="da" sz="1100" u="sng">
                <a:solidFill>
                  <a:schemeClr val="accent5"/>
                </a:solidFill>
                <a:hlinkClick r:id="rId4"/>
              </a:rPr>
              <a:t>https://www.youtube.com/watch?v=clOUdVDDzIM</a:t>
            </a:r>
            <a:r>
              <a:rPr lang="da" sz="11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3" name="Shape 83"/>
          <p:cNvSpPr/>
          <p:nvPr/>
        </p:nvSpPr>
        <p:spPr>
          <a:xfrm>
            <a:off x="2848534" y="148225"/>
            <a:ext cx="2437800" cy="859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Stack</a:t>
            </a:r>
          </a:p>
          <a:p>
            <a:pPr lvl="0" algn="ctr">
              <a:spcBef>
                <a:spcPts val="0"/>
              </a:spcBef>
              <a:buNone/>
            </a:pPr>
            <a:r>
              <a:rPr lang="da"/>
              <a:t>(local variables go here)</a:t>
            </a:r>
          </a:p>
        </p:txBody>
      </p:sp>
      <p:sp>
        <p:nvSpPr>
          <p:cNvPr id="84" name="Shape 84"/>
          <p:cNvSpPr/>
          <p:nvPr/>
        </p:nvSpPr>
        <p:spPr>
          <a:xfrm>
            <a:off x="5541909" y="148225"/>
            <a:ext cx="3396599" cy="85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Heap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(instances of classes go here)</a:t>
            </a:r>
          </a:p>
        </p:txBody>
      </p:sp>
      <p:sp>
        <p:nvSpPr>
          <p:cNvPr id="85" name="Shape 85"/>
          <p:cNvSpPr/>
          <p:nvPr/>
        </p:nvSpPr>
        <p:spPr>
          <a:xfrm>
            <a:off x="2848500" y="1096875"/>
            <a:ext cx="2437800" cy="321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541900" y="1096875"/>
            <a:ext cx="3396600" cy="3216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81534" y="148225"/>
            <a:ext cx="2437800" cy="8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Program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 </a:t>
            </a:r>
          </a:p>
        </p:txBody>
      </p:sp>
      <p:sp>
        <p:nvSpPr>
          <p:cNvPr id="88" name="Shape 88"/>
          <p:cNvSpPr/>
          <p:nvPr/>
        </p:nvSpPr>
        <p:spPr>
          <a:xfrm>
            <a:off x="181500" y="1096875"/>
            <a:ext cx="2437800" cy="32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16725" y="3553665"/>
            <a:ext cx="8115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134F5C"/>
                </a:solidFill>
              </a:rPr>
              <a:t>User </a:t>
            </a:r>
            <a:r>
              <a:rPr lang="da"/>
              <a:t>user = </a:t>
            </a:r>
            <a:r>
              <a:rPr lang="da">
                <a:solidFill>
                  <a:srgbClr val="0000FF"/>
                </a:solidFill>
              </a:rPr>
              <a:t>new </a:t>
            </a:r>
            <a:r>
              <a:rPr lang="da">
                <a:solidFill>
                  <a:srgbClr val="134F5C"/>
                </a:solidFill>
              </a:rPr>
              <a:t>User</a:t>
            </a:r>
            <a:r>
              <a:rPr lang="da"/>
              <a:t>(1)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0x906700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0x890000</a:t>
            </a:r>
            <a:r>
              <a:rPr lang="da">
                <a:solidFill>
                  <a:srgbClr val="FFFFFF"/>
                </a:solidFill>
              </a:rPr>
              <a:t>                   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0x890000</a:t>
            </a:r>
            <a:r>
              <a:rPr lang="da">
                <a:solidFill>
                  <a:schemeClr val="dk1"/>
                </a:solidFill>
              </a:rPr>
              <a:t> </a:t>
            </a:r>
            <a:r>
              <a:rPr lang="da" u="sng">
                <a:solidFill>
                  <a:srgbClr val="FFFFFF"/>
                </a:solidFill>
              </a:rPr>
              <a:t>User </a:t>
            </a:r>
            <a:r>
              <a:rPr lang="da">
                <a:solidFill>
                  <a:srgbClr val="FFFFFF"/>
                </a:solidFill>
              </a:rPr>
              <a:t>| id = 1</a:t>
            </a:r>
          </a:p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FFFFFF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16725" y="3127649"/>
            <a:ext cx="8115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class </a:t>
            </a:r>
            <a:r>
              <a:rPr lang="da">
                <a:solidFill>
                  <a:srgbClr val="134F5C"/>
                </a:solidFill>
              </a:rPr>
              <a:t>User </a:t>
            </a:r>
            <a:r>
              <a:rPr lang="da"/>
              <a:t>{ int id = 1; }	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18800" y="1382225"/>
            <a:ext cx="8182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int</a:t>
            </a:r>
            <a:r>
              <a:rPr lang="da"/>
              <a:t> i = 100;			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0x239110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100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8800" y="1910775"/>
            <a:ext cx="8419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string </a:t>
            </a:r>
            <a:r>
              <a:rPr lang="da"/>
              <a:t>s = </a:t>
            </a:r>
            <a:r>
              <a:rPr lang="da">
                <a:solidFill>
                  <a:srgbClr val="990000"/>
                </a:solidFill>
              </a:rPr>
              <a:t>"Hello world"  		</a:t>
            </a:r>
            <a:r>
              <a:rPr lang="da">
                <a:highlight>
                  <a:srgbClr val="FF9900"/>
                </a:highlight>
              </a:rPr>
              <a:t>0x803200</a:t>
            </a:r>
            <a:r>
              <a:rPr lang="da"/>
              <a:t>  </a:t>
            </a:r>
            <a:r>
              <a:rPr lang="da">
                <a:solidFill>
                  <a:srgbClr val="FFFFFF"/>
                </a:solidFill>
                <a:highlight>
                  <a:srgbClr val="000000"/>
                </a:highlight>
              </a:rPr>
              <a:t>0x600000</a:t>
            </a:r>
            <a:r>
              <a:rPr lang="da">
                <a:solidFill>
                  <a:srgbClr val="FFFFFF"/>
                </a:solidFill>
              </a:rPr>
              <a:t>                   </a:t>
            </a:r>
            <a:r>
              <a:rPr lang="da">
                <a:highlight>
                  <a:srgbClr val="FF9900"/>
                </a:highlight>
              </a:rPr>
              <a:t>0x600000</a:t>
            </a:r>
            <a:r>
              <a:rPr lang="da"/>
              <a:t> </a:t>
            </a:r>
            <a:r>
              <a:rPr lang="da">
                <a:solidFill>
                  <a:srgbClr val="FFFFFF"/>
                </a:solidFill>
                <a:highlight>
                  <a:srgbClr val="000000"/>
                </a:highlight>
              </a:rPr>
              <a:t>Hello world</a:t>
            </a:r>
            <a:r>
              <a:rPr lang="da"/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21916" y="1093226"/>
            <a:ext cx="725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2200" y="2238250"/>
            <a:ext cx="1697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000"/>
              <a:t>En string opfører sig som en value type, selv om den er en reference type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16725" y="3841649"/>
            <a:ext cx="8115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134F5C"/>
                </a:solidFill>
              </a:rPr>
              <a:t>User </a:t>
            </a:r>
            <a:r>
              <a:rPr lang="da">
                <a:solidFill>
                  <a:schemeClr val="dk1"/>
                </a:solidFill>
              </a:rPr>
              <a:t>user2 = user	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0x910000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0x890000</a:t>
            </a:r>
            <a:r>
              <a:rPr lang="da">
                <a:solidFill>
                  <a:srgbClr val="FFFFFF"/>
                </a:solidFill>
              </a:rPr>
              <a:t>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866405" y="1301825"/>
            <a:ext cx="110225" cy="156900"/>
          </a:xfrm>
          <a:custGeom>
            <a:pathLst>
              <a:path extrusionOk="0" h="6276" w="4409">
                <a:moveTo>
                  <a:pt x="4409" y="0"/>
                </a:moveTo>
                <a:cubicBezTo>
                  <a:pt x="4006" y="253"/>
                  <a:pt x="2687" y="604"/>
                  <a:pt x="1992" y="1520"/>
                </a:cubicBezTo>
                <a:cubicBezTo>
                  <a:pt x="1297" y="2436"/>
                  <a:pt x="570" y="4703"/>
                  <a:pt x="239" y="5496"/>
                </a:cubicBezTo>
                <a:cubicBezTo>
                  <a:pt x="-92" y="6288"/>
                  <a:pt x="44" y="6146"/>
                  <a:pt x="5" y="62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11700" y="4667525"/>
            <a:ext cx="789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100" u="sng">
                <a:solidFill>
                  <a:schemeClr val="hlink"/>
                </a:solidFill>
                <a:hlinkClick r:id="rId3"/>
              </a:rPr>
              <a:t>http://www.tutorialsteacher.com/csharp/csharp-value-type-and-reference-type</a:t>
            </a:r>
            <a:r>
              <a:rPr lang="da" sz="1100"/>
              <a:t> </a:t>
            </a:r>
            <a:br>
              <a:rPr lang="da" sz="1100"/>
            </a:br>
            <a:r>
              <a:rPr lang="da" sz="1100" u="sng">
                <a:solidFill>
                  <a:schemeClr val="accent5"/>
                </a:solidFill>
                <a:hlinkClick r:id="rId4"/>
              </a:rPr>
              <a:t>https://www.youtube.com/watch?v=clOUdVDDzIM</a:t>
            </a:r>
            <a:r>
              <a:rPr lang="da" sz="110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02" name="Shape 102"/>
          <p:cNvSpPr/>
          <p:nvPr/>
        </p:nvSpPr>
        <p:spPr>
          <a:xfrm>
            <a:off x="1248334" y="148225"/>
            <a:ext cx="2437800" cy="859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Stack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(local variables go here)</a:t>
            </a:r>
          </a:p>
        </p:txBody>
      </p:sp>
      <p:sp>
        <p:nvSpPr>
          <p:cNvPr id="103" name="Shape 103"/>
          <p:cNvSpPr/>
          <p:nvPr/>
        </p:nvSpPr>
        <p:spPr>
          <a:xfrm>
            <a:off x="3941709" y="148225"/>
            <a:ext cx="3396599" cy="85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Heap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(instances of classes go here)</a:t>
            </a:r>
          </a:p>
        </p:txBody>
      </p:sp>
      <p:sp>
        <p:nvSpPr>
          <p:cNvPr id="104" name="Shape 104"/>
          <p:cNvSpPr/>
          <p:nvPr/>
        </p:nvSpPr>
        <p:spPr>
          <a:xfrm>
            <a:off x="1248300" y="1096875"/>
            <a:ext cx="2437800" cy="321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bool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byte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char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decimal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double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enum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float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int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long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sbyte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short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struct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uint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ulong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ushort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05" name="Shape 105"/>
          <p:cNvSpPr/>
          <p:nvPr/>
        </p:nvSpPr>
        <p:spPr>
          <a:xfrm>
            <a:off x="3941700" y="1096875"/>
            <a:ext cx="3396600" cy="3216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String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All arrays, </a:t>
            </a:r>
            <a:r>
              <a:rPr lang="da" sz="900"/>
              <a:t>even if their elements are value types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Class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Delegates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The Pillars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chemeClr val="dk1"/>
                </a:solidFill>
              </a:rPr>
              <a:t>For at blive objektorienteret, er et sprog designet omkring begrebet objekter. Det er noget, som har visse egenskaber og udviser visse adfærd. Det betyder, at sproget generelt understøtter: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da" sz="1100">
                <a:solidFill>
                  <a:schemeClr val="dk1"/>
                </a:solidFill>
              </a:rPr>
              <a:t>Encapsulation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da" sz="1100">
                <a:solidFill>
                  <a:schemeClr val="dk1"/>
                </a:solidFill>
              </a:rPr>
              <a:t>Skjule kompleksiteten af de indre funktioner af objektet.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a" sz="1100">
                <a:solidFill>
                  <a:schemeClr val="dk1"/>
                </a:solidFill>
              </a:rPr>
              <a:t>Inheritance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Gør det muligt at oprette nye klasser som kan genbruge, udvide og ændre adfærd, der er defineret i andre klasser.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a" sz="1100">
                <a:solidFill>
                  <a:schemeClr val="dk1"/>
                </a:solidFill>
              </a:rPr>
              <a:t>Polymorphism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mange former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nedarvning gør at objektet kan skifte form</a:t>
            </a:r>
          </a:p>
        </p:txBody>
      </p:sp>
      <p:sp>
        <p:nvSpPr>
          <p:cNvPr id="112" name="Shape 112"/>
          <p:cNvSpPr/>
          <p:nvPr/>
        </p:nvSpPr>
        <p:spPr>
          <a:xfrm>
            <a:off x="8109725" y="4141875"/>
            <a:ext cx="1644900" cy="16449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Access Modifiers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public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other code in the same assembly or another assembly that references it.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private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only be accessed by code in the same class or struct.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protected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only be accessed by code in the same class or struct, or in a derived class.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internal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code in the same assembly, but not from another assembly.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protected internal</a:t>
            </a:r>
          </a:p>
          <a:p>
            <a:pPr indent="-3048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code in the same assembly, or by any derived class in another assembly.</a:t>
            </a:r>
          </a:p>
          <a:p>
            <a:pPr lvl="0">
              <a:spcBef>
                <a:spcPts val="0"/>
              </a:spcBef>
              <a:buNone/>
            </a:pPr>
            <a:r>
              <a:rPr lang="da" sz="1200" u="sng">
                <a:solidFill>
                  <a:schemeClr val="accent5"/>
                </a:solidFill>
                <a:hlinkClick r:id="rId3"/>
              </a:rPr>
              <a:t>https://www.codeproject.com/Articles/1040492/Access-Modifiers-in-Csharp-NET-with-Examples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109725" y="4141875"/>
            <a:ext cx="1644900" cy="16449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Inheritance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000000"/>
                </a:solidFill>
              </a:rPr>
              <a:t>Inheritance giver dig mulighed for at oprette nye classes, genbruge, udvide og ændre adfærd, der er defineret i andre klasser. Classen hvis medlemmer er nedarvet kaldes Basis Class, og den klasse, </a:t>
            </a:r>
            <a:br>
              <a:rPr lang="da">
                <a:solidFill>
                  <a:srgbClr val="000000"/>
                </a:solidFill>
              </a:rPr>
            </a:br>
            <a:r>
              <a:rPr lang="da">
                <a:solidFill>
                  <a:srgbClr val="000000"/>
                </a:solidFill>
              </a:rPr>
              <a:t>der arver de medlemmer kaldes den </a:t>
            </a:r>
            <a:br>
              <a:rPr lang="da">
                <a:solidFill>
                  <a:srgbClr val="000000"/>
                </a:solidFill>
              </a:rPr>
            </a:br>
            <a:r>
              <a:rPr lang="da">
                <a:solidFill>
                  <a:srgbClr val="000000"/>
                </a:solidFill>
              </a:rPr>
              <a:t>derived class.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Kan kun have en base class.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Kan implementere utallige antal interfaces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674" y="2112250"/>
            <a:ext cx="4033625" cy="27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75" y="4058200"/>
            <a:ext cx="3891899" cy="2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</a:t>
            </a:r>
            <a:r>
              <a:rPr lang="da"/>
              <a:t>nterface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00"/>
                </a:solidFill>
              </a:rPr>
              <a:t>Et interface indeholder kun signaturer for  methods, properties, events or indexers. En classe eller struct, der implementerer interface skal implementere medlemmerne af interface, der er angivet i grænsefladen definition.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Må ikke indeholde fields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Kan ikke lave en ny instance (new </a:t>
            </a:r>
            <a:r>
              <a:rPr lang="da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da" sz="1400">
                <a:solidFill>
                  <a:srgbClr val="000000"/>
                </a:solidFill>
              </a:rPr>
              <a:t>Car)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Naming Convention: Skal starte med </a:t>
            </a:r>
            <a:r>
              <a:rPr lang="da" sz="1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da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50" y="3928424"/>
            <a:ext cx="3011084" cy="87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1168" r="4571" t="0"/>
          <a:stretch/>
        </p:blipFill>
        <p:spPr>
          <a:xfrm>
            <a:off x="4209675" y="2379050"/>
            <a:ext cx="3609324" cy="11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683" y="3738060"/>
            <a:ext cx="3534017" cy="125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