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get.org/" TargetMode="External"/><Relationship Id="rId2" Type="http://schemas.openxmlformats.org/officeDocument/2006/relationships/hyperlink" Target="http://nuget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etthinktank.com/" TargetMode="External"/><Relationship Id="rId4" Type="http://schemas.openxmlformats.org/officeDocument/2006/relationships/hyperlink" Target="https://www.myget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2.jpg"/><Relationship Id="rId7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4.jp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4.jpg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Package Management solution for .NET.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8" y="2404535"/>
            <a:ext cx="1097588" cy="10975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9173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Integration (GUI - Install)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16" y="1509078"/>
            <a:ext cx="4933772" cy="2776595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305" y="2780145"/>
            <a:ext cx="6101845" cy="3460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663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Integration (GUI - Update)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26" y="1703070"/>
            <a:ext cx="7849147" cy="461771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870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Integration (GUI - Settings)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9" y="1467376"/>
            <a:ext cx="7060678" cy="4768959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7190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454736" cy="3482340"/>
          </a:xfrm>
        </p:spPr>
        <p:txBody>
          <a:bodyPr>
            <a:normAutofit/>
          </a:bodyPr>
          <a:lstStyle/>
          <a:p>
            <a:r>
              <a:rPr lang="en-US" dirty="0"/>
              <a:t>Visual Studio </a:t>
            </a:r>
            <a:br>
              <a:rPr lang="en-US" dirty="0"/>
            </a:br>
            <a:r>
              <a:rPr lang="en-US" dirty="0"/>
              <a:t>Integration </a:t>
            </a:r>
            <a:br>
              <a:rPr lang="en-US" dirty="0"/>
            </a:br>
            <a:r>
              <a:rPr lang="en-US" dirty="0"/>
              <a:t>(GUI - References)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76" y="354647"/>
            <a:ext cx="5230214" cy="630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" y="2709377"/>
            <a:ext cx="6155257" cy="32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00" y="1337310"/>
            <a:ext cx="6721559" cy="525779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09" y="1007110"/>
            <a:ext cx="4925944" cy="360295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614" y="346710"/>
            <a:ext cx="8596668" cy="1320800"/>
          </a:xfrm>
        </p:spPr>
        <p:txBody>
          <a:bodyPr/>
          <a:lstStyle/>
          <a:p>
            <a:r>
              <a:rPr lang="en-US" dirty="0"/>
              <a:t>VS (Package Management Console)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1614" y="5117781"/>
            <a:ext cx="369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Powershell</a:t>
            </a:r>
            <a:r>
              <a:rPr lang="en-US" dirty="0"/>
              <a:t> with some loaded modules.</a:t>
            </a:r>
          </a:p>
          <a:p>
            <a:endParaRPr lang="en-US" dirty="0"/>
          </a:p>
          <a:p>
            <a:r>
              <a:rPr lang="en-US" dirty="0"/>
              <a:t>Allows specific version installation as well as uninstall.</a:t>
            </a:r>
          </a:p>
        </p:txBody>
      </p:sp>
    </p:spTree>
    <p:extLst>
      <p:ext uri="{BB962C8B-B14F-4D97-AF65-F5344CB8AC3E}">
        <p14:creationId xmlns:p14="http://schemas.microsoft.com/office/powerpoint/2010/main" val="364042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43345"/>
            <a:ext cx="8596668" cy="1320800"/>
          </a:xfrm>
        </p:spPr>
        <p:txBody>
          <a:bodyPr/>
          <a:lstStyle/>
          <a:p>
            <a:r>
              <a:rPr lang="en-US" dirty="0"/>
              <a:t>NuGet.exe (command line 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03745"/>
            <a:ext cx="8596668" cy="5477164"/>
          </a:xfrm>
        </p:spPr>
        <p:txBody>
          <a:bodyPr/>
          <a:lstStyle/>
          <a:p>
            <a:r>
              <a:rPr lang="en-US" dirty="0"/>
              <a:t>nuget.exe help [feature (i.e. pack)]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Help lists commands and can be combined with a command to get info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nuget.exe pack [</a:t>
            </a:r>
            <a:r>
              <a:rPr lang="en-US" dirty="0" err="1"/>
              <a:t>PackageID</a:t>
            </a:r>
            <a:r>
              <a:rPr lang="en-US" dirty="0"/>
              <a:t>].</a:t>
            </a:r>
            <a:r>
              <a:rPr lang="en-US" dirty="0" err="1"/>
              <a:t>nuspec</a:t>
            </a:r>
            <a:r>
              <a:rPr lang="en-US" dirty="0"/>
              <a:t> –version 1.1.0.0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First the </a:t>
            </a:r>
            <a:r>
              <a:rPr lang="en-US" dirty="0" err="1"/>
              <a:t>NuSpec</a:t>
            </a:r>
            <a:r>
              <a:rPr lang="en-US" dirty="0"/>
              <a:t> is used to construct the package file via the ‘pack’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nuget.exe push [</a:t>
            </a:r>
            <a:r>
              <a:rPr lang="en-US" dirty="0" err="1"/>
              <a:t>PackageID</a:t>
            </a:r>
            <a:r>
              <a:rPr lang="en-US" dirty="0"/>
              <a:t>].</a:t>
            </a:r>
            <a:r>
              <a:rPr lang="en-US" dirty="0" err="1"/>
              <a:t>nupkg</a:t>
            </a:r>
            <a:r>
              <a:rPr lang="en-US" dirty="0"/>
              <a:t> [API Key] –Source [Gallery]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Next the created </a:t>
            </a:r>
            <a:r>
              <a:rPr lang="en-US" dirty="0" err="1"/>
              <a:t>NuPkg</a:t>
            </a:r>
            <a:r>
              <a:rPr lang="en-US" dirty="0"/>
              <a:t> is loaded into the appropriate gallery via the ‘push’ stage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nuget.exe install [</a:t>
            </a:r>
            <a:r>
              <a:rPr lang="en-US" dirty="0" err="1"/>
              <a:t>packages.config</a:t>
            </a:r>
            <a:r>
              <a:rPr lang="en-US" dirty="0"/>
              <a:t> file OR package id]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packages are in the gallery you can install </a:t>
            </a:r>
            <a:r>
              <a:rPr lang="en-US"/>
              <a:t>them locally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r>
              <a:rPr lang="en-US" dirty="0"/>
              <a:t>nuget.exe update [solution file OR project file]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When packages are in the gallery you can update to latest version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84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Source – </a:t>
            </a:r>
            <a:r>
              <a:rPr lang="en-US" dirty="0">
                <a:hlinkClick r:id="rId2"/>
              </a:rPr>
              <a:t>http://nuget.codeplex.com/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NuGet</a:t>
            </a:r>
            <a:r>
              <a:rPr lang="en-US" dirty="0"/>
              <a:t> Public Gallery - </a:t>
            </a:r>
            <a:r>
              <a:rPr lang="en-US" dirty="0">
                <a:hlinkClick r:id="rId3"/>
              </a:rPr>
              <a:t>http://www.nuget.org/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MyGet</a:t>
            </a:r>
            <a:r>
              <a:rPr lang="en-US" dirty="0"/>
              <a:t> – Private Gallery as a service - </a:t>
            </a:r>
            <a:r>
              <a:rPr lang="en-US" dirty="0">
                <a:hlinkClick r:id="rId4"/>
              </a:rPr>
              <a:t>https://www.myget.org/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/>
              <a:t>Author: Lawson Caudill – </a:t>
            </a:r>
            <a:r>
              <a:rPr lang="en-US">
                <a:hlinkClick r:id="rId5"/>
              </a:rPr>
              <a:t>http://www.getthinktank.com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NuGet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62" y="2068830"/>
            <a:ext cx="7296612" cy="348104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NuGet</a:t>
            </a:r>
            <a:r>
              <a:rPr lang="en-US" dirty="0"/>
              <a:t> is the package manager solution for the Microsoft development platform.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client tools provide the ability to produce and consume packages.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NuGet</a:t>
            </a:r>
            <a:r>
              <a:rPr lang="en-US" dirty="0"/>
              <a:t> Gallery is a central package repository used by all package authors and consumers.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82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4327"/>
          </a:xfrm>
        </p:spPr>
        <p:txBody>
          <a:bodyPr/>
          <a:lstStyle/>
          <a:p>
            <a:r>
              <a:rPr lang="en-US" dirty="0"/>
              <a:t>Ecosystem (flow)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2" y="1600796"/>
            <a:ext cx="1180428" cy="10276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16" y="1403927"/>
            <a:ext cx="1495640" cy="1495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47" y="4402237"/>
            <a:ext cx="1392959" cy="1392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997" y="1624772"/>
            <a:ext cx="1409379" cy="12005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2672" y="2825354"/>
            <a:ext cx="18195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Versions Source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76318" y="2917714"/>
            <a:ext cx="181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Jenkins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Versions Builds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29386" y="5903175"/>
            <a:ext cx="1819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NuGet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Versions </a:t>
            </a:r>
            <a:r>
              <a:rPr lang="en-US" sz="1400" dirty="0" err="1"/>
              <a:t>Dlls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51401" y="2825354"/>
            <a:ext cx="18195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CodeDrop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Versions Deployments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003540" y="2095845"/>
            <a:ext cx="109728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75710" y="3608384"/>
            <a:ext cx="7812" cy="84045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47524" y="3669469"/>
            <a:ext cx="4002" cy="83713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536456" y="2080950"/>
            <a:ext cx="109728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58" y="4461416"/>
            <a:ext cx="1282455" cy="1811722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H="1">
            <a:off x="6389370" y="3708629"/>
            <a:ext cx="497" cy="88941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074420" y="3682723"/>
            <a:ext cx="2729" cy="88102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2" y="4620900"/>
            <a:ext cx="1095893" cy="122512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345" y="5903176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42346" y="5994615"/>
            <a:ext cx="181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28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77334" y="609600"/>
            <a:ext cx="8596668" cy="79432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Ecosystem (dependencies)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72" y="1600796"/>
            <a:ext cx="1180428" cy="10276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816" y="1403927"/>
            <a:ext cx="1495640" cy="1495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37" y="4118283"/>
            <a:ext cx="1392959" cy="13929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16" y="1624772"/>
            <a:ext cx="1409379" cy="1200582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003540" y="2095845"/>
            <a:ext cx="109728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88636" y="2979734"/>
            <a:ext cx="0" cy="102076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934960" y="4914900"/>
            <a:ext cx="1097280" cy="1143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44" y="4118283"/>
            <a:ext cx="1356883" cy="1516893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1139910" y="2825354"/>
            <a:ext cx="0" cy="99483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235" y="3946833"/>
            <a:ext cx="1589214" cy="2245080"/>
          </a:xfrm>
          <a:prstGeom prst="rect">
            <a:avLst/>
          </a:prstGeom>
        </p:spPr>
      </p:pic>
      <p:cxnSp>
        <p:nvCxnSpPr>
          <p:cNvPr id="34" name="Straight Arrow Connector 33"/>
          <p:cNvCxnSpPr/>
          <p:nvPr/>
        </p:nvCxnSpPr>
        <p:spPr>
          <a:xfrm>
            <a:off x="7543105" y="3005666"/>
            <a:ext cx="0" cy="99483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86226" y="2628485"/>
            <a:ext cx="1283144" cy="1489798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4692" y="1037461"/>
            <a:ext cx="351426" cy="471299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23972" y="5511242"/>
            <a:ext cx="462328" cy="54864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4976035" y="1951048"/>
            <a:ext cx="1211580" cy="548030"/>
          </a:xfrm>
          <a:prstGeom prst="bentConnector3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33236" y="5593688"/>
            <a:ext cx="29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the symmetry between the developer and the CI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7167" y="2825354"/>
            <a:ext cx="2025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CI solution is the single abstraction point to the </a:t>
            </a:r>
            <a:r>
              <a:rPr lang="en-US" dirty="0" err="1"/>
              <a:t>CodeDrop</a:t>
            </a:r>
            <a:r>
              <a:rPr lang="en-US" dirty="0"/>
              <a:t> which is only depended on by servers to be deployed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088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8761"/>
            <a:ext cx="8596668" cy="4532602"/>
          </a:xfrm>
        </p:spPr>
        <p:txBody>
          <a:bodyPr/>
          <a:lstStyle/>
          <a:p>
            <a:r>
              <a:rPr lang="en-US" dirty="0" err="1"/>
              <a:t>NuSpec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Xml file containing the specification to be packaged</a:t>
            </a:r>
          </a:p>
          <a:p>
            <a:r>
              <a:rPr lang="en-US" dirty="0" err="1"/>
              <a:t>NuPkg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Zip file containing the package contents, [un]install scripts, and </a:t>
            </a:r>
            <a:r>
              <a:rPr lang="en-US" dirty="0" err="1"/>
              <a:t>NuSpec</a:t>
            </a:r>
            <a:endParaRPr lang="en-US" dirty="0"/>
          </a:p>
          <a:p>
            <a:r>
              <a:rPr lang="en-US" dirty="0" err="1"/>
              <a:t>NuGet</a:t>
            </a:r>
            <a:r>
              <a:rPr lang="en-US" dirty="0"/>
              <a:t> Gallery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Hosted website to serve up latest or specific versions of packages (</a:t>
            </a:r>
            <a:r>
              <a:rPr lang="en-US" dirty="0" err="1"/>
              <a:t>NuPkg</a:t>
            </a:r>
            <a:r>
              <a:rPr lang="en-US" dirty="0"/>
              <a:t>)</a:t>
            </a:r>
          </a:p>
          <a:p>
            <a:r>
              <a:rPr lang="en-US" dirty="0" err="1"/>
              <a:t>NuGet</a:t>
            </a:r>
            <a:r>
              <a:rPr lang="en-US" dirty="0"/>
              <a:t> VS Extension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Visual Studio Plugin to allow installation of packages</a:t>
            </a:r>
          </a:p>
          <a:p>
            <a:r>
              <a:rPr lang="en-US" dirty="0"/>
              <a:t>Nuget.exe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Command line application for installing packages and managing gallery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9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NuSpec</a:t>
            </a:r>
            <a:r>
              <a:rPr lang="en-US" dirty="0"/>
              <a:t>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24" y="1370330"/>
            <a:ext cx="11212586" cy="3300058"/>
          </a:xfrm>
        </p:spPr>
      </p:pic>
      <p:sp>
        <p:nvSpPr>
          <p:cNvPr id="5" name="TextBox 4"/>
          <p:cNvSpPr txBox="1"/>
          <p:nvPr/>
        </p:nvSpPr>
        <p:spPr>
          <a:xfrm>
            <a:off x="677334" y="4670388"/>
            <a:ext cx="4514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trivial example, you can also have specialized install and uninstall scripts referenced for complicated projects (i.e. jQuery).</a:t>
            </a:r>
          </a:p>
          <a:p>
            <a:endParaRPr lang="en-US" dirty="0"/>
          </a:p>
          <a:p>
            <a:r>
              <a:rPr lang="en-US" dirty="0"/>
              <a:t>Heavy use of convention in absence of declarative!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54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NuPkg</a:t>
            </a:r>
            <a:r>
              <a:rPr lang="en-US" dirty="0"/>
              <a:t> File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674" y="1383030"/>
            <a:ext cx="4466166" cy="524828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1383030"/>
            <a:ext cx="4789170" cy="5255142"/>
          </a:xfrm>
        </p:spPr>
      </p:pic>
      <p:sp>
        <p:nvSpPr>
          <p:cNvPr id="9" name="TextBox 8"/>
          <p:cNvSpPr txBox="1"/>
          <p:nvPr/>
        </p:nvSpPr>
        <p:spPr>
          <a:xfrm>
            <a:off x="80010" y="1930400"/>
            <a:ext cx="217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simple type of package so in absence of special logic </a:t>
            </a:r>
            <a:r>
              <a:rPr lang="en-US" dirty="0" err="1"/>
              <a:t>NuGet</a:t>
            </a:r>
            <a:r>
              <a:rPr lang="en-US" dirty="0"/>
              <a:t> will be add a reference pointing at the matching framework </a:t>
            </a:r>
            <a:r>
              <a:rPr lang="en-US" dirty="0" err="1"/>
              <a:t>dir</a:t>
            </a:r>
            <a:r>
              <a:rPr lang="en-US" dirty="0"/>
              <a:t> to the </a:t>
            </a:r>
            <a:r>
              <a:rPr lang="en-US" dirty="0" err="1"/>
              <a:t>csproj</a:t>
            </a:r>
            <a:r>
              <a:rPr lang="en-US" dirty="0"/>
              <a:t> in question.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625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Gallery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94250"/>
            <a:ext cx="5734896" cy="5449449"/>
          </a:xfrm>
        </p:spPr>
      </p:pic>
      <p:sp>
        <p:nvSpPr>
          <p:cNvPr id="5" name="TextBox 4"/>
          <p:cNvSpPr txBox="1"/>
          <p:nvPr/>
        </p:nvSpPr>
        <p:spPr>
          <a:xfrm>
            <a:off x="6800850" y="1759804"/>
            <a:ext cx="2826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public gallery is good for openly shared code.  </a:t>
            </a:r>
          </a:p>
          <a:p>
            <a:endParaRPr lang="en-US" dirty="0"/>
          </a:p>
          <a:p>
            <a:r>
              <a:rPr lang="en-US" dirty="0"/>
              <a:t>You can also host private galleries and configure them locally.  </a:t>
            </a:r>
          </a:p>
          <a:p>
            <a:endParaRPr lang="en-US" dirty="0"/>
          </a:p>
          <a:p>
            <a:r>
              <a:rPr lang="en-US" dirty="0" err="1"/>
              <a:t>NuGet</a:t>
            </a:r>
            <a:r>
              <a:rPr lang="en-US" dirty="0"/>
              <a:t> will check both locations for referenced packages…</a:t>
            </a:r>
          </a:p>
          <a:p>
            <a:endParaRPr lang="en-US" dirty="0"/>
          </a:p>
          <a:p>
            <a:r>
              <a:rPr lang="en-US" dirty="0"/>
              <a:t>Private can be done: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Local folder based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Small version (no DB)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Full version (requires DB)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Service (like </a:t>
            </a:r>
            <a:r>
              <a:rPr lang="en-US" dirty="0" err="1"/>
              <a:t>MyGet</a:t>
            </a:r>
            <a:r>
              <a:rPr lang="en-US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71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Integration (GUI - </a:t>
            </a:r>
            <a:r>
              <a:rPr lang="en-US" dirty="0" err="1"/>
              <a:t>Nav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1" y="1432880"/>
            <a:ext cx="4386295" cy="3705252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29" y="2428934"/>
            <a:ext cx="6523299" cy="37159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4855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940</TotalTime>
  <Words>507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</vt:lpstr>
      <vt:lpstr>Wingdings 3</vt:lpstr>
      <vt:lpstr>Facet</vt:lpstr>
      <vt:lpstr>NuGet</vt:lpstr>
      <vt:lpstr>What is NuGet</vt:lpstr>
      <vt:lpstr>Ecosystem (flow)</vt:lpstr>
      <vt:lpstr>PowerPoint-præsentation</vt:lpstr>
      <vt:lpstr>Components</vt:lpstr>
      <vt:lpstr>NuSpec File</vt:lpstr>
      <vt:lpstr>NuPkg File</vt:lpstr>
      <vt:lpstr>Gallery</vt:lpstr>
      <vt:lpstr>Visual Studio Integration (GUI - Nav)</vt:lpstr>
      <vt:lpstr>Visual Studio Integration (GUI - Install)</vt:lpstr>
      <vt:lpstr>Visual Studio Integration (GUI - Update)</vt:lpstr>
      <vt:lpstr>Visual Studio Integration (GUI - Settings)</vt:lpstr>
      <vt:lpstr>Visual Studio  Integration  (GUI - References)</vt:lpstr>
      <vt:lpstr>VS (Package Management Console)</vt:lpstr>
      <vt:lpstr>NuGet.exe (command line interface)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NuGet</dc:title>
  <dc:creator>Lawson Caudill</dc:creator>
  <cp:lastModifiedBy>lindhardt</cp:lastModifiedBy>
  <cp:revision>28</cp:revision>
  <dcterms:created xsi:type="dcterms:W3CDTF">2014-05-13T01:36:11Z</dcterms:created>
  <dcterms:modified xsi:type="dcterms:W3CDTF">2017-02-09T05:09:29Z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AD4E6EA5-8190-4AF5-86A2-F72CD76AC37C</vt:lpwstr>
  </property>
  <property fmtid="{D5CDD505-2E9C-101B-9397-08002B2CF9AE}" pid="3" name="ArticulatePath">
    <vt:lpwstr>nuget-140513110505-phpapp01</vt:lpwstr>
  </property>
</Properties>
</file>