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71" r:id="rId12"/>
    <p:sldId id="272" r:id="rId13"/>
    <p:sldId id="273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74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1" autoAdjust="0"/>
    <p:restoredTop sz="90195" autoAdjust="0"/>
  </p:normalViewPr>
  <p:slideViewPr>
    <p:cSldViewPr snapToGrid="0">
      <p:cViewPr varScale="1">
        <p:scale>
          <a:sx n="140" d="100"/>
          <a:sy n="140" d="100"/>
        </p:scale>
        <p:origin x="150" y="192"/>
      </p:cViewPr>
      <p:guideLst>
        <p:guide orient="horz" pos="2160"/>
        <p:guide pos="74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1F3EEB-3894-4C23-B899-4D9DE24E49CE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0E9E04-4302-4661-841E-CBBFFE53E0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385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>
                <a:latin typeface="Helvetica" pitchFamily="2" charset="0"/>
              </a:rPr>
              <a:t>Sustentabilidade: </a:t>
            </a:r>
            <a:r>
              <a:rPr lang="pt-BR" sz="1200" dirty="0">
                <a:latin typeface="Helvetica" pitchFamily="2" charset="0"/>
              </a:rPr>
              <a:t>Compromisso com práticas que reduzam o impacto ambiental e promovam um futuro energético limpo.</a:t>
            </a:r>
          </a:p>
          <a:p>
            <a:r>
              <a:rPr lang="pt-BR" sz="1200" b="1" dirty="0">
                <a:latin typeface="Helvetica" pitchFamily="2" charset="0"/>
              </a:rPr>
              <a:t>Segurança: </a:t>
            </a:r>
            <a:r>
              <a:rPr lang="pt-BR" sz="1200" dirty="0">
                <a:latin typeface="Helvetica" pitchFamily="2" charset="0"/>
              </a:rPr>
              <a:t>Priorizar a proteção de colaboradores, comunidades e operações com rigor e prevenção.</a:t>
            </a:r>
          </a:p>
          <a:p>
            <a:r>
              <a:rPr lang="pt-BR" sz="1200" b="1" dirty="0">
                <a:latin typeface="Helvetica" pitchFamily="2" charset="0"/>
              </a:rPr>
              <a:t>Inovação: </a:t>
            </a:r>
            <a:r>
              <a:rPr lang="pt-BR" sz="1200" dirty="0">
                <a:latin typeface="Helvetica" pitchFamily="2" charset="0"/>
              </a:rPr>
              <a:t>Investir em tecnologias e processos que otimizem a eficiência e minimizem emissões.</a:t>
            </a:r>
          </a:p>
          <a:p>
            <a:r>
              <a:rPr lang="pt-BR" sz="1200" b="1" dirty="0">
                <a:latin typeface="Helvetica" pitchFamily="2" charset="0"/>
              </a:rPr>
              <a:t>Integridade: </a:t>
            </a:r>
            <a:r>
              <a:rPr lang="pt-BR" sz="1200" dirty="0">
                <a:latin typeface="Helvetica" pitchFamily="2" charset="0"/>
              </a:rPr>
              <a:t>Agir com ética, transparência e respeito em todas as interações com parceiros e comunidades.</a:t>
            </a:r>
          </a:p>
          <a:p>
            <a:r>
              <a:rPr lang="pt-BR" sz="1200" b="1" dirty="0">
                <a:latin typeface="Helvetica" pitchFamily="2" charset="0"/>
              </a:rPr>
              <a:t>Respeito à Comunidade: </a:t>
            </a:r>
            <a:r>
              <a:rPr lang="pt-BR" sz="1200" dirty="0">
                <a:latin typeface="Helvetica" pitchFamily="2" charset="0"/>
              </a:rPr>
              <a:t>Fomentar o desenvolvimento social e econômico das regiões onde atuamos, valorizando a cultura local.</a:t>
            </a:r>
          </a:p>
          <a:p>
            <a:r>
              <a:rPr lang="pt-BR" sz="1200" b="1" dirty="0">
                <a:latin typeface="Helvetica" pitchFamily="2" charset="0"/>
              </a:rPr>
              <a:t>Excelência: </a:t>
            </a:r>
            <a:r>
              <a:rPr lang="pt-BR" sz="1200" dirty="0">
                <a:latin typeface="Helvetica" pitchFamily="2" charset="0"/>
              </a:rPr>
              <a:t>Buscar qualidade superior e eficiência em todas as etapas da produção e gestão.</a:t>
            </a:r>
          </a:p>
          <a:p>
            <a:r>
              <a:rPr lang="pt-BR" sz="1200" b="1" dirty="0">
                <a:latin typeface="Helvetica" pitchFamily="2" charset="0"/>
              </a:rPr>
              <a:t>Colaboração: </a:t>
            </a:r>
            <a:r>
              <a:rPr lang="pt-BR" sz="1200" dirty="0">
                <a:latin typeface="Helvetica" pitchFamily="2" charset="0"/>
              </a:rPr>
              <a:t>Promover um ambiente de trabalho inclusivo, valorizando a diversidade e o trabalho em equipe.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3885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5B648-EB4A-250D-220E-5B73C8562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998E06-005F-AAA7-C704-EE702047D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B59AE-38B7-5307-2B59-465B6FA7A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70A28-E111-88A2-6E04-BD1779DE98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6634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FD26B6-421E-4006-402E-ADEABEF538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3D1EE5-968B-0008-ADF5-9A84E962AA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B6EF87-CEFE-BF4A-A641-2196231295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4DC0D-BCEB-4B3D-AB64-D18BC8B736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999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048-8AC2-C706-6EA8-A45DAD54F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1B3D11-79B0-E2ED-EBA4-54A584F91B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ABC39F-E4A4-457E-7557-9F030EE7C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59D2F-F778-3AC6-659E-76B0CB8FC4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2437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0E512-1CA2-A64A-44D1-946993819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5EF38C-2059-2A73-92FE-1B100CAF49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5B98F3-E8AA-6033-B8E3-F09C14B44F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0CDF7-98AF-C29F-1D94-48AE008C34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415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840EE-70EE-4B77-A25D-C9513145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EBD27-D1E5-03A5-2150-EB07CEBD04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FDDD98-33EC-79A4-8961-122790F027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pt-BR" dirty="0">
                <a:effectLst/>
              </a:rPr>
              <a:t>A ideia base do negócio é estruturar uma operação de refino de petróleo no Paraguai, aproveitando a compra de petróleo no mercado </a:t>
            </a:r>
            <a:r>
              <a:rPr lang="pt-BR" i="1" dirty="0">
                <a:effectLst/>
              </a:rPr>
              <a:t>off-</a:t>
            </a:r>
            <a:r>
              <a:rPr lang="pt-BR" i="1" dirty="0" err="1">
                <a:effectLst/>
              </a:rPr>
              <a:t>market</a:t>
            </a:r>
            <a:r>
              <a:rPr lang="pt-BR" dirty="0">
                <a:effectLst/>
              </a:rPr>
              <a:t> (transações privadas, fora de bolsas tradicionais) a preços competitivos. O petróleo seria beneficiado em uma refinaria instalada no Paraguai, utilizando o regime de </a:t>
            </a:r>
            <a:r>
              <a:rPr lang="pt-BR" i="1" dirty="0">
                <a:effectLst/>
              </a:rPr>
              <a:t>maquila</a:t>
            </a:r>
            <a:r>
              <a:rPr lang="pt-BR" dirty="0">
                <a:effectLst/>
              </a:rPr>
              <a:t>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pPr>
              <a:buNone/>
            </a:pPr>
            <a:r>
              <a:rPr lang="pt-BR" dirty="0">
                <a:effectLst/>
              </a:rPr>
              <a:t>O modelo de negócio contempla: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Aquisição de Petróleo</a:t>
            </a:r>
            <a:r>
              <a:rPr lang="pt-BR" dirty="0"/>
              <a:t>: Comprar petróleo bruto no mercado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aproveitando oportunidades de preços mais baixos em negociações diretas com produtores ou intermediários, garantindo fornecimento estável e econômico.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Beneficiamento no Paraguai</a:t>
            </a:r>
            <a:r>
              <a:rPr lang="pt-BR" dirty="0"/>
              <a:t>: Instalar ou operar uma refinaria no Paraguai para processar o petróleo bruto em combustíveis (como gasolina, diesel e querosene) e outros derivados (lubrificantes, asfalto, etc.). O Paraguai oferece custos operacionais reduzidos, incluindo energia barata (devido às hidrelétricas de Itaipu e Yacyretá) e mão de obra acessível.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Uso da Lei da Maquila</a:t>
            </a:r>
            <a:r>
              <a:rPr lang="pt-BR" dirty="0"/>
              <a:t>: Aproveitar os benefícios do regime de </a:t>
            </a:r>
            <a:r>
              <a:rPr lang="pt-BR" i="1" dirty="0"/>
              <a:t>maquila</a:t>
            </a:r>
            <a:r>
              <a:rPr lang="pt-BR" dirty="0"/>
              <a:t>, que permite importar petróleo sem impostos, processá-lo no Paraguai e exportar os produtos com isenção fiscal. Isso reduz significativamente os custos de produção e aumenta a competitividade no mercado internacional.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Mercado Alvo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Fornecimento Local</a:t>
            </a:r>
            <a:r>
              <a:rPr lang="pt-BR" dirty="0"/>
              <a:t>: Atender à demanda interna do Paraguai por combustíveis e derivados, que depende fortemente de importações, oferecendo preços competitivos e contribuindo para a segurança energética do país.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b="1" dirty="0"/>
              <a:t>Exportação</a:t>
            </a:r>
            <a:r>
              <a:rPr lang="pt-BR" dirty="0"/>
              <a:t>: Exportar a maior parte da produção para mercados regionais (como Brasil, Argentina e Bolívia) e internacionais, aproveitando a localização estratégica do Paraguai e acordos comerciais do Mercosul.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Vantagens Competitivas</a:t>
            </a:r>
            <a:r>
              <a:rPr lang="pt-BR" dirty="0"/>
              <a:t>: 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Redução de custos via incentivos fiscais da </a:t>
            </a:r>
            <a:r>
              <a:rPr lang="pt-BR" i="1" dirty="0"/>
              <a:t>maquila</a:t>
            </a:r>
            <a:r>
              <a:rPr lang="pt-BR" dirty="0"/>
              <a:t> e acesso a energia barata.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Flexibilidade na compra de petróleo </a:t>
            </a:r>
            <a:r>
              <a:rPr lang="pt-BR" i="1" dirty="0"/>
              <a:t>off-</a:t>
            </a:r>
            <a:r>
              <a:rPr lang="pt-BR" i="1" dirty="0" err="1"/>
              <a:t>market</a:t>
            </a:r>
            <a:r>
              <a:rPr lang="pt-BR" dirty="0"/>
              <a:t>, evitando volatilidade de preços em mercados regulados.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Proximidade com mercados consumidores no Mercosul, reduzindo custos logísticos.</a:t>
            </a:r>
          </a:p>
          <a:p>
            <a:pPr marL="742950" lvl="1" indent="-285750">
              <a:buFont typeface="+mj-lt"/>
              <a:buAutoNum type="arabicPeriod"/>
            </a:pPr>
            <a:r>
              <a:rPr lang="pt-BR" dirty="0"/>
              <a:t>Contribuição para o desenvolvimento econômico do Paraguai, gerando empregos e infraestrutura.</a:t>
            </a:r>
          </a:p>
          <a:p>
            <a:pPr>
              <a:buFont typeface="+mj-lt"/>
              <a:buAutoNum type="arabicPeriod"/>
            </a:pPr>
            <a:r>
              <a:rPr lang="pt-BR" b="1" dirty="0"/>
              <a:t>Sustentabilidade e Conformidade</a:t>
            </a:r>
            <a:r>
              <a:rPr lang="pt-BR" dirty="0"/>
              <a:t>: Incorporar tecnologias de refino que minimizem impactos ambientais, atendendo a regulamentações locais e internacionais, e investir em práticas que alinhem o negócio a padrões de sustentabilidade, aumentando a aceitação no mercado global.</a:t>
            </a:r>
          </a:p>
          <a:p>
            <a:r>
              <a:rPr lang="pt-BR" dirty="0">
                <a:effectLst/>
              </a:rPr>
              <a:t>O negócio se baseia em combinar vantagens logísticas, fiscais e operacionais do Paraguai com uma estratégia de </a:t>
            </a:r>
            <a:r>
              <a:rPr lang="pt-BR" dirty="0" err="1">
                <a:effectLst/>
              </a:rPr>
              <a:t>sourcing</a:t>
            </a:r>
            <a:r>
              <a:rPr lang="pt-BR" dirty="0">
                <a:effectLst/>
              </a:rPr>
              <a:t> eficiente e foco em exportação, criando uma operação rentável e escalável no setor de refino de petróleo.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459D1-47F2-FE8F-3C8D-7433F4359C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44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46AA8-D6D6-093F-A481-D36C75FAE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100001-220C-A12F-25F6-8BC11FA50A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F3AB-EDBB-75F9-D60E-0ED4C217F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20881C-0C4D-30E9-9D5C-EAA3EC6F50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439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07CEF-97A2-C816-9079-178054E36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5EC90D-6B82-6DA1-AA51-77EC42A01B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D27BC0-DEA3-C284-89C7-219B654DE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6A018F-DBDA-D98D-C901-B8AFAD8179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9243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3800B-3941-B321-8E90-879B2F63C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2F71A-E969-B22D-8EA2-247CA90118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C5BC7E-2E06-DE35-FAAE-356A695208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FE177-1C4A-E6FD-9D18-432DDD94B7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6140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4E16C-1AFA-6A49-CC2E-2569D8326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A1597-0645-38FD-B601-BC71F7F03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8F91A-ED1C-141A-3B81-86F3989103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CBB414-8BB0-41CC-9ECB-AB0A74BE6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08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7833F-879B-CBC3-72B5-EF5AC5EAB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E525CF-474B-B5E1-70A5-3630FCBF2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462727-307B-E474-B002-780D454C19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Mínima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US$ 10 milhões (destilação) + US$ 5 milhões (HDT) + US$ 2,5 milhões (armazenamento) + US$ 2 milhões (utilidades) + US$ 1 milhão (eficiência) + US$ 2 milhões (biocombustíveis) + US$ 1 milhão (manutenção) + US$ 1 milhão (segurança) = </a:t>
            </a:r>
            <a:r>
              <a:rPr lang="pt-BR" b="1" dirty="0"/>
              <a:t>US$ 24,5 milhões</a:t>
            </a:r>
            <a:r>
              <a:rPr lang="pt-BR" dirty="0"/>
              <a:t>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pt-BR" b="1" dirty="0"/>
              <a:t>Estimativa Máxima</a:t>
            </a:r>
            <a:r>
              <a:rPr lang="pt-BR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pt-BR" dirty="0"/>
              <a:t>US$ 15 milhões (destilação) + US$ 8 milhões (HDT) + US$ 3,5 milhões (armazenamento) + US$ 3,5 milhões (utilidades) + US$ 2 milhões (eficiência) + US$ 3 milhões (biocombustíveis) + US$ 2 milhões (manutenção) + US$ 1,5 milhões (segurança) = </a:t>
            </a:r>
            <a:r>
              <a:rPr lang="pt-BR" b="1" dirty="0"/>
              <a:t>US$ 38,5 milhões</a:t>
            </a:r>
            <a:r>
              <a:rPr lang="pt-BR" dirty="0"/>
              <a:t>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9EB0DB-09D0-106A-B37B-9592D4F05D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0E9E04-4302-4661-841E-CBBFFE53E0F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4058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44796-1225-B83A-3371-913354F7B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D0833F-2939-D676-97D9-470A448FB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CF510B-7B86-7563-E152-A084CE1B5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C4B5B-67B0-C6F2-77A7-84D195EDF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F3EC0-2869-B4BA-421C-6B31E3DB9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10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D5BE-1F39-03F7-EDD2-5DDB37561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6B3715-C0CB-DBB2-7D9B-0F8D32AB7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0F43-6844-B384-0F38-FACCAEEFE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398EE-4159-9674-B9A2-61199F6EF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5D613-D626-51E8-6ECB-F76AF71BC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0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98E4EB-0262-9063-3F5A-54C7AB84E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F4E75C-33C2-9E60-23C9-D4CE09605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215CF4-E11D-C665-659D-46362FE56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AFF5B-31A2-2328-B787-3E117BE7A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F72B5-070B-E8F9-B7EC-8890C7D67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34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97F42-0A90-A728-EF88-DFAD3C635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FDB86-1454-1AA2-1129-EE8743BDF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C98F4A-5B25-F0FB-2A37-8CF4E45FD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41AAB-CF80-E63C-1088-5170A47D0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EEAC6-3903-D08A-BC53-0C16B6574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633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650CF2-3422-7562-9E71-EF0A7DBFC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14753-2BB5-12E4-2A91-A2F3809EAE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A20C3F-506E-729A-CB5A-A60226CB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915413-54BA-B341-EF73-9FF6EF66A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E421C-4CE6-EDE5-859E-3523F29E2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56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E1BB5-AB2B-D28E-8BAF-7650D0327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0F47C-A661-0CBC-46FF-9490D59A4D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00F83-9432-1AF2-81DA-C47FCF8681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307843-36D7-A736-7956-BE70FE9F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847BE3-8780-4B39-6915-FA499928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D95417-1CE4-783C-1518-28829ED28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729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E4E54-3536-B1FB-E810-F84771CEA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3C435A-AC3E-7A5C-9470-90FF70FE8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2569F4-9995-FC17-E316-1CA9694C6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CBC7D8-6CA4-8148-BD43-F9AD66D5EE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FBA452-0EF1-4F7B-1A29-770172BEF6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B10B4B-94AC-7831-EC31-083F2B2C6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EA3273-C48C-3AF5-186A-EC89197D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E68B0D-D339-42B1-8846-C5F87C955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281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9BCB-080A-6B26-022B-9BEE8B093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55AB7-4040-77C7-9845-B244817E5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33AC13-D9AE-A068-4D3D-D8550A616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CBDE0-99F4-345A-7EC9-486C188C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5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D06F45-9D30-E32B-A710-81B8E1175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2BBE37-781F-FD02-D6D7-4EFBBD92D9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1ABBF4-0761-D05A-A3A8-4B2DEC744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59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63F43-B148-80E8-E584-D8F61E32E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88156-A605-9772-0D30-12A2465634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EF042C-AE66-25EA-3E2B-20D3BE216E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739BED-8529-103E-6F98-F62AAE10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8722FC-4151-662A-55DD-DDE013F00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E7E8D-A5B9-29CB-228D-99B88D6D6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4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D8DB8-1C17-7991-99C7-A3B581829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15E985-7624-3D04-3C2A-7F0594CCA9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A0BD68-5C70-43A2-079A-0D3252A6A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1DEE61-8579-E944-F135-5FACCA1DF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A47457-EC20-8D31-A44C-C9DBC311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7052BC-DFB9-9EDE-1588-034C638EC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42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15103E-D2BE-1A07-479D-5A2ADDF3D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207978-7BD0-B5A0-E49D-134B68422D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22C5-3FBB-F4A7-8DCF-4BADB2164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A77B43-9D81-4BCA-BF5B-1E880D4BFBC8}" type="datetimeFigureOut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541CF3-21A3-DF99-250B-79E8545EFB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F9FC5-EB9F-366B-9D44-5C6CE441C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2325A-52F0-4549-B126-D364B83413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518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141E12D-BFAB-32A2-33EC-2941B067EA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3" y="2148119"/>
            <a:ext cx="9401226" cy="24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6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038DA-D22A-4C11-1405-D97D71B2D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63AB38A-EE39-74F2-C538-980E3C34DD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2C715D-D162-D226-ADB3-6423D05D174C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ANÁLISE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DB4BB2D5-9843-BF7A-6ADC-B0F8E758F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4700" y="970851"/>
            <a:ext cx="95250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67627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8C4432-A6F3-FBE1-72A1-542D9CA391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C9D6680-F4A8-D98C-F9E1-70CEE24F4F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F89825-9E1D-BF49-B3F1-D20E2C28A286}"/>
              </a:ext>
            </a:extLst>
          </p:cNvPr>
          <p:cNvSpPr txBox="1"/>
          <p:nvPr/>
        </p:nvSpPr>
        <p:spPr>
          <a:xfrm>
            <a:off x="130220" y="262965"/>
            <a:ext cx="661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Hurme Geometric Sans 1" panose="020B0400020000000000" pitchFamily="34" charset="0"/>
              </a:rPr>
              <a:t>ANÁLISE – DEMANDA GASOLINA</a:t>
            </a:r>
          </a:p>
        </p:txBody>
      </p:sp>
      <p:pic>
        <p:nvPicPr>
          <p:cNvPr id="1026" name="Picture 2" descr="Image generated by Grok">
            <a:extLst>
              <a:ext uri="{FF2B5EF4-FFF2-40B4-BE49-F238E27FC236}">
                <a16:creationId xmlns:a16="http://schemas.microsoft.com/office/drawing/2014/main" id="{4F556062-79EB-6DA0-0012-D615322F6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284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3372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2BF71-F501-F335-0F21-7A1B3544E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19E0D14-E96D-37A7-B647-DD34FA536C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pic>
        <p:nvPicPr>
          <p:cNvPr id="2050" name="Picture 2" descr="Image generated by Grok">
            <a:extLst>
              <a:ext uri="{FF2B5EF4-FFF2-40B4-BE49-F238E27FC236}">
                <a16:creationId xmlns:a16="http://schemas.microsoft.com/office/drawing/2014/main" id="{75C0C749-4771-6AFE-8369-1451FADF9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61635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72AABC0-3CC2-9A20-8B1D-266C4096F7CE}"/>
              </a:ext>
            </a:extLst>
          </p:cNvPr>
          <p:cNvSpPr txBox="1"/>
          <p:nvPr/>
        </p:nvSpPr>
        <p:spPr>
          <a:xfrm>
            <a:off x="130220" y="262965"/>
            <a:ext cx="661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Hurme Geometric Sans 1" panose="020B0400020000000000" pitchFamily="34" charset="0"/>
              </a:rPr>
              <a:t>ANÁLISE – DEMANDA DIESEL</a:t>
            </a:r>
          </a:p>
        </p:txBody>
      </p:sp>
    </p:spTree>
    <p:extLst>
      <p:ext uri="{BB962C8B-B14F-4D97-AF65-F5344CB8AC3E}">
        <p14:creationId xmlns:p14="http://schemas.microsoft.com/office/powerpoint/2010/main" val="2967019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5E23A-183E-D711-BC55-8FD3A70CD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C015CBF-1114-CE5D-D07D-EB7AEEBDF7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E18F8DF-33D1-A61E-C9C7-6D6F4C8335E2}"/>
              </a:ext>
            </a:extLst>
          </p:cNvPr>
          <p:cNvSpPr txBox="1"/>
          <p:nvPr/>
        </p:nvSpPr>
        <p:spPr>
          <a:xfrm>
            <a:off x="130220" y="262965"/>
            <a:ext cx="6611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>
                <a:latin typeface="Hurme Geometric Sans 1" panose="020B0400020000000000" pitchFamily="34" charset="0"/>
              </a:rPr>
              <a:t>ANÁLISE – DEMANDA GLP</a:t>
            </a:r>
            <a:endParaRPr lang="pt-BR" sz="3600" b="1" dirty="0">
              <a:latin typeface="Hurme Geometric Sans 1" panose="020B0400020000000000" pitchFamily="34" charset="0"/>
            </a:endParaRPr>
          </a:p>
        </p:txBody>
      </p:sp>
      <p:pic>
        <p:nvPicPr>
          <p:cNvPr id="4098" name="Picture 2" descr="Image generated by Grok">
            <a:extLst>
              <a:ext uri="{FF2B5EF4-FFF2-40B4-BE49-F238E27FC236}">
                <a16:creationId xmlns:a16="http://schemas.microsoft.com/office/drawing/2014/main" id="{EF91E446-944C-55D5-4F11-EDE54F0CC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62284"/>
            <a:ext cx="12192000" cy="5224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7403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42A2C-900F-9C6A-05BF-398F670AF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2CE90B2B-DBBF-3F5F-B774-828A814B09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8EB63AF-9BD8-3BA6-752D-558ED41D70A2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CONCLUSÕES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105CBE-5064-8EB8-F03C-7FE0E7274511}"/>
              </a:ext>
            </a:extLst>
          </p:cNvPr>
          <p:cNvSpPr txBox="1"/>
          <p:nvPr/>
        </p:nvSpPr>
        <p:spPr>
          <a:xfrm>
            <a:off x="760800" y="1443084"/>
            <a:ext cx="1067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latin typeface="Helvetica" pitchFamily="2" charset="0"/>
              </a:rPr>
              <a:t>A refinaria de </a:t>
            </a:r>
            <a:r>
              <a:rPr lang="pt-BR" sz="2400" b="1" dirty="0">
                <a:latin typeface="Helvetica" pitchFamily="2" charset="0"/>
              </a:rPr>
              <a:t>1.000 </a:t>
            </a:r>
            <a:r>
              <a:rPr lang="pt-BR" sz="2400" b="1" dirty="0" err="1">
                <a:latin typeface="Helvetica" pitchFamily="2" charset="0"/>
              </a:rPr>
              <a:t>bpd</a:t>
            </a:r>
            <a:r>
              <a:rPr lang="pt-BR" sz="2400" b="1" dirty="0">
                <a:latin typeface="Helvetica" pitchFamily="2" charset="0"/>
              </a:rPr>
              <a:t> </a:t>
            </a:r>
            <a:r>
              <a:rPr lang="pt-BR" sz="2400" dirty="0">
                <a:latin typeface="Helvetica" pitchFamily="2" charset="0"/>
              </a:rPr>
              <a:t>é economicamente viável, com </a:t>
            </a:r>
            <a:r>
              <a:rPr lang="pt-BR" sz="2400" dirty="0" err="1">
                <a:latin typeface="Helvetica" pitchFamily="2" charset="0"/>
              </a:rPr>
              <a:t>payback</a:t>
            </a:r>
            <a:r>
              <a:rPr lang="pt-BR" sz="2400" dirty="0">
                <a:latin typeface="Helvetica" pitchFamily="2" charset="0"/>
              </a:rPr>
              <a:t> de </a:t>
            </a:r>
            <a:r>
              <a:rPr lang="pt-BR" sz="2400" b="1" dirty="0">
                <a:latin typeface="Helvetica" pitchFamily="2" charset="0"/>
              </a:rPr>
              <a:t>1,27-2,69 anos </a:t>
            </a:r>
            <a:r>
              <a:rPr lang="pt-BR" sz="2400" dirty="0">
                <a:latin typeface="Helvetica" pitchFamily="2" charset="0"/>
              </a:rPr>
              <a:t>e </a:t>
            </a:r>
            <a:r>
              <a:rPr lang="pt-BR" sz="2400" b="1" dirty="0">
                <a:latin typeface="Helvetica" pitchFamily="2" charset="0"/>
              </a:rPr>
              <a:t>ROI de 85,82-294,04% </a:t>
            </a:r>
            <a:r>
              <a:rPr lang="pt-BR" sz="2400" dirty="0">
                <a:latin typeface="Helvetica" pitchFamily="2" charset="0"/>
              </a:rPr>
              <a:t>em </a:t>
            </a:r>
            <a:r>
              <a:rPr lang="pt-BR" sz="2400" b="1" dirty="0">
                <a:latin typeface="Helvetica" pitchFamily="2" charset="0"/>
              </a:rPr>
              <a:t>5 anos</a:t>
            </a:r>
            <a:r>
              <a:rPr lang="pt-BR" sz="2400" dirty="0">
                <a:latin typeface="Helvetica" pitchFamily="2" charset="0"/>
              </a:rPr>
              <a:t>, oferecendo retorno rápido e alta lucratividade. No Paraguai, o projeto se beneficia do regime de </a:t>
            </a:r>
            <a:r>
              <a:rPr lang="pt-BR" sz="2400" b="1" dirty="0">
                <a:latin typeface="Helvetica" pitchFamily="2" charset="0"/>
              </a:rPr>
              <a:t>maquila</a:t>
            </a:r>
            <a:r>
              <a:rPr lang="pt-BR" sz="2400" dirty="0">
                <a:latin typeface="Helvetica" pitchFamily="2" charset="0"/>
              </a:rPr>
              <a:t>, que proporciona isenções fiscais (ex.: redução de IVA de 10%) e incentivos para exportação, reduzindo custos operacionais em 10-20% e fortalecendo a competitividade frente a importações. A configuração modular, com armazenamento de </a:t>
            </a:r>
            <a:r>
              <a:rPr lang="pt-BR" sz="2400" b="1" dirty="0">
                <a:latin typeface="Helvetica" pitchFamily="2" charset="0"/>
              </a:rPr>
              <a:t>14.000 barris</a:t>
            </a:r>
            <a:r>
              <a:rPr lang="pt-BR" sz="2400" dirty="0">
                <a:latin typeface="Helvetica" pitchFamily="2" charset="0"/>
              </a:rPr>
              <a:t> e integração de biocombustíveis, garante eficiência e alinhamento com a transição energética. A refinaria atende à demanda local por combustíveis, promove independência energética e tem potencial de escalabilidade, sendo uma oportunidade </a:t>
            </a:r>
            <a:r>
              <a:rPr lang="pt-BR" sz="2400" b="1" dirty="0">
                <a:latin typeface="Helvetica" pitchFamily="2" charset="0"/>
              </a:rPr>
              <a:t>estratégica</a:t>
            </a:r>
            <a:r>
              <a:rPr lang="pt-BR" sz="2400" dirty="0">
                <a:latin typeface="Helvetica" pitchFamily="2" charset="0"/>
              </a:rPr>
              <a:t> para o </a:t>
            </a:r>
            <a:r>
              <a:rPr lang="pt-BR" sz="2400" b="1" dirty="0">
                <a:latin typeface="Helvetica" pitchFamily="2" charset="0"/>
              </a:rPr>
              <a:t>Paraguai</a:t>
            </a:r>
            <a:r>
              <a:rPr lang="pt-BR" sz="2400" dirty="0">
                <a:latin typeface="Helvetica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80503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2AD910-68AB-8430-4646-303810194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F7BE2BA-A2C3-E774-5AFB-0D3F2796C6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893" y="2148119"/>
            <a:ext cx="9401226" cy="2420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795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1D6F50-CF59-CC63-579C-D0A692458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4A4ADDA-142F-F856-7965-98F2A99AEC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DCAC49B-51E5-8EFF-1EE1-30555AE11702}"/>
              </a:ext>
            </a:extLst>
          </p:cNvPr>
          <p:cNvSpPr txBox="1"/>
          <p:nvPr/>
        </p:nvSpPr>
        <p:spPr>
          <a:xfrm>
            <a:off x="638212" y="1162284"/>
            <a:ext cx="10670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Missão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Produzir combustíveis e derivados de petróleo com excelência, segurança e sustentabilidade, atendendo às necessidades do mercado com inovação, responsabilidade ambiental e compromisso com o desenvolvimento socioeconômico das comunidades onde atuamos.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BD95FC-FA41-9F89-7147-E15147CC9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9231DB3-ED56-7D84-D8AB-21A14188B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2430EC5-5CD8-7AF1-9DB8-E10227704B90}"/>
              </a:ext>
            </a:extLst>
          </p:cNvPr>
          <p:cNvSpPr txBox="1"/>
          <p:nvPr/>
        </p:nvSpPr>
        <p:spPr>
          <a:xfrm>
            <a:off x="638212" y="1162284"/>
            <a:ext cx="106704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Visão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dirty="0"/>
          </a:p>
          <a:p>
            <a:endParaRPr lang="pt-BR" sz="2400" dirty="0"/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Ser referência no refino de petróleo, destacando-se pela inovação tecnológica, excelência operacional e sustentabilidade ambiental, promovendo o desenvolvimento econômico e social das comunidades locais onde atuamos, com responsabilidade e compromisso com um futuro energético sustentável.</a:t>
            </a:r>
          </a:p>
          <a:p>
            <a:endParaRPr lang="pt-BR" sz="2400" dirty="0">
              <a:latin typeface="Helvetica" pitchFamily="2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30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42A8F-A5FA-5275-2A48-67C2D8F52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0F3FEEC-97AF-40DD-5258-F0D103BBF1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0CF2742-FCAC-5AEF-3D7B-610DF88E89A9}"/>
              </a:ext>
            </a:extLst>
          </p:cNvPr>
          <p:cNvSpPr txBox="1"/>
          <p:nvPr/>
        </p:nvSpPr>
        <p:spPr>
          <a:xfrm>
            <a:off x="626259" y="768124"/>
            <a:ext cx="40786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Valores</a:t>
            </a:r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807A30D-5F66-99D2-110E-877C108450C0}"/>
              </a:ext>
            </a:extLst>
          </p:cNvPr>
          <p:cNvGrpSpPr/>
          <p:nvPr/>
        </p:nvGrpSpPr>
        <p:grpSpPr>
          <a:xfrm>
            <a:off x="2579513" y="2799496"/>
            <a:ext cx="1384368" cy="1292962"/>
            <a:chOff x="615758" y="2631260"/>
            <a:chExt cx="1384368" cy="1292962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AE63EBD-F8B5-DDC6-8259-7913B5C4B331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9CFEEB27-B77F-FF11-F8F1-C61F9AC60BC7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10773" y="668936"/>
                  </a:move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ounded Rectangle 3">
              <a:extLst>
                <a:ext uri="{FF2B5EF4-FFF2-40B4-BE49-F238E27FC236}">
                  <a16:creationId xmlns:a16="http://schemas.microsoft.com/office/drawing/2014/main" id="{64AEA726-20E4-4DE3-0470-2B4BF4CA8C93}"/>
                </a:ext>
              </a:extLst>
            </p:cNvPr>
            <p:cNvSpPr/>
            <p:nvPr/>
          </p:nvSpPr>
          <p:spPr>
            <a:xfrm>
              <a:off x="1154258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0"/>
                  </a:move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0" y="845868"/>
                  </a:ln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007DA8A8-0E58-DC96-6700-DDEED5B8A37C}"/>
                </a:ext>
              </a:extLst>
            </p:cNvPr>
            <p:cNvSpPr/>
            <p:nvPr/>
          </p:nvSpPr>
          <p:spPr>
            <a:xfrm>
              <a:off x="615758" y="2631260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547311" y="1069415"/>
                  </a:moveTo>
                  <a:lnTo>
                    <a:pt x="547311" y="1269004"/>
                  </a:lnTo>
                  <a:cubicBezTo>
                    <a:pt x="547311" y="1285520"/>
                    <a:pt x="526630" y="1292962"/>
                    <a:pt x="516106" y="1280232"/>
                  </a:cubicBezTo>
                  <a:lnTo>
                    <a:pt x="10773" y="668936"/>
                  </a:lnTo>
                  <a:cubicBezTo>
                    <a:pt x="0" y="655904"/>
                    <a:pt x="0" y="637057"/>
                    <a:pt x="10773" y="624025"/>
                  </a:cubicBezTo>
                  <a:lnTo>
                    <a:pt x="516106" y="12730"/>
                  </a:lnTo>
                  <a:cubicBezTo>
                    <a:pt x="526630" y="0"/>
                    <a:pt x="547311" y="7441"/>
                    <a:pt x="547311" y="23958"/>
                  </a:cubicBezTo>
                  <a:lnTo>
                    <a:pt x="547311" y="223546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AE2647F-435B-D629-439B-B9FE72186A9C}"/>
              </a:ext>
            </a:extLst>
          </p:cNvPr>
          <p:cNvGrpSpPr/>
          <p:nvPr/>
        </p:nvGrpSpPr>
        <p:grpSpPr>
          <a:xfrm>
            <a:off x="3963882" y="3023043"/>
            <a:ext cx="845868" cy="845868"/>
            <a:chOff x="2000127" y="2854807"/>
            <a:chExt cx="845868" cy="845868"/>
          </a:xfrm>
        </p:grpSpPr>
        <p:sp>
          <p:nvSpPr>
            <p:cNvPr id="10" name="Rounded Rectangle 6">
              <a:extLst>
                <a:ext uri="{FF2B5EF4-FFF2-40B4-BE49-F238E27FC236}">
                  <a16:creationId xmlns:a16="http://schemas.microsoft.com/office/drawing/2014/main" id="{410E9BFF-FEB3-1425-6083-45516C819B1E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67DED052-775A-E3FF-E0EE-E938F5085E43}"/>
                </a:ext>
              </a:extLst>
            </p:cNvPr>
            <p:cNvSpPr/>
            <p:nvPr/>
          </p:nvSpPr>
          <p:spPr>
            <a:xfrm>
              <a:off x="2000127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492F4D3-731F-FA6B-D82B-FA2229B5C7C4}"/>
              </a:ext>
            </a:extLst>
          </p:cNvPr>
          <p:cNvGrpSpPr/>
          <p:nvPr/>
        </p:nvGrpSpPr>
        <p:grpSpPr>
          <a:xfrm>
            <a:off x="4809751" y="3023043"/>
            <a:ext cx="845868" cy="845868"/>
            <a:chOff x="2845996" y="2854807"/>
            <a:chExt cx="845868" cy="845868"/>
          </a:xfrm>
        </p:grpSpPr>
        <p:sp>
          <p:nvSpPr>
            <p:cNvPr id="13" name="Rounded Rectangle 9">
              <a:extLst>
                <a:ext uri="{FF2B5EF4-FFF2-40B4-BE49-F238E27FC236}">
                  <a16:creationId xmlns:a16="http://schemas.microsoft.com/office/drawing/2014/main" id="{CAFFBB39-C392-79A0-71FF-559CCE52CEC8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B51AB255-63F3-27E8-9FDB-E8E7DA162D75}"/>
                </a:ext>
              </a:extLst>
            </p:cNvPr>
            <p:cNvSpPr/>
            <p:nvPr/>
          </p:nvSpPr>
          <p:spPr>
            <a:xfrm>
              <a:off x="2845996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AFB443A-6F95-0D62-1559-E382E7CC34B1}"/>
              </a:ext>
            </a:extLst>
          </p:cNvPr>
          <p:cNvGrpSpPr/>
          <p:nvPr/>
        </p:nvGrpSpPr>
        <p:grpSpPr>
          <a:xfrm>
            <a:off x="5655620" y="3023043"/>
            <a:ext cx="845868" cy="845868"/>
            <a:chOff x="3691865" y="2854807"/>
            <a:chExt cx="845868" cy="845868"/>
          </a:xfrm>
        </p:grpSpPr>
        <p:sp>
          <p:nvSpPr>
            <p:cNvPr id="16" name="Rounded Rectangle 12">
              <a:extLst>
                <a:ext uri="{FF2B5EF4-FFF2-40B4-BE49-F238E27FC236}">
                  <a16:creationId xmlns:a16="http://schemas.microsoft.com/office/drawing/2014/main" id="{B6CDE201-B634-2822-E7DA-EAF0A11CF37B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7900D940-721D-4015-2CE2-CFA88BC51F34}"/>
                </a:ext>
              </a:extLst>
            </p:cNvPr>
            <p:cNvSpPr/>
            <p:nvPr/>
          </p:nvSpPr>
          <p:spPr>
            <a:xfrm>
              <a:off x="3691865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1FCF36A-57B6-5AF1-6162-CBD3BF864875}"/>
              </a:ext>
            </a:extLst>
          </p:cNvPr>
          <p:cNvGrpSpPr/>
          <p:nvPr/>
        </p:nvGrpSpPr>
        <p:grpSpPr>
          <a:xfrm>
            <a:off x="6501489" y="3023043"/>
            <a:ext cx="845868" cy="845868"/>
            <a:chOff x="4537734" y="2854807"/>
            <a:chExt cx="845868" cy="845868"/>
          </a:xfrm>
        </p:grpSpPr>
        <p:sp>
          <p:nvSpPr>
            <p:cNvPr id="19" name="Rounded Rectangle 15">
              <a:extLst>
                <a:ext uri="{FF2B5EF4-FFF2-40B4-BE49-F238E27FC236}">
                  <a16:creationId xmlns:a16="http://schemas.microsoft.com/office/drawing/2014/main" id="{1E350571-9916-5A3F-681D-B8E13F51A910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" name="Rounded Rectangle 16">
              <a:extLst>
                <a:ext uri="{FF2B5EF4-FFF2-40B4-BE49-F238E27FC236}">
                  <a16:creationId xmlns:a16="http://schemas.microsoft.com/office/drawing/2014/main" id="{5CF5976C-83E1-DC0E-0E5F-31191820E4DF}"/>
                </a:ext>
              </a:extLst>
            </p:cNvPr>
            <p:cNvSpPr/>
            <p:nvPr/>
          </p:nvSpPr>
          <p:spPr>
            <a:xfrm>
              <a:off x="4537734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E01ED1D-DB79-4EFD-4F7A-AE1741424EC6}"/>
              </a:ext>
            </a:extLst>
          </p:cNvPr>
          <p:cNvGrpSpPr/>
          <p:nvPr/>
        </p:nvGrpSpPr>
        <p:grpSpPr>
          <a:xfrm>
            <a:off x="7347358" y="3023043"/>
            <a:ext cx="845868" cy="845868"/>
            <a:chOff x="5383603" y="2854807"/>
            <a:chExt cx="845868" cy="845868"/>
          </a:xfrm>
        </p:grpSpPr>
        <p:sp>
          <p:nvSpPr>
            <p:cNvPr id="22" name="Rounded Rectangle 18">
              <a:extLst>
                <a:ext uri="{FF2B5EF4-FFF2-40B4-BE49-F238E27FC236}">
                  <a16:creationId xmlns:a16="http://schemas.microsoft.com/office/drawing/2014/main" id="{790C8317-7BA7-86B4-FF84-70646F333738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3" name="Rounded Rectangle 19">
              <a:extLst>
                <a:ext uri="{FF2B5EF4-FFF2-40B4-BE49-F238E27FC236}">
                  <a16:creationId xmlns:a16="http://schemas.microsoft.com/office/drawing/2014/main" id="{6D8150E6-5C25-62A2-11A1-47D628787052}"/>
                </a:ext>
              </a:extLst>
            </p:cNvPr>
            <p:cNvSpPr/>
            <p:nvPr/>
          </p:nvSpPr>
          <p:spPr>
            <a:xfrm>
              <a:off x="5383603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10624" y="0"/>
                  </a:lnTo>
                  <a:cubicBezTo>
                    <a:pt x="830089" y="0"/>
                    <a:pt x="845868" y="15779"/>
                    <a:pt x="845868" y="35244"/>
                  </a:cubicBezTo>
                  <a:lnTo>
                    <a:pt x="845868" y="810624"/>
                  </a:lnTo>
                  <a:cubicBezTo>
                    <a:pt x="845868" y="830089"/>
                    <a:pt x="830089" y="845868"/>
                    <a:pt x="810624" y="845868"/>
                  </a:cubicBez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3FF8F25-1573-A99F-ECC8-A21A73B6C904}"/>
              </a:ext>
            </a:extLst>
          </p:cNvPr>
          <p:cNvGrpSpPr/>
          <p:nvPr/>
        </p:nvGrpSpPr>
        <p:grpSpPr>
          <a:xfrm>
            <a:off x="8193227" y="2796464"/>
            <a:ext cx="1384369" cy="1292962"/>
            <a:chOff x="6229472" y="2628228"/>
            <a:chExt cx="1384369" cy="1292962"/>
          </a:xfrm>
        </p:grpSpPr>
        <p:sp>
          <p:nvSpPr>
            <p:cNvPr id="25" name="Rounded Rectangle 21">
              <a:extLst>
                <a:ext uri="{FF2B5EF4-FFF2-40B4-BE49-F238E27FC236}">
                  <a16:creationId xmlns:a16="http://schemas.microsoft.com/office/drawing/2014/main" id="{009FF38D-3F2D-9B1E-BBD0-B8C03C29F5E4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6" name="Rounded Rectangle 22">
              <a:extLst>
                <a:ext uri="{FF2B5EF4-FFF2-40B4-BE49-F238E27FC236}">
                  <a16:creationId xmlns:a16="http://schemas.microsoft.com/office/drawing/2014/main" id="{A91B52E0-9C58-8FA7-CA10-3AC2E4FD9D30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31204" y="1280232"/>
                  </a:moveTo>
                  <a:cubicBezTo>
                    <a:pt x="20680" y="1292962"/>
                    <a:pt x="0" y="1285520"/>
                    <a:pt x="0" y="1269004"/>
                  </a:cubicBez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7" name="Rounded Rectangle 23">
              <a:extLst>
                <a:ext uri="{FF2B5EF4-FFF2-40B4-BE49-F238E27FC236}">
                  <a16:creationId xmlns:a16="http://schemas.microsoft.com/office/drawing/2014/main" id="{D471AD54-01C7-C005-D6B0-8D48A67207EF}"/>
                </a:ext>
              </a:extLst>
            </p:cNvPr>
            <p:cNvSpPr/>
            <p:nvPr/>
          </p:nvSpPr>
          <p:spPr>
            <a:xfrm>
              <a:off x="6229472" y="2854807"/>
              <a:ext cx="845868" cy="845868"/>
            </a:xfrm>
            <a:custGeom>
              <a:avLst/>
              <a:gdLst/>
              <a:ahLst/>
              <a:cxnLst/>
              <a:rect l="0" t="0" r="0" b="0"/>
              <a:pathLst>
                <a:path w="845868" h="845868">
                  <a:moveTo>
                    <a:pt x="0" y="35244"/>
                  </a:moveTo>
                  <a:cubicBezTo>
                    <a:pt x="0" y="15779"/>
                    <a:pt x="15779" y="0"/>
                    <a:pt x="35244" y="0"/>
                  </a:cubicBezTo>
                  <a:lnTo>
                    <a:pt x="845868" y="0"/>
                  </a:lnTo>
                  <a:lnTo>
                    <a:pt x="845868" y="845868"/>
                  </a:lnTo>
                  <a:lnTo>
                    <a:pt x="35244" y="845868"/>
                  </a:lnTo>
                  <a:cubicBezTo>
                    <a:pt x="15779" y="845868"/>
                    <a:pt x="0" y="830089"/>
                    <a:pt x="0" y="810624"/>
                  </a:cubicBezTo>
                  <a:close/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8" name="Rounded Rectangle 24">
              <a:extLst>
                <a:ext uri="{FF2B5EF4-FFF2-40B4-BE49-F238E27FC236}">
                  <a16:creationId xmlns:a16="http://schemas.microsoft.com/office/drawing/2014/main" id="{3B3AB670-969B-3A6C-432E-19C44A1934C9}"/>
                </a:ext>
              </a:extLst>
            </p:cNvPr>
            <p:cNvSpPr/>
            <p:nvPr/>
          </p:nvSpPr>
          <p:spPr>
            <a:xfrm>
              <a:off x="7066530" y="2628228"/>
              <a:ext cx="547311" cy="1292962"/>
            </a:xfrm>
            <a:custGeom>
              <a:avLst/>
              <a:gdLst/>
              <a:ahLst/>
              <a:cxnLst/>
              <a:rect l="0" t="0" r="0" b="0"/>
              <a:pathLst>
                <a:path w="547311" h="1292962">
                  <a:moveTo>
                    <a:pt x="0" y="226579"/>
                  </a:moveTo>
                  <a:lnTo>
                    <a:pt x="0" y="23958"/>
                  </a:lnTo>
                  <a:cubicBezTo>
                    <a:pt x="0" y="7441"/>
                    <a:pt x="20681" y="0"/>
                    <a:pt x="31204" y="12730"/>
                  </a:cubicBezTo>
                  <a:lnTo>
                    <a:pt x="536538" y="624025"/>
                  </a:lnTo>
                  <a:cubicBezTo>
                    <a:pt x="547311" y="637057"/>
                    <a:pt x="547311" y="655904"/>
                    <a:pt x="536538" y="668936"/>
                  </a:cubicBezTo>
                  <a:lnTo>
                    <a:pt x="31204" y="1280232"/>
                  </a:lnTo>
                  <a:cubicBezTo>
                    <a:pt x="20680" y="1292962"/>
                    <a:pt x="0" y="1285520"/>
                    <a:pt x="0" y="1269004"/>
                  </a:cubicBezTo>
                  <a:lnTo>
                    <a:pt x="0" y="1072448"/>
                  </a:lnTo>
                </a:path>
              </a:pathLst>
            </a:custGeom>
            <a:noFill/>
            <a:ln w="1321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BC399423-92C0-353F-9202-66C1B8A6D3B6}"/>
              </a:ext>
            </a:extLst>
          </p:cNvPr>
          <p:cNvSpPr txBox="1"/>
          <p:nvPr/>
        </p:nvSpPr>
        <p:spPr>
          <a:xfrm>
            <a:off x="2857380" y="2530501"/>
            <a:ext cx="502234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Interno</a:t>
            </a:r>
            <a:endParaRPr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B2966DB-C2AB-A2C0-04ED-C409466A8F45}"/>
              </a:ext>
            </a:extLst>
          </p:cNvPr>
          <p:cNvSpPr txBox="1"/>
          <p:nvPr/>
        </p:nvSpPr>
        <p:spPr>
          <a:xfrm>
            <a:off x="8786819" y="2530501"/>
            <a:ext cx="695288" cy="1692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sz="1100" b="1" dirty="0" err="1"/>
              <a:t>Externo</a:t>
            </a:r>
            <a:endParaRPr sz="1100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0D03A23-4088-BE0B-4E3A-7231717B1BF2}"/>
              </a:ext>
            </a:extLst>
          </p:cNvPr>
          <p:cNvSpPr txBox="1"/>
          <p:nvPr/>
        </p:nvSpPr>
        <p:spPr>
          <a:xfrm>
            <a:off x="6938433" y="2081133"/>
            <a:ext cx="1493487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Desenvolve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comunidades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,
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valorizando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900" b="0" dirty="0" err="1">
                <a:solidFill>
                  <a:srgbClr val="543A3A"/>
                </a:solidFill>
                <a:latin typeface="Helvetica" pitchFamily="2" charset="0"/>
              </a:rPr>
              <a:t>cultura</a:t>
            </a:r>
            <a:r>
              <a:rPr sz="900" b="0" dirty="0">
                <a:solidFill>
                  <a:srgbClr val="543A3A"/>
                </a:solidFill>
                <a:latin typeface="Helvetica" pitchFamily="2" charset="0"/>
              </a:rPr>
              <a:t>
local.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1AA52DC-2E85-E11D-6331-261769ADA23C}"/>
              </a:ext>
            </a:extLst>
          </p:cNvPr>
          <p:cNvSpPr txBox="1"/>
          <p:nvPr/>
        </p:nvSpPr>
        <p:spPr>
          <a:xfrm>
            <a:off x="5427147" y="2081133"/>
            <a:ext cx="1400970" cy="5539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Promove</a:t>
            </a:r>
            <a:r>
              <a:rPr dirty="0"/>
              <a:t> o </a:t>
            </a:r>
            <a:r>
              <a:rPr dirty="0" err="1"/>
              <a:t>trabalho</a:t>
            </a:r>
            <a:r>
              <a:rPr dirty="0"/>
              <a:t>
</a:t>
            </a:r>
            <a:r>
              <a:rPr dirty="0" err="1"/>
              <a:t>em</a:t>
            </a:r>
            <a:r>
              <a:rPr dirty="0"/>
              <a:t> equipe </a:t>
            </a:r>
            <a:r>
              <a:rPr dirty="0" err="1"/>
              <a:t>inclusivo</a:t>
            </a:r>
            <a:r>
              <a:rPr dirty="0"/>
              <a:t>
e </a:t>
            </a:r>
            <a:r>
              <a:rPr dirty="0" err="1"/>
              <a:t>valoriza</a:t>
            </a:r>
            <a:r>
              <a:rPr dirty="0"/>
              <a:t> a
</a:t>
            </a:r>
            <a:r>
              <a:rPr dirty="0" err="1"/>
              <a:t>diversidade</a:t>
            </a:r>
            <a:r>
              <a:rPr dirty="0"/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B61F178-5261-4E01-6BD7-B05A28F05842}"/>
              </a:ext>
            </a:extLst>
          </p:cNvPr>
          <p:cNvSpPr txBox="1"/>
          <p:nvPr/>
        </p:nvSpPr>
        <p:spPr>
          <a:xfrm>
            <a:off x="3942207" y="2213300"/>
            <a:ext cx="140097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Busca </a:t>
            </a:r>
            <a:r>
              <a:rPr dirty="0" err="1"/>
              <a:t>qualidade</a:t>
            </a:r>
            <a:r>
              <a:rPr dirty="0"/>
              <a:t>
superior e </a:t>
            </a:r>
            <a:r>
              <a:rPr dirty="0" err="1"/>
              <a:t>eficiência</a:t>
            </a:r>
            <a:r>
              <a:rPr dirty="0"/>
              <a:t>
</a:t>
            </a:r>
            <a:r>
              <a:rPr dirty="0" err="1"/>
              <a:t>na</a:t>
            </a:r>
            <a:r>
              <a:rPr dirty="0"/>
              <a:t> </a:t>
            </a:r>
            <a:r>
              <a:rPr dirty="0" err="1"/>
              <a:t>produção</a:t>
            </a:r>
            <a:r>
              <a:rPr dirty="0"/>
              <a:t>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EC43E89-101F-16EC-50C8-B4C76DF921F6}"/>
              </a:ext>
            </a:extLst>
          </p:cNvPr>
          <p:cNvSpPr txBox="1"/>
          <p:nvPr/>
        </p:nvSpPr>
        <p:spPr>
          <a:xfrm>
            <a:off x="5527682" y="1771862"/>
            <a:ext cx="1136636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 dirty="0" err="1">
                <a:solidFill>
                  <a:srgbClr val="DE8431"/>
                </a:solidFill>
                <a:latin typeface="Roboto"/>
              </a:rPr>
              <a:t>Colaboração</a:t>
            </a:r>
            <a:endParaRPr sz="13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1569B5B-5B9E-3B2B-76C4-3C5D84AB44F1}"/>
              </a:ext>
            </a:extLst>
          </p:cNvPr>
          <p:cNvSpPr txBox="1"/>
          <p:nvPr/>
        </p:nvSpPr>
        <p:spPr>
          <a:xfrm>
            <a:off x="4121690" y="1877596"/>
            <a:ext cx="9251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92BD39"/>
                </a:solidFill>
                <a:latin typeface="Roboto"/>
              </a:rPr>
              <a:t>Excelência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FF0C150-D02D-1DE5-6415-49A2A59A692B}"/>
              </a:ext>
            </a:extLst>
          </p:cNvPr>
          <p:cNvSpPr txBox="1"/>
          <p:nvPr/>
        </p:nvSpPr>
        <p:spPr>
          <a:xfrm>
            <a:off x="7059058" y="1560395"/>
            <a:ext cx="1123419" cy="40011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55753"/>
                </a:solidFill>
                <a:latin typeface="Roboto"/>
              </a:rPr>
              <a:t>Respeito à
Comunidade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B21D19C-D2AA-C374-7C09-66BED72ABD1C}"/>
              </a:ext>
            </a:extLst>
          </p:cNvPr>
          <p:cNvSpPr txBox="1"/>
          <p:nvPr/>
        </p:nvSpPr>
        <p:spPr>
          <a:xfrm>
            <a:off x="7854263" y="4539440"/>
            <a:ext cx="1374537" cy="69249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lang="pt-BR" noProof="0" dirty="0"/>
              <a:t>Investe em
tecnologia para
otimizar a eficiência
e minimizar
emissões.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6A82096-9974-3082-E070-6BFB4CA831AE}"/>
              </a:ext>
            </a:extLst>
          </p:cNvPr>
          <p:cNvSpPr txBox="1"/>
          <p:nvPr/>
        </p:nvSpPr>
        <p:spPr>
          <a:xfrm>
            <a:off x="3277583" y="4203735"/>
            <a:ext cx="951602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3CC583"/>
                </a:solidFill>
                <a:latin typeface="Roboto"/>
              </a:rPr>
              <a:t>Segurança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5FF5BBA-122F-3FD9-F763-1FD7B10725EB}"/>
              </a:ext>
            </a:extLst>
          </p:cNvPr>
          <p:cNvSpPr txBox="1"/>
          <p:nvPr/>
        </p:nvSpPr>
        <p:spPr>
          <a:xfrm>
            <a:off x="4780234" y="4203735"/>
            <a:ext cx="1004469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E0CB15"/>
                </a:solidFill>
                <a:latin typeface="Roboto"/>
              </a:rPr>
              <a:t>Integridade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2D39DDF-15E6-64BD-EB4B-48D2F4717C65}"/>
              </a:ext>
            </a:extLst>
          </p:cNvPr>
          <p:cNvSpPr txBox="1"/>
          <p:nvPr/>
        </p:nvSpPr>
        <p:spPr>
          <a:xfrm>
            <a:off x="6152568" y="4203735"/>
            <a:ext cx="1467053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1EABDA"/>
                </a:solidFill>
                <a:latin typeface="Roboto"/>
              </a:rPr>
              <a:t>Sustentabilidade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8A1D7E2-AB9F-5608-325F-A6EBD119327E}"/>
              </a:ext>
            </a:extLst>
          </p:cNvPr>
          <p:cNvSpPr txBox="1"/>
          <p:nvPr/>
        </p:nvSpPr>
        <p:spPr>
          <a:xfrm>
            <a:off x="8099388" y="4203735"/>
            <a:ext cx="819435" cy="200055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sz="1300" b="1">
                <a:solidFill>
                  <a:srgbClr val="7F64EA"/>
                </a:solidFill>
                <a:latin typeface="Roboto"/>
              </a:rPr>
              <a:t>Inovação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48AA33-BD59-1CB5-EF4E-238B164FA240}"/>
              </a:ext>
            </a:extLst>
          </p:cNvPr>
          <p:cNvSpPr txBox="1"/>
          <p:nvPr/>
        </p:nvSpPr>
        <p:spPr>
          <a:xfrm>
            <a:off x="3120921" y="4539440"/>
            <a:ext cx="1387753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Prioriza</a:t>
            </a:r>
            <a:r>
              <a:rPr dirty="0"/>
              <a:t> a </a:t>
            </a:r>
            <a:r>
              <a:rPr dirty="0" err="1"/>
              <a:t>proteção</a:t>
            </a:r>
            <a:r>
              <a:rPr dirty="0"/>
              <a:t>
de </a:t>
            </a:r>
            <a:r>
              <a:rPr dirty="0" err="1"/>
              <a:t>colaboradores</a:t>
            </a:r>
            <a:r>
              <a:rPr dirty="0"/>
              <a:t> e
</a:t>
            </a:r>
            <a:r>
              <a:rPr dirty="0" err="1"/>
              <a:t>operações</a:t>
            </a:r>
            <a:r>
              <a:rPr dirty="0"/>
              <a:t>.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F653B-5FFD-F019-7D4B-F1F1A931FD82}"/>
              </a:ext>
            </a:extLst>
          </p:cNvPr>
          <p:cNvSpPr txBox="1"/>
          <p:nvPr/>
        </p:nvSpPr>
        <p:spPr>
          <a:xfrm>
            <a:off x="4667363" y="4539440"/>
            <a:ext cx="1282020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/>
              <a:t>Age </a:t>
            </a:r>
            <a:r>
              <a:rPr dirty="0" err="1"/>
              <a:t>eticamente</a:t>
            </a:r>
            <a:r>
              <a:rPr dirty="0"/>
              <a:t> e
com </a:t>
            </a:r>
            <a:r>
              <a:rPr dirty="0" err="1"/>
              <a:t>transparência</a:t>
            </a:r>
            <a:r>
              <a:rPr dirty="0"/>
              <a:t>
com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parceiros</a:t>
            </a:r>
            <a:r>
              <a:rPr dirty="0"/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7E9201-0D83-2A43-70DA-4F596032692A}"/>
              </a:ext>
            </a:extLst>
          </p:cNvPr>
          <p:cNvSpPr txBox="1"/>
          <p:nvPr/>
        </p:nvSpPr>
        <p:spPr>
          <a:xfrm>
            <a:off x="6252751" y="4539440"/>
            <a:ext cx="1295236" cy="415498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>
            <a:defPPr>
              <a:defRPr lang="en-US"/>
            </a:defPPr>
            <a:lvl1pPr algn="ctr">
              <a:defRPr sz="900" b="0">
                <a:solidFill>
                  <a:srgbClr val="543A3A"/>
                </a:solidFill>
                <a:latin typeface="Helvetica" pitchFamily="2" charset="0"/>
              </a:defRPr>
            </a:lvl1pPr>
          </a:lstStyle>
          <a:p>
            <a:r>
              <a:rPr dirty="0" err="1"/>
              <a:t>Reduz</a:t>
            </a:r>
            <a:r>
              <a:rPr dirty="0"/>
              <a:t> o </a:t>
            </a:r>
            <a:r>
              <a:rPr dirty="0" err="1"/>
              <a:t>impacto</a:t>
            </a:r>
            <a:r>
              <a:rPr dirty="0"/>
              <a:t>
</a:t>
            </a:r>
            <a:r>
              <a:rPr dirty="0" err="1"/>
              <a:t>ambiental</a:t>
            </a:r>
            <a:r>
              <a:rPr dirty="0"/>
              <a:t> para um
</a:t>
            </a:r>
            <a:r>
              <a:rPr dirty="0" err="1"/>
              <a:t>futuro</a:t>
            </a:r>
            <a:r>
              <a:rPr dirty="0"/>
              <a:t> </a:t>
            </a:r>
            <a:r>
              <a:rPr dirty="0" err="1"/>
              <a:t>mais</a:t>
            </a:r>
            <a:r>
              <a:rPr dirty="0"/>
              <a:t> </a:t>
            </a:r>
            <a:r>
              <a:rPr dirty="0" err="1"/>
              <a:t>limpo</a:t>
            </a:r>
            <a:r>
              <a:rPr dirty="0"/>
              <a:t>.</a:t>
            </a:r>
          </a:p>
        </p:txBody>
      </p:sp>
      <p:sp>
        <p:nvSpPr>
          <p:cNvPr id="45" name="Rounded Rectangle 43">
            <a:extLst>
              <a:ext uri="{FF2B5EF4-FFF2-40B4-BE49-F238E27FC236}">
                <a16:creationId xmlns:a16="http://schemas.microsoft.com/office/drawing/2014/main" id="{FF8787CD-F1D2-BED8-6A77-3B8356066256}"/>
              </a:ext>
            </a:extLst>
          </p:cNvPr>
          <p:cNvSpPr/>
          <p:nvPr/>
        </p:nvSpPr>
        <p:spPr>
          <a:xfrm>
            <a:off x="3359949" y="3247198"/>
            <a:ext cx="362137" cy="398121"/>
          </a:xfrm>
          <a:custGeom>
            <a:avLst/>
            <a:gdLst/>
            <a:ahLst/>
            <a:cxnLst/>
            <a:rect l="0" t="0" r="0" b="0"/>
            <a:pathLst>
              <a:path w="362137" h="398121">
                <a:moveTo>
                  <a:pt x="16089" y="32759"/>
                </a:moveTo>
                <a:cubicBezTo>
                  <a:pt x="68314" y="10978"/>
                  <a:pt x="124415" y="19"/>
                  <a:pt x="180998" y="546"/>
                </a:cubicBezTo>
                <a:cubicBezTo>
                  <a:pt x="237628" y="0"/>
                  <a:pt x="293779" y="10959"/>
                  <a:pt x="346048" y="32759"/>
                </a:cubicBezTo>
                <a:cubicBezTo>
                  <a:pt x="355778" y="36897"/>
                  <a:pt x="362106" y="46434"/>
                  <a:pt x="362137" y="57008"/>
                </a:cubicBezTo>
                <a:lnTo>
                  <a:pt x="362137" y="188646"/>
                </a:lnTo>
                <a:cubicBezTo>
                  <a:pt x="361107" y="277756"/>
                  <a:pt x="304508" y="356727"/>
                  <a:pt x="220454" y="386333"/>
                </a:cubicBezTo>
                <a:lnTo>
                  <a:pt x="201070" y="393381"/>
                </a:lnTo>
                <a:cubicBezTo>
                  <a:pt x="188157" y="398121"/>
                  <a:pt x="173980" y="398121"/>
                  <a:pt x="161067" y="393381"/>
                </a:cubicBezTo>
                <a:lnTo>
                  <a:pt x="141683" y="386333"/>
                </a:lnTo>
                <a:cubicBezTo>
                  <a:pt x="57628" y="356727"/>
                  <a:pt x="1029" y="277756"/>
                  <a:pt x="0" y="188646"/>
                </a:cubicBezTo>
                <a:lnTo>
                  <a:pt x="0" y="57008"/>
                </a:lnTo>
                <a:cubicBezTo>
                  <a:pt x="30" y="46434"/>
                  <a:pt x="6359" y="36897"/>
                  <a:pt x="16089" y="32759"/>
                </a:cubicBezTo>
                <a:close/>
                <a:moveTo>
                  <a:pt x="75264" y="173526"/>
                </a:moveTo>
                <a:cubicBezTo>
                  <a:pt x="75264" y="231921"/>
                  <a:pt x="122603" y="279260"/>
                  <a:pt x="180998" y="279260"/>
                </a:cubicBezTo>
                <a:cubicBezTo>
                  <a:pt x="239393" y="279260"/>
                  <a:pt x="286731" y="231921"/>
                  <a:pt x="286731" y="173526"/>
                </a:cubicBezTo>
                <a:cubicBezTo>
                  <a:pt x="286731" y="115131"/>
                  <a:pt x="239393" y="67792"/>
                  <a:pt x="180998" y="67792"/>
                </a:cubicBezTo>
                <a:cubicBezTo>
                  <a:pt x="122603" y="67792"/>
                  <a:pt x="75264" y="115131"/>
                  <a:pt x="75264" y="173526"/>
                </a:cubicBezTo>
                <a:moveTo>
                  <a:pt x="207431" y="219309"/>
                </a:moveTo>
                <a:cubicBezTo>
                  <a:pt x="191074" y="228752"/>
                  <a:pt x="170922" y="228752"/>
                  <a:pt x="154564" y="219309"/>
                </a:cubicBezTo>
                <a:moveTo>
                  <a:pt x="180998" y="67792"/>
                </a:moveTo>
                <a:cubicBezTo>
                  <a:pt x="195597" y="67792"/>
                  <a:pt x="207431" y="79627"/>
                  <a:pt x="207431" y="94226"/>
                </a:cubicBezTo>
                <a:cubicBezTo>
                  <a:pt x="207431" y="108825"/>
                  <a:pt x="195597" y="120659"/>
                  <a:pt x="180998" y="120659"/>
                </a:cubicBezTo>
                <a:moveTo>
                  <a:pt x="227256" y="147093"/>
                </a:moveTo>
                <a:cubicBezTo>
                  <a:pt x="230906" y="147093"/>
                  <a:pt x="233865" y="150051"/>
                  <a:pt x="233865" y="153701"/>
                </a:cubicBezTo>
                <a:moveTo>
                  <a:pt x="220648" y="153701"/>
                </a:moveTo>
                <a:cubicBezTo>
                  <a:pt x="220648" y="150051"/>
                  <a:pt x="223607" y="147093"/>
                  <a:pt x="227256" y="147093"/>
                </a:cubicBezTo>
                <a:moveTo>
                  <a:pt x="227256" y="160309"/>
                </a:moveTo>
                <a:cubicBezTo>
                  <a:pt x="223607" y="160309"/>
                  <a:pt x="220648" y="157351"/>
                  <a:pt x="220648" y="153701"/>
                </a:cubicBezTo>
                <a:moveTo>
                  <a:pt x="233865" y="153701"/>
                </a:moveTo>
                <a:cubicBezTo>
                  <a:pt x="233865" y="157351"/>
                  <a:pt x="230906" y="160309"/>
                  <a:pt x="227256" y="160309"/>
                </a:cubicBezTo>
                <a:moveTo>
                  <a:pt x="134739" y="147093"/>
                </a:moveTo>
                <a:cubicBezTo>
                  <a:pt x="138389" y="147093"/>
                  <a:pt x="141348" y="150051"/>
                  <a:pt x="141348" y="153701"/>
                </a:cubicBezTo>
                <a:moveTo>
                  <a:pt x="128131" y="153701"/>
                </a:moveTo>
                <a:cubicBezTo>
                  <a:pt x="128131" y="150051"/>
                  <a:pt x="131090" y="147093"/>
                  <a:pt x="134739" y="147093"/>
                </a:cubicBezTo>
                <a:moveTo>
                  <a:pt x="134739" y="160309"/>
                </a:moveTo>
                <a:cubicBezTo>
                  <a:pt x="131090" y="160309"/>
                  <a:pt x="128131" y="157351"/>
                  <a:pt x="128131" y="153701"/>
                </a:cubicBezTo>
                <a:moveTo>
                  <a:pt x="141348" y="153701"/>
                </a:moveTo>
                <a:cubicBezTo>
                  <a:pt x="141348" y="157351"/>
                  <a:pt x="138389" y="160309"/>
                  <a:pt x="134739" y="16030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4">
            <a:extLst>
              <a:ext uri="{FF2B5EF4-FFF2-40B4-BE49-F238E27FC236}">
                <a16:creationId xmlns:a16="http://schemas.microsoft.com/office/drawing/2014/main" id="{7B73D0EB-4C51-890A-4317-A1D25E1CE4F4}"/>
              </a:ext>
            </a:extLst>
          </p:cNvPr>
          <p:cNvSpPr/>
          <p:nvPr/>
        </p:nvSpPr>
        <p:spPr>
          <a:xfrm>
            <a:off x="4175349" y="3234510"/>
            <a:ext cx="397551" cy="399803"/>
          </a:xfrm>
          <a:custGeom>
            <a:avLst/>
            <a:gdLst/>
            <a:ahLst/>
            <a:cxnLst/>
            <a:rect l="0" t="0" r="0" b="0"/>
            <a:pathLst>
              <a:path w="397551" h="399803">
                <a:moveTo>
                  <a:pt x="188905" y="350209"/>
                </a:moveTo>
                <a:cubicBezTo>
                  <a:pt x="98584" y="350209"/>
                  <a:pt x="25365" y="276990"/>
                  <a:pt x="25365" y="186669"/>
                </a:cubicBezTo>
                <a:cubicBezTo>
                  <a:pt x="25365" y="96348"/>
                  <a:pt x="98584" y="23129"/>
                  <a:pt x="188905" y="23129"/>
                </a:cubicBezTo>
                <a:cubicBezTo>
                  <a:pt x="279226" y="23129"/>
                  <a:pt x="352445" y="96348"/>
                  <a:pt x="352445" y="186669"/>
                </a:cubicBezTo>
                <a:cubicBezTo>
                  <a:pt x="352445" y="276990"/>
                  <a:pt x="279226" y="350209"/>
                  <a:pt x="188905" y="350209"/>
                </a:cubicBezTo>
                <a:close/>
                <a:moveTo>
                  <a:pt x="0" y="0"/>
                </a:moveTo>
                <a:moveTo>
                  <a:pt x="302056" y="304327"/>
                </a:moveTo>
                <a:lnTo>
                  <a:pt x="397551" y="399803"/>
                </a:lnTo>
                <a:moveTo>
                  <a:pt x="287137" y="186623"/>
                </a:moveTo>
                <a:cubicBezTo>
                  <a:pt x="238182" y="176781"/>
                  <a:pt x="198775" y="136887"/>
                  <a:pt x="188919" y="86665"/>
                </a:cubicBezTo>
                <a:cubicBezTo>
                  <a:pt x="179063" y="136887"/>
                  <a:pt x="139648" y="176781"/>
                  <a:pt x="90692" y="186623"/>
                </a:cubicBezTo>
                <a:moveTo>
                  <a:pt x="90692" y="186679"/>
                </a:moveTo>
                <a:cubicBezTo>
                  <a:pt x="139648" y="196521"/>
                  <a:pt x="179052" y="236415"/>
                  <a:pt x="188910" y="286636"/>
                </a:cubicBezTo>
                <a:cubicBezTo>
                  <a:pt x="198766" y="236415"/>
                  <a:pt x="238182" y="196521"/>
                  <a:pt x="287137" y="186679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95435F28-F90F-382E-19B7-59B40D101D70}"/>
              </a:ext>
            </a:extLst>
          </p:cNvPr>
          <p:cNvSpPr/>
          <p:nvPr/>
        </p:nvSpPr>
        <p:spPr>
          <a:xfrm>
            <a:off x="5021218" y="3234510"/>
            <a:ext cx="404972" cy="409192"/>
          </a:xfrm>
          <a:custGeom>
            <a:avLst/>
            <a:gdLst/>
            <a:ahLst/>
            <a:cxnLst/>
            <a:rect l="0" t="0" r="0" b="0"/>
            <a:pathLst>
              <a:path w="404972" h="409192">
                <a:moveTo>
                  <a:pt x="295719" y="397593"/>
                </a:moveTo>
                <a:cubicBezTo>
                  <a:pt x="296614" y="400282"/>
                  <a:pt x="296162" y="403237"/>
                  <a:pt x="294503" y="405535"/>
                </a:cubicBezTo>
                <a:cubicBezTo>
                  <a:pt x="292845" y="407832"/>
                  <a:pt x="290182" y="409192"/>
                  <a:pt x="287348" y="409189"/>
                </a:cubicBezTo>
                <a:lnTo>
                  <a:pt x="135585" y="409189"/>
                </a:lnTo>
                <a:cubicBezTo>
                  <a:pt x="132751" y="409192"/>
                  <a:pt x="130089" y="407832"/>
                  <a:pt x="128430" y="405535"/>
                </a:cubicBezTo>
                <a:cubicBezTo>
                  <a:pt x="126771" y="403237"/>
                  <a:pt x="126319" y="400282"/>
                  <a:pt x="127215" y="397593"/>
                </a:cubicBezTo>
                <a:lnTo>
                  <a:pt x="135409" y="373045"/>
                </a:lnTo>
                <a:cubicBezTo>
                  <a:pt x="138737" y="363063"/>
                  <a:pt x="148077" y="356327"/>
                  <a:pt x="158600" y="356322"/>
                </a:cubicBezTo>
                <a:lnTo>
                  <a:pt x="264334" y="356322"/>
                </a:lnTo>
                <a:cubicBezTo>
                  <a:pt x="274856" y="356327"/>
                  <a:pt x="284196" y="363063"/>
                  <a:pt x="287524" y="373045"/>
                </a:cubicBezTo>
                <a:close/>
                <a:moveTo>
                  <a:pt x="246711" y="356322"/>
                </a:moveTo>
                <a:lnTo>
                  <a:pt x="176222" y="356322"/>
                </a:lnTo>
                <a:lnTo>
                  <a:pt x="176222" y="338700"/>
                </a:lnTo>
                <a:cubicBezTo>
                  <a:pt x="176222" y="319234"/>
                  <a:pt x="192002" y="303455"/>
                  <a:pt x="211467" y="303455"/>
                </a:cubicBezTo>
                <a:cubicBezTo>
                  <a:pt x="230932" y="303455"/>
                  <a:pt x="246711" y="319234"/>
                  <a:pt x="246711" y="338700"/>
                </a:cubicBezTo>
                <a:close/>
                <a:moveTo>
                  <a:pt x="0" y="0"/>
                </a:moveTo>
                <a:moveTo>
                  <a:pt x="211467" y="303455"/>
                </a:moveTo>
                <a:lnTo>
                  <a:pt x="211467" y="91988"/>
                </a:lnTo>
                <a:moveTo>
                  <a:pt x="237900" y="65554"/>
                </a:moveTo>
                <a:cubicBezTo>
                  <a:pt x="237900" y="80153"/>
                  <a:pt x="226065" y="91988"/>
                  <a:pt x="211467" y="91988"/>
                </a:cubicBezTo>
                <a:cubicBezTo>
                  <a:pt x="196868" y="91988"/>
                  <a:pt x="185033" y="80153"/>
                  <a:pt x="185033" y="65554"/>
                </a:cubicBezTo>
                <a:cubicBezTo>
                  <a:pt x="188784" y="49008"/>
                  <a:pt x="195061" y="33139"/>
                  <a:pt x="203642" y="18503"/>
                </a:cubicBezTo>
                <a:cubicBezTo>
                  <a:pt x="205156" y="15579"/>
                  <a:pt x="208174" y="13743"/>
                  <a:pt x="211467" y="13743"/>
                </a:cubicBezTo>
                <a:cubicBezTo>
                  <a:pt x="214759" y="13743"/>
                  <a:pt x="217777" y="15579"/>
                  <a:pt x="219291" y="18503"/>
                </a:cubicBezTo>
                <a:cubicBezTo>
                  <a:pt x="227884" y="33133"/>
                  <a:pt x="234161" y="49005"/>
                  <a:pt x="237900" y="65554"/>
                </a:cubicBezTo>
                <a:close/>
                <a:moveTo>
                  <a:pt x="0" y="0"/>
                </a:moveTo>
                <a:moveTo>
                  <a:pt x="52866" y="127232"/>
                </a:moveTo>
                <a:lnTo>
                  <a:pt x="370067" y="127232"/>
                </a:lnTo>
                <a:moveTo>
                  <a:pt x="0" y="0"/>
                </a:moveTo>
                <a:moveTo>
                  <a:pt x="88111" y="215344"/>
                </a:moveTo>
                <a:lnTo>
                  <a:pt x="88111" y="127232"/>
                </a:lnTo>
                <a:moveTo>
                  <a:pt x="149154" y="215344"/>
                </a:moveTo>
                <a:cubicBezTo>
                  <a:pt x="151725" y="215318"/>
                  <a:pt x="154179" y="216416"/>
                  <a:pt x="155873" y="218350"/>
                </a:cubicBezTo>
                <a:cubicBezTo>
                  <a:pt x="157566" y="220284"/>
                  <a:pt x="158331" y="222861"/>
                  <a:pt x="157966" y="225406"/>
                </a:cubicBezTo>
                <a:cubicBezTo>
                  <a:pt x="153016" y="260144"/>
                  <a:pt x="123270" y="285951"/>
                  <a:pt x="88181" y="285951"/>
                </a:cubicBezTo>
                <a:cubicBezTo>
                  <a:pt x="53093" y="285951"/>
                  <a:pt x="23347" y="260144"/>
                  <a:pt x="18397" y="225406"/>
                </a:cubicBezTo>
                <a:cubicBezTo>
                  <a:pt x="18032" y="222861"/>
                  <a:pt x="18796" y="220284"/>
                  <a:pt x="20490" y="218350"/>
                </a:cubicBezTo>
                <a:cubicBezTo>
                  <a:pt x="22184" y="216416"/>
                  <a:pt x="24638" y="215318"/>
                  <a:pt x="27208" y="215344"/>
                </a:cubicBezTo>
                <a:close/>
                <a:moveTo>
                  <a:pt x="0" y="0"/>
                </a:moveTo>
                <a:moveTo>
                  <a:pt x="334823" y="215344"/>
                </a:moveTo>
                <a:lnTo>
                  <a:pt x="334823" y="127232"/>
                </a:lnTo>
                <a:moveTo>
                  <a:pt x="395796" y="215291"/>
                </a:moveTo>
                <a:cubicBezTo>
                  <a:pt x="398366" y="215265"/>
                  <a:pt x="400820" y="216363"/>
                  <a:pt x="402514" y="218297"/>
                </a:cubicBezTo>
                <a:cubicBezTo>
                  <a:pt x="404208" y="220231"/>
                  <a:pt x="404972" y="222808"/>
                  <a:pt x="404607" y="225353"/>
                </a:cubicBezTo>
                <a:cubicBezTo>
                  <a:pt x="399529" y="260986"/>
                  <a:pt x="368420" y="287070"/>
                  <a:pt x="332448" y="285857"/>
                </a:cubicBezTo>
                <a:cubicBezTo>
                  <a:pt x="296475" y="284645"/>
                  <a:pt x="267194" y="256525"/>
                  <a:pt x="264527" y="220630"/>
                </a:cubicBezTo>
                <a:cubicBezTo>
                  <a:pt x="264445" y="219263"/>
                  <a:pt x="264929" y="217921"/>
                  <a:pt x="265866" y="216921"/>
                </a:cubicBezTo>
                <a:cubicBezTo>
                  <a:pt x="266802" y="215921"/>
                  <a:pt x="268109" y="215351"/>
                  <a:pt x="269479" y="215344"/>
                </a:cubicBezTo>
                <a:close/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6">
            <a:extLst>
              <a:ext uri="{FF2B5EF4-FFF2-40B4-BE49-F238E27FC236}">
                <a16:creationId xmlns:a16="http://schemas.microsoft.com/office/drawing/2014/main" id="{8D58A6B0-5E64-0D72-6B2F-27E980D80916}"/>
              </a:ext>
            </a:extLst>
          </p:cNvPr>
          <p:cNvSpPr/>
          <p:nvPr/>
        </p:nvSpPr>
        <p:spPr>
          <a:xfrm>
            <a:off x="5875898" y="3245758"/>
            <a:ext cx="405312" cy="400425"/>
          </a:xfrm>
          <a:custGeom>
            <a:avLst/>
            <a:gdLst/>
            <a:ahLst/>
            <a:cxnLst/>
            <a:rect l="0" t="0" r="0" b="0"/>
            <a:pathLst>
              <a:path w="405312" h="400425">
                <a:moveTo>
                  <a:pt x="0" y="290410"/>
                </a:moveTo>
                <a:cubicBezTo>
                  <a:pt x="0" y="264297"/>
                  <a:pt x="21168" y="243129"/>
                  <a:pt x="47280" y="243129"/>
                </a:cubicBezTo>
                <a:cubicBezTo>
                  <a:pt x="73392" y="243129"/>
                  <a:pt x="94561" y="264297"/>
                  <a:pt x="94561" y="290410"/>
                </a:cubicBezTo>
                <a:cubicBezTo>
                  <a:pt x="94561" y="316522"/>
                  <a:pt x="73392" y="337690"/>
                  <a:pt x="47280" y="337690"/>
                </a:cubicBezTo>
                <a:cubicBezTo>
                  <a:pt x="21168" y="337690"/>
                  <a:pt x="0" y="316522"/>
                  <a:pt x="0" y="290410"/>
                </a:cubicBezTo>
                <a:moveTo>
                  <a:pt x="0" y="366432"/>
                </a:moveTo>
                <a:cubicBezTo>
                  <a:pt x="19977" y="352075"/>
                  <a:pt x="45392" y="347567"/>
                  <a:pt x="69088" y="354177"/>
                </a:cubicBezTo>
                <a:cubicBezTo>
                  <a:pt x="92785" y="360787"/>
                  <a:pt x="112197" y="377801"/>
                  <a:pt x="121857" y="400425"/>
                </a:cubicBezTo>
                <a:moveTo>
                  <a:pt x="310751" y="290410"/>
                </a:moveTo>
                <a:cubicBezTo>
                  <a:pt x="310751" y="264297"/>
                  <a:pt x="331919" y="243129"/>
                  <a:pt x="358031" y="243129"/>
                </a:cubicBezTo>
                <a:cubicBezTo>
                  <a:pt x="384143" y="243129"/>
                  <a:pt x="405312" y="264297"/>
                  <a:pt x="405312" y="290410"/>
                </a:cubicBezTo>
                <a:cubicBezTo>
                  <a:pt x="405312" y="316522"/>
                  <a:pt x="384143" y="337690"/>
                  <a:pt x="358031" y="337690"/>
                </a:cubicBezTo>
                <a:cubicBezTo>
                  <a:pt x="331919" y="337690"/>
                  <a:pt x="310751" y="316522"/>
                  <a:pt x="310751" y="290410"/>
                </a:cubicBezTo>
                <a:moveTo>
                  <a:pt x="283454" y="400425"/>
                </a:moveTo>
                <a:cubicBezTo>
                  <a:pt x="293114" y="377801"/>
                  <a:pt x="312527" y="360787"/>
                  <a:pt x="336223" y="354177"/>
                </a:cubicBezTo>
                <a:cubicBezTo>
                  <a:pt x="359919" y="347567"/>
                  <a:pt x="385335" y="352075"/>
                  <a:pt x="405312" y="366432"/>
                </a:cubicBezTo>
                <a:moveTo>
                  <a:pt x="141859" y="276893"/>
                </a:moveTo>
                <a:cubicBezTo>
                  <a:pt x="141850" y="243310"/>
                  <a:pt x="169072" y="216081"/>
                  <a:pt x="202656" y="216081"/>
                </a:cubicBezTo>
                <a:cubicBezTo>
                  <a:pt x="236239" y="216081"/>
                  <a:pt x="263461" y="243310"/>
                  <a:pt x="263452" y="276893"/>
                </a:cubicBezTo>
                <a:cubicBezTo>
                  <a:pt x="263461" y="310477"/>
                  <a:pt x="236239" y="337706"/>
                  <a:pt x="202656" y="337706"/>
                </a:cubicBezTo>
                <a:cubicBezTo>
                  <a:pt x="169072" y="337706"/>
                  <a:pt x="141850" y="310477"/>
                  <a:pt x="141859" y="276893"/>
                </a:cubicBezTo>
                <a:moveTo>
                  <a:pt x="121857" y="400425"/>
                </a:moveTo>
                <a:cubicBezTo>
                  <a:pt x="142563" y="377679"/>
                  <a:pt x="171897" y="364713"/>
                  <a:pt x="202656" y="364713"/>
                </a:cubicBezTo>
                <a:cubicBezTo>
                  <a:pt x="233414" y="364713"/>
                  <a:pt x="262749" y="377679"/>
                  <a:pt x="283454" y="400425"/>
                </a:cubicBezTo>
                <a:moveTo>
                  <a:pt x="175641" y="121606"/>
                </a:moveTo>
                <a:cubicBezTo>
                  <a:pt x="175641" y="136526"/>
                  <a:pt x="187736" y="148621"/>
                  <a:pt x="202656" y="148621"/>
                </a:cubicBezTo>
                <a:cubicBezTo>
                  <a:pt x="217576" y="148621"/>
                  <a:pt x="229671" y="136526"/>
                  <a:pt x="229671" y="121606"/>
                </a:cubicBezTo>
                <a:cubicBezTo>
                  <a:pt x="229671" y="106686"/>
                  <a:pt x="217575" y="94591"/>
                  <a:pt x="202656" y="94591"/>
                </a:cubicBezTo>
                <a:cubicBezTo>
                  <a:pt x="187736" y="94591"/>
                  <a:pt x="175641" y="106686"/>
                  <a:pt x="175641" y="121606"/>
                </a:cubicBezTo>
                <a:moveTo>
                  <a:pt x="150599" y="187689"/>
                </a:moveTo>
                <a:lnTo>
                  <a:pt x="124060" y="193840"/>
                </a:lnTo>
                <a:cubicBezTo>
                  <a:pt x="113751" y="196145"/>
                  <a:pt x="103141" y="191470"/>
                  <a:pt x="97886" y="182306"/>
                </a:cubicBezTo>
                <a:cubicBezTo>
                  <a:pt x="92631" y="173142"/>
                  <a:pt x="93954" y="161623"/>
                  <a:pt x="101151" y="153890"/>
                </a:cubicBezTo>
                <a:lnTo>
                  <a:pt x="119672" y="133871"/>
                </a:lnTo>
                <a:cubicBezTo>
                  <a:pt x="126087" y="126945"/>
                  <a:pt x="126087" y="116249"/>
                  <a:pt x="119672" y="109323"/>
                </a:cubicBezTo>
                <a:lnTo>
                  <a:pt x="101116" y="89322"/>
                </a:lnTo>
                <a:cubicBezTo>
                  <a:pt x="93930" y="81583"/>
                  <a:pt x="92612" y="70071"/>
                  <a:pt x="97864" y="60908"/>
                </a:cubicBezTo>
                <a:cubicBezTo>
                  <a:pt x="103116" y="51746"/>
                  <a:pt x="113716" y="47065"/>
                  <a:pt x="124025" y="49355"/>
                </a:cubicBezTo>
                <a:lnTo>
                  <a:pt x="150564" y="55505"/>
                </a:lnTo>
                <a:cubicBezTo>
                  <a:pt x="159762" y="57607"/>
                  <a:pt x="169014" y="52211"/>
                  <a:pt x="171711" y="43169"/>
                </a:cubicBezTo>
                <a:lnTo>
                  <a:pt x="179747" y="17071"/>
                </a:lnTo>
                <a:cubicBezTo>
                  <a:pt x="182791" y="6937"/>
                  <a:pt x="192119" y="0"/>
                  <a:pt x="202700" y="0"/>
                </a:cubicBezTo>
                <a:cubicBezTo>
                  <a:pt x="213280" y="0"/>
                  <a:pt x="222609" y="6938"/>
                  <a:pt x="225653" y="17071"/>
                </a:cubicBezTo>
                <a:lnTo>
                  <a:pt x="233618" y="43240"/>
                </a:lnTo>
                <a:cubicBezTo>
                  <a:pt x="236315" y="52281"/>
                  <a:pt x="245567" y="57678"/>
                  <a:pt x="254765" y="55575"/>
                </a:cubicBezTo>
                <a:lnTo>
                  <a:pt x="281198" y="49425"/>
                </a:lnTo>
                <a:cubicBezTo>
                  <a:pt x="291507" y="47135"/>
                  <a:pt x="302108" y="51817"/>
                  <a:pt x="307359" y="60979"/>
                </a:cubicBezTo>
                <a:cubicBezTo>
                  <a:pt x="312611" y="70141"/>
                  <a:pt x="311293" y="81654"/>
                  <a:pt x="304107" y="89393"/>
                </a:cubicBezTo>
                <a:lnTo>
                  <a:pt x="285621" y="109323"/>
                </a:lnTo>
                <a:cubicBezTo>
                  <a:pt x="279224" y="116255"/>
                  <a:pt x="279224" y="126939"/>
                  <a:pt x="285621" y="133871"/>
                </a:cubicBezTo>
                <a:lnTo>
                  <a:pt x="304195" y="153890"/>
                </a:lnTo>
                <a:cubicBezTo>
                  <a:pt x="311392" y="161623"/>
                  <a:pt x="312716" y="173142"/>
                  <a:pt x="307461" y="182306"/>
                </a:cubicBezTo>
                <a:cubicBezTo>
                  <a:pt x="302205" y="191470"/>
                  <a:pt x="291596" y="196145"/>
                  <a:pt x="281286" y="193840"/>
                </a:cubicBezTo>
                <a:lnTo>
                  <a:pt x="254853" y="187690"/>
                </a:lnTo>
                <a:moveTo>
                  <a:pt x="155075" y="238988"/>
                </a:moveTo>
                <a:cubicBezTo>
                  <a:pt x="184912" y="265193"/>
                  <a:pt x="223771" y="278767"/>
                  <a:pt x="263435" y="276841"/>
                </a:cubicBezTo>
                <a:moveTo>
                  <a:pt x="10150" y="261227"/>
                </a:moveTo>
                <a:cubicBezTo>
                  <a:pt x="33486" y="281462"/>
                  <a:pt x="63728" y="291915"/>
                  <a:pt x="94578" y="290410"/>
                </a:cubicBezTo>
                <a:moveTo>
                  <a:pt x="320883" y="261227"/>
                </a:moveTo>
                <a:cubicBezTo>
                  <a:pt x="344220" y="281462"/>
                  <a:pt x="374461" y="291915"/>
                  <a:pt x="405312" y="290410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24EC5D72-8BC9-CFF8-38FD-20B054DC4289}"/>
              </a:ext>
            </a:extLst>
          </p:cNvPr>
          <p:cNvSpPr/>
          <p:nvPr/>
        </p:nvSpPr>
        <p:spPr>
          <a:xfrm>
            <a:off x="6721767" y="3238264"/>
            <a:ext cx="405312" cy="410369"/>
          </a:xfrm>
          <a:custGeom>
            <a:avLst/>
            <a:gdLst/>
            <a:ahLst/>
            <a:cxnLst/>
            <a:rect l="0" t="0" r="0" b="0"/>
            <a:pathLst>
              <a:path w="405312" h="410369">
                <a:moveTo>
                  <a:pt x="149789" y="216771"/>
                </a:moveTo>
                <a:lnTo>
                  <a:pt x="149789" y="188716"/>
                </a:lnTo>
                <a:cubicBezTo>
                  <a:pt x="149789" y="158107"/>
                  <a:pt x="158247" y="137330"/>
                  <a:pt x="171358" y="129788"/>
                </a:cubicBezTo>
                <a:moveTo>
                  <a:pt x="171376" y="129788"/>
                </a:moveTo>
                <a:cubicBezTo>
                  <a:pt x="171376" y="129788"/>
                  <a:pt x="124889" y="0"/>
                  <a:pt x="284035" y="5216"/>
                </a:cubicBezTo>
                <a:cubicBezTo>
                  <a:pt x="240632" y="40302"/>
                  <a:pt x="275030" y="147797"/>
                  <a:pt x="171376" y="129788"/>
                </a:cubicBezTo>
                <a:close/>
                <a:moveTo>
                  <a:pt x="155727" y="150476"/>
                </a:moveTo>
                <a:cubicBezTo>
                  <a:pt x="46998" y="182143"/>
                  <a:pt x="59052" y="92199"/>
                  <a:pt x="2079" y="55051"/>
                </a:cubicBezTo>
                <a:cubicBezTo>
                  <a:pt x="68533" y="34803"/>
                  <a:pt x="109363" y="60655"/>
                  <a:pt x="125629" y="74753"/>
                </a:cubicBezTo>
                <a:moveTo>
                  <a:pt x="405312" y="151322"/>
                </a:moveTo>
                <a:lnTo>
                  <a:pt x="299807" y="286150"/>
                </a:lnTo>
                <a:cubicBezTo>
                  <a:pt x="293568" y="294122"/>
                  <a:pt x="284202" y="299026"/>
                  <a:pt x="274096" y="299613"/>
                </a:cubicBezTo>
                <a:lnTo>
                  <a:pt x="125911" y="308248"/>
                </a:lnTo>
                <a:cubicBezTo>
                  <a:pt x="118340" y="308720"/>
                  <a:pt x="111555" y="303604"/>
                  <a:pt x="109927" y="296195"/>
                </a:cubicBezTo>
                <a:lnTo>
                  <a:pt x="109927" y="296195"/>
                </a:lnTo>
                <a:cubicBezTo>
                  <a:pt x="108215" y="288384"/>
                  <a:pt x="112773" y="280563"/>
                  <a:pt x="120412" y="278202"/>
                </a:cubicBezTo>
                <a:lnTo>
                  <a:pt x="240543" y="238094"/>
                </a:lnTo>
                <a:lnTo>
                  <a:pt x="380641" y="25129"/>
                </a:lnTo>
                <a:moveTo>
                  <a:pt x="149665" y="348691"/>
                </a:moveTo>
                <a:lnTo>
                  <a:pt x="149665" y="410369"/>
                </a:lnTo>
                <a:moveTo>
                  <a:pt x="0" y="366314"/>
                </a:moveTo>
                <a:lnTo>
                  <a:pt x="96922" y="366314"/>
                </a:lnTo>
                <a:moveTo>
                  <a:pt x="403179" y="366314"/>
                </a:moveTo>
                <a:lnTo>
                  <a:pt x="200523" y="366314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F452C83D-A231-09F2-24A3-7BB52AECA0BB}"/>
              </a:ext>
            </a:extLst>
          </p:cNvPr>
          <p:cNvSpPr/>
          <p:nvPr/>
        </p:nvSpPr>
        <p:spPr>
          <a:xfrm>
            <a:off x="8404694" y="3234510"/>
            <a:ext cx="409717" cy="409717"/>
          </a:xfrm>
          <a:custGeom>
            <a:avLst/>
            <a:gdLst/>
            <a:ahLst/>
            <a:cxnLst/>
            <a:rect l="0" t="0" r="0" b="0"/>
            <a:pathLst>
              <a:path w="409717" h="409717">
                <a:moveTo>
                  <a:pt x="126879" y="228208"/>
                </a:moveTo>
                <a:cubicBezTo>
                  <a:pt x="126879" y="182390"/>
                  <a:pt x="165648" y="143621"/>
                  <a:pt x="211467" y="143621"/>
                </a:cubicBezTo>
                <a:cubicBezTo>
                  <a:pt x="257285" y="143621"/>
                  <a:pt x="296054" y="182390"/>
                  <a:pt x="296054" y="228208"/>
                </a:cubicBezTo>
                <a:cubicBezTo>
                  <a:pt x="296054" y="251117"/>
                  <a:pt x="287242" y="272264"/>
                  <a:pt x="271382" y="288124"/>
                </a:cubicBezTo>
                <a:cubicBezTo>
                  <a:pt x="257285" y="302221"/>
                  <a:pt x="248474" y="321606"/>
                  <a:pt x="248474" y="342753"/>
                </a:cubicBezTo>
                <a:lnTo>
                  <a:pt x="248474" y="360375"/>
                </a:lnTo>
                <a:cubicBezTo>
                  <a:pt x="248474" y="377997"/>
                  <a:pt x="234376" y="392095"/>
                  <a:pt x="216753" y="392095"/>
                </a:cubicBezTo>
                <a:lnTo>
                  <a:pt x="206180" y="392095"/>
                </a:lnTo>
                <a:cubicBezTo>
                  <a:pt x="188558" y="392095"/>
                  <a:pt x="174460" y="377997"/>
                  <a:pt x="174460" y="360375"/>
                </a:cubicBezTo>
                <a:lnTo>
                  <a:pt x="174460" y="342753"/>
                </a:lnTo>
                <a:cubicBezTo>
                  <a:pt x="174460" y="321606"/>
                  <a:pt x="165648" y="302221"/>
                  <a:pt x="151551" y="288124"/>
                </a:cubicBezTo>
                <a:cubicBezTo>
                  <a:pt x="135691" y="272264"/>
                  <a:pt x="126879" y="251117"/>
                  <a:pt x="126879" y="228208"/>
                </a:cubicBezTo>
                <a:close/>
                <a:moveTo>
                  <a:pt x="211467" y="392095"/>
                </a:moveTo>
                <a:lnTo>
                  <a:pt x="211467" y="409717"/>
                </a:lnTo>
                <a:moveTo>
                  <a:pt x="249739" y="328655"/>
                </a:moveTo>
                <a:lnTo>
                  <a:pt x="172986" y="328655"/>
                </a:lnTo>
                <a:moveTo>
                  <a:pt x="339228" y="271382"/>
                </a:moveTo>
                <a:cubicBezTo>
                  <a:pt x="339228" y="251919"/>
                  <a:pt x="355007" y="236138"/>
                  <a:pt x="374473" y="236138"/>
                </a:cubicBezTo>
                <a:cubicBezTo>
                  <a:pt x="393937" y="236138"/>
                  <a:pt x="409717" y="251919"/>
                  <a:pt x="409717" y="271382"/>
                </a:cubicBezTo>
                <a:cubicBezTo>
                  <a:pt x="409717" y="290848"/>
                  <a:pt x="393937" y="306627"/>
                  <a:pt x="374473" y="306627"/>
                </a:cubicBezTo>
                <a:cubicBezTo>
                  <a:pt x="355007" y="306627"/>
                  <a:pt x="339228" y="290848"/>
                  <a:pt x="339228" y="271382"/>
                </a:cubicBezTo>
                <a:close/>
                <a:moveTo>
                  <a:pt x="43175" y="180628"/>
                </a:moveTo>
                <a:cubicBezTo>
                  <a:pt x="43175" y="88992"/>
                  <a:pt x="118951" y="13216"/>
                  <a:pt x="210586" y="13216"/>
                </a:cubicBezTo>
                <a:cubicBezTo>
                  <a:pt x="302221" y="13216"/>
                  <a:pt x="377997" y="88992"/>
                  <a:pt x="377997" y="180628"/>
                </a:cubicBezTo>
                <a:moveTo>
                  <a:pt x="0" y="0"/>
                </a:moveTo>
                <a:moveTo>
                  <a:pt x="369186" y="59036"/>
                </a:moveTo>
                <a:lnTo>
                  <a:pt x="319844" y="108378"/>
                </a:lnTo>
                <a:moveTo>
                  <a:pt x="43175" y="266098"/>
                </a:moveTo>
                <a:cubicBezTo>
                  <a:pt x="46094" y="266098"/>
                  <a:pt x="48461" y="268464"/>
                  <a:pt x="48461" y="271384"/>
                </a:cubicBezTo>
                <a:cubicBezTo>
                  <a:pt x="48461" y="274304"/>
                  <a:pt x="46094" y="276671"/>
                  <a:pt x="43175" y="276671"/>
                </a:cubicBezTo>
                <a:moveTo>
                  <a:pt x="43175" y="276671"/>
                </a:moveTo>
                <a:cubicBezTo>
                  <a:pt x="40255" y="276671"/>
                  <a:pt x="37888" y="274304"/>
                  <a:pt x="37888" y="271384"/>
                </a:cubicBezTo>
                <a:cubicBezTo>
                  <a:pt x="37888" y="268464"/>
                  <a:pt x="40255" y="266098"/>
                  <a:pt x="43175" y="266098"/>
                </a:cubicBez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9">
            <a:extLst>
              <a:ext uri="{FF2B5EF4-FFF2-40B4-BE49-F238E27FC236}">
                <a16:creationId xmlns:a16="http://schemas.microsoft.com/office/drawing/2014/main" id="{365F6BA6-F3CA-F6CB-8AEE-216294EEABB7}"/>
              </a:ext>
            </a:extLst>
          </p:cNvPr>
          <p:cNvSpPr/>
          <p:nvPr/>
        </p:nvSpPr>
        <p:spPr>
          <a:xfrm>
            <a:off x="7585259" y="3220060"/>
            <a:ext cx="370067" cy="428573"/>
          </a:xfrm>
          <a:custGeom>
            <a:avLst/>
            <a:gdLst/>
            <a:ahLst/>
            <a:cxnLst/>
            <a:rect l="0" t="0" r="0" b="0"/>
            <a:pathLst>
              <a:path w="370067" h="428573">
                <a:moveTo>
                  <a:pt x="96922" y="71370"/>
                </a:moveTo>
                <a:cubicBezTo>
                  <a:pt x="96922" y="17269"/>
                  <a:pt x="168997" y="0"/>
                  <a:pt x="185033" y="66788"/>
                </a:cubicBezTo>
                <a:cubicBezTo>
                  <a:pt x="201070" y="1762"/>
                  <a:pt x="273145" y="18150"/>
                  <a:pt x="273145" y="72251"/>
                </a:cubicBezTo>
                <a:cubicBezTo>
                  <a:pt x="273145" y="111372"/>
                  <a:pt x="209352" y="163358"/>
                  <a:pt x="190320" y="177984"/>
                </a:cubicBezTo>
                <a:cubicBezTo>
                  <a:pt x="187168" y="180277"/>
                  <a:pt x="182898" y="180277"/>
                  <a:pt x="179747" y="177984"/>
                </a:cubicBezTo>
                <a:cubicBezTo>
                  <a:pt x="160715" y="163358"/>
                  <a:pt x="96922" y="111372"/>
                  <a:pt x="96922" y="71370"/>
                </a:cubicBezTo>
                <a:close/>
                <a:moveTo>
                  <a:pt x="246711" y="234728"/>
                </a:moveTo>
                <a:cubicBezTo>
                  <a:pt x="246711" y="205531"/>
                  <a:pt x="270381" y="181861"/>
                  <a:pt x="299578" y="181861"/>
                </a:cubicBezTo>
                <a:cubicBezTo>
                  <a:pt x="328776" y="181861"/>
                  <a:pt x="352445" y="205531"/>
                  <a:pt x="352445" y="234728"/>
                </a:cubicBezTo>
                <a:cubicBezTo>
                  <a:pt x="352445" y="263926"/>
                  <a:pt x="328776" y="287595"/>
                  <a:pt x="299578" y="287595"/>
                </a:cubicBezTo>
                <a:cubicBezTo>
                  <a:pt x="270381" y="287595"/>
                  <a:pt x="246711" y="263926"/>
                  <a:pt x="246711" y="234728"/>
                </a:cubicBezTo>
                <a:moveTo>
                  <a:pt x="353150" y="243539"/>
                </a:moveTo>
                <a:cubicBezTo>
                  <a:pt x="332876" y="243469"/>
                  <a:pt x="313613" y="234673"/>
                  <a:pt x="300283" y="219397"/>
                </a:cubicBezTo>
                <a:cubicBezTo>
                  <a:pt x="286953" y="234673"/>
                  <a:pt x="267690" y="243469"/>
                  <a:pt x="247416" y="243539"/>
                </a:cubicBezTo>
                <a:moveTo>
                  <a:pt x="229089" y="428573"/>
                </a:moveTo>
                <a:lnTo>
                  <a:pt x="245654" y="357027"/>
                </a:lnTo>
                <a:cubicBezTo>
                  <a:pt x="251436" y="331905"/>
                  <a:pt x="273799" y="314104"/>
                  <a:pt x="299578" y="314104"/>
                </a:cubicBezTo>
                <a:cubicBezTo>
                  <a:pt x="325357" y="314104"/>
                  <a:pt x="347720" y="331905"/>
                  <a:pt x="353502" y="357027"/>
                </a:cubicBezTo>
                <a:lnTo>
                  <a:pt x="370067" y="428573"/>
                </a:lnTo>
                <a:moveTo>
                  <a:pt x="266096" y="325307"/>
                </a:moveTo>
                <a:lnTo>
                  <a:pt x="299578" y="375706"/>
                </a:lnTo>
                <a:lnTo>
                  <a:pt x="333060" y="325307"/>
                </a:lnTo>
                <a:moveTo>
                  <a:pt x="17622" y="234728"/>
                </a:moveTo>
                <a:cubicBezTo>
                  <a:pt x="17622" y="205531"/>
                  <a:pt x="41291" y="181861"/>
                  <a:pt x="70489" y="181861"/>
                </a:cubicBezTo>
                <a:cubicBezTo>
                  <a:pt x="99686" y="181861"/>
                  <a:pt x="123355" y="205531"/>
                  <a:pt x="123355" y="234728"/>
                </a:cubicBezTo>
                <a:cubicBezTo>
                  <a:pt x="123355" y="263926"/>
                  <a:pt x="99686" y="287595"/>
                  <a:pt x="70489" y="287595"/>
                </a:cubicBezTo>
                <a:cubicBezTo>
                  <a:pt x="41291" y="287595"/>
                  <a:pt x="17622" y="263926"/>
                  <a:pt x="17622" y="234728"/>
                </a:cubicBezTo>
                <a:moveTo>
                  <a:pt x="124060" y="243539"/>
                </a:moveTo>
                <a:cubicBezTo>
                  <a:pt x="103786" y="243469"/>
                  <a:pt x="84524" y="234673"/>
                  <a:pt x="71193" y="219397"/>
                </a:cubicBezTo>
                <a:cubicBezTo>
                  <a:pt x="57863" y="234673"/>
                  <a:pt x="38601" y="243469"/>
                  <a:pt x="18327" y="243539"/>
                </a:cubicBezTo>
                <a:moveTo>
                  <a:pt x="0" y="428573"/>
                </a:moveTo>
                <a:lnTo>
                  <a:pt x="16564" y="357027"/>
                </a:lnTo>
                <a:cubicBezTo>
                  <a:pt x="22346" y="331905"/>
                  <a:pt x="44710" y="314104"/>
                  <a:pt x="70489" y="314104"/>
                </a:cubicBezTo>
                <a:cubicBezTo>
                  <a:pt x="96267" y="314104"/>
                  <a:pt x="118631" y="331905"/>
                  <a:pt x="124413" y="357027"/>
                </a:cubicBezTo>
                <a:lnTo>
                  <a:pt x="140978" y="428573"/>
                </a:lnTo>
                <a:moveTo>
                  <a:pt x="37006" y="325307"/>
                </a:moveTo>
                <a:lnTo>
                  <a:pt x="70489" y="375706"/>
                </a:lnTo>
                <a:lnTo>
                  <a:pt x="103971" y="325307"/>
                </a:lnTo>
              </a:path>
            </a:pathLst>
          </a:custGeom>
          <a:noFill/>
          <a:ln w="13216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61871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AF5031-B25C-4E03-30FC-8729E33D9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160AE97-AD25-F1EF-B14A-BF58FE6791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EAA2D0B-3541-D86B-9BA3-6634FDBC6451}"/>
              </a:ext>
            </a:extLst>
          </p:cNvPr>
          <p:cNvSpPr txBox="1"/>
          <p:nvPr/>
        </p:nvSpPr>
        <p:spPr>
          <a:xfrm>
            <a:off x="100338" y="923510"/>
            <a:ext cx="5415953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Negócio</a:t>
            </a:r>
          </a:p>
          <a:p>
            <a:endParaRPr lang="pt-BR" sz="1400" b="1" dirty="0">
              <a:latin typeface="Hurme Geometric Sans 1" panose="020B0400020000000000" pitchFamily="34" charset="0"/>
            </a:endParaRPr>
          </a:p>
          <a:p>
            <a:r>
              <a:rPr lang="pt-BR" sz="1600" dirty="0">
                <a:effectLst/>
                <a:latin typeface="Helvetica" pitchFamily="2" charset="0"/>
              </a:rPr>
              <a:t>A ideia base do negócio é estruturar uma operação de refino de petróleo no Paraguai, aproveitando a compra de petróleo no mercado off-</a:t>
            </a:r>
            <a:r>
              <a:rPr lang="pt-BR" sz="1600" dirty="0" err="1">
                <a:effectLst/>
                <a:latin typeface="Helvetica" pitchFamily="2" charset="0"/>
              </a:rPr>
              <a:t>market</a:t>
            </a:r>
            <a:r>
              <a:rPr lang="pt-BR" sz="1600" dirty="0">
                <a:effectLst/>
                <a:latin typeface="Helvetica" pitchFamily="2" charset="0"/>
              </a:rPr>
              <a:t> (transações privadas, fora de bolsas tradicionais) a preços competitivos. O petróleo seria beneficiado em uma refinaria instalada no Paraguai, utilizando o regime de maquila — uma lei paraguaia que oferece incentivos fiscais, como isenção de impostos sobre importação de matérias-primas e exportação de produtos acabados, desde que a maior parte da produção seja destinada ao mercado externo.</a:t>
            </a:r>
          </a:p>
          <a:p>
            <a:endParaRPr lang="pt-BR" b="1" dirty="0">
              <a:latin typeface="Hurme Geometric Sans 1" panose="020B0400020000000000" pitchFamily="34" charset="0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A1957B7-2FA3-6A8F-7598-6BA76B9EDD47}"/>
              </a:ext>
            </a:extLst>
          </p:cNvPr>
          <p:cNvGrpSpPr/>
          <p:nvPr/>
        </p:nvGrpSpPr>
        <p:grpSpPr>
          <a:xfrm>
            <a:off x="6344997" y="1244079"/>
            <a:ext cx="357510" cy="268132"/>
            <a:chOff x="402198" y="491575"/>
            <a:chExt cx="357510" cy="268132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697DF45F-0C42-53F9-AC65-CB6045D9CB11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lnTo>
                    <a:pt x="178754" y="0"/>
                  </a:lnTo>
                  <a:lnTo>
                    <a:pt x="357510" y="44688"/>
                  </a:lnTo>
                  <a:lnTo>
                    <a:pt x="357510" y="217075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1BDF62AA-3603-29F7-CA2D-F7C0527B086F}"/>
                </a:ext>
              </a:extLst>
            </p:cNvPr>
            <p:cNvSpPr/>
            <p:nvPr/>
          </p:nvSpPr>
          <p:spPr>
            <a:xfrm>
              <a:off x="402198" y="491575"/>
              <a:ext cx="357510" cy="268132"/>
            </a:xfrm>
            <a:custGeom>
              <a:avLst/>
              <a:gdLst/>
              <a:ahLst/>
              <a:cxnLst/>
              <a:rect l="0" t="0" r="0" b="0"/>
              <a:pathLst>
                <a:path w="357510" h="268132">
                  <a:moveTo>
                    <a:pt x="178754" y="268132"/>
                  </a:moveTo>
                  <a:lnTo>
                    <a:pt x="0" y="217075"/>
                  </a:lnTo>
                  <a:lnTo>
                    <a:pt x="0" y="44688"/>
                  </a:lnTo>
                  <a:moveTo>
                    <a:pt x="178754" y="268132"/>
                  </a:moveTo>
                  <a:lnTo>
                    <a:pt x="178754" y="96825"/>
                  </a:lnTo>
                  <a:moveTo>
                    <a:pt x="357510" y="44688"/>
                  </a:moveTo>
                  <a:lnTo>
                    <a:pt x="357510" y="217075"/>
                  </a:lnTo>
                  <a:lnTo>
                    <a:pt x="178754" y="268132"/>
                  </a:lnTo>
                  <a:moveTo>
                    <a:pt x="0" y="44688"/>
                  </a:moveTo>
                  <a:lnTo>
                    <a:pt x="178754" y="96825"/>
                  </a:lnTo>
                  <a:moveTo>
                    <a:pt x="0" y="44688"/>
                  </a:moveTo>
                  <a:lnTo>
                    <a:pt x="178754" y="0"/>
                  </a:lnTo>
                  <a:lnTo>
                    <a:pt x="357510" y="44688"/>
                  </a:lnTo>
                  <a:moveTo>
                    <a:pt x="178754" y="96825"/>
                  </a:moveTo>
                  <a:lnTo>
                    <a:pt x="357510" y="44688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22D65F1D-F9BC-0FB9-B9AC-2672C90BE1BD}"/>
              </a:ext>
            </a:extLst>
          </p:cNvPr>
          <p:cNvGrpSpPr/>
          <p:nvPr/>
        </p:nvGrpSpPr>
        <p:grpSpPr>
          <a:xfrm>
            <a:off x="6344997" y="1996340"/>
            <a:ext cx="357510" cy="230891"/>
            <a:chOff x="402198" y="1243836"/>
            <a:chExt cx="357510" cy="230891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D6A4AA38-3446-25D9-3814-E6990E132FDB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29CF05BE-D7C8-DAB5-196A-45F2F033EE53}"/>
                </a:ext>
              </a:extLst>
            </p:cNvPr>
            <p:cNvSpPr/>
            <p:nvPr/>
          </p:nvSpPr>
          <p:spPr>
            <a:xfrm>
              <a:off x="402198" y="1243836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2" name="Rounded Rectangle 7">
            <a:extLst>
              <a:ext uri="{FF2B5EF4-FFF2-40B4-BE49-F238E27FC236}">
                <a16:creationId xmlns:a16="http://schemas.microsoft.com/office/drawing/2014/main" id="{69E4783F-B557-0A12-C38F-B00979ED750B}"/>
              </a:ext>
            </a:extLst>
          </p:cNvPr>
          <p:cNvSpPr/>
          <p:nvPr/>
        </p:nvSpPr>
        <p:spPr>
          <a:xfrm>
            <a:off x="7283459" y="1735655"/>
            <a:ext cx="1029233" cy="89378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0A68646B-9122-E436-8401-551C177E9C88}"/>
              </a:ext>
            </a:extLst>
          </p:cNvPr>
          <p:cNvGrpSpPr/>
          <p:nvPr/>
        </p:nvGrpSpPr>
        <p:grpSpPr>
          <a:xfrm>
            <a:off x="6210931" y="1385594"/>
            <a:ext cx="625642" cy="662882"/>
            <a:chOff x="268132" y="633090"/>
            <a:chExt cx="625642" cy="662882"/>
          </a:xfrm>
        </p:grpSpPr>
        <p:sp>
          <p:nvSpPr>
            <p:cNvPr id="64" name="Rounded Rectangle 8">
              <a:extLst>
                <a:ext uri="{FF2B5EF4-FFF2-40B4-BE49-F238E27FC236}">
                  <a16:creationId xmlns:a16="http://schemas.microsoft.com/office/drawing/2014/main" id="{090F6676-0AF3-3278-AEBE-BBD7F3036D34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5" name="Rounded Rectangle 9">
              <a:extLst>
                <a:ext uri="{FF2B5EF4-FFF2-40B4-BE49-F238E27FC236}">
                  <a16:creationId xmlns:a16="http://schemas.microsoft.com/office/drawing/2014/main" id="{01E5C62B-5B01-E783-8128-A927BA356C36}"/>
                </a:ext>
              </a:extLst>
            </p:cNvPr>
            <p:cNvSpPr/>
            <p:nvPr/>
          </p:nvSpPr>
          <p:spPr>
            <a:xfrm>
              <a:off x="268132" y="633090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3C53549-8D4A-5BC3-954D-6E6FC07A61CB}"/>
              </a:ext>
            </a:extLst>
          </p:cNvPr>
          <p:cNvGrpSpPr/>
          <p:nvPr/>
        </p:nvGrpSpPr>
        <p:grpSpPr>
          <a:xfrm>
            <a:off x="6344997" y="2800737"/>
            <a:ext cx="357510" cy="230891"/>
            <a:chOff x="402198" y="2048233"/>
            <a:chExt cx="357510" cy="230891"/>
          </a:xfrm>
        </p:grpSpPr>
        <p:sp>
          <p:nvSpPr>
            <p:cNvPr id="67" name="Rounded Rectangle 11">
              <a:extLst>
                <a:ext uri="{FF2B5EF4-FFF2-40B4-BE49-F238E27FC236}">
                  <a16:creationId xmlns:a16="http://schemas.microsoft.com/office/drawing/2014/main" id="{4A72763E-A4A4-5A72-E0E9-936A4AC10CD5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8" name="Rounded Rectangle 12">
              <a:extLst>
                <a:ext uri="{FF2B5EF4-FFF2-40B4-BE49-F238E27FC236}">
                  <a16:creationId xmlns:a16="http://schemas.microsoft.com/office/drawing/2014/main" id="{D43379F3-3E90-2942-79D7-DFFB6D76D14D}"/>
                </a:ext>
              </a:extLst>
            </p:cNvPr>
            <p:cNvSpPr/>
            <p:nvPr/>
          </p:nvSpPr>
          <p:spPr>
            <a:xfrm>
              <a:off x="402198" y="204823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9" name="Rounded Rectangle 14">
            <a:extLst>
              <a:ext uri="{FF2B5EF4-FFF2-40B4-BE49-F238E27FC236}">
                <a16:creationId xmlns:a16="http://schemas.microsoft.com/office/drawing/2014/main" id="{CA29F076-176D-774D-88A7-7C59579DFBB1}"/>
              </a:ext>
            </a:extLst>
          </p:cNvPr>
          <p:cNvSpPr/>
          <p:nvPr/>
        </p:nvSpPr>
        <p:spPr>
          <a:xfrm>
            <a:off x="7283460" y="2495364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5B521E3-F45B-FB80-F702-91F684FF1C4A}"/>
              </a:ext>
            </a:extLst>
          </p:cNvPr>
          <p:cNvGrpSpPr/>
          <p:nvPr/>
        </p:nvGrpSpPr>
        <p:grpSpPr>
          <a:xfrm>
            <a:off x="6210931" y="2100613"/>
            <a:ext cx="625642" cy="752260"/>
            <a:chOff x="268132" y="1348109"/>
            <a:chExt cx="625642" cy="752260"/>
          </a:xfrm>
        </p:grpSpPr>
        <p:sp>
          <p:nvSpPr>
            <p:cNvPr id="71" name="Rounded Rectangle 15">
              <a:extLst>
                <a:ext uri="{FF2B5EF4-FFF2-40B4-BE49-F238E27FC236}">
                  <a16:creationId xmlns:a16="http://schemas.microsoft.com/office/drawing/2014/main" id="{A86CAEE4-B1AE-8A36-A325-9BD98CD65EC0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618193"/>
                  </a:moveTo>
                  <a:lnTo>
                    <a:pt x="0" y="618193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618193"/>
                  </a:moveTo>
                  <a:lnTo>
                    <a:pt x="312821" y="618193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618193"/>
                  </a:moveTo>
                  <a:lnTo>
                    <a:pt x="312821" y="618193"/>
                  </a:lnTo>
                  <a:lnTo>
                    <a:pt x="312821" y="752260"/>
                  </a:lnTo>
                  <a:lnTo>
                    <a:pt x="0" y="662882"/>
                  </a:lnTo>
                  <a:close/>
                  <a:moveTo>
                    <a:pt x="625642" y="662886"/>
                  </a:moveTo>
                  <a:lnTo>
                    <a:pt x="312821" y="752260"/>
                  </a:lnTo>
                  <a:lnTo>
                    <a:pt x="312821" y="618193"/>
                  </a:lnTo>
                  <a:lnTo>
                    <a:pt x="625642" y="61819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2" name="Rounded Rectangle 16">
              <a:extLst>
                <a:ext uri="{FF2B5EF4-FFF2-40B4-BE49-F238E27FC236}">
                  <a16:creationId xmlns:a16="http://schemas.microsoft.com/office/drawing/2014/main" id="{6AA94685-DFAE-F107-F099-AE2BC69B4AD5}"/>
                </a:ext>
              </a:extLst>
            </p:cNvPr>
            <p:cNvSpPr/>
            <p:nvPr/>
          </p:nvSpPr>
          <p:spPr>
            <a:xfrm>
              <a:off x="268132" y="1348109"/>
              <a:ext cx="625642" cy="752260"/>
            </a:xfrm>
            <a:custGeom>
              <a:avLst/>
              <a:gdLst/>
              <a:ahLst/>
              <a:cxnLst/>
              <a:rect l="0" t="0" r="0" b="0"/>
              <a:pathLst>
                <a:path w="625642" h="752260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618193"/>
                  </a:lnTo>
                  <a:moveTo>
                    <a:pt x="312821" y="171306"/>
                  </a:moveTo>
                  <a:lnTo>
                    <a:pt x="312821" y="618193"/>
                  </a:lnTo>
                  <a:moveTo>
                    <a:pt x="625642" y="171306"/>
                  </a:moveTo>
                  <a:lnTo>
                    <a:pt x="625642" y="618193"/>
                  </a:lnTo>
                  <a:moveTo>
                    <a:pt x="312821" y="618193"/>
                  </a:moveTo>
                  <a:lnTo>
                    <a:pt x="312821" y="752260"/>
                  </a:lnTo>
                  <a:moveTo>
                    <a:pt x="312821" y="752260"/>
                  </a:moveTo>
                  <a:lnTo>
                    <a:pt x="0" y="662882"/>
                  </a:lnTo>
                  <a:lnTo>
                    <a:pt x="0" y="618193"/>
                  </a:lnTo>
                  <a:moveTo>
                    <a:pt x="625642" y="618197"/>
                  </a:moveTo>
                  <a:lnTo>
                    <a:pt x="625642" y="662886"/>
                  </a:lnTo>
                  <a:lnTo>
                    <a:pt x="312821" y="752260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A3D1B77-110B-9BAD-E65B-CDD5167F4B33}"/>
              </a:ext>
            </a:extLst>
          </p:cNvPr>
          <p:cNvGrpSpPr/>
          <p:nvPr/>
        </p:nvGrpSpPr>
        <p:grpSpPr>
          <a:xfrm>
            <a:off x="6344997" y="3515756"/>
            <a:ext cx="357510" cy="230891"/>
            <a:chOff x="402198" y="2763252"/>
            <a:chExt cx="357510" cy="230891"/>
          </a:xfrm>
        </p:grpSpPr>
        <p:sp>
          <p:nvSpPr>
            <p:cNvPr id="74" name="Rounded Rectangle 18">
              <a:extLst>
                <a:ext uri="{FF2B5EF4-FFF2-40B4-BE49-F238E27FC236}">
                  <a16:creationId xmlns:a16="http://schemas.microsoft.com/office/drawing/2014/main" id="{69DDB9C5-626D-CE11-F160-A4361F54F9D8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5" name="Rounded Rectangle 19">
              <a:extLst>
                <a:ext uri="{FF2B5EF4-FFF2-40B4-BE49-F238E27FC236}">
                  <a16:creationId xmlns:a16="http://schemas.microsoft.com/office/drawing/2014/main" id="{FD60DC58-FE38-BE1B-F0C1-643E213BE1DC}"/>
                </a:ext>
              </a:extLst>
            </p:cNvPr>
            <p:cNvSpPr/>
            <p:nvPr/>
          </p:nvSpPr>
          <p:spPr>
            <a:xfrm>
              <a:off x="402198" y="276325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6" name="Rounded Rectangle 21">
            <a:extLst>
              <a:ext uri="{FF2B5EF4-FFF2-40B4-BE49-F238E27FC236}">
                <a16:creationId xmlns:a16="http://schemas.microsoft.com/office/drawing/2014/main" id="{E07C384A-0CF0-7717-7E88-F115D31403D1}"/>
              </a:ext>
            </a:extLst>
          </p:cNvPr>
          <p:cNvSpPr/>
          <p:nvPr/>
        </p:nvSpPr>
        <p:spPr>
          <a:xfrm>
            <a:off x="7283460" y="3255072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557E9507-A2D2-9413-EA17-35D9D7C5F0BD}"/>
              </a:ext>
            </a:extLst>
          </p:cNvPr>
          <p:cNvGrpSpPr/>
          <p:nvPr/>
        </p:nvGrpSpPr>
        <p:grpSpPr>
          <a:xfrm>
            <a:off x="6210931" y="2905010"/>
            <a:ext cx="625642" cy="662882"/>
            <a:chOff x="268132" y="2152506"/>
            <a:chExt cx="625642" cy="662882"/>
          </a:xfrm>
        </p:grpSpPr>
        <p:sp>
          <p:nvSpPr>
            <p:cNvPr id="78" name="Rounded Rectangle 22">
              <a:extLst>
                <a:ext uri="{FF2B5EF4-FFF2-40B4-BE49-F238E27FC236}">
                  <a16:creationId xmlns:a16="http://schemas.microsoft.com/office/drawing/2014/main" id="{AFE0B335-FF96-2733-3F42-B7D08A4D29CD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9" name="Rounded Rectangle 23">
              <a:extLst>
                <a:ext uri="{FF2B5EF4-FFF2-40B4-BE49-F238E27FC236}">
                  <a16:creationId xmlns:a16="http://schemas.microsoft.com/office/drawing/2014/main" id="{B871EA2F-E0CE-AB28-D68A-4F9E9CB74630}"/>
                </a:ext>
              </a:extLst>
            </p:cNvPr>
            <p:cNvSpPr/>
            <p:nvPr/>
          </p:nvSpPr>
          <p:spPr>
            <a:xfrm>
              <a:off x="268132" y="215250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7B7FCBC3-52B1-9613-6230-4CF5B184586F}"/>
              </a:ext>
            </a:extLst>
          </p:cNvPr>
          <p:cNvGrpSpPr/>
          <p:nvPr/>
        </p:nvGrpSpPr>
        <p:grpSpPr>
          <a:xfrm>
            <a:off x="6344997" y="4230776"/>
            <a:ext cx="357510" cy="230891"/>
            <a:chOff x="402198" y="3478272"/>
            <a:chExt cx="357510" cy="230891"/>
          </a:xfrm>
        </p:grpSpPr>
        <p:sp>
          <p:nvSpPr>
            <p:cNvPr id="81" name="Rounded Rectangle 25">
              <a:extLst>
                <a:ext uri="{FF2B5EF4-FFF2-40B4-BE49-F238E27FC236}">
                  <a16:creationId xmlns:a16="http://schemas.microsoft.com/office/drawing/2014/main" id="{D547DA50-2095-0028-95D8-D83415C001BF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2" name="Rounded Rectangle 26">
              <a:extLst>
                <a:ext uri="{FF2B5EF4-FFF2-40B4-BE49-F238E27FC236}">
                  <a16:creationId xmlns:a16="http://schemas.microsoft.com/office/drawing/2014/main" id="{2D849855-21B0-5698-B667-2851D3B5EA45}"/>
                </a:ext>
              </a:extLst>
            </p:cNvPr>
            <p:cNvSpPr/>
            <p:nvPr/>
          </p:nvSpPr>
          <p:spPr>
            <a:xfrm>
              <a:off x="402198" y="3478272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83" name="Rounded Rectangle 28">
            <a:extLst>
              <a:ext uri="{FF2B5EF4-FFF2-40B4-BE49-F238E27FC236}">
                <a16:creationId xmlns:a16="http://schemas.microsoft.com/office/drawing/2014/main" id="{59FAB174-683D-796B-9B6E-8F41FCDB716F}"/>
              </a:ext>
            </a:extLst>
          </p:cNvPr>
          <p:cNvSpPr/>
          <p:nvPr/>
        </p:nvSpPr>
        <p:spPr>
          <a:xfrm>
            <a:off x="7283460" y="397009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8040868-15C8-87DF-CA17-6FC9FE88C738}"/>
              </a:ext>
            </a:extLst>
          </p:cNvPr>
          <p:cNvGrpSpPr/>
          <p:nvPr/>
        </p:nvGrpSpPr>
        <p:grpSpPr>
          <a:xfrm>
            <a:off x="6210931" y="3620030"/>
            <a:ext cx="625642" cy="662882"/>
            <a:chOff x="268132" y="2867526"/>
            <a:chExt cx="625642" cy="662882"/>
          </a:xfrm>
        </p:grpSpPr>
        <p:sp>
          <p:nvSpPr>
            <p:cNvPr id="85" name="Rounded Rectangle 29">
              <a:extLst>
                <a:ext uri="{FF2B5EF4-FFF2-40B4-BE49-F238E27FC236}">
                  <a16:creationId xmlns:a16="http://schemas.microsoft.com/office/drawing/2014/main" id="{D41D7210-5EED-8BA1-711E-04021EB14E07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6" name="Rounded Rectangle 30">
              <a:extLst>
                <a:ext uri="{FF2B5EF4-FFF2-40B4-BE49-F238E27FC236}">
                  <a16:creationId xmlns:a16="http://schemas.microsoft.com/office/drawing/2014/main" id="{3C1E033A-CA2F-A375-7CFE-00D4DFEE2B04}"/>
                </a:ext>
              </a:extLst>
            </p:cNvPr>
            <p:cNvSpPr/>
            <p:nvPr/>
          </p:nvSpPr>
          <p:spPr>
            <a:xfrm>
              <a:off x="268132" y="2867526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FEE99EFB-0A12-7351-0D3A-64EC90CF7B73}"/>
              </a:ext>
            </a:extLst>
          </p:cNvPr>
          <p:cNvGrpSpPr/>
          <p:nvPr/>
        </p:nvGrpSpPr>
        <p:grpSpPr>
          <a:xfrm>
            <a:off x="6344997" y="4945795"/>
            <a:ext cx="357510" cy="230891"/>
            <a:chOff x="402198" y="4193291"/>
            <a:chExt cx="357510" cy="230891"/>
          </a:xfrm>
        </p:grpSpPr>
        <p:sp>
          <p:nvSpPr>
            <p:cNvPr id="88" name="Rounded Rectangle 32">
              <a:extLst>
                <a:ext uri="{FF2B5EF4-FFF2-40B4-BE49-F238E27FC236}">
                  <a16:creationId xmlns:a16="http://schemas.microsoft.com/office/drawing/2014/main" id="{ED00A49C-3C10-E92D-0EE2-19B04BC3E0DE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9" name="Rounded Rectangle 33">
              <a:extLst>
                <a:ext uri="{FF2B5EF4-FFF2-40B4-BE49-F238E27FC236}">
                  <a16:creationId xmlns:a16="http://schemas.microsoft.com/office/drawing/2014/main" id="{BB2C7F8B-DFF1-BAA9-E963-B5A8555D9533}"/>
                </a:ext>
              </a:extLst>
            </p:cNvPr>
            <p:cNvSpPr/>
            <p:nvPr/>
          </p:nvSpPr>
          <p:spPr>
            <a:xfrm>
              <a:off x="402198" y="419329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0" name="Rounded Rectangle 35">
            <a:extLst>
              <a:ext uri="{FF2B5EF4-FFF2-40B4-BE49-F238E27FC236}">
                <a16:creationId xmlns:a16="http://schemas.microsoft.com/office/drawing/2014/main" id="{D0379BD7-B658-17BE-EF3E-B12A894D3DC1}"/>
              </a:ext>
            </a:extLst>
          </p:cNvPr>
          <p:cNvSpPr/>
          <p:nvPr/>
        </p:nvSpPr>
        <p:spPr>
          <a:xfrm>
            <a:off x="7283460" y="468511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B8002FD9-A76E-3B67-5C17-C2983CBCDDE6}"/>
              </a:ext>
            </a:extLst>
          </p:cNvPr>
          <p:cNvGrpSpPr/>
          <p:nvPr/>
        </p:nvGrpSpPr>
        <p:grpSpPr>
          <a:xfrm>
            <a:off x="6210931" y="4335049"/>
            <a:ext cx="625642" cy="662882"/>
            <a:chOff x="268132" y="3582545"/>
            <a:chExt cx="625642" cy="662882"/>
          </a:xfrm>
        </p:grpSpPr>
        <p:sp>
          <p:nvSpPr>
            <p:cNvPr id="92" name="Rounded Rectangle 36">
              <a:extLst>
                <a:ext uri="{FF2B5EF4-FFF2-40B4-BE49-F238E27FC236}">
                  <a16:creationId xmlns:a16="http://schemas.microsoft.com/office/drawing/2014/main" id="{EC60909F-4E5E-1394-7901-41876222A182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3" name="Rounded Rectangle 37">
              <a:extLst>
                <a:ext uri="{FF2B5EF4-FFF2-40B4-BE49-F238E27FC236}">
                  <a16:creationId xmlns:a16="http://schemas.microsoft.com/office/drawing/2014/main" id="{C51F79C0-A74B-6A5B-C5D9-5585429F02A7}"/>
                </a:ext>
              </a:extLst>
            </p:cNvPr>
            <p:cNvSpPr/>
            <p:nvPr/>
          </p:nvSpPr>
          <p:spPr>
            <a:xfrm>
              <a:off x="268132" y="358254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CD8EDDCB-A0FC-6916-6D3B-462F777F43AA}"/>
              </a:ext>
            </a:extLst>
          </p:cNvPr>
          <p:cNvGrpSpPr/>
          <p:nvPr/>
        </p:nvGrpSpPr>
        <p:grpSpPr>
          <a:xfrm>
            <a:off x="6344997" y="5660815"/>
            <a:ext cx="357510" cy="230891"/>
            <a:chOff x="402198" y="4908311"/>
            <a:chExt cx="357510" cy="230891"/>
          </a:xfrm>
        </p:grpSpPr>
        <p:sp>
          <p:nvSpPr>
            <p:cNvPr id="95" name="Rounded Rectangle 39">
              <a:extLst>
                <a:ext uri="{FF2B5EF4-FFF2-40B4-BE49-F238E27FC236}">
                  <a16:creationId xmlns:a16="http://schemas.microsoft.com/office/drawing/2014/main" id="{762F9156-6DC1-269A-8A71-CA21309CA536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6" name="Rounded Rectangle 40">
              <a:extLst>
                <a:ext uri="{FF2B5EF4-FFF2-40B4-BE49-F238E27FC236}">
                  <a16:creationId xmlns:a16="http://schemas.microsoft.com/office/drawing/2014/main" id="{87EB32F2-8DC2-5481-AE39-E8EA7B3DD725}"/>
                </a:ext>
              </a:extLst>
            </p:cNvPr>
            <p:cNvSpPr/>
            <p:nvPr/>
          </p:nvSpPr>
          <p:spPr>
            <a:xfrm>
              <a:off x="402198" y="4908311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97" name="Rounded Rectangle 42">
            <a:extLst>
              <a:ext uri="{FF2B5EF4-FFF2-40B4-BE49-F238E27FC236}">
                <a16:creationId xmlns:a16="http://schemas.microsoft.com/office/drawing/2014/main" id="{D7D02F52-B6BC-83C0-AC70-9D0C8BEE24B2}"/>
              </a:ext>
            </a:extLst>
          </p:cNvPr>
          <p:cNvSpPr/>
          <p:nvPr/>
        </p:nvSpPr>
        <p:spPr>
          <a:xfrm>
            <a:off x="7283460" y="540013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A6D85BE-D825-50CE-0B12-CDA77DB15BA8}"/>
              </a:ext>
            </a:extLst>
          </p:cNvPr>
          <p:cNvGrpSpPr/>
          <p:nvPr/>
        </p:nvGrpSpPr>
        <p:grpSpPr>
          <a:xfrm>
            <a:off x="6210931" y="5050069"/>
            <a:ext cx="625642" cy="662882"/>
            <a:chOff x="268132" y="4297565"/>
            <a:chExt cx="625642" cy="662882"/>
          </a:xfrm>
        </p:grpSpPr>
        <p:sp>
          <p:nvSpPr>
            <p:cNvPr id="99" name="Rounded Rectangle 43">
              <a:extLst>
                <a:ext uri="{FF2B5EF4-FFF2-40B4-BE49-F238E27FC236}">
                  <a16:creationId xmlns:a16="http://schemas.microsoft.com/office/drawing/2014/main" id="{1A70477F-CDDF-181E-B4AD-D599255C4569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528816"/>
                  </a:moveTo>
                  <a:lnTo>
                    <a:pt x="0" y="528816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528816"/>
                  </a:moveTo>
                  <a:lnTo>
                    <a:pt x="312821" y="528816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528816"/>
                  </a:moveTo>
                  <a:lnTo>
                    <a:pt x="312821" y="528816"/>
                  </a:lnTo>
                  <a:lnTo>
                    <a:pt x="312821" y="662882"/>
                  </a:lnTo>
                  <a:lnTo>
                    <a:pt x="0" y="573505"/>
                  </a:lnTo>
                  <a:close/>
                  <a:moveTo>
                    <a:pt x="625642" y="573508"/>
                  </a:moveTo>
                  <a:lnTo>
                    <a:pt x="312821" y="662882"/>
                  </a:lnTo>
                  <a:lnTo>
                    <a:pt x="312821" y="528816"/>
                  </a:lnTo>
                  <a:lnTo>
                    <a:pt x="625642" y="528820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0" name="Rounded Rectangle 44">
              <a:extLst>
                <a:ext uri="{FF2B5EF4-FFF2-40B4-BE49-F238E27FC236}">
                  <a16:creationId xmlns:a16="http://schemas.microsoft.com/office/drawing/2014/main" id="{DE42A763-BC1C-5E10-29F4-014087A178D1}"/>
                </a:ext>
              </a:extLst>
            </p:cNvPr>
            <p:cNvSpPr/>
            <p:nvPr/>
          </p:nvSpPr>
          <p:spPr>
            <a:xfrm>
              <a:off x="268132" y="4297565"/>
              <a:ext cx="625642" cy="662882"/>
            </a:xfrm>
            <a:custGeom>
              <a:avLst/>
              <a:gdLst/>
              <a:ahLst/>
              <a:cxnLst/>
              <a:rect l="0" t="0" r="0" b="0"/>
              <a:pathLst>
                <a:path w="625642" h="662882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528816"/>
                  </a:lnTo>
                  <a:moveTo>
                    <a:pt x="312821" y="171306"/>
                  </a:moveTo>
                  <a:lnTo>
                    <a:pt x="312821" y="528816"/>
                  </a:lnTo>
                  <a:moveTo>
                    <a:pt x="625642" y="171306"/>
                  </a:moveTo>
                  <a:lnTo>
                    <a:pt x="625642" y="528816"/>
                  </a:lnTo>
                  <a:moveTo>
                    <a:pt x="312821" y="662882"/>
                  </a:moveTo>
                  <a:lnTo>
                    <a:pt x="312821" y="528816"/>
                  </a:lnTo>
                  <a:moveTo>
                    <a:pt x="312821" y="662882"/>
                  </a:moveTo>
                  <a:lnTo>
                    <a:pt x="0" y="573505"/>
                  </a:lnTo>
                  <a:lnTo>
                    <a:pt x="0" y="528816"/>
                  </a:lnTo>
                  <a:moveTo>
                    <a:pt x="625642" y="528820"/>
                  </a:moveTo>
                  <a:lnTo>
                    <a:pt x="625642" y="573508"/>
                  </a:lnTo>
                  <a:lnTo>
                    <a:pt x="312821" y="662882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3BFBE938-86EC-8BED-FEDC-979600FEF97F}"/>
              </a:ext>
            </a:extLst>
          </p:cNvPr>
          <p:cNvGrpSpPr/>
          <p:nvPr/>
        </p:nvGrpSpPr>
        <p:grpSpPr>
          <a:xfrm>
            <a:off x="6344997" y="6286457"/>
            <a:ext cx="357510" cy="230891"/>
            <a:chOff x="402198" y="5533953"/>
            <a:chExt cx="357510" cy="230891"/>
          </a:xfrm>
        </p:grpSpPr>
        <p:sp>
          <p:nvSpPr>
            <p:cNvPr id="102" name="Rounded Rectangle 46">
              <a:extLst>
                <a:ext uri="{FF2B5EF4-FFF2-40B4-BE49-F238E27FC236}">
                  <a16:creationId xmlns:a16="http://schemas.microsoft.com/office/drawing/2014/main" id="{75C48507-E20C-8D77-20E1-8FCED0A1BEF2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lnTo>
                    <a:pt x="357510" y="0"/>
                  </a:lnTo>
                  <a:lnTo>
                    <a:pt x="357510" y="179834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3" name="Rounded Rectangle 47">
              <a:extLst>
                <a:ext uri="{FF2B5EF4-FFF2-40B4-BE49-F238E27FC236}">
                  <a16:creationId xmlns:a16="http://schemas.microsoft.com/office/drawing/2014/main" id="{B5D8B72B-EDB2-A85C-3238-52F3B1F9AB1D}"/>
                </a:ext>
              </a:extLst>
            </p:cNvPr>
            <p:cNvSpPr/>
            <p:nvPr/>
          </p:nvSpPr>
          <p:spPr>
            <a:xfrm>
              <a:off x="402198" y="5533953"/>
              <a:ext cx="357510" cy="230891"/>
            </a:xfrm>
            <a:custGeom>
              <a:avLst/>
              <a:gdLst/>
              <a:ahLst/>
              <a:cxnLst/>
              <a:rect l="0" t="0" r="0" b="0"/>
              <a:pathLst>
                <a:path w="357510" h="230891">
                  <a:moveTo>
                    <a:pt x="178754" y="230891"/>
                  </a:moveTo>
                  <a:lnTo>
                    <a:pt x="0" y="179834"/>
                  </a:lnTo>
                  <a:lnTo>
                    <a:pt x="0" y="0"/>
                  </a:lnTo>
                  <a:lnTo>
                    <a:pt x="178754" y="52136"/>
                  </a:lnTo>
                  <a:moveTo>
                    <a:pt x="178754" y="52136"/>
                  </a:moveTo>
                  <a:lnTo>
                    <a:pt x="178754" y="230891"/>
                  </a:lnTo>
                  <a:moveTo>
                    <a:pt x="178754" y="52136"/>
                  </a:moveTo>
                  <a:lnTo>
                    <a:pt x="357510" y="0"/>
                  </a:lnTo>
                  <a:lnTo>
                    <a:pt x="357510" y="179834"/>
                  </a:lnTo>
                  <a:lnTo>
                    <a:pt x="178754" y="230891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4" name="Rounded Rectangle 49">
            <a:extLst>
              <a:ext uri="{FF2B5EF4-FFF2-40B4-BE49-F238E27FC236}">
                <a16:creationId xmlns:a16="http://schemas.microsoft.com/office/drawing/2014/main" id="{06D16156-BEC6-33D5-5B17-4BFFC01CE4A1}"/>
              </a:ext>
            </a:extLst>
          </p:cNvPr>
          <p:cNvSpPr/>
          <p:nvPr/>
        </p:nvSpPr>
        <p:spPr>
          <a:xfrm>
            <a:off x="7283460" y="6070461"/>
            <a:ext cx="1033272" cy="3724"/>
          </a:xfrm>
          <a:custGeom>
            <a:avLst/>
            <a:gdLst/>
            <a:ahLst/>
            <a:cxnLst/>
            <a:rect l="0" t="0" r="0" b="0"/>
            <a:pathLst>
              <a:path w="625642" h="3724">
                <a:moveTo>
                  <a:pt x="0" y="0"/>
                </a:moveTo>
                <a:lnTo>
                  <a:pt x="625642" y="0"/>
                </a:lnTo>
              </a:path>
            </a:pathLst>
          </a:custGeom>
          <a:noFill/>
          <a:ln w="1270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38A06550-0DB9-AF41-93B3-1F55B5E2E65A}"/>
              </a:ext>
            </a:extLst>
          </p:cNvPr>
          <p:cNvGrpSpPr/>
          <p:nvPr/>
        </p:nvGrpSpPr>
        <p:grpSpPr>
          <a:xfrm>
            <a:off x="6210931" y="5765088"/>
            <a:ext cx="625642" cy="573505"/>
            <a:chOff x="268132" y="5012584"/>
            <a:chExt cx="625642" cy="573505"/>
          </a:xfrm>
        </p:grpSpPr>
        <p:sp>
          <p:nvSpPr>
            <p:cNvPr id="106" name="Rounded Rectangle 50">
              <a:extLst>
                <a:ext uri="{FF2B5EF4-FFF2-40B4-BE49-F238E27FC236}">
                  <a16:creationId xmlns:a16="http://schemas.microsoft.com/office/drawing/2014/main" id="{DE4F894B-A771-5D83-D74E-D4D3CD8A8ECB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312821" y="171306"/>
                  </a:moveTo>
                  <a:lnTo>
                    <a:pt x="0" y="171306"/>
                  </a:lnTo>
                  <a:lnTo>
                    <a:pt x="0" y="37240"/>
                  </a:lnTo>
                  <a:lnTo>
                    <a:pt x="134066" y="75561"/>
                  </a:lnTo>
                  <a:lnTo>
                    <a:pt x="312821" y="126618"/>
                  </a:lnTo>
                  <a:close/>
                  <a:moveTo>
                    <a:pt x="312821" y="126618"/>
                  </a:moveTo>
                  <a:lnTo>
                    <a:pt x="491575" y="75562"/>
                  </a:lnTo>
                  <a:lnTo>
                    <a:pt x="625642" y="37242"/>
                  </a:lnTo>
                  <a:lnTo>
                    <a:pt x="625642" y="171306"/>
                  </a:lnTo>
                  <a:lnTo>
                    <a:pt x="312821" y="171306"/>
                  </a:lnTo>
                  <a:close/>
                  <a:moveTo>
                    <a:pt x="312821" y="439439"/>
                  </a:moveTo>
                  <a:lnTo>
                    <a:pt x="0" y="439439"/>
                  </a:lnTo>
                  <a:lnTo>
                    <a:pt x="0" y="171306"/>
                  </a:lnTo>
                  <a:lnTo>
                    <a:pt x="312821" y="171306"/>
                  </a:lnTo>
                  <a:close/>
                  <a:moveTo>
                    <a:pt x="625642" y="439439"/>
                  </a:moveTo>
                  <a:lnTo>
                    <a:pt x="312821" y="439439"/>
                  </a:lnTo>
                  <a:lnTo>
                    <a:pt x="312821" y="171306"/>
                  </a:lnTo>
                  <a:lnTo>
                    <a:pt x="625642" y="171306"/>
                  </a:lnTo>
                  <a:close/>
                  <a:moveTo>
                    <a:pt x="0" y="439439"/>
                  </a:moveTo>
                  <a:lnTo>
                    <a:pt x="312821" y="439439"/>
                  </a:lnTo>
                  <a:lnTo>
                    <a:pt x="312821" y="573505"/>
                  </a:lnTo>
                  <a:lnTo>
                    <a:pt x="0" y="484127"/>
                  </a:lnTo>
                  <a:close/>
                  <a:moveTo>
                    <a:pt x="625642" y="484131"/>
                  </a:moveTo>
                  <a:lnTo>
                    <a:pt x="312821" y="573505"/>
                  </a:lnTo>
                  <a:lnTo>
                    <a:pt x="312821" y="439439"/>
                  </a:lnTo>
                  <a:lnTo>
                    <a:pt x="625642" y="439442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7" name="Rounded Rectangle 51">
              <a:extLst>
                <a:ext uri="{FF2B5EF4-FFF2-40B4-BE49-F238E27FC236}">
                  <a16:creationId xmlns:a16="http://schemas.microsoft.com/office/drawing/2014/main" id="{5F4DD62B-EF65-1CCF-44CF-A796916B972C}"/>
                </a:ext>
              </a:extLst>
            </p:cNvPr>
            <p:cNvSpPr/>
            <p:nvPr/>
          </p:nvSpPr>
          <p:spPr>
            <a:xfrm>
              <a:off x="268132" y="5012584"/>
              <a:ext cx="625642" cy="573505"/>
            </a:xfrm>
            <a:custGeom>
              <a:avLst/>
              <a:gdLst/>
              <a:ahLst/>
              <a:cxnLst/>
              <a:rect l="0" t="0" r="0" b="0"/>
              <a:pathLst>
                <a:path w="625642" h="573505">
                  <a:moveTo>
                    <a:pt x="0" y="37240"/>
                  </a:moveTo>
                  <a:lnTo>
                    <a:pt x="134066" y="0"/>
                  </a:lnTo>
                  <a:lnTo>
                    <a:pt x="134066" y="75561"/>
                  </a:lnTo>
                  <a:close/>
                  <a:moveTo>
                    <a:pt x="491575" y="75562"/>
                  </a:moveTo>
                  <a:lnTo>
                    <a:pt x="491575" y="0"/>
                  </a:lnTo>
                  <a:lnTo>
                    <a:pt x="625642" y="37242"/>
                  </a:lnTo>
                  <a:close/>
                  <a:moveTo>
                    <a:pt x="134066" y="75561"/>
                  </a:moveTo>
                  <a:lnTo>
                    <a:pt x="312821" y="126618"/>
                  </a:lnTo>
                  <a:moveTo>
                    <a:pt x="0" y="37240"/>
                  </a:moveTo>
                  <a:lnTo>
                    <a:pt x="0" y="171306"/>
                  </a:lnTo>
                  <a:moveTo>
                    <a:pt x="491575" y="75562"/>
                  </a:moveTo>
                  <a:lnTo>
                    <a:pt x="312821" y="126618"/>
                  </a:lnTo>
                  <a:moveTo>
                    <a:pt x="625642" y="37242"/>
                  </a:moveTo>
                  <a:lnTo>
                    <a:pt x="625642" y="171306"/>
                  </a:lnTo>
                  <a:moveTo>
                    <a:pt x="312821" y="171306"/>
                  </a:moveTo>
                  <a:lnTo>
                    <a:pt x="312821" y="126618"/>
                  </a:lnTo>
                  <a:moveTo>
                    <a:pt x="0" y="171306"/>
                  </a:moveTo>
                  <a:lnTo>
                    <a:pt x="0" y="439439"/>
                  </a:lnTo>
                  <a:moveTo>
                    <a:pt x="312821" y="171306"/>
                  </a:moveTo>
                  <a:lnTo>
                    <a:pt x="312821" y="439439"/>
                  </a:lnTo>
                  <a:moveTo>
                    <a:pt x="625642" y="171306"/>
                  </a:moveTo>
                  <a:lnTo>
                    <a:pt x="625642" y="439439"/>
                  </a:lnTo>
                  <a:moveTo>
                    <a:pt x="312821" y="573505"/>
                  </a:moveTo>
                  <a:lnTo>
                    <a:pt x="312821" y="439439"/>
                  </a:lnTo>
                  <a:moveTo>
                    <a:pt x="312821" y="573505"/>
                  </a:moveTo>
                  <a:lnTo>
                    <a:pt x="0" y="484127"/>
                  </a:lnTo>
                  <a:lnTo>
                    <a:pt x="0" y="439439"/>
                  </a:lnTo>
                  <a:moveTo>
                    <a:pt x="625642" y="439442"/>
                  </a:moveTo>
                  <a:lnTo>
                    <a:pt x="625642" y="484131"/>
                  </a:lnTo>
                  <a:lnTo>
                    <a:pt x="312821" y="573505"/>
                  </a:lnTo>
                </a:path>
              </a:pathLst>
            </a:custGeom>
            <a:noFill/>
            <a:ln w="5586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08" name="TextBox 107">
            <a:extLst>
              <a:ext uri="{FF2B5EF4-FFF2-40B4-BE49-F238E27FC236}">
                <a16:creationId xmlns:a16="http://schemas.microsoft.com/office/drawing/2014/main" id="{CEE34562-A7A1-9961-DC13-D1B40ABD3987}"/>
              </a:ext>
            </a:extLst>
          </p:cNvPr>
          <p:cNvSpPr txBox="1"/>
          <p:nvPr/>
        </p:nvSpPr>
        <p:spPr>
          <a:xfrm>
            <a:off x="8355401" y="3219676"/>
            <a:ext cx="1865895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Aproveitar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incentivos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fiscais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para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reduzir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custos de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produção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aumentar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 a </a:t>
            </a:r>
            <a:r>
              <a:rPr sz="1000" b="0" dirty="0" err="1">
                <a:solidFill>
                  <a:srgbClr val="543A3A"/>
                </a:solidFill>
                <a:latin typeface="Helvetica" pitchFamily="2" charset="0"/>
              </a:rPr>
              <a:t>competitividade</a:t>
            </a:r>
            <a:r>
              <a:rPr sz="1000" b="0" dirty="0">
                <a:solidFill>
                  <a:srgbClr val="543A3A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53527E1-9F95-01E9-3A01-B2AF75381FF6}"/>
              </a:ext>
            </a:extLst>
          </p:cNvPr>
          <p:cNvSpPr txBox="1"/>
          <p:nvPr/>
        </p:nvSpPr>
        <p:spPr>
          <a:xfrm>
            <a:off x="8355401" y="3774881"/>
            <a:ext cx="13689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58A9"/>
                </a:solidFill>
                <a:latin typeface="Roboto"/>
              </a:rPr>
              <a:t>Fornecimento</a:t>
            </a:r>
            <a:r>
              <a:rPr sz="1200" b="1" dirty="0">
                <a:solidFill>
                  <a:srgbClr val="DE58A9"/>
                </a:solidFill>
                <a:latin typeface="Roboto"/>
              </a:rPr>
              <a:t> Local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FF30D4F-1D70-91F3-1076-5BA25804CF19}"/>
              </a:ext>
            </a:extLst>
          </p:cNvPr>
          <p:cNvSpPr txBox="1"/>
          <p:nvPr/>
        </p:nvSpPr>
        <p:spPr>
          <a:xfrm>
            <a:off x="6633112" y="391423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0FACA671-2529-ECCE-CCA2-684236038530}"/>
              </a:ext>
            </a:extLst>
          </p:cNvPr>
          <p:cNvSpPr txBox="1"/>
          <p:nvPr/>
        </p:nvSpPr>
        <p:spPr>
          <a:xfrm>
            <a:off x="6633112" y="3199211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3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BC872AD-1522-81D1-A671-B5C939141D90}"/>
              </a:ext>
            </a:extLst>
          </p:cNvPr>
          <p:cNvSpPr txBox="1"/>
          <p:nvPr/>
        </p:nvSpPr>
        <p:spPr>
          <a:xfrm>
            <a:off x="8355400" y="3970091"/>
            <a:ext cx="2461996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Atender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à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demanda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interna do
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por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combustíveis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 e</a:t>
            </a:r>
            <a:r>
              <a:rPr lang="en-US" sz="1000" dirty="0">
                <a:solidFill>
                  <a:srgbClr val="573E4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573E4D"/>
                </a:solidFill>
                <a:latin typeface="Helvetica" pitchFamily="2" charset="0"/>
              </a:rPr>
              <a:t>derivados</a:t>
            </a:r>
            <a:r>
              <a:rPr sz="1000" b="0" dirty="0">
                <a:solidFill>
                  <a:srgbClr val="573E4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F41B3A93-8AA7-5D24-5C12-266AFDF9C33F}"/>
              </a:ext>
            </a:extLst>
          </p:cNvPr>
          <p:cNvSpPr txBox="1"/>
          <p:nvPr/>
        </p:nvSpPr>
        <p:spPr>
          <a:xfrm>
            <a:off x="8355401" y="3041933"/>
            <a:ext cx="15148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>
                <a:solidFill>
                  <a:srgbClr val="E55753"/>
                </a:solidFill>
                <a:latin typeface="Roboto"/>
              </a:rPr>
              <a:t>Uso da Lei da Maquila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75F796B2-309B-71A9-54EF-0E86C758F370}"/>
              </a:ext>
            </a:extLst>
          </p:cNvPr>
          <p:cNvSpPr txBox="1"/>
          <p:nvPr/>
        </p:nvSpPr>
        <p:spPr>
          <a:xfrm>
            <a:off x="8355401" y="2468800"/>
            <a:ext cx="1899559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Estabelecer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uma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refinaria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no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Paraguai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para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processar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em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vários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C4034"/>
                </a:solidFill>
                <a:latin typeface="Helvetica" pitchFamily="2" charset="0"/>
              </a:rPr>
              <a:t>produtos</a:t>
            </a:r>
            <a:r>
              <a:rPr sz="1000" b="0" dirty="0">
                <a:solidFill>
                  <a:srgbClr val="4C4034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DC7B147D-1F57-004A-F8E7-84140F80BDDB}"/>
              </a:ext>
            </a:extLst>
          </p:cNvPr>
          <p:cNvSpPr txBox="1"/>
          <p:nvPr/>
        </p:nvSpPr>
        <p:spPr>
          <a:xfrm>
            <a:off x="8355401" y="4513804"/>
            <a:ext cx="77585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BA5DE5"/>
                </a:solidFill>
                <a:latin typeface="Roboto"/>
              </a:rPr>
              <a:t>Exportação</a:t>
            </a:r>
            <a:endParaRPr sz="1200" b="1" dirty="0">
              <a:solidFill>
                <a:srgbClr val="BA5DE5"/>
              </a:solidFill>
              <a:latin typeface="Roboto"/>
            </a:endParaRP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A0D3E604-2C90-603A-5943-1C96A036F9F9}"/>
              </a:ext>
            </a:extLst>
          </p:cNvPr>
          <p:cNvSpPr txBox="1"/>
          <p:nvPr/>
        </p:nvSpPr>
        <p:spPr>
          <a:xfrm>
            <a:off x="6633112" y="462925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5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E4F0179E-84F2-14CA-5D74-D53091D9D042}"/>
              </a:ext>
            </a:extLst>
          </p:cNvPr>
          <p:cNvSpPr txBox="1"/>
          <p:nvPr/>
        </p:nvSpPr>
        <p:spPr>
          <a:xfrm>
            <a:off x="8364217" y="4720596"/>
            <a:ext cx="2357555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F3D58"/>
                </a:solidFill>
                <a:latin typeface="Roboto"/>
              </a:rPr>
              <a:t>Exportar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produtos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refinados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para
mercados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regionais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 e</a:t>
            </a:r>
            <a:r>
              <a:rPr lang="pt-BR" sz="1000" b="0" dirty="0">
                <a:solidFill>
                  <a:srgbClr val="4F3D58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4F3D58"/>
                </a:solidFill>
                <a:latin typeface="Roboto"/>
              </a:rPr>
              <a:t>internacionais</a:t>
            </a:r>
            <a:r>
              <a:rPr sz="1000" b="0" dirty="0">
                <a:solidFill>
                  <a:srgbClr val="4F3D58"/>
                </a:solidFill>
                <a:latin typeface="Roboto"/>
              </a:rPr>
              <a:t>.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EA357ED6-F4D5-C2F9-7106-010D54AC7254}"/>
              </a:ext>
            </a:extLst>
          </p:cNvPr>
          <p:cNvSpPr txBox="1"/>
          <p:nvPr/>
        </p:nvSpPr>
        <p:spPr>
          <a:xfrm>
            <a:off x="6633112" y="2439503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0B296146-B8C5-406E-A7EA-1623999882D0}"/>
              </a:ext>
            </a:extLst>
          </p:cNvPr>
          <p:cNvSpPr txBox="1"/>
          <p:nvPr/>
        </p:nvSpPr>
        <p:spPr>
          <a:xfrm>
            <a:off x="8355400" y="2243512"/>
            <a:ext cx="2366372" cy="184666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DE8431"/>
                </a:solidFill>
                <a:latin typeface="Roboto"/>
              </a:rPr>
              <a:t>Beneficiamento</a:t>
            </a:r>
            <a:r>
              <a:rPr sz="1200" b="1" dirty="0">
                <a:solidFill>
                  <a:srgbClr val="DE8431"/>
                </a:solidFill>
                <a:latin typeface="Roboto"/>
              </a:rPr>
              <a:t> no</a:t>
            </a:r>
            <a:r>
              <a:rPr lang="pt-BR" sz="1200" b="1" dirty="0">
                <a:solidFill>
                  <a:srgbClr val="DE8431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DE8431"/>
                </a:solidFill>
                <a:latin typeface="Roboto"/>
              </a:rPr>
              <a:t>Paraguai</a:t>
            </a:r>
            <a:endParaRPr sz="1200" b="1" dirty="0">
              <a:solidFill>
                <a:srgbClr val="DE8431"/>
              </a:solidFill>
              <a:latin typeface="Roboto"/>
            </a:endParaRP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43C56B91-D35E-AEB2-7E62-1D7089D36E8F}"/>
              </a:ext>
            </a:extLst>
          </p:cNvPr>
          <p:cNvSpPr txBox="1"/>
          <p:nvPr/>
        </p:nvSpPr>
        <p:spPr>
          <a:xfrm>
            <a:off x="8355401" y="5228824"/>
            <a:ext cx="168956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4E88E7"/>
                </a:solidFill>
                <a:latin typeface="Roboto"/>
              </a:rPr>
              <a:t>Vantagens</a:t>
            </a:r>
            <a:r>
              <a:rPr sz="1200" b="1" dirty="0">
                <a:solidFill>
                  <a:srgbClr val="4E88E7"/>
                </a:solidFill>
                <a:latin typeface="Roboto"/>
              </a:rPr>
              <a:t> </a:t>
            </a:r>
            <a:r>
              <a:rPr sz="1200" b="1" dirty="0" err="1">
                <a:solidFill>
                  <a:srgbClr val="4E88E7"/>
                </a:solidFill>
                <a:latin typeface="Roboto"/>
              </a:rPr>
              <a:t>Competitivas</a:t>
            </a:r>
            <a:endParaRPr sz="1200" b="1" dirty="0">
              <a:solidFill>
                <a:srgbClr val="4E88E7"/>
              </a:solidFill>
              <a:latin typeface="Roboto"/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54277D8-9B97-62C2-92E5-9A71AC915204}"/>
              </a:ext>
            </a:extLst>
          </p:cNvPr>
          <p:cNvSpPr txBox="1"/>
          <p:nvPr/>
        </p:nvSpPr>
        <p:spPr>
          <a:xfrm>
            <a:off x="6633112" y="534427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6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957E421F-126E-8C10-A384-F068585DB412}"/>
              </a:ext>
            </a:extLst>
          </p:cNvPr>
          <p:cNvSpPr txBox="1"/>
          <p:nvPr/>
        </p:nvSpPr>
        <p:spPr>
          <a:xfrm>
            <a:off x="8355401" y="1646475"/>
            <a:ext cx="1970091" cy="4616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Comprar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petróleo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bruto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fontes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off-market para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garantir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
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fornecimento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estável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 e </a:t>
            </a:r>
            <a:r>
              <a:rPr sz="1000" b="0" dirty="0" err="1">
                <a:solidFill>
                  <a:srgbClr val="46432D"/>
                </a:solidFill>
                <a:latin typeface="Helvetica" pitchFamily="2" charset="0"/>
              </a:rPr>
              <a:t>econômico</a:t>
            </a:r>
            <a:r>
              <a:rPr sz="1000" b="0" dirty="0">
                <a:solidFill>
                  <a:srgbClr val="46432D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FED8FE20-9B84-55DF-7ECF-C29B281FAEFF}"/>
              </a:ext>
            </a:extLst>
          </p:cNvPr>
          <p:cNvSpPr txBox="1"/>
          <p:nvPr/>
        </p:nvSpPr>
        <p:spPr>
          <a:xfrm>
            <a:off x="8364217" y="5425274"/>
            <a:ext cx="2641289" cy="307777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Alcançar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vantagens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de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custo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e
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proximidade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 com mercados</a:t>
            </a:r>
            <a:r>
              <a:rPr lang="pt-BR" sz="1000" b="0" dirty="0">
                <a:solidFill>
                  <a:srgbClr val="3A4455"/>
                </a:solidFill>
                <a:latin typeface="Helvetica" pitchFamily="2" charset="0"/>
              </a:rPr>
              <a:t> </a:t>
            </a:r>
            <a:r>
              <a:rPr sz="1000" b="0" dirty="0" err="1">
                <a:solidFill>
                  <a:srgbClr val="3A4455"/>
                </a:solidFill>
                <a:latin typeface="Helvetica" pitchFamily="2" charset="0"/>
              </a:rPr>
              <a:t>consumidores</a:t>
            </a:r>
            <a:r>
              <a:rPr sz="1000" b="0" dirty="0">
                <a:solidFill>
                  <a:srgbClr val="3A4455"/>
                </a:solidFill>
                <a:latin typeface="Helvetica" pitchFamily="2" charset="0"/>
              </a:rPr>
              <a:t>.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6349CB3F-B488-81FE-D1B4-3281F3DA3CFC}"/>
              </a:ext>
            </a:extLst>
          </p:cNvPr>
          <p:cNvSpPr txBox="1"/>
          <p:nvPr/>
        </p:nvSpPr>
        <p:spPr>
          <a:xfrm>
            <a:off x="6633112" y="6014600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7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15C47C1-FB34-AE76-545A-985747F7AC59}"/>
              </a:ext>
            </a:extLst>
          </p:cNvPr>
          <p:cNvSpPr txBox="1"/>
          <p:nvPr/>
        </p:nvSpPr>
        <p:spPr>
          <a:xfrm>
            <a:off x="6633112" y="1679794"/>
            <a:ext cx="10259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C7D4215-1106-B334-C3C6-E31F837C13CB}"/>
              </a:ext>
            </a:extLst>
          </p:cNvPr>
          <p:cNvSpPr txBox="1"/>
          <p:nvPr/>
        </p:nvSpPr>
        <p:spPr>
          <a:xfrm>
            <a:off x="8355401" y="1426901"/>
            <a:ext cx="15180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E0CB15"/>
                </a:solidFill>
                <a:latin typeface="Roboto"/>
              </a:rPr>
              <a:t>Aquisição</a:t>
            </a:r>
            <a:r>
              <a:rPr sz="1200" b="1" dirty="0">
                <a:solidFill>
                  <a:srgbClr val="E0CB15"/>
                </a:solidFill>
                <a:latin typeface="Roboto"/>
              </a:rPr>
              <a:t> de Petróleo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362B95B-E1CE-5F1E-21D4-7C7404DF7BDA}"/>
              </a:ext>
            </a:extLst>
          </p:cNvPr>
          <p:cNvSpPr txBox="1"/>
          <p:nvPr/>
        </p:nvSpPr>
        <p:spPr>
          <a:xfrm>
            <a:off x="8355401" y="6140294"/>
            <a:ext cx="2018181" cy="30777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000" b="0" dirty="0" err="1">
                <a:solidFill>
                  <a:srgbClr val="374840"/>
                </a:solidFill>
                <a:latin typeface="Roboto"/>
              </a:rPr>
              <a:t>Implementar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práticas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sustentáveis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
para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atender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a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padrões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 </a:t>
            </a:r>
            <a:r>
              <a:rPr sz="1000" b="0" dirty="0" err="1">
                <a:solidFill>
                  <a:srgbClr val="374840"/>
                </a:solidFill>
                <a:latin typeface="Roboto"/>
              </a:rPr>
              <a:t>ambientais</a:t>
            </a:r>
            <a:r>
              <a:rPr sz="1000" b="0" dirty="0">
                <a:solidFill>
                  <a:srgbClr val="374840"/>
                </a:solidFill>
                <a:latin typeface="Roboto"/>
              </a:rPr>
              <a:t>.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542D524-EE3A-0037-DEC9-93C85687EEBA}"/>
              </a:ext>
            </a:extLst>
          </p:cNvPr>
          <p:cNvSpPr txBox="1"/>
          <p:nvPr/>
        </p:nvSpPr>
        <p:spPr>
          <a:xfrm>
            <a:off x="8355401" y="5943843"/>
            <a:ext cx="11589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sz="1200" b="1" dirty="0" err="1">
                <a:solidFill>
                  <a:srgbClr val="3CC583"/>
                </a:solidFill>
                <a:latin typeface="Roboto"/>
              </a:rPr>
              <a:t>Sustentabilidade</a:t>
            </a:r>
            <a:endParaRPr sz="1200" b="1" dirty="0">
              <a:solidFill>
                <a:srgbClr val="3CC583"/>
              </a:solidFill>
              <a:latin typeface="Roboto"/>
            </a:endParaRPr>
          </a:p>
        </p:txBody>
      </p:sp>
      <p:sp>
        <p:nvSpPr>
          <p:cNvPr id="129" name="Rounded Rectangle 75">
            <a:extLst>
              <a:ext uri="{FF2B5EF4-FFF2-40B4-BE49-F238E27FC236}">
                <a16:creationId xmlns:a16="http://schemas.microsoft.com/office/drawing/2014/main" id="{64A383AF-9B25-DE87-F265-9B96957B4C0F}"/>
              </a:ext>
            </a:extLst>
          </p:cNvPr>
          <p:cNvSpPr/>
          <p:nvPr/>
        </p:nvSpPr>
        <p:spPr>
          <a:xfrm>
            <a:off x="6901807" y="3083765"/>
            <a:ext cx="310896" cy="310896"/>
          </a:xfrm>
          <a:custGeom>
            <a:avLst/>
            <a:gdLst/>
            <a:ahLst/>
            <a:cxnLst/>
            <a:rect l="0" t="0" r="0" b="0"/>
            <a:pathLst>
              <a:path w="169787" h="171591">
                <a:moveTo>
                  <a:pt x="66615" y="169684"/>
                </a:moveTo>
                <a:lnTo>
                  <a:pt x="47586" y="150654"/>
                </a:lnTo>
                <a:lnTo>
                  <a:pt x="30455" y="167785"/>
                </a:lnTo>
                <a:lnTo>
                  <a:pt x="15223" y="152553"/>
                </a:lnTo>
                <a:lnTo>
                  <a:pt x="0" y="167785"/>
                </a:lnTo>
                <a:lnTo>
                  <a:pt x="0" y="22628"/>
                </a:lnTo>
                <a:cubicBezTo>
                  <a:pt x="0" y="10288"/>
                  <a:pt x="10003" y="284"/>
                  <a:pt x="22344" y="284"/>
                </a:cubicBezTo>
                <a:lnTo>
                  <a:pt x="141074" y="284"/>
                </a:lnTo>
                <a:moveTo>
                  <a:pt x="121814" y="19545"/>
                </a:moveTo>
                <a:lnTo>
                  <a:pt x="121814" y="93549"/>
                </a:lnTo>
                <a:moveTo>
                  <a:pt x="53417" y="43051"/>
                </a:moveTo>
                <a:lnTo>
                  <a:pt x="36160" y="43051"/>
                </a:lnTo>
                <a:cubicBezTo>
                  <a:pt x="30664" y="43018"/>
                  <a:pt x="25925" y="46909"/>
                  <a:pt x="24887" y="52306"/>
                </a:cubicBezTo>
                <a:cubicBezTo>
                  <a:pt x="23849" y="57703"/>
                  <a:pt x="26806" y="63074"/>
                  <a:pt x="31922" y="65083"/>
                </a:cubicBezTo>
                <a:lnTo>
                  <a:pt x="49470" y="72099"/>
                </a:lnTo>
                <a:cubicBezTo>
                  <a:pt x="54515" y="74152"/>
                  <a:pt x="57406" y="79484"/>
                  <a:pt x="56373" y="84832"/>
                </a:cubicBezTo>
                <a:cubicBezTo>
                  <a:pt x="55340" y="90180"/>
                  <a:pt x="50671" y="94052"/>
                  <a:pt x="45224" y="94078"/>
                </a:cubicBezTo>
                <a:lnTo>
                  <a:pt x="27937" y="94078"/>
                </a:lnTo>
                <a:moveTo>
                  <a:pt x="40696" y="102584"/>
                </a:moveTo>
                <a:lnTo>
                  <a:pt x="40696" y="94078"/>
                </a:lnTo>
                <a:moveTo>
                  <a:pt x="40696" y="34545"/>
                </a:moveTo>
                <a:lnTo>
                  <a:pt x="40696" y="43059"/>
                </a:lnTo>
                <a:moveTo>
                  <a:pt x="76425" y="46366"/>
                </a:moveTo>
                <a:lnTo>
                  <a:pt x="97369" y="46366"/>
                </a:lnTo>
                <a:moveTo>
                  <a:pt x="97369" y="67168"/>
                </a:moveTo>
                <a:lnTo>
                  <a:pt x="76425" y="67168"/>
                </a:lnTo>
                <a:moveTo>
                  <a:pt x="97369" y="89207"/>
                </a:moveTo>
                <a:lnTo>
                  <a:pt x="76425" y="89207"/>
                </a:lnTo>
                <a:moveTo>
                  <a:pt x="168245" y="139638"/>
                </a:moveTo>
                <a:cubicBezTo>
                  <a:pt x="169787" y="141645"/>
                  <a:pt x="169787" y="144439"/>
                  <a:pt x="168245" y="146446"/>
                </a:cubicBezTo>
                <a:cubicBezTo>
                  <a:pt x="162465" y="154021"/>
                  <a:pt x="146601" y="171591"/>
                  <a:pt x="123720" y="171591"/>
                </a:cubicBezTo>
                <a:cubicBezTo>
                  <a:pt x="100840" y="171591"/>
                  <a:pt x="84990" y="154013"/>
                  <a:pt x="79195" y="146438"/>
                </a:cubicBezTo>
                <a:cubicBezTo>
                  <a:pt x="77654" y="144434"/>
                  <a:pt x="77654" y="141643"/>
                  <a:pt x="79195" y="139638"/>
                </a:cubicBezTo>
                <a:cubicBezTo>
                  <a:pt x="84975" y="132064"/>
                  <a:pt x="100840" y="114486"/>
                  <a:pt x="123720" y="114486"/>
                </a:cubicBezTo>
                <a:cubicBezTo>
                  <a:pt x="146601" y="114486"/>
                  <a:pt x="162473" y="132071"/>
                  <a:pt x="168245" y="139638"/>
                </a:cubicBezTo>
                <a:close/>
                <a:moveTo>
                  <a:pt x="123720" y="129956"/>
                </a:moveTo>
                <a:cubicBezTo>
                  <a:pt x="116493" y="129956"/>
                  <a:pt x="110634" y="135815"/>
                  <a:pt x="110634" y="143042"/>
                </a:cubicBezTo>
                <a:cubicBezTo>
                  <a:pt x="110634" y="150270"/>
                  <a:pt x="116493" y="156128"/>
                  <a:pt x="123720" y="156128"/>
                </a:cubicBezTo>
                <a:cubicBezTo>
                  <a:pt x="130948" y="156128"/>
                  <a:pt x="136807" y="150270"/>
                  <a:pt x="136807" y="143042"/>
                </a:cubicBezTo>
                <a:cubicBezTo>
                  <a:pt x="136807" y="135815"/>
                  <a:pt x="130948" y="129956"/>
                  <a:pt x="123720" y="129956"/>
                </a:cubicBezTo>
                <a:moveTo>
                  <a:pt x="121814" y="19545"/>
                </a:moveTo>
                <a:cubicBezTo>
                  <a:pt x="121806" y="14252"/>
                  <a:pt x="123977" y="9189"/>
                  <a:pt x="127816" y="5546"/>
                </a:cubicBezTo>
                <a:cubicBezTo>
                  <a:pt x="131655" y="1902"/>
                  <a:pt x="136824" y="0"/>
                  <a:pt x="142110" y="284"/>
                </a:cubicBezTo>
                <a:cubicBezTo>
                  <a:pt x="152583" y="1210"/>
                  <a:pt x="160548" y="10091"/>
                  <a:pt x="160335" y="20602"/>
                </a:cubicBezTo>
                <a:lnTo>
                  <a:pt x="160335" y="44868"/>
                </a:lnTo>
                <a:cubicBezTo>
                  <a:pt x="160335" y="48982"/>
                  <a:pt x="157001" y="52317"/>
                  <a:pt x="152887" y="52317"/>
                </a:cubicBezTo>
                <a:lnTo>
                  <a:pt x="123720" y="52317"/>
                </a:lnTo>
              </a:path>
            </a:pathLst>
          </a:custGeom>
          <a:noFill/>
          <a:ln w="5586">
            <a:solidFill>
              <a:srgbClr val="E5575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0" name="Rounded Rectangle 76">
            <a:extLst>
              <a:ext uri="{FF2B5EF4-FFF2-40B4-BE49-F238E27FC236}">
                <a16:creationId xmlns:a16="http://schemas.microsoft.com/office/drawing/2014/main" id="{249ABD40-A14F-3FFB-E574-555B81598EBF}"/>
              </a:ext>
            </a:extLst>
          </p:cNvPr>
          <p:cNvSpPr/>
          <p:nvPr/>
        </p:nvSpPr>
        <p:spPr>
          <a:xfrm>
            <a:off x="6901807" y="3812331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76">
                <a:moveTo>
                  <a:pt x="81929" y="25323"/>
                </a:moveTo>
                <a:lnTo>
                  <a:pt x="63309" y="25323"/>
                </a:lnTo>
                <a:moveTo>
                  <a:pt x="111721" y="52136"/>
                </a:moveTo>
                <a:lnTo>
                  <a:pt x="33516" y="52136"/>
                </a:lnTo>
                <a:moveTo>
                  <a:pt x="167582" y="5958"/>
                </a:moveTo>
                <a:lnTo>
                  <a:pt x="162369" y="13406"/>
                </a:lnTo>
                <a:cubicBezTo>
                  <a:pt x="158644" y="19365"/>
                  <a:pt x="156410" y="26068"/>
                  <a:pt x="156410" y="33516"/>
                </a:cubicBezTo>
                <a:lnTo>
                  <a:pt x="156410" y="100549"/>
                </a:lnTo>
                <a:cubicBezTo>
                  <a:pt x="156410" y="106508"/>
                  <a:pt x="151196" y="111721"/>
                  <a:pt x="145238" y="111721"/>
                </a:cubicBezTo>
                <a:cubicBezTo>
                  <a:pt x="139279" y="111721"/>
                  <a:pt x="134066" y="106508"/>
                  <a:pt x="134066" y="100549"/>
                </a:cubicBezTo>
                <a:lnTo>
                  <a:pt x="134066" y="63309"/>
                </a:lnTo>
                <a:cubicBezTo>
                  <a:pt x="134066" y="57350"/>
                  <a:pt x="128852" y="52137"/>
                  <a:pt x="122893" y="52137"/>
                </a:cubicBezTo>
                <a:lnTo>
                  <a:pt x="111721" y="52137"/>
                </a:lnTo>
                <a:moveTo>
                  <a:pt x="156410" y="32771"/>
                </a:moveTo>
                <a:lnTo>
                  <a:pt x="167582" y="32771"/>
                </a:lnTo>
                <a:moveTo>
                  <a:pt x="33516" y="72246"/>
                </a:moveTo>
                <a:lnTo>
                  <a:pt x="33516" y="7448"/>
                </a:lnTo>
                <a:cubicBezTo>
                  <a:pt x="33516" y="2979"/>
                  <a:pt x="36495" y="0"/>
                  <a:pt x="40964" y="0"/>
                </a:cubicBezTo>
                <a:lnTo>
                  <a:pt x="104273" y="0"/>
                </a:lnTo>
                <a:cubicBezTo>
                  <a:pt x="108742" y="0"/>
                  <a:pt x="111721" y="2979"/>
                  <a:pt x="111721" y="7448"/>
                </a:cubicBezTo>
                <a:lnTo>
                  <a:pt x="111721" y="117680"/>
                </a:lnTo>
                <a:cubicBezTo>
                  <a:pt x="111721" y="122149"/>
                  <a:pt x="108742" y="125128"/>
                  <a:pt x="104273" y="125128"/>
                </a:cubicBezTo>
                <a:lnTo>
                  <a:pt x="93101" y="125128"/>
                </a:lnTo>
                <a:moveTo>
                  <a:pt x="22406" y="140452"/>
                </a:moveTo>
                <a:lnTo>
                  <a:pt x="0" y="140452"/>
                </a:lnTo>
                <a:lnTo>
                  <a:pt x="0" y="162859"/>
                </a:lnTo>
                <a:moveTo>
                  <a:pt x="67219" y="145169"/>
                </a:moveTo>
                <a:cubicBezTo>
                  <a:pt x="63091" y="158142"/>
                  <a:pt x="50709" y="167576"/>
                  <a:pt x="35968" y="167576"/>
                </a:cubicBezTo>
                <a:cubicBezTo>
                  <a:pt x="20047" y="167576"/>
                  <a:pt x="6485" y="156373"/>
                  <a:pt x="3537" y="141042"/>
                </a:cubicBezTo>
                <a:moveTo>
                  <a:pt x="48940" y="122763"/>
                </a:moveTo>
                <a:lnTo>
                  <a:pt x="70757" y="122763"/>
                </a:lnTo>
                <a:lnTo>
                  <a:pt x="70757" y="100946"/>
                </a:lnTo>
                <a:moveTo>
                  <a:pt x="3537" y="118636"/>
                </a:moveTo>
                <a:cubicBezTo>
                  <a:pt x="7665" y="105664"/>
                  <a:pt x="20047" y="96229"/>
                  <a:pt x="34788" y="96229"/>
                </a:cubicBezTo>
                <a:cubicBezTo>
                  <a:pt x="50709" y="96229"/>
                  <a:pt x="64270" y="107433"/>
                  <a:pt x="67219" y="122763"/>
                </a:cubicBezTo>
              </a:path>
            </a:pathLst>
          </a:custGeom>
          <a:noFill/>
          <a:ln w="5586">
            <a:solidFill>
              <a:srgbClr val="DE58A9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1" name="Rounded Rectangle 77">
            <a:extLst>
              <a:ext uri="{FF2B5EF4-FFF2-40B4-BE49-F238E27FC236}">
                <a16:creationId xmlns:a16="http://schemas.microsoft.com/office/drawing/2014/main" id="{ABF11257-9B1B-E155-E5C3-1CABB905CFE7}"/>
              </a:ext>
            </a:extLst>
          </p:cNvPr>
          <p:cNvSpPr/>
          <p:nvPr/>
        </p:nvSpPr>
        <p:spPr>
          <a:xfrm>
            <a:off x="6890852" y="4506366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269" h="174665">
                <a:moveTo>
                  <a:pt x="22314" y="44688"/>
                </a:moveTo>
                <a:lnTo>
                  <a:pt x="119140" y="44688"/>
                </a:lnTo>
                <a:moveTo>
                  <a:pt x="148932" y="22344"/>
                </a:moveTo>
                <a:lnTo>
                  <a:pt x="22314" y="22344"/>
                </a:lnTo>
                <a:moveTo>
                  <a:pt x="22314" y="0"/>
                </a:moveTo>
                <a:lnTo>
                  <a:pt x="148932" y="0"/>
                </a:lnTo>
                <a:moveTo>
                  <a:pt x="53395" y="144121"/>
                </a:moveTo>
                <a:lnTo>
                  <a:pt x="145081" y="98687"/>
                </a:lnTo>
                <a:cubicBezTo>
                  <a:pt x="146059" y="98202"/>
                  <a:pt x="147201" y="98170"/>
                  <a:pt x="148205" y="98600"/>
                </a:cubicBezTo>
                <a:cubicBezTo>
                  <a:pt x="149208" y="99030"/>
                  <a:pt x="149972" y="99879"/>
                  <a:pt x="150295" y="100922"/>
                </a:cubicBezTo>
                <a:cubicBezTo>
                  <a:pt x="154197" y="113236"/>
                  <a:pt x="153177" y="126583"/>
                  <a:pt x="147450" y="138162"/>
                </a:cubicBezTo>
                <a:moveTo>
                  <a:pt x="0" y="170777"/>
                </a:moveTo>
                <a:cubicBezTo>
                  <a:pt x="18285" y="174665"/>
                  <a:pt x="33181" y="155732"/>
                  <a:pt x="33181" y="155732"/>
                </a:cubicBezTo>
                <a:lnTo>
                  <a:pt x="33181" y="155732"/>
                </a:lnTo>
                <a:cubicBezTo>
                  <a:pt x="39209" y="164840"/>
                  <a:pt x="49218" y="170528"/>
                  <a:pt x="60128" y="171046"/>
                </a:cubicBezTo>
                <a:cubicBezTo>
                  <a:pt x="71638" y="170466"/>
                  <a:pt x="82316" y="164869"/>
                  <a:pt x="89340" y="155732"/>
                </a:cubicBezTo>
                <a:lnTo>
                  <a:pt x="89340" y="155732"/>
                </a:lnTo>
                <a:cubicBezTo>
                  <a:pt x="94155" y="164978"/>
                  <a:pt x="103638" y="170852"/>
                  <a:pt x="114060" y="171046"/>
                </a:cubicBezTo>
                <a:cubicBezTo>
                  <a:pt x="125049" y="170787"/>
                  <a:pt x="135177" y="165037"/>
                  <a:pt x="141030" y="155732"/>
                </a:cubicBezTo>
                <a:lnTo>
                  <a:pt x="141030" y="155732"/>
                </a:lnTo>
                <a:cubicBezTo>
                  <a:pt x="141030" y="155732"/>
                  <a:pt x="152649" y="174353"/>
                  <a:pt x="171269" y="170472"/>
                </a:cubicBezTo>
                <a:moveTo>
                  <a:pt x="72567" y="68813"/>
                </a:moveTo>
                <a:lnTo>
                  <a:pt x="99633" y="121210"/>
                </a:lnTo>
                <a:moveTo>
                  <a:pt x="65781" y="97555"/>
                </a:moveTo>
                <a:lnTo>
                  <a:pt x="99931" y="79910"/>
                </a:lnTo>
              </a:path>
            </a:pathLst>
          </a:custGeom>
          <a:noFill/>
          <a:ln w="5586">
            <a:solidFill>
              <a:srgbClr val="BA5DE5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2" name="Rounded Rectangle 78">
            <a:extLst>
              <a:ext uri="{FF2B5EF4-FFF2-40B4-BE49-F238E27FC236}">
                <a16:creationId xmlns:a16="http://schemas.microsoft.com/office/drawing/2014/main" id="{20518DE3-BECA-CF4E-52E2-17B24E7D7FF3}"/>
              </a:ext>
            </a:extLst>
          </p:cNvPr>
          <p:cNvSpPr/>
          <p:nvPr/>
        </p:nvSpPr>
        <p:spPr>
          <a:xfrm>
            <a:off x="6922659" y="2292447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0" y="33516"/>
                </a:moveTo>
                <a:lnTo>
                  <a:pt x="81929" y="33516"/>
                </a:lnTo>
                <a:lnTo>
                  <a:pt x="81929" y="167582"/>
                </a:lnTo>
                <a:lnTo>
                  <a:pt x="0" y="167582"/>
                </a:lnTo>
                <a:close/>
                <a:moveTo>
                  <a:pt x="29792" y="0"/>
                </a:moveTo>
                <a:lnTo>
                  <a:pt x="52136" y="0"/>
                </a:lnTo>
                <a:cubicBezTo>
                  <a:pt x="68590" y="0"/>
                  <a:pt x="81929" y="13338"/>
                  <a:pt x="81929" y="29792"/>
                </a:cubicBezTo>
                <a:lnTo>
                  <a:pt x="81929" y="33516"/>
                </a:lnTo>
                <a:lnTo>
                  <a:pt x="81929" y="33516"/>
                </a:lnTo>
                <a:lnTo>
                  <a:pt x="0" y="33516"/>
                </a:lnTo>
                <a:lnTo>
                  <a:pt x="0" y="33516"/>
                </a:lnTo>
                <a:lnTo>
                  <a:pt x="0" y="29792"/>
                </a:lnTo>
                <a:cubicBezTo>
                  <a:pt x="0" y="13338"/>
                  <a:pt x="13338" y="0"/>
                  <a:pt x="29792" y="0"/>
                </a:cubicBezTo>
                <a:close/>
                <a:moveTo>
                  <a:pt x="141514" y="167582"/>
                </a:moveTo>
                <a:lnTo>
                  <a:pt x="141514" y="137790"/>
                </a:lnTo>
                <a:cubicBezTo>
                  <a:pt x="141514" y="131620"/>
                  <a:pt x="136512" y="126618"/>
                  <a:pt x="130342" y="126618"/>
                </a:cubicBezTo>
                <a:lnTo>
                  <a:pt x="81929" y="126618"/>
                </a:lnTo>
                <a:lnTo>
                  <a:pt x="81929" y="100549"/>
                </a:lnTo>
                <a:lnTo>
                  <a:pt x="130342" y="100549"/>
                </a:lnTo>
                <a:cubicBezTo>
                  <a:pt x="150909" y="100549"/>
                  <a:pt x="167582" y="117222"/>
                  <a:pt x="167582" y="137790"/>
                </a:cubicBezTo>
                <a:lnTo>
                  <a:pt x="167582" y="167582"/>
                </a:lnTo>
                <a:close/>
                <a:moveTo>
                  <a:pt x="111721" y="134066"/>
                </a:moveTo>
                <a:lnTo>
                  <a:pt x="111721" y="93101"/>
                </a:lnTo>
                <a:moveTo>
                  <a:pt x="33516" y="33516"/>
                </a:moveTo>
                <a:lnTo>
                  <a:pt x="33516" y="163858"/>
                </a:lnTo>
                <a:moveTo>
                  <a:pt x="59584" y="163858"/>
                </a:moveTo>
                <a:lnTo>
                  <a:pt x="59584" y="33516"/>
                </a:lnTo>
                <a:moveTo>
                  <a:pt x="33516" y="67033"/>
                </a:moveTo>
                <a:lnTo>
                  <a:pt x="59584" y="67033"/>
                </a:lnTo>
                <a:moveTo>
                  <a:pt x="33516" y="100549"/>
                </a:moveTo>
                <a:lnTo>
                  <a:pt x="59584" y="100549"/>
                </a:lnTo>
                <a:moveTo>
                  <a:pt x="33516" y="134066"/>
                </a:moveTo>
                <a:lnTo>
                  <a:pt x="59584" y="134066"/>
                </a:lnTo>
                <a:moveTo>
                  <a:pt x="81929" y="167582"/>
                </a:moveTo>
                <a:lnTo>
                  <a:pt x="145238" y="167582"/>
                </a:lnTo>
              </a:path>
            </a:pathLst>
          </a:custGeom>
          <a:noFill/>
          <a:ln w="5586">
            <a:solidFill>
              <a:srgbClr val="DE8431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3" name="Rounded Rectangle 79">
            <a:extLst>
              <a:ext uri="{FF2B5EF4-FFF2-40B4-BE49-F238E27FC236}">
                <a16:creationId xmlns:a16="http://schemas.microsoft.com/office/drawing/2014/main" id="{CC6A432A-BD02-CDFA-09C6-F81378FAC437}"/>
              </a:ext>
            </a:extLst>
          </p:cNvPr>
          <p:cNvSpPr/>
          <p:nvPr/>
        </p:nvSpPr>
        <p:spPr>
          <a:xfrm>
            <a:off x="6894565" y="5236070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7024" h="173234">
                <a:moveTo>
                  <a:pt x="107973" y="136329"/>
                </a:moveTo>
                <a:cubicBezTo>
                  <a:pt x="81203" y="149485"/>
                  <a:pt x="49057" y="144439"/>
                  <a:pt x="27604" y="123715"/>
                </a:cubicBezTo>
                <a:cubicBezTo>
                  <a:pt x="6152" y="102990"/>
                  <a:pt x="0" y="71038"/>
                  <a:pt x="12223" y="43829"/>
                </a:cubicBezTo>
                <a:cubicBezTo>
                  <a:pt x="24447" y="16620"/>
                  <a:pt x="52421" y="0"/>
                  <a:pt x="82162" y="2274"/>
                </a:cubicBezTo>
                <a:cubicBezTo>
                  <a:pt x="111904" y="4549"/>
                  <a:pt x="137025" y="25231"/>
                  <a:pt x="144968" y="53982"/>
                </a:cubicBezTo>
                <a:moveTo>
                  <a:pt x="106543" y="72819"/>
                </a:moveTo>
                <a:cubicBezTo>
                  <a:pt x="106176" y="46260"/>
                  <a:pt x="95492" y="20885"/>
                  <a:pt x="76751" y="2062"/>
                </a:cubicBezTo>
                <a:cubicBezTo>
                  <a:pt x="58010" y="20885"/>
                  <a:pt x="47326" y="46260"/>
                  <a:pt x="46958" y="72819"/>
                </a:cubicBezTo>
                <a:cubicBezTo>
                  <a:pt x="47326" y="99378"/>
                  <a:pt x="58010" y="124753"/>
                  <a:pt x="76751" y="143576"/>
                </a:cubicBezTo>
                <a:cubicBezTo>
                  <a:pt x="83843" y="136564"/>
                  <a:pt x="89814" y="128503"/>
                  <a:pt x="94455" y="119675"/>
                </a:cubicBezTo>
                <a:moveTo>
                  <a:pt x="5994" y="72819"/>
                </a:moveTo>
                <a:lnTo>
                  <a:pt x="106543" y="72819"/>
                </a:lnTo>
                <a:moveTo>
                  <a:pt x="14417" y="39302"/>
                </a:moveTo>
                <a:lnTo>
                  <a:pt x="139077" y="39302"/>
                </a:lnTo>
                <a:moveTo>
                  <a:pt x="14417" y="106335"/>
                </a:moveTo>
                <a:lnTo>
                  <a:pt x="94790" y="106335"/>
                </a:lnTo>
                <a:moveTo>
                  <a:pt x="167260" y="125313"/>
                </a:moveTo>
                <a:lnTo>
                  <a:pt x="167260" y="173234"/>
                </a:lnTo>
                <a:lnTo>
                  <a:pt x="144916" y="154614"/>
                </a:lnTo>
                <a:lnTo>
                  <a:pt x="122572" y="173234"/>
                </a:lnTo>
                <a:lnTo>
                  <a:pt x="122572" y="125306"/>
                </a:lnTo>
                <a:moveTo>
                  <a:pt x="133744" y="102477"/>
                </a:moveTo>
                <a:cubicBezTo>
                  <a:pt x="133744" y="108647"/>
                  <a:pt x="138746" y="113649"/>
                  <a:pt x="144916" y="113649"/>
                </a:cubicBezTo>
                <a:cubicBezTo>
                  <a:pt x="151086" y="113649"/>
                  <a:pt x="156088" y="108647"/>
                  <a:pt x="156088" y="102477"/>
                </a:cubicBezTo>
                <a:cubicBezTo>
                  <a:pt x="156088" y="96307"/>
                  <a:pt x="151086" y="91305"/>
                  <a:pt x="144916" y="91305"/>
                </a:cubicBezTo>
                <a:cubicBezTo>
                  <a:pt x="138746" y="91305"/>
                  <a:pt x="133744" y="96307"/>
                  <a:pt x="133744" y="102477"/>
                </a:cubicBezTo>
                <a:moveTo>
                  <a:pt x="173945" y="119229"/>
                </a:moveTo>
                <a:cubicBezTo>
                  <a:pt x="170877" y="124548"/>
                  <a:pt x="164850" y="127428"/>
                  <a:pt x="158784" y="126475"/>
                </a:cubicBezTo>
                <a:cubicBezTo>
                  <a:pt x="156579" y="132206"/>
                  <a:pt x="151072" y="135987"/>
                  <a:pt x="144931" y="135987"/>
                </a:cubicBezTo>
                <a:cubicBezTo>
                  <a:pt x="138790" y="135987"/>
                  <a:pt x="133283" y="132206"/>
                  <a:pt x="131077" y="126475"/>
                </a:cubicBezTo>
                <a:cubicBezTo>
                  <a:pt x="125009" y="127430"/>
                  <a:pt x="118978" y="124551"/>
                  <a:pt x="115906" y="119230"/>
                </a:cubicBezTo>
                <a:cubicBezTo>
                  <a:pt x="112835" y="113910"/>
                  <a:pt x="113355" y="107248"/>
                  <a:pt x="117216" y="102470"/>
                </a:cubicBezTo>
                <a:cubicBezTo>
                  <a:pt x="113354" y="97694"/>
                  <a:pt x="112831" y="91033"/>
                  <a:pt x="115902" y="85713"/>
                </a:cubicBezTo>
                <a:cubicBezTo>
                  <a:pt x="118973" y="80394"/>
                  <a:pt x="125003" y="77515"/>
                  <a:pt x="131070" y="78472"/>
                </a:cubicBezTo>
                <a:cubicBezTo>
                  <a:pt x="133276" y="72741"/>
                  <a:pt x="138783" y="68959"/>
                  <a:pt x="144923" y="68959"/>
                </a:cubicBezTo>
                <a:cubicBezTo>
                  <a:pt x="151064" y="68959"/>
                  <a:pt x="156571" y="72741"/>
                  <a:pt x="158777" y="78472"/>
                </a:cubicBezTo>
                <a:cubicBezTo>
                  <a:pt x="164847" y="77512"/>
                  <a:pt x="170881" y="80391"/>
                  <a:pt x="173953" y="85714"/>
                </a:cubicBezTo>
                <a:cubicBezTo>
                  <a:pt x="177024" y="91037"/>
                  <a:pt x="176499" y="97702"/>
                  <a:pt x="172630" y="102477"/>
                </a:cubicBezTo>
                <a:cubicBezTo>
                  <a:pt x="176491" y="107252"/>
                  <a:pt x="177014" y="113911"/>
                  <a:pt x="173945" y="119229"/>
                </a:cubicBezTo>
                <a:close/>
              </a:path>
            </a:pathLst>
          </a:custGeom>
          <a:noFill/>
          <a:ln w="5586">
            <a:solidFill>
              <a:srgbClr val="4E88E7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4" name="Rounded Rectangle 80">
            <a:extLst>
              <a:ext uri="{FF2B5EF4-FFF2-40B4-BE49-F238E27FC236}">
                <a16:creationId xmlns:a16="http://schemas.microsoft.com/office/drawing/2014/main" id="{6BDCBCA1-2F7A-B06E-3FCF-F695F893D7E7}"/>
              </a:ext>
            </a:extLst>
          </p:cNvPr>
          <p:cNvSpPr/>
          <p:nvPr/>
        </p:nvSpPr>
        <p:spPr>
          <a:xfrm>
            <a:off x="6910489" y="1562224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67582" h="167582">
                <a:moveTo>
                  <a:pt x="23834" y="84163"/>
                </a:moveTo>
                <a:cubicBezTo>
                  <a:pt x="33516" y="93846"/>
                  <a:pt x="46178" y="100549"/>
                  <a:pt x="61074" y="100549"/>
                </a:cubicBezTo>
                <a:cubicBezTo>
                  <a:pt x="68522" y="100549"/>
                  <a:pt x="75970" y="99060"/>
                  <a:pt x="81929" y="96080"/>
                </a:cubicBezTo>
                <a:moveTo>
                  <a:pt x="20109" y="99060"/>
                </a:moveTo>
                <a:cubicBezTo>
                  <a:pt x="20109" y="81783"/>
                  <a:pt x="34115" y="67777"/>
                  <a:pt x="51392" y="67777"/>
                </a:cubicBezTo>
                <a:cubicBezTo>
                  <a:pt x="68668" y="67777"/>
                  <a:pt x="82674" y="81783"/>
                  <a:pt x="82674" y="99060"/>
                </a:cubicBezTo>
                <a:cubicBezTo>
                  <a:pt x="82674" y="116336"/>
                  <a:pt x="68668" y="130342"/>
                  <a:pt x="51392" y="130342"/>
                </a:cubicBezTo>
                <a:cubicBezTo>
                  <a:pt x="34115" y="130342"/>
                  <a:pt x="20109" y="116336"/>
                  <a:pt x="20109" y="99060"/>
                </a:cubicBezTo>
                <a:close/>
                <a:moveTo>
                  <a:pt x="51391" y="167582"/>
                </a:moveTo>
                <a:lnTo>
                  <a:pt x="51391" y="137790"/>
                </a:lnTo>
                <a:moveTo>
                  <a:pt x="0" y="167582"/>
                </a:moveTo>
                <a:cubicBezTo>
                  <a:pt x="10427" y="149707"/>
                  <a:pt x="29792" y="137790"/>
                  <a:pt x="51391" y="137790"/>
                </a:cubicBezTo>
                <a:cubicBezTo>
                  <a:pt x="72991" y="137790"/>
                  <a:pt x="92356" y="149707"/>
                  <a:pt x="102784" y="167582"/>
                </a:cubicBezTo>
                <a:moveTo>
                  <a:pt x="44688" y="45433"/>
                </a:moveTo>
                <a:lnTo>
                  <a:pt x="44688" y="37985"/>
                </a:lnTo>
                <a:cubicBezTo>
                  <a:pt x="44688" y="33516"/>
                  <a:pt x="47667" y="30537"/>
                  <a:pt x="52136" y="30537"/>
                </a:cubicBezTo>
                <a:lnTo>
                  <a:pt x="63309" y="30537"/>
                </a:lnTo>
                <a:cubicBezTo>
                  <a:pt x="67777" y="30537"/>
                  <a:pt x="70757" y="33516"/>
                  <a:pt x="70757" y="37985"/>
                </a:cubicBezTo>
                <a:lnTo>
                  <a:pt x="70757" y="49157"/>
                </a:lnTo>
                <a:moveTo>
                  <a:pt x="154548" y="48412"/>
                </a:moveTo>
                <a:lnTo>
                  <a:pt x="154548" y="70757"/>
                </a:lnTo>
                <a:moveTo>
                  <a:pt x="100549" y="63309"/>
                </a:moveTo>
                <a:cubicBezTo>
                  <a:pt x="96080" y="63309"/>
                  <a:pt x="93101" y="60329"/>
                  <a:pt x="93101" y="55860"/>
                </a:cubicBezTo>
                <a:lnTo>
                  <a:pt x="93101" y="22344"/>
                </a:lnTo>
                <a:cubicBezTo>
                  <a:pt x="93101" y="17875"/>
                  <a:pt x="96080" y="14896"/>
                  <a:pt x="100549" y="14896"/>
                </a:cubicBezTo>
                <a:lnTo>
                  <a:pt x="111721" y="14896"/>
                </a:lnTo>
                <a:cubicBezTo>
                  <a:pt x="116190" y="14896"/>
                  <a:pt x="119169" y="17875"/>
                  <a:pt x="119169" y="22344"/>
                </a:cubicBezTo>
                <a:lnTo>
                  <a:pt x="119169" y="55860"/>
                </a:lnTo>
                <a:cubicBezTo>
                  <a:pt x="119169" y="60329"/>
                  <a:pt x="116190" y="63309"/>
                  <a:pt x="111721" y="63309"/>
                </a:cubicBezTo>
                <a:close/>
                <a:moveTo>
                  <a:pt x="106135" y="63309"/>
                </a:moveTo>
                <a:lnTo>
                  <a:pt x="106135" y="78205"/>
                </a:lnTo>
                <a:moveTo>
                  <a:pt x="106135" y="0"/>
                </a:moveTo>
                <a:lnTo>
                  <a:pt x="106135" y="14896"/>
                </a:lnTo>
                <a:moveTo>
                  <a:pt x="148962" y="48412"/>
                </a:moveTo>
                <a:cubicBezTo>
                  <a:pt x="144493" y="48412"/>
                  <a:pt x="141514" y="45433"/>
                  <a:pt x="141514" y="40964"/>
                </a:cubicBezTo>
                <a:lnTo>
                  <a:pt x="141514" y="7448"/>
                </a:lnTo>
                <a:cubicBezTo>
                  <a:pt x="141514" y="2979"/>
                  <a:pt x="144493" y="0"/>
                  <a:pt x="148962" y="0"/>
                </a:cubicBezTo>
                <a:lnTo>
                  <a:pt x="160134" y="0"/>
                </a:lnTo>
                <a:cubicBezTo>
                  <a:pt x="164603" y="0"/>
                  <a:pt x="167582" y="2979"/>
                  <a:pt x="167582" y="7448"/>
                </a:cubicBezTo>
                <a:lnTo>
                  <a:pt x="167582" y="40964"/>
                </a:lnTo>
                <a:cubicBezTo>
                  <a:pt x="167582" y="45433"/>
                  <a:pt x="164603" y="48412"/>
                  <a:pt x="160134" y="48412"/>
                </a:cubicBezTo>
                <a:close/>
              </a:path>
            </a:pathLst>
          </a:custGeom>
          <a:noFill/>
          <a:ln w="5586">
            <a:solidFill>
              <a:srgbClr val="E0CB15"/>
            </a:solidFill>
          </a:ln>
        </p:spPr>
        <p:txBody>
          <a:bodyPr rtlCol="0" anchor="ctr"/>
          <a:lstStyle/>
          <a:p>
            <a:pPr algn="ctr"/>
            <a:endParaRPr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5" name="Rounded Rectangle 81">
            <a:extLst>
              <a:ext uri="{FF2B5EF4-FFF2-40B4-BE49-F238E27FC236}">
                <a16:creationId xmlns:a16="http://schemas.microsoft.com/office/drawing/2014/main" id="{8FED52C2-99B7-0C6C-3C10-19DDEEDE8AEE}"/>
              </a:ext>
            </a:extLst>
          </p:cNvPr>
          <p:cNvSpPr/>
          <p:nvPr/>
        </p:nvSpPr>
        <p:spPr>
          <a:xfrm>
            <a:off x="6878104" y="5948129"/>
            <a:ext cx="338328" cy="338328"/>
          </a:xfrm>
          <a:custGeom>
            <a:avLst/>
            <a:gdLst/>
            <a:ahLst/>
            <a:cxnLst/>
            <a:rect l="0" t="0" r="0" b="0"/>
            <a:pathLst>
              <a:path w="171157" h="168711">
                <a:moveTo>
                  <a:pt x="99506" y="129075"/>
                </a:moveTo>
                <a:cubicBezTo>
                  <a:pt x="90307" y="132636"/>
                  <a:pt x="80546" y="134528"/>
                  <a:pt x="70682" y="134662"/>
                </a:cubicBezTo>
                <a:cubicBezTo>
                  <a:pt x="46542" y="134780"/>
                  <a:pt x="25056" y="119378"/>
                  <a:pt x="17417" y="96478"/>
                </a:cubicBezTo>
                <a:cubicBezTo>
                  <a:pt x="9778" y="73577"/>
                  <a:pt x="17714" y="48361"/>
                  <a:pt x="37091" y="33963"/>
                </a:cubicBezTo>
                <a:lnTo>
                  <a:pt x="37091" y="33963"/>
                </a:lnTo>
                <a:cubicBezTo>
                  <a:pt x="39251" y="31877"/>
                  <a:pt x="57797" y="15492"/>
                  <a:pt x="100475" y="15492"/>
                </a:cubicBezTo>
                <a:cubicBezTo>
                  <a:pt x="121114" y="16538"/>
                  <a:pt x="141591" y="11347"/>
                  <a:pt x="159240" y="595"/>
                </a:cubicBezTo>
                <a:cubicBezTo>
                  <a:pt x="160358" y="0"/>
                  <a:pt x="161698" y="0"/>
                  <a:pt x="162815" y="595"/>
                </a:cubicBezTo>
                <a:cubicBezTo>
                  <a:pt x="163996" y="1054"/>
                  <a:pt x="164846" y="2102"/>
                  <a:pt x="165050" y="3351"/>
                </a:cubicBezTo>
                <a:cubicBezTo>
                  <a:pt x="169315" y="27671"/>
                  <a:pt x="166577" y="52701"/>
                  <a:pt x="157155" y="75523"/>
                </a:cubicBezTo>
                <a:moveTo>
                  <a:pt x="171157" y="140769"/>
                </a:moveTo>
                <a:cubicBezTo>
                  <a:pt x="171053" y="148427"/>
                  <a:pt x="167800" y="155704"/>
                  <a:pt x="162164" y="160890"/>
                </a:cubicBezTo>
                <a:cubicBezTo>
                  <a:pt x="156528" y="166075"/>
                  <a:pt x="149005" y="168711"/>
                  <a:pt x="141365" y="168178"/>
                </a:cubicBezTo>
                <a:cubicBezTo>
                  <a:pt x="133725" y="168711"/>
                  <a:pt x="126202" y="166075"/>
                  <a:pt x="120566" y="160890"/>
                </a:cubicBezTo>
                <a:cubicBezTo>
                  <a:pt x="114929" y="155704"/>
                  <a:pt x="111677" y="148427"/>
                  <a:pt x="111572" y="140769"/>
                </a:cubicBezTo>
                <a:cubicBezTo>
                  <a:pt x="111572" y="127660"/>
                  <a:pt x="130416" y="94740"/>
                  <a:pt x="138088" y="81929"/>
                </a:cubicBezTo>
                <a:cubicBezTo>
                  <a:pt x="138728" y="80758"/>
                  <a:pt x="139956" y="80029"/>
                  <a:pt x="141290" y="80029"/>
                </a:cubicBezTo>
                <a:cubicBezTo>
                  <a:pt x="142625" y="80029"/>
                  <a:pt x="143853" y="80758"/>
                  <a:pt x="144493" y="81929"/>
                </a:cubicBezTo>
                <a:cubicBezTo>
                  <a:pt x="152611" y="94740"/>
                  <a:pt x="171157" y="127660"/>
                  <a:pt x="171157" y="140769"/>
                </a:cubicBezTo>
                <a:close/>
                <a:moveTo>
                  <a:pt x="119169" y="60255"/>
                </a:moveTo>
                <a:cubicBezTo>
                  <a:pt x="55786" y="59361"/>
                  <a:pt x="0" y="103081"/>
                  <a:pt x="0" y="160730"/>
                </a:cubicBezTo>
                <a:lnTo>
                  <a:pt x="0" y="168178"/>
                </a:lnTo>
              </a:path>
            </a:pathLst>
          </a:custGeom>
          <a:noFill/>
          <a:ln w="5586">
            <a:solidFill>
              <a:srgbClr val="3CC583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3275183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6DB55-F2F4-32F2-8409-308954E76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F0FAFFD-B823-2D95-7031-4D69201A1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930F1-053E-0C69-658F-467D4B907EFB}"/>
              </a:ext>
            </a:extLst>
          </p:cNvPr>
          <p:cNvSpPr txBox="1"/>
          <p:nvPr/>
        </p:nvSpPr>
        <p:spPr>
          <a:xfrm>
            <a:off x="130220" y="262965"/>
            <a:ext cx="24891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>
                <a:latin typeface="Hurme Geometric Sans 1" panose="020B0400020000000000" pitchFamily="34" charset="0"/>
              </a:rPr>
              <a:t>Negócio</a:t>
            </a:r>
            <a:endParaRPr lang="pt-BR" sz="4000" b="1" dirty="0">
              <a:latin typeface="Hurme Geometric Sans 1" panose="020B0400020000000000" pitchFamily="34" charset="0"/>
            </a:endParaRP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C03744FF-572E-418A-6915-B32AFADE2673}"/>
              </a:ext>
            </a:extLst>
          </p:cNvPr>
          <p:cNvSpPr txBox="1"/>
          <p:nvPr/>
        </p:nvSpPr>
        <p:spPr>
          <a:xfrm>
            <a:off x="3841720" y="856046"/>
            <a:ext cx="391293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Roboto"/>
              </a:rPr>
              <a:t>Derivados de Petróleo de um Barril de 159 Litros</a:t>
            </a:r>
            <a:endParaRPr lang="pt-BR" sz="1400" b="1" dirty="0">
              <a:ln/>
              <a:pattFill prst="dkUpDiag">
                <a:fgClr>
                  <a:schemeClr val="bg1">
                    <a:lumMod val="50000"/>
                  </a:schemeClr>
                </a:fgClr>
                <a:bgClr>
                  <a:schemeClr val="tx1">
                    <a:lumMod val="75000"/>
                    <a:lumOff val="25000"/>
                  </a:schemeClr>
                </a:bgClr>
              </a:patt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Roboto"/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ECDFD880-6AE7-A94F-CDE8-4E589B50C153}"/>
              </a:ext>
            </a:extLst>
          </p:cNvPr>
          <p:cNvGrpSpPr/>
          <p:nvPr/>
        </p:nvGrpSpPr>
        <p:grpSpPr>
          <a:xfrm>
            <a:off x="5290153" y="2817782"/>
            <a:ext cx="964907" cy="1127616"/>
            <a:chOff x="1968079" y="2263291"/>
            <a:chExt cx="865954" cy="984039"/>
          </a:xfrm>
        </p:grpSpPr>
        <p:sp>
          <p:nvSpPr>
            <p:cNvPr id="57" name="Rounded Rectangle 1">
              <a:extLst>
                <a:ext uri="{FF2B5EF4-FFF2-40B4-BE49-F238E27FC236}">
                  <a16:creationId xmlns:a16="http://schemas.microsoft.com/office/drawing/2014/main" id="{B9EE9888-F2D1-76E5-7CB3-4D6A74079600}"/>
                </a:ext>
              </a:extLst>
            </p:cNvPr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58" name="Rounded Rectangle 2">
              <a:extLst>
                <a:ext uri="{FF2B5EF4-FFF2-40B4-BE49-F238E27FC236}">
                  <a16:creationId xmlns:a16="http://schemas.microsoft.com/office/drawing/2014/main" id="{20BC5472-0DEC-3979-391E-AA39440E9632}"/>
                </a:ext>
              </a:extLst>
            </p:cNvPr>
            <p:cNvSpPr/>
            <p:nvPr/>
          </p:nvSpPr>
          <p:spPr>
            <a:xfrm>
              <a:off x="1968079" y="2263291"/>
              <a:ext cx="865954" cy="984039"/>
            </a:xfrm>
            <a:custGeom>
              <a:avLst/>
              <a:gdLst/>
              <a:ahLst/>
              <a:cxnLst/>
              <a:rect l="0" t="0" r="0" b="0"/>
              <a:pathLst>
                <a:path w="865954" h="984039">
                  <a:moveTo>
                    <a:pt x="157446" y="0"/>
                  </a:moveTo>
                  <a:lnTo>
                    <a:pt x="708508" y="0"/>
                  </a:lnTo>
                  <a:cubicBezTo>
                    <a:pt x="708508" y="0"/>
                    <a:pt x="865954" y="0"/>
                    <a:pt x="865954" y="157446"/>
                  </a:cubicBezTo>
                  <a:lnTo>
                    <a:pt x="865954" y="826593"/>
                  </a:lnTo>
                  <a:cubicBezTo>
                    <a:pt x="865954" y="826593"/>
                    <a:pt x="865954" y="984039"/>
                    <a:pt x="708508" y="984039"/>
                  </a:cubicBezTo>
                  <a:lnTo>
                    <a:pt x="157446" y="984039"/>
                  </a:lnTo>
                  <a:cubicBezTo>
                    <a:pt x="157446" y="984039"/>
                    <a:pt x="0" y="984039"/>
                    <a:pt x="0" y="826593"/>
                  </a:cubicBezTo>
                  <a:lnTo>
                    <a:pt x="0" y="157446"/>
                  </a:lnTo>
                  <a:cubicBezTo>
                    <a:pt x="0" y="157446"/>
                    <a:pt x="0" y="0"/>
                    <a:pt x="157446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1177DD5-0F73-6107-36F6-987C1DFCD71B}"/>
              </a:ext>
            </a:extLst>
          </p:cNvPr>
          <p:cNvGrpSpPr/>
          <p:nvPr/>
        </p:nvGrpSpPr>
        <p:grpSpPr>
          <a:xfrm>
            <a:off x="6605937" y="3498606"/>
            <a:ext cx="2080863" cy="382964"/>
            <a:chOff x="3148927" y="2834034"/>
            <a:chExt cx="1731909" cy="354254"/>
          </a:xfrm>
        </p:grpSpPr>
        <p:sp>
          <p:nvSpPr>
            <p:cNvPr id="60" name="Rounded Rectangle 4">
              <a:extLst>
                <a:ext uri="{FF2B5EF4-FFF2-40B4-BE49-F238E27FC236}">
                  <a16:creationId xmlns:a16="http://schemas.microsoft.com/office/drawing/2014/main" id="{56AD8C07-D3D2-780A-966B-A9D5E5692CDA}"/>
                </a:ext>
              </a:extLst>
            </p:cNvPr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1" name="Rounded Rectangle 5">
              <a:extLst>
                <a:ext uri="{FF2B5EF4-FFF2-40B4-BE49-F238E27FC236}">
                  <a16:creationId xmlns:a16="http://schemas.microsoft.com/office/drawing/2014/main" id="{4BB9D568-BFCE-5028-2303-64AC09BB8039}"/>
                </a:ext>
              </a:extLst>
            </p:cNvPr>
            <p:cNvSpPr/>
            <p:nvPr/>
          </p:nvSpPr>
          <p:spPr>
            <a:xfrm>
              <a:off x="3148927" y="2834034"/>
              <a:ext cx="1731909" cy="354254"/>
            </a:xfrm>
            <a:custGeom>
              <a:avLst/>
              <a:gdLst/>
              <a:ahLst/>
              <a:cxnLst/>
              <a:rect l="0" t="0" r="0" b="0"/>
              <a:pathLst>
                <a:path w="1731909" h="354254">
                  <a:moveTo>
                    <a:pt x="78723" y="0"/>
                  </a:moveTo>
                  <a:lnTo>
                    <a:pt x="1653186" y="0"/>
                  </a:lnTo>
                  <a:cubicBezTo>
                    <a:pt x="1653186" y="0"/>
                    <a:pt x="1731909" y="0"/>
                    <a:pt x="1731909" y="78723"/>
                  </a:cubicBezTo>
                  <a:lnTo>
                    <a:pt x="1731909" y="275531"/>
                  </a:lnTo>
                  <a:cubicBezTo>
                    <a:pt x="1731909" y="275531"/>
                    <a:pt x="1731909" y="354254"/>
                    <a:pt x="1653186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2503C0A4-3C44-8EEB-76B6-3DE20447C7F9}"/>
              </a:ext>
            </a:extLst>
          </p:cNvPr>
          <p:cNvGrpSpPr/>
          <p:nvPr/>
        </p:nvGrpSpPr>
        <p:grpSpPr>
          <a:xfrm>
            <a:off x="4851558" y="5626185"/>
            <a:ext cx="1929816" cy="382964"/>
            <a:chOff x="1574463" y="4802113"/>
            <a:chExt cx="1653186" cy="354254"/>
          </a:xfrm>
        </p:grpSpPr>
        <p:sp>
          <p:nvSpPr>
            <p:cNvPr id="63" name="Rounded Rectangle 7">
              <a:extLst>
                <a:ext uri="{FF2B5EF4-FFF2-40B4-BE49-F238E27FC236}">
                  <a16:creationId xmlns:a16="http://schemas.microsoft.com/office/drawing/2014/main" id="{42A55ACD-4EC1-9F2A-68FD-3FB96567C866}"/>
                </a:ext>
              </a:extLst>
            </p:cNvPr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8" name="Rounded Rectangle 8">
              <a:extLst>
                <a:ext uri="{FF2B5EF4-FFF2-40B4-BE49-F238E27FC236}">
                  <a16:creationId xmlns:a16="http://schemas.microsoft.com/office/drawing/2014/main" id="{D67FB547-5FEA-15C9-8659-49345A340A21}"/>
                </a:ext>
              </a:extLst>
            </p:cNvPr>
            <p:cNvSpPr/>
            <p:nvPr/>
          </p:nvSpPr>
          <p:spPr>
            <a:xfrm>
              <a:off x="1574463" y="4802113"/>
              <a:ext cx="1653186" cy="354254"/>
            </a:xfrm>
            <a:custGeom>
              <a:avLst/>
              <a:gdLst/>
              <a:ahLst/>
              <a:cxnLst/>
              <a:rect l="0" t="0" r="0" b="0"/>
              <a:pathLst>
                <a:path w="1653186" h="354254">
                  <a:moveTo>
                    <a:pt x="78723" y="0"/>
                  </a:moveTo>
                  <a:lnTo>
                    <a:pt x="1574463" y="0"/>
                  </a:lnTo>
                  <a:cubicBezTo>
                    <a:pt x="1574463" y="0"/>
                    <a:pt x="1653186" y="0"/>
                    <a:pt x="1653186" y="78723"/>
                  </a:cubicBezTo>
                  <a:lnTo>
                    <a:pt x="1653186" y="275531"/>
                  </a:lnTo>
                  <a:cubicBezTo>
                    <a:pt x="1653186" y="275531"/>
                    <a:pt x="1653186" y="354254"/>
                    <a:pt x="1574463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C545953-E63C-040A-CE65-9557EAB980FA}"/>
              </a:ext>
            </a:extLst>
          </p:cNvPr>
          <p:cNvGrpSpPr/>
          <p:nvPr/>
        </p:nvGrpSpPr>
        <p:grpSpPr>
          <a:xfrm>
            <a:off x="6108863" y="4562396"/>
            <a:ext cx="1758787" cy="382964"/>
            <a:chOff x="2702829" y="3818074"/>
            <a:chExt cx="1495740" cy="354254"/>
          </a:xfrm>
        </p:grpSpPr>
        <p:sp>
          <p:nvSpPr>
            <p:cNvPr id="130" name="Rounded Rectangle 10">
              <a:extLst>
                <a:ext uri="{FF2B5EF4-FFF2-40B4-BE49-F238E27FC236}">
                  <a16:creationId xmlns:a16="http://schemas.microsoft.com/office/drawing/2014/main" id="{0EAD77E1-8714-F88C-CAE0-3BCF257BC939}"/>
                </a:ext>
              </a:extLst>
            </p:cNvPr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1" name="Rounded Rectangle 11">
              <a:extLst>
                <a:ext uri="{FF2B5EF4-FFF2-40B4-BE49-F238E27FC236}">
                  <a16:creationId xmlns:a16="http://schemas.microsoft.com/office/drawing/2014/main" id="{33A850FD-446A-8057-8A14-A8D7346906FF}"/>
                </a:ext>
              </a:extLst>
            </p:cNvPr>
            <p:cNvSpPr/>
            <p:nvPr/>
          </p:nvSpPr>
          <p:spPr>
            <a:xfrm>
              <a:off x="2702829" y="381807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3686C834-AA22-05B4-A7BD-71F5B0219833}"/>
              </a:ext>
            </a:extLst>
          </p:cNvPr>
          <p:cNvGrpSpPr/>
          <p:nvPr/>
        </p:nvGrpSpPr>
        <p:grpSpPr>
          <a:xfrm>
            <a:off x="3143250" y="3498606"/>
            <a:ext cx="1796027" cy="382964"/>
            <a:chOff x="157446" y="2834034"/>
            <a:chExt cx="1495740" cy="354254"/>
          </a:xfrm>
        </p:grpSpPr>
        <p:sp>
          <p:nvSpPr>
            <p:cNvPr id="133" name="Rounded Rectangle 13">
              <a:extLst>
                <a:ext uri="{FF2B5EF4-FFF2-40B4-BE49-F238E27FC236}">
                  <a16:creationId xmlns:a16="http://schemas.microsoft.com/office/drawing/2014/main" id="{754464E4-453E-A521-5458-E3886008E291}"/>
                </a:ext>
              </a:extLst>
            </p:cNvPr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4" name="Rounded Rectangle 14">
              <a:extLst>
                <a:ext uri="{FF2B5EF4-FFF2-40B4-BE49-F238E27FC236}">
                  <a16:creationId xmlns:a16="http://schemas.microsoft.com/office/drawing/2014/main" id="{E9C79ADC-2C82-A363-AAC4-62560A6DA2E1}"/>
                </a:ext>
              </a:extLst>
            </p:cNvPr>
            <p:cNvSpPr/>
            <p:nvPr/>
          </p:nvSpPr>
          <p:spPr>
            <a:xfrm>
              <a:off x="157446" y="2834034"/>
              <a:ext cx="1495740" cy="354254"/>
            </a:xfrm>
            <a:custGeom>
              <a:avLst/>
              <a:gdLst/>
              <a:ahLst/>
              <a:cxnLst/>
              <a:rect l="0" t="0" r="0" b="0"/>
              <a:pathLst>
                <a:path w="1495740" h="354254">
                  <a:moveTo>
                    <a:pt x="78723" y="0"/>
                  </a:moveTo>
                  <a:lnTo>
                    <a:pt x="1417017" y="0"/>
                  </a:lnTo>
                  <a:cubicBezTo>
                    <a:pt x="1417017" y="0"/>
                    <a:pt x="1495740" y="0"/>
                    <a:pt x="1495740" y="78723"/>
                  </a:cubicBezTo>
                  <a:lnTo>
                    <a:pt x="1495740" y="275531"/>
                  </a:lnTo>
                  <a:cubicBezTo>
                    <a:pt x="1495740" y="275531"/>
                    <a:pt x="1495740" y="354254"/>
                    <a:pt x="1417017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88BDCBA8-ACA5-0272-9D22-FCA42AAA3CA2}"/>
              </a:ext>
            </a:extLst>
          </p:cNvPr>
          <p:cNvGrpSpPr/>
          <p:nvPr/>
        </p:nvGrpSpPr>
        <p:grpSpPr>
          <a:xfrm>
            <a:off x="6108863" y="1371026"/>
            <a:ext cx="1491221" cy="382964"/>
            <a:chOff x="2702829" y="865954"/>
            <a:chExt cx="1180847" cy="354254"/>
          </a:xfrm>
        </p:grpSpPr>
        <p:sp>
          <p:nvSpPr>
            <p:cNvPr id="144" name="Rounded Rectangle 16">
              <a:extLst>
                <a:ext uri="{FF2B5EF4-FFF2-40B4-BE49-F238E27FC236}">
                  <a16:creationId xmlns:a16="http://schemas.microsoft.com/office/drawing/2014/main" id="{9145A2D3-8AFC-A48C-385D-D326C5240F8A}"/>
                </a:ext>
              </a:extLst>
            </p:cNvPr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5" name="Rounded Rectangle 17">
              <a:extLst>
                <a:ext uri="{FF2B5EF4-FFF2-40B4-BE49-F238E27FC236}">
                  <a16:creationId xmlns:a16="http://schemas.microsoft.com/office/drawing/2014/main" id="{59973050-5C21-4036-32CC-16DA1B75BE4D}"/>
                </a:ext>
              </a:extLst>
            </p:cNvPr>
            <p:cNvSpPr/>
            <p:nvPr/>
          </p:nvSpPr>
          <p:spPr>
            <a:xfrm>
              <a:off x="2702829" y="865954"/>
              <a:ext cx="1180847" cy="354254"/>
            </a:xfrm>
            <a:custGeom>
              <a:avLst/>
              <a:gdLst/>
              <a:ahLst/>
              <a:cxnLst/>
              <a:rect l="0" t="0" r="0" b="0"/>
              <a:pathLst>
                <a:path w="1180847" h="354254">
                  <a:moveTo>
                    <a:pt x="78723" y="0"/>
                  </a:moveTo>
                  <a:lnTo>
                    <a:pt x="1102124" y="0"/>
                  </a:lnTo>
                  <a:cubicBezTo>
                    <a:pt x="1102124" y="0"/>
                    <a:pt x="1180847" y="0"/>
                    <a:pt x="1180847" y="78723"/>
                  </a:cubicBezTo>
                  <a:lnTo>
                    <a:pt x="1180847" y="275531"/>
                  </a:lnTo>
                  <a:cubicBezTo>
                    <a:pt x="1180847" y="275531"/>
                    <a:pt x="1180847" y="354254"/>
                    <a:pt x="110212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D0D3458D-88E2-0D3E-25A6-31E96C10D441}"/>
              </a:ext>
            </a:extLst>
          </p:cNvPr>
          <p:cNvGrpSpPr/>
          <p:nvPr/>
        </p:nvGrpSpPr>
        <p:grpSpPr>
          <a:xfrm>
            <a:off x="3771900" y="2434816"/>
            <a:ext cx="1167377" cy="382964"/>
            <a:chOff x="708508" y="1849994"/>
            <a:chExt cx="944678" cy="354254"/>
          </a:xfrm>
        </p:grpSpPr>
        <p:sp>
          <p:nvSpPr>
            <p:cNvPr id="147" name="Rounded Rectangle 19">
              <a:extLst>
                <a:ext uri="{FF2B5EF4-FFF2-40B4-BE49-F238E27FC236}">
                  <a16:creationId xmlns:a16="http://schemas.microsoft.com/office/drawing/2014/main" id="{BF82A564-DA81-1696-B98E-D66DE5D21470}"/>
                </a:ext>
              </a:extLst>
            </p:cNvPr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8" name="Rounded Rectangle 20">
              <a:extLst>
                <a:ext uri="{FF2B5EF4-FFF2-40B4-BE49-F238E27FC236}">
                  <a16:creationId xmlns:a16="http://schemas.microsoft.com/office/drawing/2014/main" id="{6D9897BC-DFC3-7F21-57BF-147292D0C797}"/>
                </a:ext>
              </a:extLst>
            </p:cNvPr>
            <p:cNvSpPr/>
            <p:nvPr/>
          </p:nvSpPr>
          <p:spPr>
            <a:xfrm>
              <a:off x="708508" y="1849994"/>
              <a:ext cx="944678" cy="354254"/>
            </a:xfrm>
            <a:custGeom>
              <a:avLst/>
              <a:gdLst/>
              <a:ahLst/>
              <a:cxnLst/>
              <a:rect l="0" t="0" r="0" b="0"/>
              <a:pathLst>
                <a:path w="944678" h="354254">
                  <a:moveTo>
                    <a:pt x="78723" y="0"/>
                  </a:moveTo>
                  <a:lnTo>
                    <a:pt x="865954" y="0"/>
                  </a:lnTo>
                  <a:cubicBezTo>
                    <a:pt x="865954" y="0"/>
                    <a:pt x="944678" y="0"/>
                    <a:pt x="944678" y="78723"/>
                  </a:cubicBezTo>
                  <a:lnTo>
                    <a:pt x="944678" y="275531"/>
                  </a:lnTo>
                  <a:cubicBezTo>
                    <a:pt x="944678" y="275531"/>
                    <a:pt x="944678" y="354254"/>
                    <a:pt x="865954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3D052CBB-8BB6-8758-BD16-FDF3FB29DA96}"/>
              </a:ext>
            </a:extLst>
          </p:cNvPr>
          <p:cNvGrpSpPr/>
          <p:nvPr/>
        </p:nvGrpSpPr>
        <p:grpSpPr>
          <a:xfrm>
            <a:off x="4448175" y="1371026"/>
            <a:ext cx="988174" cy="382964"/>
            <a:chOff x="1312052" y="865954"/>
            <a:chExt cx="787231" cy="354254"/>
          </a:xfrm>
        </p:grpSpPr>
        <p:sp>
          <p:nvSpPr>
            <p:cNvPr id="150" name="Rounded Rectangle 22">
              <a:extLst>
                <a:ext uri="{FF2B5EF4-FFF2-40B4-BE49-F238E27FC236}">
                  <a16:creationId xmlns:a16="http://schemas.microsoft.com/office/drawing/2014/main" id="{40515733-BE06-5A2D-208A-795338870A2D}"/>
                </a:ext>
              </a:extLst>
            </p:cNvPr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1" name="Rounded Rectangle 23">
              <a:extLst>
                <a:ext uri="{FF2B5EF4-FFF2-40B4-BE49-F238E27FC236}">
                  <a16:creationId xmlns:a16="http://schemas.microsoft.com/office/drawing/2014/main" id="{001480FE-20D9-B859-9293-8B4250A39455}"/>
                </a:ext>
              </a:extLst>
            </p:cNvPr>
            <p:cNvSpPr/>
            <p:nvPr/>
          </p:nvSpPr>
          <p:spPr>
            <a:xfrm>
              <a:off x="1312052" y="86595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BD517BF4-510D-ED8E-2F36-C4F77856060C}"/>
              </a:ext>
            </a:extLst>
          </p:cNvPr>
          <p:cNvGrpSpPr/>
          <p:nvPr/>
        </p:nvGrpSpPr>
        <p:grpSpPr>
          <a:xfrm>
            <a:off x="6605937" y="2434816"/>
            <a:ext cx="964908" cy="382964"/>
            <a:chOff x="3148927" y="1849994"/>
            <a:chExt cx="787231" cy="354254"/>
          </a:xfrm>
        </p:grpSpPr>
        <p:sp>
          <p:nvSpPr>
            <p:cNvPr id="153" name="Rounded Rectangle 25">
              <a:extLst>
                <a:ext uri="{FF2B5EF4-FFF2-40B4-BE49-F238E27FC236}">
                  <a16:creationId xmlns:a16="http://schemas.microsoft.com/office/drawing/2014/main" id="{3E38E0F9-9FB2-749F-1F73-99BC50B61236}"/>
                </a:ext>
              </a:extLst>
            </p:cNvPr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4" name="Rounded Rectangle 26">
              <a:extLst>
                <a:ext uri="{FF2B5EF4-FFF2-40B4-BE49-F238E27FC236}">
                  <a16:creationId xmlns:a16="http://schemas.microsoft.com/office/drawing/2014/main" id="{310327B6-8D04-1778-2039-79034C2F966B}"/>
                </a:ext>
              </a:extLst>
            </p:cNvPr>
            <p:cNvSpPr/>
            <p:nvPr/>
          </p:nvSpPr>
          <p:spPr>
            <a:xfrm>
              <a:off x="3148927" y="1849994"/>
              <a:ext cx="787231" cy="354254"/>
            </a:xfrm>
            <a:custGeom>
              <a:avLst/>
              <a:gdLst/>
              <a:ahLst/>
              <a:cxnLst/>
              <a:rect l="0" t="0" r="0" b="0"/>
              <a:pathLst>
                <a:path w="787231" h="354254">
                  <a:moveTo>
                    <a:pt x="78723" y="0"/>
                  </a:moveTo>
                  <a:lnTo>
                    <a:pt x="708508" y="0"/>
                  </a:lnTo>
                  <a:cubicBezTo>
                    <a:pt x="708508" y="0"/>
                    <a:pt x="787231" y="0"/>
                    <a:pt x="787231" y="78723"/>
                  </a:cubicBezTo>
                  <a:lnTo>
                    <a:pt x="787231" y="275531"/>
                  </a:lnTo>
                  <a:cubicBezTo>
                    <a:pt x="787231" y="275531"/>
                    <a:pt x="787231" y="354254"/>
                    <a:pt x="708508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9FD3559B-03AC-DBDA-30CB-5E525F20912B}"/>
              </a:ext>
            </a:extLst>
          </p:cNvPr>
          <p:cNvGrpSpPr/>
          <p:nvPr/>
        </p:nvGrpSpPr>
        <p:grpSpPr>
          <a:xfrm>
            <a:off x="4646881" y="4562396"/>
            <a:ext cx="789469" cy="382964"/>
            <a:chOff x="1390776" y="3818074"/>
            <a:chExt cx="708508" cy="354254"/>
          </a:xfrm>
        </p:grpSpPr>
        <p:sp>
          <p:nvSpPr>
            <p:cNvPr id="156" name="Rounded Rectangle 28">
              <a:extLst>
                <a:ext uri="{FF2B5EF4-FFF2-40B4-BE49-F238E27FC236}">
                  <a16:creationId xmlns:a16="http://schemas.microsoft.com/office/drawing/2014/main" id="{D1A9BC48-6A74-18D2-A75A-22FEA5A14F9B}"/>
                </a:ext>
              </a:extLst>
            </p:cNvPr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7" name="Rounded Rectangle 29">
              <a:extLst>
                <a:ext uri="{FF2B5EF4-FFF2-40B4-BE49-F238E27FC236}">
                  <a16:creationId xmlns:a16="http://schemas.microsoft.com/office/drawing/2014/main" id="{358E6C7E-1267-20CF-AA75-C17FC3F2AAEA}"/>
                </a:ext>
              </a:extLst>
            </p:cNvPr>
            <p:cNvSpPr/>
            <p:nvPr/>
          </p:nvSpPr>
          <p:spPr>
            <a:xfrm>
              <a:off x="1390776" y="3818074"/>
              <a:ext cx="708508" cy="354254"/>
            </a:xfrm>
            <a:custGeom>
              <a:avLst/>
              <a:gdLst/>
              <a:ahLst/>
              <a:cxnLst/>
              <a:rect l="0" t="0" r="0" b="0"/>
              <a:pathLst>
                <a:path w="708508" h="354254">
                  <a:moveTo>
                    <a:pt x="78723" y="0"/>
                  </a:moveTo>
                  <a:lnTo>
                    <a:pt x="629785" y="0"/>
                  </a:lnTo>
                  <a:cubicBezTo>
                    <a:pt x="629785" y="0"/>
                    <a:pt x="708508" y="0"/>
                    <a:pt x="708508" y="78723"/>
                  </a:cubicBezTo>
                  <a:lnTo>
                    <a:pt x="708508" y="275531"/>
                  </a:lnTo>
                  <a:cubicBezTo>
                    <a:pt x="708508" y="275531"/>
                    <a:pt x="708508" y="354254"/>
                    <a:pt x="629785" y="354254"/>
                  </a:cubicBezTo>
                  <a:lnTo>
                    <a:pt x="78723" y="354254"/>
                  </a:lnTo>
                  <a:cubicBezTo>
                    <a:pt x="78723" y="354254"/>
                    <a:pt x="0" y="354254"/>
                    <a:pt x="0" y="275531"/>
                  </a:cubicBezTo>
                  <a:lnTo>
                    <a:pt x="0" y="78723"/>
                  </a:lnTo>
                  <a:cubicBezTo>
                    <a:pt x="0" y="78723"/>
                    <a:pt x="0" y="0"/>
                    <a:pt x="78723" y="0"/>
                  </a:cubicBezTo>
                </a:path>
              </a:pathLst>
            </a:custGeom>
            <a:noFill/>
            <a:ln w="9840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8" name="TextBox 157">
            <a:extLst>
              <a:ext uri="{FF2B5EF4-FFF2-40B4-BE49-F238E27FC236}">
                <a16:creationId xmlns:a16="http://schemas.microsoft.com/office/drawing/2014/main" id="{2F2F3C2D-A9EA-72E3-8AEC-397387E6A0B5}"/>
              </a:ext>
            </a:extLst>
          </p:cNvPr>
          <p:cNvSpPr txBox="1"/>
          <p:nvPr/>
        </p:nvSpPr>
        <p:spPr>
          <a:xfrm>
            <a:off x="4856544" y="1853277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7%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2E85C99-736A-2822-4939-F9C5E25AF956}"/>
              </a:ext>
            </a:extLst>
          </p:cNvPr>
          <p:cNvSpPr txBox="1"/>
          <p:nvPr/>
        </p:nvSpPr>
        <p:spPr>
          <a:xfrm>
            <a:off x="6493964" y="1853277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1%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902FC734-58A7-B459-1890-22F74BE7C315}"/>
              </a:ext>
            </a:extLst>
          </p:cNvPr>
          <p:cNvSpPr txBox="1"/>
          <p:nvPr/>
        </p:nvSpPr>
        <p:spPr>
          <a:xfrm>
            <a:off x="4566707" y="2108587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11,13 L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A52DD018-9A8F-F6A4-EE14-FD0C041E1C0B}"/>
              </a:ext>
            </a:extLst>
          </p:cNvPr>
          <p:cNvSpPr txBox="1"/>
          <p:nvPr/>
        </p:nvSpPr>
        <p:spPr>
          <a:xfrm>
            <a:off x="6466458" y="210858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484848"/>
                </a:solidFill>
                <a:latin typeface="Roboto"/>
              </a:rPr>
              <a:t>1,59 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025E4E4-A1AE-C286-3BAD-54AC9D2AF7A8}"/>
              </a:ext>
            </a:extLst>
          </p:cNvPr>
          <p:cNvSpPr txBox="1"/>
          <p:nvPr/>
        </p:nvSpPr>
        <p:spPr>
          <a:xfrm>
            <a:off x="6496654" y="504464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0B965DEA-58BC-34E7-A814-DDF77C5AF6F2}"/>
              </a:ext>
            </a:extLst>
          </p:cNvPr>
          <p:cNvSpPr txBox="1"/>
          <p:nvPr/>
        </p:nvSpPr>
        <p:spPr>
          <a:xfrm>
            <a:off x="4277219" y="2917067"/>
            <a:ext cx="328945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45%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C5FA36C7-210F-833B-4B9D-845E75573415}"/>
              </a:ext>
            </a:extLst>
          </p:cNvPr>
          <p:cNvSpPr txBox="1"/>
          <p:nvPr/>
        </p:nvSpPr>
        <p:spPr>
          <a:xfrm>
            <a:off x="4671004" y="529995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0FD8AEE6-45CA-CE06-32FD-FCBA8C4912F4}"/>
              </a:ext>
            </a:extLst>
          </p:cNvPr>
          <p:cNvSpPr txBox="1"/>
          <p:nvPr/>
        </p:nvSpPr>
        <p:spPr>
          <a:xfrm>
            <a:off x="6996505" y="2917067"/>
            <a:ext cx="328945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25%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713F504A-99BD-B3AB-0E33-331FD85C7DB2}"/>
              </a:ext>
            </a:extLst>
          </p:cNvPr>
          <p:cNvSpPr txBox="1"/>
          <p:nvPr/>
        </p:nvSpPr>
        <p:spPr>
          <a:xfrm>
            <a:off x="4088988" y="3172377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71,55 L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67FAA27F-945D-92EE-1A02-0AF39D7DBB6E}"/>
              </a:ext>
            </a:extLst>
          </p:cNvPr>
          <p:cNvSpPr txBox="1"/>
          <p:nvPr/>
        </p:nvSpPr>
        <p:spPr>
          <a:xfrm>
            <a:off x="6983712" y="3172377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39,75 L</a:t>
            </a:r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D02BB11F-3F34-371D-30D2-B8CB0457408E}"/>
              </a:ext>
            </a:extLst>
          </p:cNvPr>
          <p:cNvSpPr txBox="1"/>
          <p:nvPr/>
        </p:nvSpPr>
        <p:spPr>
          <a:xfrm>
            <a:off x="6483861" y="529995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2C668894-5FA3-D2F8-145E-64D3DF0E959B}"/>
              </a:ext>
            </a:extLst>
          </p:cNvPr>
          <p:cNvSpPr txBox="1"/>
          <p:nvPr/>
        </p:nvSpPr>
        <p:spPr>
          <a:xfrm>
            <a:off x="5239349" y="6108436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EE58C2E5-AFC6-5F11-C3C2-88DC50951A0D}"/>
              </a:ext>
            </a:extLst>
          </p:cNvPr>
          <p:cNvSpPr txBox="1"/>
          <p:nvPr/>
        </p:nvSpPr>
        <p:spPr>
          <a:xfrm>
            <a:off x="4362159" y="398085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7%</a:t>
            </a:r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AACCB6D-6D98-FEA7-C2D2-2E32A4B19F48}"/>
              </a:ext>
            </a:extLst>
          </p:cNvPr>
          <p:cNvSpPr txBox="1"/>
          <p:nvPr/>
        </p:nvSpPr>
        <p:spPr>
          <a:xfrm>
            <a:off x="6993727" y="398085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9%</a:t>
            </a:r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EDE8FF9A-2682-C977-DA76-1A2BB3725428}"/>
              </a:ext>
            </a:extLst>
          </p:cNvPr>
          <p:cNvSpPr txBox="1"/>
          <p:nvPr/>
        </p:nvSpPr>
        <p:spPr>
          <a:xfrm>
            <a:off x="4088988" y="4236166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11,13 L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ECC45C5A-E770-EBCC-43FA-437702042996}"/>
              </a:ext>
            </a:extLst>
          </p:cNvPr>
          <p:cNvSpPr txBox="1"/>
          <p:nvPr/>
        </p:nvSpPr>
        <p:spPr>
          <a:xfrm>
            <a:off x="6983712" y="4236166"/>
            <a:ext cx="559208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14,31 L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AC8F767D-7348-E367-CE0B-57F2012600A4}"/>
              </a:ext>
            </a:extLst>
          </p:cNvPr>
          <p:cNvSpPr txBox="1"/>
          <p:nvPr/>
        </p:nvSpPr>
        <p:spPr>
          <a:xfrm>
            <a:off x="5226557" y="6363746"/>
            <a:ext cx="460523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4,77 L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69B08A7-7281-2B08-2FFC-A0F0ADB33099}"/>
              </a:ext>
            </a:extLst>
          </p:cNvPr>
          <p:cNvSpPr txBox="1"/>
          <p:nvPr/>
        </p:nvSpPr>
        <p:spPr>
          <a:xfrm>
            <a:off x="4859233" y="5044647"/>
            <a:ext cx="230262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400" b="1">
                <a:solidFill>
                  <a:srgbClr val="484848"/>
                </a:solidFill>
                <a:latin typeface="Roboto"/>
              </a:defRPr>
            </a:lvl1pPr>
          </a:lstStyle>
          <a:p>
            <a:r>
              <a:rPr dirty="0"/>
              <a:t>3%</a:t>
            </a:r>
          </a:p>
        </p:txBody>
      </p:sp>
      <p:sp>
        <p:nvSpPr>
          <p:cNvPr id="177" name="Rounded Rectangle 50">
            <a:extLst>
              <a:ext uri="{FF2B5EF4-FFF2-40B4-BE49-F238E27FC236}">
                <a16:creationId xmlns:a16="http://schemas.microsoft.com/office/drawing/2014/main" id="{CD2E442F-2D7C-7D85-6574-41E29F8D72CF}"/>
              </a:ext>
            </a:extLst>
          </p:cNvPr>
          <p:cNvSpPr/>
          <p:nvPr/>
        </p:nvSpPr>
        <p:spPr>
          <a:xfrm>
            <a:off x="5129335" y="175399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8" name="Rounded Rectangle 51">
            <a:extLst>
              <a:ext uri="{FF2B5EF4-FFF2-40B4-BE49-F238E27FC236}">
                <a16:creationId xmlns:a16="http://schemas.microsoft.com/office/drawing/2014/main" id="{08FC6021-3308-E26D-2D4D-5DC048A55D85}"/>
              </a:ext>
            </a:extLst>
          </p:cNvPr>
          <p:cNvSpPr/>
          <p:nvPr/>
        </p:nvSpPr>
        <p:spPr>
          <a:xfrm>
            <a:off x="5129335" y="175399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9" name="Rounded Rectangle 52">
            <a:extLst>
              <a:ext uri="{FF2B5EF4-FFF2-40B4-BE49-F238E27FC236}">
                <a16:creationId xmlns:a16="http://schemas.microsoft.com/office/drawing/2014/main" id="{A92291CB-4677-254F-E23A-03EC5A30CD4E}"/>
              </a:ext>
            </a:extLst>
          </p:cNvPr>
          <p:cNvSpPr/>
          <p:nvPr/>
        </p:nvSpPr>
        <p:spPr>
          <a:xfrm>
            <a:off x="6284300" y="175399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0" name="Rounded Rectangle 53">
            <a:extLst>
              <a:ext uri="{FF2B5EF4-FFF2-40B4-BE49-F238E27FC236}">
                <a16:creationId xmlns:a16="http://schemas.microsoft.com/office/drawing/2014/main" id="{732DD7BB-CFF8-39CF-CB72-78CE0ED553EF}"/>
              </a:ext>
            </a:extLst>
          </p:cNvPr>
          <p:cNvSpPr/>
          <p:nvPr/>
        </p:nvSpPr>
        <p:spPr>
          <a:xfrm>
            <a:off x="6284300" y="175399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1" name="Rounded Rectangle 54">
            <a:extLst>
              <a:ext uri="{FF2B5EF4-FFF2-40B4-BE49-F238E27FC236}">
                <a16:creationId xmlns:a16="http://schemas.microsoft.com/office/drawing/2014/main" id="{35DDC1FA-5E57-B385-9C29-09021AEEFDE7}"/>
              </a:ext>
            </a:extLst>
          </p:cNvPr>
          <p:cNvSpPr/>
          <p:nvPr/>
        </p:nvSpPr>
        <p:spPr>
          <a:xfrm>
            <a:off x="6284300" y="494536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2" name="Rounded Rectangle 55">
            <a:extLst>
              <a:ext uri="{FF2B5EF4-FFF2-40B4-BE49-F238E27FC236}">
                <a16:creationId xmlns:a16="http://schemas.microsoft.com/office/drawing/2014/main" id="{4EBB9556-8AE8-E85A-0FDC-2E9B0C5569F5}"/>
              </a:ext>
            </a:extLst>
          </p:cNvPr>
          <p:cNvSpPr/>
          <p:nvPr/>
        </p:nvSpPr>
        <p:spPr>
          <a:xfrm>
            <a:off x="5933424" y="1562509"/>
            <a:ext cx="175437" cy="131909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1220209"/>
                </a:moveTo>
                <a:lnTo>
                  <a:pt x="0" y="1068011"/>
                </a:lnTo>
                <a:lnTo>
                  <a:pt x="0" y="137109"/>
                </a:lnTo>
                <a:cubicBezTo>
                  <a:pt x="0" y="61386"/>
                  <a:pt x="61386" y="0"/>
                  <a:pt x="137109" y="0"/>
                </a:cubicBezTo>
                <a:lnTo>
                  <a:pt x="137765" y="0"/>
                </a:lnTo>
                <a:lnTo>
                  <a:pt x="157446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3" name="Rounded Rectangle 56">
            <a:extLst>
              <a:ext uri="{FF2B5EF4-FFF2-40B4-BE49-F238E27FC236}">
                <a16:creationId xmlns:a16="http://schemas.microsoft.com/office/drawing/2014/main" id="{E6A62B2B-75BB-54B1-6794-4EE10CD89115}"/>
              </a:ext>
            </a:extLst>
          </p:cNvPr>
          <p:cNvSpPr/>
          <p:nvPr/>
        </p:nvSpPr>
        <p:spPr>
          <a:xfrm>
            <a:off x="4939277" y="2626298"/>
            <a:ext cx="350875" cy="609905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564182"/>
                </a:moveTo>
                <a:lnTo>
                  <a:pt x="295211" y="564182"/>
                </a:lnTo>
                <a:lnTo>
                  <a:pt x="294555" y="564182"/>
                </a:lnTo>
                <a:cubicBezTo>
                  <a:pt x="218832" y="564182"/>
                  <a:pt x="157446" y="502796"/>
                  <a:pt x="157446" y="427073"/>
                </a:cubicBezTo>
                <a:lnTo>
                  <a:pt x="157446" y="426417"/>
                </a:lnTo>
                <a:lnTo>
                  <a:pt x="157446" y="137109"/>
                </a:lnTo>
                <a:cubicBezTo>
                  <a:pt x="157446" y="61386"/>
                  <a:pt x="96060" y="0"/>
                  <a:pt x="20336" y="0"/>
                </a:cubicBezTo>
                <a:lnTo>
                  <a:pt x="19680" y="0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4" name="Rounded Rectangle 57">
            <a:extLst>
              <a:ext uri="{FF2B5EF4-FFF2-40B4-BE49-F238E27FC236}">
                <a16:creationId xmlns:a16="http://schemas.microsoft.com/office/drawing/2014/main" id="{5637468E-D2D9-1E0E-9485-5FC3CF423A55}"/>
              </a:ext>
            </a:extLst>
          </p:cNvPr>
          <p:cNvSpPr/>
          <p:nvPr/>
        </p:nvSpPr>
        <p:spPr>
          <a:xfrm>
            <a:off x="6255061" y="2626298"/>
            <a:ext cx="350875" cy="609905"/>
          </a:xfrm>
          <a:custGeom>
            <a:avLst/>
            <a:gdLst/>
            <a:ahLst/>
            <a:cxnLst/>
            <a:rect l="0" t="0" r="0" b="0"/>
            <a:pathLst>
              <a:path w="314892" h="564182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18832" y="0"/>
                  <a:pt x="157446" y="61386"/>
                  <a:pt x="157446" y="137109"/>
                </a:cubicBezTo>
                <a:lnTo>
                  <a:pt x="157446" y="426417"/>
                </a:lnTo>
                <a:lnTo>
                  <a:pt x="157446" y="427073"/>
                </a:lnTo>
                <a:cubicBezTo>
                  <a:pt x="157446" y="502796"/>
                  <a:pt x="96060" y="564182"/>
                  <a:pt x="20336" y="564182"/>
                </a:cubicBezTo>
                <a:lnTo>
                  <a:pt x="19680" y="564182"/>
                </a:lnTo>
                <a:lnTo>
                  <a:pt x="0" y="5641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5" name="Rounded Rectangle 58">
            <a:extLst>
              <a:ext uri="{FF2B5EF4-FFF2-40B4-BE49-F238E27FC236}">
                <a16:creationId xmlns:a16="http://schemas.microsoft.com/office/drawing/2014/main" id="{76ABEB75-7013-E2BD-3FE0-FC805DA4012F}"/>
              </a:ext>
            </a:extLst>
          </p:cNvPr>
          <p:cNvSpPr/>
          <p:nvPr/>
        </p:nvSpPr>
        <p:spPr>
          <a:xfrm>
            <a:off x="4632261" y="281778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6" name="Rounded Rectangle 59">
            <a:extLst>
              <a:ext uri="{FF2B5EF4-FFF2-40B4-BE49-F238E27FC236}">
                <a16:creationId xmlns:a16="http://schemas.microsoft.com/office/drawing/2014/main" id="{B369F5AD-55B8-2AD9-7A96-EE044F92C527}"/>
              </a:ext>
            </a:extLst>
          </p:cNvPr>
          <p:cNvSpPr/>
          <p:nvPr/>
        </p:nvSpPr>
        <p:spPr>
          <a:xfrm>
            <a:off x="4632261" y="281778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7" name="Rounded Rectangle 60">
            <a:extLst>
              <a:ext uri="{FF2B5EF4-FFF2-40B4-BE49-F238E27FC236}">
                <a16:creationId xmlns:a16="http://schemas.microsoft.com/office/drawing/2014/main" id="{0A1DBEF5-20A3-B363-46C1-D23BFE129037}"/>
              </a:ext>
            </a:extLst>
          </p:cNvPr>
          <p:cNvSpPr/>
          <p:nvPr/>
        </p:nvSpPr>
        <p:spPr>
          <a:xfrm>
            <a:off x="6781374" y="2817781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8" name="Rounded Rectangle 61">
            <a:extLst>
              <a:ext uri="{FF2B5EF4-FFF2-40B4-BE49-F238E27FC236}">
                <a16:creationId xmlns:a16="http://schemas.microsoft.com/office/drawing/2014/main" id="{213DD415-CFB7-4D68-553C-BE02EA12576D}"/>
              </a:ext>
            </a:extLst>
          </p:cNvPr>
          <p:cNvSpPr/>
          <p:nvPr/>
        </p:nvSpPr>
        <p:spPr>
          <a:xfrm>
            <a:off x="6781374" y="2817781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9" name="Rounded Rectangle 62">
            <a:extLst>
              <a:ext uri="{FF2B5EF4-FFF2-40B4-BE49-F238E27FC236}">
                <a16:creationId xmlns:a16="http://schemas.microsoft.com/office/drawing/2014/main" id="{3A59233E-6EE4-C310-9C47-89F3FEF6721D}"/>
              </a:ext>
            </a:extLst>
          </p:cNvPr>
          <p:cNvSpPr/>
          <p:nvPr/>
        </p:nvSpPr>
        <p:spPr>
          <a:xfrm>
            <a:off x="5436351" y="1562509"/>
            <a:ext cx="175437" cy="1319099"/>
          </a:xfrm>
          <a:custGeom>
            <a:avLst/>
            <a:gdLst/>
            <a:ahLst/>
            <a:cxnLst/>
            <a:rect l="0" t="0" r="0" b="0"/>
            <a:pathLst>
              <a:path w="157446" h="1220209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96060" y="0"/>
                  <a:pt x="157446" y="61386"/>
                  <a:pt x="157446" y="137109"/>
                </a:cubicBezTo>
                <a:lnTo>
                  <a:pt x="157446" y="1068011"/>
                </a:lnTo>
                <a:lnTo>
                  <a:pt x="157446" y="1220209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0" name="Rounded Rectangle 63">
            <a:extLst>
              <a:ext uri="{FF2B5EF4-FFF2-40B4-BE49-F238E27FC236}">
                <a16:creationId xmlns:a16="http://schemas.microsoft.com/office/drawing/2014/main" id="{F24F02C1-228A-2D8B-35B7-3501F7AA23CD}"/>
              </a:ext>
            </a:extLst>
          </p:cNvPr>
          <p:cNvSpPr/>
          <p:nvPr/>
        </p:nvSpPr>
        <p:spPr>
          <a:xfrm>
            <a:off x="4939277" y="3590801"/>
            <a:ext cx="350875" cy="99286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314892" y="0"/>
                </a:moveTo>
                <a:lnTo>
                  <a:pt x="295211" y="0"/>
                </a:lnTo>
                <a:lnTo>
                  <a:pt x="294555" y="0"/>
                </a:lnTo>
                <a:cubicBezTo>
                  <a:pt x="272400" y="25"/>
                  <a:pt x="247981" y="4021"/>
                  <a:pt x="222392" y="11808"/>
                </a:cubicBezTo>
                <a:cubicBezTo>
                  <a:pt x="207076" y="16424"/>
                  <a:pt x="184101" y="28491"/>
                  <a:pt x="157446" y="45921"/>
                </a:cubicBezTo>
                <a:cubicBezTo>
                  <a:pt x="130791" y="63351"/>
                  <a:pt x="107816" y="75419"/>
                  <a:pt x="92499" y="80035"/>
                </a:cubicBezTo>
                <a:cubicBezTo>
                  <a:pt x="66910" y="87822"/>
                  <a:pt x="42491" y="91817"/>
                  <a:pt x="20336" y="91843"/>
                </a:cubicBezTo>
                <a:lnTo>
                  <a:pt x="19680" y="91843"/>
                </a:lnTo>
                <a:lnTo>
                  <a:pt x="0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1" name="Rounded Rectangle 64">
            <a:extLst>
              <a:ext uri="{FF2B5EF4-FFF2-40B4-BE49-F238E27FC236}">
                <a16:creationId xmlns:a16="http://schemas.microsoft.com/office/drawing/2014/main" id="{10FB6ABE-1DCD-B497-9A2B-0411FB2C67D7}"/>
              </a:ext>
            </a:extLst>
          </p:cNvPr>
          <p:cNvSpPr/>
          <p:nvPr/>
        </p:nvSpPr>
        <p:spPr>
          <a:xfrm>
            <a:off x="6255061" y="3590801"/>
            <a:ext cx="350875" cy="99286"/>
          </a:xfrm>
          <a:custGeom>
            <a:avLst/>
            <a:gdLst/>
            <a:ahLst/>
            <a:cxnLst/>
            <a:rect l="0" t="0" r="0" b="0"/>
            <a:pathLst>
              <a:path w="314892" h="91843">
                <a:moveTo>
                  <a:pt x="0" y="0"/>
                </a:moveTo>
                <a:lnTo>
                  <a:pt x="19680" y="0"/>
                </a:lnTo>
                <a:lnTo>
                  <a:pt x="20336" y="0"/>
                </a:lnTo>
                <a:cubicBezTo>
                  <a:pt x="42491" y="25"/>
                  <a:pt x="66910" y="4021"/>
                  <a:pt x="92499" y="11808"/>
                </a:cubicBezTo>
                <a:cubicBezTo>
                  <a:pt x="107816" y="16424"/>
                  <a:pt x="130791" y="28491"/>
                  <a:pt x="157446" y="45921"/>
                </a:cubicBezTo>
                <a:cubicBezTo>
                  <a:pt x="184101" y="63351"/>
                  <a:pt x="207076" y="75419"/>
                  <a:pt x="222392" y="80035"/>
                </a:cubicBezTo>
                <a:cubicBezTo>
                  <a:pt x="247981" y="87822"/>
                  <a:pt x="272400" y="91817"/>
                  <a:pt x="294555" y="91843"/>
                </a:cubicBezTo>
                <a:lnTo>
                  <a:pt x="295211" y="91843"/>
                </a:lnTo>
                <a:lnTo>
                  <a:pt x="314892" y="91843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2" name="Rounded Rectangle 65">
            <a:extLst>
              <a:ext uri="{FF2B5EF4-FFF2-40B4-BE49-F238E27FC236}">
                <a16:creationId xmlns:a16="http://schemas.microsoft.com/office/drawing/2014/main" id="{73FAA89E-363C-0534-A28C-7BB071F811ED}"/>
              </a:ext>
            </a:extLst>
          </p:cNvPr>
          <p:cNvSpPr/>
          <p:nvPr/>
        </p:nvSpPr>
        <p:spPr>
          <a:xfrm>
            <a:off x="4632261" y="388157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3" name="Rounded Rectangle 66">
            <a:extLst>
              <a:ext uri="{FF2B5EF4-FFF2-40B4-BE49-F238E27FC236}">
                <a16:creationId xmlns:a16="http://schemas.microsoft.com/office/drawing/2014/main" id="{7DD0FA49-8EB7-5C29-6E6B-BD628FBCDAC1}"/>
              </a:ext>
            </a:extLst>
          </p:cNvPr>
          <p:cNvSpPr/>
          <p:nvPr/>
        </p:nvSpPr>
        <p:spPr>
          <a:xfrm>
            <a:off x="4632261" y="388157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4" name="Rounded Rectangle 67">
            <a:extLst>
              <a:ext uri="{FF2B5EF4-FFF2-40B4-BE49-F238E27FC236}">
                <a16:creationId xmlns:a16="http://schemas.microsoft.com/office/drawing/2014/main" id="{45EE09A0-58E8-6D55-62B3-347FDFED976B}"/>
              </a:ext>
            </a:extLst>
          </p:cNvPr>
          <p:cNvSpPr/>
          <p:nvPr/>
        </p:nvSpPr>
        <p:spPr>
          <a:xfrm>
            <a:off x="5436351" y="3945398"/>
            <a:ext cx="175437" cy="80848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0"/>
                </a:moveTo>
                <a:lnTo>
                  <a:pt x="157446" y="93811"/>
                </a:lnTo>
                <a:lnTo>
                  <a:pt x="157446" y="610760"/>
                </a:lnTo>
                <a:cubicBezTo>
                  <a:pt x="157446" y="686484"/>
                  <a:pt x="96060" y="747870"/>
                  <a:pt x="20336" y="747870"/>
                </a:cubicBezTo>
                <a:lnTo>
                  <a:pt x="19680" y="747870"/>
                </a:lnTo>
                <a:lnTo>
                  <a:pt x="0" y="74787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5" name="Rounded Rectangle 68">
            <a:extLst>
              <a:ext uri="{FF2B5EF4-FFF2-40B4-BE49-F238E27FC236}">
                <a16:creationId xmlns:a16="http://schemas.microsoft.com/office/drawing/2014/main" id="{C9887467-8488-4F31-251D-D11C3DADDD4E}"/>
              </a:ext>
            </a:extLst>
          </p:cNvPr>
          <p:cNvSpPr/>
          <p:nvPr/>
        </p:nvSpPr>
        <p:spPr>
          <a:xfrm>
            <a:off x="5772606" y="3945398"/>
            <a:ext cx="7310" cy="1680787"/>
          </a:xfrm>
          <a:custGeom>
            <a:avLst/>
            <a:gdLst/>
            <a:ahLst/>
            <a:cxnLst/>
            <a:rect l="0" t="0" r="0" b="0"/>
            <a:pathLst>
              <a:path w="6560" h="1554782">
                <a:moveTo>
                  <a:pt x="0" y="0"/>
                </a:moveTo>
                <a:lnTo>
                  <a:pt x="0" y="777391"/>
                </a:lnTo>
                <a:lnTo>
                  <a:pt x="0" y="1554782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6" name="Rounded Rectangle 69">
            <a:extLst>
              <a:ext uri="{FF2B5EF4-FFF2-40B4-BE49-F238E27FC236}">
                <a16:creationId xmlns:a16="http://schemas.microsoft.com/office/drawing/2014/main" id="{27BF8829-DFDD-6C25-8ADE-E002A7B0D2CB}"/>
              </a:ext>
            </a:extLst>
          </p:cNvPr>
          <p:cNvSpPr/>
          <p:nvPr/>
        </p:nvSpPr>
        <p:spPr>
          <a:xfrm>
            <a:off x="5933424" y="3945398"/>
            <a:ext cx="175437" cy="808480"/>
          </a:xfrm>
          <a:custGeom>
            <a:avLst/>
            <a:gdLst/>
            <a:ahLst/>
            <a:cxnLst/>
            <a:rect l="0" t="0" r="0" b="0"/>
            <a:pathLst>
              <a:path w="157446" h="747870">
                <a:moveTo>
                  <a:pt x="157446" y="747870"/>
                </a:moveTo>
                <a:lnTo>
                  <a:pt x="137765" y="747870"/>
                </a:lnTo>
                <a:lnTo>
                  <a:pt x="137109" y="747870"/>
                </a:lnTo>
                <a:cubicBezTo>
                  <a:pt x="61386" y="747870"/>
                  <a:pt x="0" y="686484"/>
                  <a:pt x="0" y="610760"/>
                </a:cubicBezTo>
                <a:lnTo>
                  <a:pt x="0" y="9381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7" name="Rounded Rectangle 70">
            <a:extLst>
              <a:ext uri="{FF2B5EF4-FFF2-40B4-BE49-F238E27FC236}">
                <a16:creationId xmlns:a16="http://schemas.microsoft.com/office/drawing/2014/main" id="{7015859D-C09C-E883-F3F8-744D719B1088}"/>
              </a:ext>
            </a:extLst>
          </p:cNvPr>
          <p:cNvSpPr/>
          <p:nvPr/>
        </p:nvSpPr>
        <p:spPr>
          <a:xfrm>
            <a:off x="6781374" y="388157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8" name="Rounded Rectangle 71">
            <a:extLst>
              <a:ext uri="{FF2B5EF4-FFF2-40B4-BE49-F238E27FC236}">
                <a16:creationId xmlns:a16="http://schemas.microsoft.com/office/drawing/2014/main" id="{2A66EB1E-FFA6-5BAC-78CB-0118E9ACF5B1}"/>
              </a:ext>
            </a:extLst>
          </p:cNvPr>
          <p:cNvSpPr/>
          <p:nvPr/>
        </p:nvSpPr>
        <p:spPr>
          <a:xfrm>
            <a:off x="6781374" y="388157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9" name="Rounded Rectangle 72">
            <a:extLst>
              <a:ext uri="{FF2B5EF4-FFF2-40B4-BE49-F238E27FC236}">
                <a16:creationId xmlns:a16="http://schemas.microsoft.com/office/drawing/2014/main" id="{D375D8F7-5BA5-FE18-553F-F30C8A7C1BD1}"/>
              </a:ext>
            </a:extLst>
          </p:cNvPr>
          <p:cNvSpPr/>
          <p:nvPr/>
        </p:nvSpPr>
        <p:spPr>
          <a:xfrm>
            <a:off x="5026996" y="600915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0" name="Rounded Rectangle 73">
            <a:extLst>
              <a:ext uri="{FF2B5EF4-FFF2-40B4-BE49-F238E27FC236}">
                <a16:creationId xmlns:a16="http://schemas.microsoft.com/office/drawing/2014/main" id="{43FDD289-DB0F-F2B7-767D-01A977905789}"/>
              </a:ext>
            </a:extLst>
          </p:cNvPr>
          <p:cNvSpPr/>
          <p:nvPr/>
        </p:nvSpPr>
        <p:spPr>
          <a:xfrm>
            <a:off x="5026996" y="600915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393615"/>
                </a:moveTo>
                <a:lnTo>
                  <a:pt x="79379" y="393615"/>
                </a:lnTo>
                <a:lnTo>
                  <a:pt x="78723" y="393615"/>
                </a:lnTo>
                <a:cubicBezTo>
                  <a:pt x="35245" y="393615"/>
                  <a:pt x="0" y="358370"/>
                  <a:pt x="0" y="314892"/>
                </a:cubicBezTo>
                <a:lnTo>
                  <a:pt x="0" y="49201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1" name="Rounded Rectangle 74">
            <a:extLst>
              <a:ext uri="{FF2B5EF4-FFF2-40B4-BE49-F238E27FC236}">
                <a16:creationId xmlns:a16="http://schemas.microsoft.com/office/drawing/2014/main" id="{A7D51F51-49E3-3998-9ABC-4B012A0E9371}"/>
              </a:ext>
            </a:extLst>
          </p:cNvPr>
          <p:cNvSpPr/>
          <p:nvPr/>
        </p:nvSpPr>
        <p:spPr>
          <a:xfrm>
            <a:off x="5129335" y="494536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0"/>
                </a:moveTo>
                <a:lnTo>
                  <a:pt x="118084" y="78723"/>
                </a:lnTo>
                <a:lnTo>
                  <a:pt x="118084" y="157446"/>
                </a:lnTo>
                <a:lnTo>
                  <a:pt x="59042" y="157446"/>
                </a:lnTo>
                <a:lnTo>
                  <a:pt x="0" y="157446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2" name="Rounded Rectangle 75">
            <a:extLst>
              <a:ext uri="{FF2B5EF4-FFF2-40B4-BE49-F238E27FC236}">
                <a16:creationId xmlns:a16="http://schemas.microsoft.com/office/drawing/2014/main" id="{AE663AFF-C14E-B178-39E1-2717044FD18C}"/>
              </a:ext>
            </a:extLst>
          </p:cNvPr>
          <p:cNvSpPr/>
          <p:nvPr/>
        </p:nvSpPr>
        <p:spPr>
          <a:xfrm>
            <a:off x="5129335" y="4945360"/>
            <a:ext cx="131578" cy="425515"/>
          </a:xfrm>
          <a:custGeom>
            <a:avLst/>
            <a:gdLst/>
            <a:ahLst/>
            <a:cxnLst/>
            <a:rect l="0" t="0" r="0" b="0"/>
            <a:pathLst>
              <a:path w="118084" h="393615">
                <a:moveTo>
                  <a:pt x="118084" y="0"/>
                </a:moveTo>
                <a:lnTo>
                  <a:pt x="118084" y="49201"/>
                </a:lnTo>
                <a:lnTo>
                  <a:pt x="118084" y="314892"/>
                </a:lnTo>
                <a:cubicBezTo>
                  <a:pt x="118084" y="358370"/>
                  <a:pt x="82839" y="393615"/>
                  <a:pt x="39361" y="393615"/>
                </a:cubicBezTo>
                <a:lnTo>
                  <a:pt x="38705" y="393615"/>
                </a:lnTo>
                <a:lnTo>
                  <a:pt x="0" y="393615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3" name="Rounded Rectangle 76">
            <a:extLst>
              <a:ext uri="{FF2B5EF4-FFF2-40B4-BE49-F238E27FC236}">
                <a16:creationId xmlns:a16="http://schemas.microsoft.com/office/drawing/2014/main" id="{1BBEE716-E171-84F9-F0DF-328C80D57294}"/>
              </a:ext>
            </a:extLst>
          </p:cNvPr>
          <p:cNvSpPr/>
          <p:nvPr/>
        </p:nvSpPr>
        <p:spPr>
          <a:xfrm>
            <a:off x="6284300" y="4945360"/>
            <a:ext cx="131578" cy="170206"/>
          </a:xfrm>
          <a:custGeom>
            <a:avLst/>
            <a:gdLst/>
            <a:ahLst/>
            <a:cxnLst/>
            <a:rect l="0" t="0" r="0" b="0"/>
            <a:pathLst>
              <a:path w="118084" h="157446">
                <a:moveTo>
                  <a:pt x="118084" y="157446"/>
                </a:moveTo>
                <a:lnTo>
                  <a:pt x="59042" y="157446"/>
                </a:lnTo>
                <a:lnTo>
                  <a:pt x="0" y="157446"/>
                </a:lnTo>
                <a:lnTo>
                  <a:pt x="0" y="78723"/>
                </a:lnTo>
                <a:lnTo>
                  <a:pt x="0" y="0"/>
                </a:lnTo>
              </a:path>
            </a:pathLst>
          </a:custGeom>
          <a:noFill/>
          <a:ln w="9840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4" name="Rounded Rectangle 77">
            <a:extLst>
              <a:ext uri="{FF2B5EF4-FFF2-40B4-BE49-F238E27FC236}">
                <a16:creationId xmlns:a16="http://schemas.microsoft.com/office/drawing/2014/main" id="{6F65F468-205E-4D67-0FF9-4DBEE2A81EC4}"/>
              </a:ext>
            </a:extLst>
          </p:cNvPr>
          <p:cNvSpPr/>
          <p:nvPr/>
        </p:nvSpPr>
        <p:spPr>
          <a:xfrm>
            <a:off x="5619099" y="3015954"/>
            <a:ext cx="307016" cy="340412"/>
          </a:xfrm>
          <a:custGeom>
            <a:avLst/>
            <a:gdLst/>
            <a:ahLst/>
            <a:cxnLst/>
            <a:rect l="0" t="0" r="0" b="0"/>
            <a:pathLst>
              <a:path w="275531" h="314892">
                <a:moveTo>
                  <a:pt x="275531" y="301772"/>
                </a:moveTo>
                <a:cubicBezTo>
                  <a:pt x="275531" y="309018"/>
                  <a:pt x="269656" y="314892"/>
                  <a:pt x="262410" y="314892"/>
                </a:cubicBezTo>
                <a:lnTo>
                  <a:pt x="13120" y="314892"/>
                </a:lnTo>
                <a:cubicBezTo>
                  <a:pt x="5874" y="314892"/>
                  <a:pt x="0" y="309018"/>
                  <a:pt x="0" y="301772"/>
                </a:cubicBezTo>
                <a:cubicBezTo>
                  <a:pt x="0" y="294525"/>
                  <a:pt x="5874" y="288651"/>
                  <a:pt x="13120" y="288651"/>
                </a:cubicBezTo>
                <a:lnTo>
                  <a:pt x="26241" y="288651"/>
                </a:lnTo>
                <a:cubicBezTo>
                  <a:pt x="28052" y="288651"/>
                  <a:pt x="29521" y="287183"/>
                  <a:pt x="29521" y="285371"/>
                </a:cubicBezTo>
                <a:lnTo>
                  <a:pt x="29521" y="236169"/>
                </a:lnTo>
                <a:cubicBezTo>
                  <a:pt x="29521" y="234357"/>
                  <a:pt x="30989" y="232889"/>
                  <a:pt x="32801" y="232889"/>
                </a:cubicBezTo>
                <a:lnTo>
                  <a:pt x="242729" y="232889"/>
                </a:lnTo>
                <a:cubicBezTo>
                  <a:pt x="244541" y="232889"/>
                  <a:pt x="246009" y="234357"/>
                  <a:pt x="246009" y="236169"/>
                </a:cubicBezTo>
                <a:lnTo>
                  <a:pt x="246009" y="285371"/>
                </a:lnTo>
                <a:cubicBezTo>
                  <a:pt x="246009" y="287183"/>
                  <a:pt x="247478" y="288651"/>
                  <a:pt x="249290" y="288651"/>
                </a:cubicBezTo>
                <a:lnTo>
                  <a:pt x="262410" y="288651"/>
                </a:lnTo>
                <a:cubicBezTo>
                  <a:pt x="269656" y="288651"/>
                  <a:pt x="275531" y="294525"/>
                  <a:pt x="275531" y="301772"/>
                </a:cubicBezTo>
                <a:close/>
                <a:moveTo>
                  <a:pt x="275531" y="200088"/>
                </a:moveTo>
                <a:cubicBezTo>
                  <a:pt x="275531" y="207334"/>
                  <a:pt x="269656" y="213208"/>
                  <a:pt x="262410" y="213208"/>
                </a:cubicBezTo>
                <a:lnTo>
                  <a:pt x="13120" y="213208"/>
                </a:lnTo>
                <a:cubicBezTo>
                  <a:pt x="5874" y="213208"/>
                  <a:pt x="0" y="207334"/>
                  <a:pt x="0" y="200088"/>
                </a:cubicBezTo>
                <a:cubicBezTo>
                  <a:pt x="0" y="192841"/>
                  <a:pt x="5874" y="186967"/>
                  <a:pt x="13120" y="186967"/>
                </a:cubicBezTo>
                <a:lnTo>
                  <a:pt x="26241" y="186967"/>
                </a:lnTo>
                <a:cubicBezTo>
                  <a:pt x="28052" y="186967"/>
                  <a:pt x="29521" y="185498"/>
                  <a:pt x="29521" y="183687"/>
                </a:cubicBezTo>
                <a:lnTo>
                  <a:pt x="29521" y="131205"/>
                </a:lnTo>
                <a:cubicBezTo>
                  <a:pt x="29521" y="129393"/>
                  <a:pt x="30989" y="127925"/>
                  <a:pt x="32801" y="127925"/>
                </a:cubicBezTo>
                <a:lnTo>
                  <a:pt x="242729" y="127925"/>
                </a:lnTo>
                <a:cubicBezTo>
                  <a:pt x="244541" y="127925"/>
                  <a:pt x="246009" y="129393"/>
                  <a:pt x="246009" y="131205"/>
                </a:cubicBezTo>
                <a:lnTo>
                  <a:pt x="246009" y="183687"/>
                </a:lnTo>
                <a:cubicBezTo>
                  <a:pt x="246009" y="185498"/>
                  <a:pt x="247478" y="186967"/>
                  <a:pt x="249290" y="186967"/>
                </a:cubicBezTo>
                <a:lnTo>
                  <a:pt x="262410" y="186967"/>
                </a:lnTo>
                <a:cubicBezTo>
                  <a:pt x="269656" y="186967"/>
                  <a:pt x="275531" y="192841"/>
                  <a:pt x="275531" y="200088"/>
                </a:cubicBezTo>
                <a:close/>
                <a:moveTo>
                  <a:pt x="275531" y="95123"/>
                </a:moveTo>
                <a:cubicBezTo>
                  <a:pt x="275531" y="102370"/>
                  <a:pt x="269656" y="108244"/>
                  <a:pt x="262410" y="108244"/>
                </a:cubicBezTo>
                <a:lnTo>
                  <a:pt x="13120" y="108244"/>
                </a:lnTo>
                <a:cubicBezTo>
                  <a:pt x="5874" y="108244"/>
                  <a:pt x="0" y="102370"/>
                  <a:pt x="0" y="95123"/>
                </a:cubicBezTo>
                <a:cubicBezTo>
                  <a:pt x="0" y="87877"/>
                  <a:pt x="5874" y="82003"/>
                  <a:pt x="13120" y="82003"/>
                </a:cubicBezTo>
                <a:lnTo>
                  <a:pt x="26241" y="82003"/>
                </a:lnTo>
                <a:cubicBezTo>
                  <a:pt x="28052" y="82003"/>
                  <a:pt x="29521" y="80534"/>
                  <a:pt x="29521" y="78723"/>
                </a:cubicBezTo>
                <a:lnTo>
                  <a:pt x="29521" y="29521"/>
                </a:lnTo>
                <a:cubicBezTo>
                  <a:pt x="29521" y="27709"/>
                  <a:pt x="28052" y="26241"/>
                  <a:pt x="26241" y="26241"/>
                </a:cubicBezTo>
                <a:lnTo>
                  <a:pt x="13120" y="26241"/>
                </a:lnTo>
                <a:cubicBezTo>
                  <a:pt x="5874" y="26241"/>
                  <a:pt x="0" y="20366"/>
                  <a:pt x="0" y="13120"/>
                </a:cubicBezTo>
                <a:cubicBezTo>
                  <a:pt x="0" y="5874"/>
                  <a:pt x="5874" y="0"/>
                  <a:pt x="13120" y="0"/>
                </a:cubicBezTo>
                <a:lnTo>
                  <a:pt x="262410" y="0"/>
                </a:lnTo>
                <a:cubicBezTo>
                  <a:pt x="269656" y="0"/>
                  <a:pt x="275531" y="5874"/>
                  <a:pt x="275531" y="13120"/>
                </a:cubicBezTo>
                <a:cubicBezTo>
                  <a:pt x="275531" y="20366"/>
                  <a:pt x="269656" y="26241"/>
                  <a:pt x="262410" y="26241"/>
                </a:cubicBezTo>
                <a:lnTo>
                  <a:pt x="249290" y="26241"/>
                </a:lnTo>
                <a:cubicBezTo>
                  <a:pt x="247478" y="26241"/>
                  <a:pt x="246009" y="27709"/>
                  <a:pt x="246009" y="29521"/>
                </a:cubicBezTo>
                <a:lnTo>
                  <a:pt x="246009" y="78723"/>
                </a:lnTo>
                <a:cubicBezTo>
                  <a:pt x="246009" y="80534"/>
                  <a:pt x="247478" y="82003"/>
                  <a:pt x="249290" y="82003"/>
                </a:cubicBezTo>
                <a:lnTo>
                  <a:pt x="262410" y="82003"/>
                </a:lnTo>
                <a:cubicBezTo>
                  <a:pt x="269656" y="82003"/>
                  <a:pt x="275531" y="87877"/>
                  <a:pt x="275531" y="95123"/>
                </a:cubicBezTo>
                <a:close/>
              </a:path>
            </a:pathLst>
          </a:cu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205" name="Rounded Rectangle 78">
            <a:extLst>
              <a:ext uri="{FF2B5EF4-FFF2-40B4-BE49-F238E27FC236}">
                <a16:creationId xmlns:a16="http://schemas.microsoft.com/office/drawing/2014/main" id="{3403D6FE-40E6-0FEC-54E9-AFF9805AAD04}"/>
              </a:ext>
            </a:extLst>
          </p:cNvPr>
          <p:cNvSpPr/>
          <p:nvPr/>
        </p:nvSpPr>
        <p:spPr>
          <a:xfrm>
            <a:off x="4632261" y="2519917"/>
            <a:ext cx="217012" cy="214033"/>
          </a:xfrm>
          <a:custGeom>
            <a:avLst/>
            <a:gdLst/>
            <a:ahLst/>
            <a:cxnLst/>
            <a:rect l="0" t="0" r="0" b="0"/>
            <a:pathLst>
              <a:path w="194757" h="197987">
                <a:moveTo>
                  <a:pt x="165154" y="177621"/>
                </a:moveTo>
                <a:cubicBezTo>
                  <a:pt x="165154" y="186368"/>
                  <a:pt x="159140" y="193968"/>
                  <a:pt x="150627" y="195977"/>
                </a:cubicBezTo>
                <a:cubicBezTo>
                  <a:pt x="142114" y="197987"/>
                  <a:pt x="133336" y="193880"/>
                  <a:pt x="129424" y="186056"/>
                </a:cubicBezTo>
                <a:cubicBezTo>
                  <a:pt x="125512" y="178232"/>
                  <a:pt x="127493" y="168745"/>
                  <a:pt x="134209" y="163141"/>
                </a:cubicBezTo>
                <a:cubicBezTo>
                  <a:pt x="140924" y="157536"/>
                  <a:pt x="150612" y="157284"/>
                  <a:pt x="157610" y="162532"/>
                </a:cubicBezTo>
                <a:cubicBezTo>
                  <a:pt x="162390" y="166068"/>
                  <a:pt x="165194" y="171675"/>
                  <a:pt x="165154" y="177621"/>
                </a:cubicBezTo>
                <a:close/>
                <a:moveTo>
                  <a:pt x="120364" y="108014"/>
                </a:moveTo>
                <a:cubicBezTo>
                  <a:pt x="125348" y="112629"/>
                  <a:pt x="131962" y="115073"/>
                  <a:pt x="138749" y="114807"/>
                </a:cubicBezTo>
                <a:lnTo>
                  <a:pt x="170485" y="114807"/>
                </a:lnTo>
                <a:lnTo>
                  <a:pt x="188607" y="130141"/>
                </a:lnTo>
                <a:cubicBezTo>
                  <a:pt x="192474" y="133372"/>
                  <a:pt x="194724" y="138141"/>
                  <a:pt x="194757" y="143180"/>
                </a:cubicBezTo>
                <a:lnTo>
                  <a:pt x="194757" y="160646"/>
                </a:lnTo>
                <a:cubicBezTo>
                  <a:pt x="194757" y="169989"/>
                  <a:pt x="187208" y="177576"/>
                  <a:pt x="177865" y="177621"/>
                </a:cubicBezTo>
                <a:lnTo>
                  <a:pt x="173355" y="177621"/>
                </a:lnTo>
                <a:cubicBezTo>
                  <a:pt x="173906" y="167613"/>
                  <a:pt x="168880" y="158119"/>
                  <a:pt x="160293" y="152949"/>
                </a:cubicBezTo>
                <a:cubicBezTo>
                  <a:pt x="151705" y="147778"/>
                  <a:pt x="140964" y="147778"/>
                  <a:pt x="132376" y="152949"/>
                </a:cubicBezTo>
                <a:cubicBezTo>
                  <a:pt x="123789" y="158119"/>
                  <a:pt x="118763" y="167613"/>
                  <a:pt x="119314" y="177621"/>
                </a:cubicBezTo>
                <a:lnTo>
                  <a:pt x="81429" y="177621"/>
                </a:lnTo>
                <a:cubicBezTo>
                  <a:pt x="81980" y="167613"/>
                  <a:pt x="76954" y="158119"/>
                  <a:pt x="68367" y="152949"/>
                </a:cubicBezTo>
                <a:cubicBezTo>
                  <a:pt x="59780" y="147778"/>
                  <a:pt x="49038" y="147778"/>
                  <a:pt x="40450" y="152949"/>
                </a:cubicBezTo>
                <a:cubicBezTo>
                  <a:pt x="31863" y="158119"/>
                  <a:pt x="26837" y="167613"/>
                  <a:pt x="27389" y="177621"/>
                </a:cubicBezTo>
                <a:lnTo>
                  <a:pt x="16892" y="177621"/>
                </a:lnTo>
                <a:cubicBezTo>
                  <a:pt x="7550" y="177576"/>
                  <a:pt x="0" y="169989"/>
                  <a:pt x="0" y="160646"/>
                </a:cubicBezTo>
                <a:lnTo>
                  <a:pt x="0" y="145230"/>
                </a:lnTo>
                <a:cubicBezTo>
                  <a:pt x="37" y="139084"/>
                  <a:pt x="3393" y="133438"/>
                  <a:pt x="8774" y="130469"/>
                </a:cubicBezTo>
                <a:lnTo>
                  <a:pt x="38131" y="114069"/>
                </a:lnTo>
                <a:lnTo>
                  <a:pt x="52564" y="82415"/>
                </a:lnTo>
                <a:cubicBezTo>
                  <a:pt x="56671" y="73341"/>
                  <a:pt x="65728" y="67527"/>
                  <a:pt x="75689" y="67573"/>
                </a:cubicBezTo>
                <a:lnTo>
                  <a:pt x="112180" y="67573"/>
                </a:lnTo>
                <a:lnTo>
                  <a:pt x="112180" y="90206"/>
                </a:lnTo>
                <a:cubicBezTo>
                  <a:pt x="112436" y="96993"/>
                  <a:pt x="115381" y="103400"/>
                  <a:pt x="120364" y="108014"/>
                </a:cubicBezTo>
                <a:close/>
                <a:moveTo>
                  <a:pt x="54450" y="196810"/>
                </a:moveTo>
                <a:cubicBezTo>
                  <a:pt x="44065" y="196810"/>
                  <a:pt x="35634" y="188416"/>
                  <a:pt x="35589" y="178031"/>
                </a:cubicBezTo>
                <a:cubicBezTo>
                  <a:pt x="35556" y="170395"/>
                  <a:pt x="40130" y="163493"/>
                  <a:pt x="47175" y="160548"/>
                </a:cubicBezTo>
                <a:cubicBezTo>
                  <a:pt x="54220" y="157603"/>
                  <a:pt x="62346" y="159196"/>
                  <a:pt x="67757" y="164583"/>
                </a:cubicBezTo>
                <a:cubicBezTo>
                  <a:pt x="73168" y="169971"/>
                  <a:pt x="74797" y="178090"/>
                  <a:pt x="71883" y="185148"/>
                </a:cubicBezTo>
                <a:cubicBezTo>
                  <a:pt x="68968" y="192206"/>
                  <a:pt x="62086" y="196810"/>
                  <a:pt x="54450" y="196810"/>
                </a:cubicBezTo>
                <a:close/>
                <a:moveTo>
                  <a:pt x="194757" y="30671"/>
                </a:moveTo>
                <a:lnTo>
                  <a:pt x="194757" y="90206"/>
                </a:lnTo>
                <a:cubicBezTo>
                  <a:pt x="194188" y="98695"/>
                  <a:pt x="186847" y="105118"/>
                  <a:pt x="178357" y="104556"/>
                </a:cubicBezTo>
                <a:lnTo>
                  <a:pt x="138831" y="104556"/>
                </a:lnTo>
                <a:cubicBezTo>
                  <a:pt x="130341" y="105118"/>
                  <a:pt x="123000" y="98695"/>
                  <a:pt x="122431" y="90206"/>
                </a:cubicBezTo>
                <a:lnTo>
                  <a:pt x="122431" y="30671"/>
                </a:lnTo>
                <a:cubicBezTo>
                  <a:pt x="122902" y="22741"/>
                  <a:pt x="129412" y="16517"/>
                  <a:pt x="137355" y="16403"/>
                </a:cubicBezTo>
                <a:lnTo>
                  <a:pt x="137355" y="6152"/>
                </a:lnTo>
                <a:cubicBezTo>
                  <a:pt x="137355" y="2755"/>
                  <a:pt x="140109" y="2"/>
                  <a:pt x="143505" y="2"/>
                </a:cubicBezTo>
                <a:lnTo>
                  <a:pt x="173519" y="2"/>
                </a:lnTo>
                <a:cubicBezTo>
                  <a:pt x="175208" y="0"/>
                  <a:pt x="176824" y="692"/>
                  <a:pt x="177988" y="1918"/>
                </a:cubicBezTo>
                <a:cubicBezTo>
                  <a:pt x="179151" y="3143"/>
                  <a:pt x="179759" y="4793"/>
                  <a:pt x="179669" y="6480"/>
                </a:cubicBezTo>
                <a:lnTo>
                  <a:pt x="179669" y="16403"/>
                </a:lnTo>
                <a:cubicBezTo>
                  <a:pt x="187676" y="16432"/>
                  <a:pt x="194281" y="22678"/>
                  <a:pt x="194757" y="30671"/>
                </a:cubicBezTo>
                <a:close/>
                <a:moveTo>
                  <a:pt x="138749" y="28621"/>
                </a:moveTo>
                <a:cubicBezTo>
                  <a:pt x="136289" y="28621"/>
                  <a:pt x="134731" y="29933"/>
                  <a:pt x="134649" y="30671"/>
                </a:cubicBezTo>
                <a:lnTo>
                  <a:pt x="134649" y="46416"/>
                </a:lnTo>
                <a:lnTo>
                  <a:pt x="182211" y="46416"/>
                </a:lnTo>
                <a:lnTo>
                  <a:pt x="182211" y="30671"/>
                </a:lnTo>
                <a:cubicBezTo>
                  <a:pt x="182211" y="29933"/>
                  <a:pt x="180653" y="28621"/>
                  <a:pt x="178193" y="28621"/>
                </a:cubicBezTo>
                <a:lnTo>
                  <a:pt x="173437" y="28621"/>
                </a:lnTo>
                <a:cubicBezTo>
                  <a:pt x="171799" y="28643"/>
                  <a:pt x="170221" y="28003"/>
                  <a:pt x="169063" y="26844"/>
                </a:cubicBezTo>
                <a:cubicBezTo>
                  <a:pt x="167905" y="25686"/>
                  <a:pt x="167264" y="24109"/>
                  <a:pt x="167286" y="22471"/>
                </a:cubicBezTo>
                <a:lnTo>
                  <a:pt x="167286" y="12630"/>
                </a:lnTo>
                <a:lnTo>
                  <a:pt x="149574" y="12630"/>
                </a:lnTo>
                <a:lnTo>
                  <a:pt x="149574" y="22471"/>
                </a:lnTo>
                <a:cubicBezTo>
                  <a:pt x="149596" y="24109"/>
                  <a:pt x="148955" y="25686"/>
                  <a:pt x="147797" y="26844"/>
                </a:cubicBezTo>
                <a:cubicBezTo>
                  <a:pt x="146639" y="28003"/>
                  <a:pt x="145061" y="28643"/>
                  <a:pt x="143423" y="28621"/>
                </a:cubicBezTo>
                <a:lnTo>
                  <a:pt x="138667" y="2862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6" name="Rounded Rectangle 79">
            <a:extLst>
              <a:ext uri="{FF2B5EF4-FFF2-40B4-BE49-F238E27FC236}">
                <a16:creationId xmlns:a16="http://schemas.microsoft.com/office/drawing/2014/main" id="{ECEC3371-3332-0228-B9A4-0AE5B021FC68}"/>
              </a:ext>
            </a:extLst>
          </p:cNvPr>
          <p:cNvSpPr/>
          <p:nvPr/>
        </p:nvSpPr>
        <p:spPr>
          <a:xfrm>
            <a:off x="6693655" y="2518691"/>
            <a:ext cx="220563" cy="215670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7" name="Rounded Rectangle 80">
            <a:extLst>
              <a:ext uri="{FF2B5EF4-FFF2-40B4-BE49-F238E27FC236}">
                <a16:creationId xmlns:a16="http://schemas.microsoft.com/office/drawing/2014/main" id="{7ECD3AEC-6FDD-3E72-54AC-CE9E93385C4F}"/>
              </a:ext>
            </a:extLst>
          </p:cNvPr>
          <p:cNvSpPr/>
          <p:nvPr/>
        </p:nvSpPr>
        <p:spPr>
          <a:xfrm>
            <a:off x="4632261" y="3583816"/>
            <a:ext cx="219981" cy="212553"/>
          </a:xfrm>
          <a:custGeom>
            <a:avLst/>
            <a:gdLst/>
            <a:ahLst/>
            <a:cxnLst/>
            <a:rect l="0" t="0" r="0" b="0"/>
            <a:pathLst>
              <a:path w="197422" h="196618">
                <a:moveTo>
                  <a:pt x="165474" y="87661"/>
                </a:moveTo>
                <a:cubicBezTo>
                  <a:pt x="165474" y="81929"/>
                  <a:pt x="172026" y="71277"/>
                  <a:pt x="185138" y="57353"/>
                </a:cubicBezTo>
                <a:cubicBezTo>
                  <a:pt x="187590" y="54893"/>
                  <a:pt x="191682" y="54893"/>
                  <a:pt x="194962" y="57353"/>
                </a:cubicBezTo>
                <a:cubicBezTo>
                  <a:pt x="197422" y="59805"/>
                  <a:pt x="197422" y="63896"/>
                  <a:pt x="194962" y="67177"/>
                </a:cubicBezTo>
                <a:cubicBezTo>
                  <a:pt x="186778" y="76189"/>
                  <a:pt x="179398" y="86021"/>
                  <a:pt x="178578" y="88473"/>
                </a:cubicBezTo>
                <a:lnTo>
                  <a:pt x="178578" y="89293"/>
                </a:lnTo>
                <a:cubicBezTo>
                  <a:pt x="178578" y="90113"/>
                  <a:pt x="179398" y="90933"/>
                  <a:pt x="180218" y="90933"/>
                </a:cubicBezTo>
                <a:lnTo>
                  <a:pt x="181850" y="90933"/>
                </a:lnTo>
                <a:cubicBezTo>
                  <a:pt x="187590" y="90933"/>
                  <a:pt x="192510" y="95845"/>
                  <a:pt x="192510" y="101585"/>
                </a:cubicBezTo>
                <a:lnTo>
                  <a:pt x="192510" y="110597"/>
                </a:lnTo>
                <a:cubicBezTo>
                  <a:pt x="192510" y="114689"/>
                  <a:pt x="190870" y="118781"/>
                  <a:pt x="186778" y="120421"/>
                </a:cubicBezTo>
                <a:lnTo>
                  <a:pt x="179398" y="124522"/>
                </a:lnTo>
                <a:cubicBezTo>
                  <a:pt x="178578" y="124522"/>
                  <a:pt x="178578" y="125342"/>
                  <a:pt x="178578" y="126162"/>
                </a:cubicBezTo>
                <a:lnTo>
                  <a:pt x="178578" y="142546"/>
                </a:lnTo>
                <a:cubicBezTo>
                  <a:pt x="178578" y="154010"/>
                  <a:pt x="168754" y="163842"/>
                  <a:pt x="157282" y="163842"/>
                </a:cubicBezTo>
                <a:cubicBezTo>
                  <a:pt x="151622" y="163880"/>
                  <a:pt x="146184" y="161648"/>
                  <a:pt x="142182" y="157646"/>
                </a:cubicBezTo>
                <a:cubicBezTo>
                  <a:pt x="138180" y="153644"/>
                  <a:pt x="135948" y="148205"/>
                  <a:pt x="135986" y="142546"/>
                </a:cubicBezTo>
                <a:lnTo>
                  <a:pt x="135986" y="45060"/>
                </a:lnTo>
                <a:cubicBezTo>
                  <a:pt x="135986" y="43420"/>
                  <a:pt x="134346" y="41780"/>
                  <a:pt x="132714" y="41780"/>
                </a:cubicBezTo>
                <a:lnTo>
                  <a:pt x="131074" y="41780"/>
                </a:lnTo>
                <a:cubicBezTo>
                  <a:pt x="130254" y="41780"/>
                  <a:pt x="129434" y="42600"/>
                  <a:pt x="129434" y="43420"/>
                </a:cubicBezTo>
                <a:lnTo>
                  <a:pt x="129434" y="149910"/>
                </a:lnTo>
                <a:cubicBezTo>
                  <a:pt x="129434" y="156462"/>
                  <a:pt x="124522" y="162194"/>
                  <a:pt x="117141" y="162194"/>
                </a:cubicBezTo>
                <a:lnTo>
                  <a:pt x="96058" y="162194"/>
                </a:lnTo>
                <a:cubicBezTo>
                  <a:pt x="95468" y="159594"/>
                  <a:pt x="94246" y="157167"/>
                  <a:pt x="92516" y="155142"/>
                </a:cubicBezTo>
                <a:cubicBezTo>
                  <a:pt x="97214" y="152263"/>
                  <a:pt x="100347" y="147081"/>
                  <a:pt x="100347" y="141160"/>
                </a:cubicBezTo>
                <a:lnTo>
                  <a:pt x="100347" y="117166"/>
                </a:lnTo>
                <a:cubicBezTo>
                  <a:pt x="100349" y="110856"/>
                  <a:pt x="96726" y="105105"/>
                  <a:pt x="91034" y="102382"/>
                </a:cubicBezTo>
                <a:cubicBezTo>
                  <a:pt x="85342" y="99658"/>
                  <a:pt x="78592" y="100446"/>
                  <a:pt x="73679" y="104406"/>
                </a:cubicBezTo>
                <a:cubicBezTo>
                  <a:pt x="65258" y="98813"/>
                  <a:pt x="55147" y="95599"/>
                  <a:pt x="44404" y="95599"/>
                </a:cubicBezTo>
                <a:cubicBezTo>
                  <a:pt x="37909" y="95590"/>
                  <a:pt x="31466" y="96771"/>
                  <a:pt x="25396" y="99084"/>
                </a:cubicBezTo>
                <a:lnTo>
                  <a:pt x="25396" y="12284"/>
                </a:lnTo>
                <a:cubicBezTo>
                  <a:pt x="25396" y="5740"/>
                  <a:pt x="30308" y="0"/>
                  <a:pt x="37680" y="0"/>
                </a:cubicBezTo>
                <a:lnTo>
                  <a:pt x="117141" y="0"/>
                </a:lnTo>
                <a:cubicBezTo>
                  <a:pt x="123693" y="0"/>
                  <a:pt x="129425" y="4911"/>
                  <a:pt x="129425" y="12284"/>
                </a:cubicBezTo>
                <a:lnTo>
                  <a:pt x="129425" y="25412"/>
                </a:lnTo>
                <a:cubicBezTo>
                  <a:pt x="129425" y="26232"/>
                  <a:pt x="130245" y="27052"/>
                  <a:pt x="131065" y="27052"/>
                </a:cubicBezTo>
                <a:lnTo>
                  <a:pt x="132705" y="27052"/>
                </a:lnTo>
                <a:cubicBezTo>
                  <a:pt x="142622" y="27137"/>
                  <a:pt x="150641" y="35152"/>
                  <a:pt x="150730" y="45069"/>
                </a:cubicBezTo>
                <a:lnTo>
                  <a:pt x="150730" y="142538"/>
                </a:lnTo>
                <a:cubicBezTo>
                  <a:pt x="150719" y="144496"/>
                  <a:pt x="151491" y="146377"/>
                  <a:pt x="152873" y="147763"/>
                </a:cubicBezTo>
                <a:cubicBezTo>
                  <a:pt x="154256" y="149149"/>
                  <a:pt x="156136" y="149925"/>
                  <a:pt x="158094" y="149918"/>
                </a:cubicBezTo>
                <a:cubicBezTo>
                  <a:pt x="162194" y="149918"/>
                  <a:pt x="165474" y="146646"/>
                  <a:pt x="165474" y="142546"/>
                </a:cubicBezTo>
                <a:close/>
                <a:moveTo>
                  <a:pt x="36461" y="158275"/>
                </a:moveTo>
                <a:cubicBezTo>
                  <a:pt x="37412" y="160571"/>
                  <a:pt x="36886" y="163215"/>
                  <a:pt x="35130" y="164974"/>
                </a:cubicBezTo>
                <a:lnTo>
                  <a:pt x="24436" y="175667"/>
                </a:lnTo>
                <a:cubicBezTo>
                  <a:pt x="29914" y="181038"/>
                  <a:pt x="37450" y="184318"/>
                  <a:pt x="45700" y="184318"/>
                </a:cubicBezTo>
                <a:cubicBezTo>
                  <a:pt x="59247" y="184318"/>
                  <a:pt x="70498" y="175659"/>
                  <a:pt x="74221" y="163957"/>
                </a:cubicBezTo>
                <a:cubicBezTo>
                  <a:pt x="75359" y="160873"/>
                  <a:pt x="78721" y="159229"/>
                  <a:pt x="81854" y="160225"/>
                </a:cubicBezTo>
                <a:cubicBezTo>
                  <a:pt x="84987" y="161221"/>
                  <a:pt x="86783" y="164505"/>
                  <a:pt x="85931" y="167680"/>
                </a:cubicBezTo>
                <a:cubicBezTo>
                  <a:pt x="80576" y="184507"/>
                  <a:pt x="64585" y="196602"/>
                  <a:pt x="45700" y="196603"/>
                </a:cubicBezTo>
                <a:cubicBezTo>
                  <a:pt x="34492" y="196618"/>
                  <a:pt x="23729" y="192217"/>
                  <a:pt x="15744" y="184351"/>
                </a:cubicBezTo>
                <a:lnTo>
                  <a:pt x="10488" y="189616"/>
                </a:lnTo>
                <a:cubicBezTo>
                  <a:pt x="8728" y="191367"/>
                  <a:pt x="6088" y="191888"/>
                  <a:pt x="3795" y="190938"/>
                </a:cubicBezTo>
                <a:cubicBezTo>
                  <a:pt x="1502" y="189988"/>
                  <a:pt x="5" y="187752"/>
                  <a:pt x="0" y="185270"/>
                </a:cubicBezTo>
                <a:lnTo>
                  <a:pt x="0" y="160628"/>
                </a:lnTo>
                <a:cubicBezTo>
                  <a:pt x="0" y="157231"/>
                  <a:pt x="2753" y="154477"/>
                  <a:pt x="6150" y="154477"/>
                </a:cubicBezTo>
                <a:lnTo>
                  <a:pt x="30784" y="154477"/>
                </a:lnTo>
                <a:cubicBezTo>
                  <a:pt x="33269" y="154480"/>
                  <a:pt x="35509" y="155978"/>
                  <a:pt x="36461" y="158275"/>
                </a:cubicBezTo>
                <a:close/>
                <a:moveTo>
                  <a:pt x="90113" y="141160"/>
                </a:moveTo>
                <a:cubicBezTo>
                  <a:pt x="90113" y="144557"/>
                  <a:pt x="87359" y="147310"/>
                  <a:pt x="83963" y="147310"/>
                </a:cubicBezTo>
                <a:lnTo>
                  <a:pt x="80182" y="147310"/>
                </a:lnTo>
                <a:lnTo>
                  <a:pt x="79953" y="147310"/>
                </a:lnTo>
                <a:lnTo>
                  <a:pt x="59969" y="147310"/>
                </a:lnTo>
                <a:cubicBezTo>
                  <a:pt x="57486" y="147305"/>
                  <a:pt x="55251" y="145808"/>
                  <a:pt x="54300" y="143514"/>
                </a:cubicBezTo>
                <a:cubicBezTo>
                  <a:pt x="53350" y="141221"/>
                  <a:pt x="53871" y="138582"/>
                  <a:pt x="55622" y="136822"/>
                </a:cubicBezTo>
                <a:lnTo>
                  <a:pt x="65668" y="126777"/>
                </a:lnTo>
                <a:cubicBezTo>
                  <a:pt x="60198" y="121405"/>
                  <a:pt x="52662" y="118125"/>
                  <a:pt x="44404" y="118125"/>
                </a:cubicBezTo>
                <a:cubicBezTo>
                  <a:pt x="30857" y="118125"/>
                  <a:pt x="19615" y="126777"/>
                  <a:pt x="15892" y="138487"/>
                </a:cubicBezTo>
                <a:cubicBezTo>
                  <a:pt x="14754" y="141571"/>
                  <a:pt x="11391" y="143214"/>
                  <a:pt x="8258" y="142218"/>
                </a:cubicBezTo>
                <a:cubicBezTo>
                  <a:pt x="5126" y="141222"/>
                  <a:pt x="3330" y="137939"/>
                  <a:pt x="4182" y="134764"/>
                </a:cubicBezTo>
                <a:cubicBezTo>
                  <a:pt x="9536" y="117937"/>
                  <a:pt x="25527" y="105833"/>
                  <a:pt x="44404" y="105833"/>
                </a:cubicBezTo>
                <a:cubicBezTo>
                  <a:pt x="55615" y="105815"/>
                  <a:pt x="66381" y="110217"/>
                  <a:pt x="74368" y="118084"/>
                </a:cubicBezTo>
                <a:lnTo>
                  <a:pt x="79617" y="112820"/>
                </a:lnTo>
                <a:cubicBezTo>
                  <a:pt x="81375" y="111063"/>
                  <a:pt x="84019" y="110538"/>
                  <a:pt x="86316" y="111489"/>
                </a:cubicBezTo>
                <a:cubicBezTo>
                  <a:pt x="88612" y="112440"/>
                  <a:pt x="90111" y="114680"/>
                  <a:pt x="90113" y="117166"/>
                </a:cubicBezTo>
                <a:close/>
                <a:moveTo>
                  <a:pt x="48332" y="20492"/>
                </a:moveTo>
                <a:cubicBezTo>
                  <a:pt x="46068" y="20492"/>
                  <a:pt x="44232" y="22328"/>
                  <a:pt x="44232" y="24592"/>
                </a:cubicBezTo>
                <a:lnTo>
                  <a:pt x="44232" y="44453"/>
                </a:lnTo>
                <a:cubicBezTo>
                  <a:pt x="44232" y="46718"/>
                  <a:pt x="46068" y="48554"/>
                  <a:pt x="48332" y="48554"/>
                </a:cubicBezTo>
                <a:lnTo>
                  <a:pt x="104849" y="48554"/>
                </a:lnTo>
                <a:cubicBezTo>
                  <a:pt x="107113" y="48554"/>
                  <a:pt x="108949" y="46718"/>
                  <a:pt x="108949" y="44453"/>
                </a:cubicBezTo>
                <a:lnTo>
                  <a:pt x="108949" y="24584"/>
                </a:lnTo>
                <a:cubicBezTo>
                  <a:pt x="108949" y="22320"/>
                  <a:pt x="107113" y="20484"/>
                  <a:pt x="104849" y="20484"/>
                </a:cubicBezTo>
                <a:lnTo>
                  <a:pt x="48332" y="20484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8" name="Rounded Rectangle 81">
            <a:extLst>
              <a:ext uri="{FF2B5EF4-FFF2-40B4-BE49-F238E27FC236}">
                <a16:creationId xmlns:a16="http://schemas.microsoft.com/office/drawing/2014/main" id="{0F33777A-7326-A85F-6208-928AE21BAC2A}"/>
              </a:ext>
            </a:extLst>
          </p:cNvPr>
          <p:cNvSpPr/>
          <p:nvPr/>
        </p:nvSpPr>
        <p:spPr>
          <a:xfrm>
            <a:off x="6196582" y="1469427"/>
            <a:ext cx="219296" cy="186162"/>
          </a:xfrm>
          <a:custGeom>
            <a:avLst/>
            <a:gdLst/>
            <a:ahLst/>
            <a:cxnLst/>
            <a:rect l="0" t="0" r="0" b="0"/>
            <a:pathLst>
              <a:path w="196807" h="172206">
                <a:moveTo>
                  <a:pt x="170167" y="123390"/>
                </a:moveTo>
                <a:cubicBezTo>
                  <a:pt x="171260" y="125284"/>
                  <a:pt x="171552" y="127537"/>
                  <a:pt x="170976" y="129647"/>
                </a:cubicBezTo>
                <a:cubicBezTo>
                  <a:pt x="163842" y="156708"/>
                  <a:pt x="150804" y="172206"/>
                  <a:pt x="135305" y="172206"/>
                </a:cubicBezTo>
                <a:lnTo>
                  <a:pt x="77903" y="172206"/>
                </a:lnTo>
                <a:cubicBezTo>
                  <a:pt x="55516" y="172206"/>
                  <a:pt x="41821" y="140881"/>
                  <a:pt x="37967" y="106112"/>
                </a:cubicBezTo>
                <a:cubicBezTo>
                  <a:pt x="37756" y="104054"/>
                  <a:pt x="36017" y="102493"/>
                  <a:pt x="33949" y="102504"/>
                </a:cubicBezTo>
                <a:lnTo>
                  <a:pt x="16400" y="102504"/>
                </a:lnTo>
                <a:cubicBezTo>
                  <a:pt x="7342" y="102504"/>
                  <a:pt x="0" y="95161"/>
                  <a:pt x="0" y="86103"/>
                </a:cubicBezTo>
                <a:cubicBezTo>
                  <a:pt x="0" y="77045"/>
                  <a:pt x="7342" y="69702"/>
                  <a:pt x="16400" y="69702"/>
                </a:cubicBezTo>
                <a:lnTo>
                  <a:pt x="33949" y="69702"/>
                </a:lnTo>
                <a:cubicBezTo>
                  <a:pt x="36017" y="69713"/>
                  <a:pt x="37756" y="68152"/>
                  <a:pt x="37967" y="66094"/>
                </a:cubicBezTo>
                <a:cubicBezTo>
                  <a:pt x="41821" y="31325"/>
                  <a:pt x="55516" y="0"/>
                  <a:pt x="77903" y="0"/>
                </a:cubicBezTo>
                <a:lnTo>
                  <a:pt x="135305" y="0"/>
                </a:lnTo>
                <a:cubicBezTo>
                  <a:pt x="151214" y="0"/>
                  <a:pt x="164006" y="16072"/>
                  <a:pt x="171386" y="44117"/>
                </a:cubicBezTo>
                <a:cubicBezTo>
                  <a:pt x="172475" y="48485"/>
                  <a:pt x="169840" y="52913"/>
                  <a:pt x="165482" y="54040"/>
                </a:cubicBezTo>
                <a:cubicBezTo>
                  <a:pt x="163372" y="54587"/>
                  <a:pt x="161131" y="54272"/>
                  <a:pt x="159254" y="53165"/>
                </a:cubicBezTo>
                <a:cubicBezTo>
                  <a:pt x="157377" y="52057"/>
                  <a:pt x="156018" y="50247"/>
                  <a:pt x="155478" y="48135"/>
                </a:cubicBezTo>
                <a:cubicBezTo>
                  <a:pt x="149984" y="26323"/>
                  <a:pt x="141209" y="16400"/>
                  <a:pt x="135305" y="16400"/>
                </a:cubicBezTo>
                <a:cubicBezTo>
                  <a:pt x="125301" y="16400"/>
                  <a:pt x="110704" y="43543"/>
                  <a:pt x="110704" y="86103"/>
                </a:cubicBezTo>
                <a:cubicBezTo>
                  <a:pt x="110704" y="128663"/>
                  <a:pt x="125301" y="155806"/>
                  <a:pt x="135305" y="155806"/>
                </a:cubicBezTo>
                <a:cubicBezTo>
                  <a:pt x="140963" y="155806"/>
                  <a:pt x="149656" y="146293"/>
                  <a:pt x="155150" y="125465"/>
                </a:cubicBezTo>
                <a:cubicBezTo>
                  <a:pt x="155690" y="123353"/>
                  <a:pt x="157049" y="121543"/>
                  <a:pt x="158926" y="120435"/>
                </a:cubicBezTo>
                <a:cubicBezTo>
                  <a:pt x="160803" y="119328"/>
                  <a:pt x="163044" y="119013"/>
                  <a:pt x="165154" y="119560"/>
                </a:cubicBezTo>
                <a:cubicBezTo>
                  <a:pt x="167269" y="120118"/>
                  <a:pt x="169073" y="121496"/>
                  <a:pt x="170167" y="123390"/>
                </a:cubicBezTo>
                <a:close/>
                <a:moveTo>
                  <a:pt x="55762" y="69702"/>
                </a:moveTo>
                <a:cubicBezTo>
                  <a:pt x="55762" y="73099"/>
                  <a:pt x="58515" y="75853"/>
                  <a:pt x="61912" y="75853"/>
                </a:cubicBezTo>
                <a:lnTo>
                  <a:pt x="82003" y="75853"/>
                </a:lnTo>
                <a:cubicBezTo>
                  <a:pt x="85400" y="75853"/>
                  <a:pt x="88153" y="73099"/>
                  <a:pt x="88153" y="69702"/>
                </a:cubicBezTo>
                <a:cubicBezTo>
                  <a:pt x="88153" y="66306"/>
                  <a:pt x="85400" y="63552"/>
                  <a:pt x="82003" y="63552"/>
                </a:cubicBezTo>
                <a:lnTo>
                  <a:pt x="61912" y="63552"/>
                </a:lnTo>
                <a:cubicBezTo>
                  <a:pt x="58515" y="63552"/>
                  <a:pt x="55762" y="66306"/>
                  <a:pt x="55762" y="69702"/>
                </a:cubicBezTo>
                <a:close/>
                <a:moveTo>
                  <a:pt x="61912" y="112754"/>
                </a:moveTo>
                <a:lnTo>
                  <a:pt x="81265" y="112754"/>
                </a:lnTo>
                <a:cubicBezTo>
                  <a:pt x="84661" y="112754"/>
                  <a:pt x="87415" y="110001"/>
                  <a:pt x="87415" y="106604"/>
                </a:cubicBezTo>
                <a:cubicBezTo>
                  <a:pt x="87415" y="103207"/>
                  <a:pt x="84661" y="100454"/>
                  <a:pt x="81265" y="100454"/>
                </a:cubicBezTo>
                <a:lnTo>
                  <a:pt x="61912" y="100454"/>
                </a:lnTo>
                <a:cubicBezTo>
                  <a:pt x="58534" y="100498"/>
                  <a:pt x="55806" y="103226"/>
                  <a:pt x="55762" y="106604"/>
                </a:cubicBezTo>
                <a:cubicBezTo>
                  <a:pt x="55806" y="109982"/>
                  <a:pt x="58534" y="112710"/>
                  <a:pt x="61912" y="112754"/>
                </a:cubicBezTo>
                <a:close/>
                <a:moveTo>
                  <a:pt x="96353" y="139405"/>
                </a:moveTo>
                <a:cubicBezTo>
                  <a:pt x="96353" y="136008"/>
                  <a:pt x="93600" y="133255"/>
                  <a:pt x="90203" y="133255"/>
                </a:cubicBezTo>
                <a:lnTo>
                  <a:pt x="70112" y="133255"/>
                </a:lnTo>
                <a:cubicBezTo>
                  <a:pt x="66716" y="133255"/>
                  <a:pt x="63962" y="136008"/>
                  <a:pt x="63962" y="139405"/>
                </a:cubicBezTo>
                <a:cubicBezTo>
                  <a:pt x="63962" y="142802"/>
                  <a:pt x="66716" y="145555"/>
                  <a:pt x="70112" y="145555"/>
                </a:cubicBezTo>
                <a:lnTo>
                  <a:pt x="90203" y="145555"/>
                </a:lnTo>
                <a:cubicBezTo>
                  <a:pt x="93600" y="145555"/>
                  <a:pt x="96353" y="142802"/>
                  <a:pt x="96353" y="139405"/>
                </a:cubicBezTo>
                <a:close/>
                <a:moveTo>
                  <a:pt x="94713" y="43051"/>
                </a:moveTo>
                <a:cubicBezTo>
                  <a:pt x="98110" y="43051"/>
                  <a:pt x="100864" y="40298"/>
                  <a:pt x="100864" y="36901"/>
                </a:cubicBezTo>
                <a:cubicBezTo>
                  <a:pt x="100864" y="33504"/>
                  <a:pt x="98110" y="30751"/>
                  <a:pt x="94713" y="30751"/>
                </a:cubicBezTo>
                <a:lnTo>
                  <a:pt x="72080" y="30751"/>
                </a:lnTo>
                <a:cubicBezTo>
                  <a:pt x="68684" y="30751"/>
                  <a:pt x="65930" y="33504"/>
                  <a:pt x="65930" y="36901"/>
                </a:cubicBezTo>
                <a:cubicBezTo>
                  <a:pt x="65930" y="40298"/>
                  <a:pt x="68684" y="43051"/>
                  <a:pt x="72080" y="43051"/>
                </a:cubicBezTo>
                <a:lnTo>
                  <a:pt x="94959" y="43051"/>
                </a:lnTo>
                <a:close/>
                <a:moveTo>
                  <a:pt x="196807" y="86103"/>
                </a:moveTo>
                <a:cubicBezTo>
                  <a:pt x="196807" y="95161"/>
                  <a:pt x="189465" y="102504"/>
                  <a:pt x="180407" y="102504"/>
                </a:cubicBezTo>
                <a:lnTo>
                  <a:pt x="135305" y="102504"/>
                </a:lnTo>
                <a:cubicBezTo>
                  <a:pt x="134218" y="102517"/>
                  <a:pt x="133175" y="102070"/>
                  <a:pt x="132435" y="101274"/>
                </a:cubicBezTo>
                <a:cubicBezTo>
                  <a:pt x="128754" y="97102"/>
                  <a:pt x="126842" y="91660"/>
                  <a:pt x="127105" y="86103"/>
                </a:cubicBezTo>
                <a:cubicBezTo>
                  <a:pt x="126842" y="80546"/>
                  <a:pt x="128754" y="75104"/>
                  <a:pt x="132435" y="70932"/>
                </a:cubicBezTo>
                <a:cubicBezTo>
                  <a:pt x="133175" y="70136"/>
                  <a:pt x="134218" y="69689"/>
                  <a:pt x="135305" y="69702"/>
                </a:cubicBezTo>
                <a:lnTo>
                  <a:pt x="180407" y="69702"/>
                </a:lnTo>
                <a:cubicBezTo>
                  <a:pt x="189465" y="69702"/>
                  <a:pt x="196807" y="77045"/>
                  <a:pt x="196807" y="86103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9" name="Rounded Rectangle 82">
            <a:extLst>
              <a:ext uri="{FF2B5EF4-FFF2-40B4-BE49-F238E27FC236}">
                <a16:creationId xmlns:a16="http://schemas.microsoft.com/office/drawing/2014/main" id="{3ACB5E03-9740-E4F4-9AC1-C6837DCDA60E}"/>
              </a:ext>
            </a:extLst>
          </p:cNvPr>
          <p:cNvSpPr/>
          <p:nvPr/>
        </p:nvSpPr>
        <p:spPr>
          <a:xfrm>
            <a:off x="6692100" y="3583709"/>
            <a:ext cx="221471" cy="209211"/>
          </a:xfrm>
          <a:custGeom>
            <a:avLst/>
            <a:gdLst/>
            <a:ahLst/>
            <a:cxnLst/>
            <a:rect l="0" t="0" r="0" b="0"/>
            <a:pathLst>
              <a:path w="198759" h="193527">
                <a:moveTo>
                  <a:pt x="197465" y="45019"/>
                </a:moveTo>
                <a:lnTo>
                  <a:pt x="186066" y="87825"/>
                </a:lnTo>
                <a:lnTo>
                  <a:pt x="195743" y="113656"/>
                </a:lnTo>
                <a:cubicBezTo>
                  <a:pt x="196478" y="115534"/>
                  <a:pt x="196232" y="117654"/>
                  <a:pt x="195087" y="119314"/>
                </a:cubicBezTo>
                <a:cubicBezTo>
                  <a:pt x="193936" y="120992"/>
                  <a:pt x="192038" y="122003"/>
                  <a:pt x="190003" y="122020"/>
                </a:cubicBezTo>
                <a:lnTo>
                  <a:pt x="167698" y="122020"/>
                </a:lnTo>
                <a:cubicBezTo>
                  <a:pt x="165828" y="122014"/>
                  <a:pt x="164069" y="121134"/>
                  <a:pt x="162942" y="119642"/>
                </a:cubicBezTo>
                <a:lnTo>
                  <a:pt x="148345" y="101520"/>
                </a:lnTo>
                <a:lnTo>
                  <a:pt x="40429" y="101520"/>
                </a:lnTo>
                <a:cubicBezTo>
                  <a:pt x="29730" y="101503"/>
                  <a:pt x="19352" y="97861"/>
                  <a:pt x="10989" y="91187"/>
                </a:cubicBezTo>
                <a:lnTo>
                  <a:pt x="6643" y="87661"/>
                </a:lnTo>
                <a:cubicBezTo>
                  <a:pt x="3397" y="85028"/>
                  <a:pt x="1476" y="81098"/>
                  <a:pt x="1395" y="76919"/>
                </a:cubicBezTo>
                <a:lnTo>
                  <a:pt x="50597" y="76919"/>
                </a:lnTo>
                <a:cubicBezTo>
                  <a:pt x="53994" y="76919"/>
                  <a:pt x="56747" y="74165"/>
                  <a:pt x="56747" y="70768"/>
                </a:cubicBezTo>
                <a:cubicBezTo>
                  <a:pt x="56747" y="67372"/>
                  <a:pt x="53994" y="64618"/>
                  <a:pt x="50597" y="64618"/>
                </a:cubicBezTo>
                <a:lnTo>
                  <a:pt x="5331" y="64618"/>
                </a:lnTo>
                <a:lnTo>
                  <a:pt x="10005" y="54122"/>
                </a:lnTo>
                <a:cubicBezTo>
                  <a:pt x="14933" y="43043"/>
                  <a:pt x="25925" y="35908"/>
                  <a:pt x="38050" y="35917"/>
                </a:cubicBezTo>
                <a:lnTo>
                  <a:pt x="48875" y="35917"/>
                </a:lnTo>
                <a:cubicBezTo>
                  <a:pt x="59721" y="36017"/>
                  <a:pt x="69717" y="41809"/>
                  <a:pt x="75198" y="51170"/>
                </a:cubicBezTo>
                <a:lnTo>
                  <a:pt x="76100" y="52318"/>
                </a:lnTo>
                <a:lnTo>
                  <a:pt x="89385" y="52318"/>
                </a:lnTo>
                <a:lnTo>
                  <a:pt x="84382" y="63716"/>
                </a:lnTo>
                <a:cubicBezTo>
                  <a:pt x="82753" y="67557"/>
                  <a:pt x="83153" y="71959"/>
                  <a:pt x="85448" y="75443"/>
                </a:cubicBezTo>
                <a:cubicBezTo>
                  <a:pt x="87708" y="78898"/>
                  <a:pt x="91570" y="80968"/>
                  <a:pt x="95699" y="80937"/>
                </a:cubicBezTo>
                <a:lnTo>
                  <a:pt x="136700" y="80937"/>
                </a:lnTo>
                <a:cubicBezTo>
                  <a:pt x="142701" y="81076"/>
                  <a:pt x="147915" y="76836"/>
                  <a:pt x="149001" y="70932"/>
                </a:cubicBezTo>
                <a:lnTo>
                  <a:pt x="152281" y="52400"/>
                </a:lnTo>
                <a:lnTo>
                  <a:pt x="158677" y="52400"/>
                </a:lnTo>
                <a:cubicBezTo>
                  <a:pt x="158902" y="52006"/>
                  <a:pt x="159094" y="51595"/>
                  <a:pt x="159251" y="51170"/>
                </a:cubicBezTo>
                <a:lnTo>
                  <a:pt x="163926" y="41001"/>
                </a:lnTo>
                <a:cubicBezTo>
                  <a:pt x="167471" y="32824"/>
                  <a:pt x="175514" y="27516"/>
                  <a:pt x="184426" y="27471"/>
                </a:cubicBezTo>
                <a:cubicBezTo>
                  <a:pt x="188694" y="27451"/>
                  <a:pt x="192726" y="29422"/>
                  <a:pt x="195333" y="32801"/>
                </a:cubicBezTo>
                <a:cubicBezTo>
                  <a:pt x="197966" y="36294"/>
                  <a:pt x="198759" y="40840"/>
                  <a:pt x="197465" y="45019"/>
                </a:cubicBezTo>
                <a:close/>
                <a:moveTo>
                  <a:pt x="34196" y="189591"/>
                </a:moveTo>
                <a:cubicBezTo>
                  <a:pt x="26276" y="189469"/>
                  <a:pt x="18715" y="186262"/>
                  <a:pt x="13121" y="180653"/>
                </a:cubicBezTo>
                <a:lnTo>
                  <a:pt x="5577" y="173108"/>
                </a:lnTo>
                <a:cubicBezTo>
                  <a:pt x="0" y="167509"/>
                  <a:pt x="0" y="158453"/>
                  <a:pt x="5577" y="152854"/>
                </a:cubicBezTo>
                <a:lnTo>
                  <a:pt x="13121" y="145309"/>
                </a:lnTo>
                <a:cubicBezTo>
                  <a:pt x="18739" y="139736"/>
                  <a:pt x="26285" y="136536"/>
                  <a:pt x="34196" y="136371"/>
                </a:cubicBezTo>
                <a:close/>
                <a:moveTo>
                  <a:pt x="1395" y="0"/>
                </a:moveTo>
                <a:moveTo>
                  <a:pt x="141949" y="132025"/>
                </a:moveTo>
                <a:lnTo>
                  <a:pt x="117348" y="162776"/>
                </a:lnTo>
                <a:lnTo>
                  <a:pt x="141949" y="193527"/>
                </a:lnTo>
                <a:lnTo>
                  <a:pt x="105047" y="193527"/>
                </a:lnTo>
                <a:lnTo>
                  <a:pt x="93239" y="179751"/>
                </a:lnTo>
                <a:lnTo>
                  <a:pt x="76838" y="188607"/>
                </a:lnTo>
                <a:cubicBezTo>
                  <a:pt x="75958" y="189202"/>
                  <a:pt x="74943" y="189569"/>
                  <a:pt x="73886" y="189673"/>
                </a:cubicBezTo>
                <a:lnTo>
                  <a:pt x="46497" y="189673"/>
                </a:lnTo>
                <a:lnTo>
                  <a:pt x="46497" y="136371"/>
                </a:lnTo>
                <a:lnTo>
                  <a:pt x="73476" y="136371"/>
                </a:lnTo>
                <a:cubicBezTo>
                  <a:pt x="74505" y="136373"/>
                  <a:pt x="75519" y="136626"/>
                  <a:pt x="76428" y="137109"/>
                </a:cubicBezTo>
                <a:lnTo>
                  <a:pt x="92829" y="145965"/>
                </a:lnTo>
                <a:lnTo>
                  <a:pt x="104637" y="132271"/>
                </a:lnTo>
                <a:close/>
                <a:moveTo>
                  <a:pt x="123252" y="5494"/>
                </a:moveTo>
                <a:cubicBezTo>
                  <a:pt x="123956" y="4099"/>
                  <a:pt x="125380" y="3214"/>
                  <a:pt x="126942" y="3198"/>
                </a:cubicBezTo>
                <a:lnTo>
                  <a:pt x="143917" y="3198"/>
                </a:lnTo>
                <a:cubicBezTo>
                  <a:pt x="145167" y="3191"/>
                  <a:pt x="146349" y="3767"/>
                  <a:pt x="147115" y="4756"/>
                </a:cubicBezTo>
                <a:cubicBezTo>
                  <a:pt x="147907" y="5715"/>
                  <a:pt x="148209" y="6987"/>
                  <a:pt x="147935" y="8200"/>
                </a:cubicBezTo>
                <a:lnTo>
                  <a:pt x="136700" y="68636"/>
                </a:lnTo>
                <a:lnTo>
                  <a:pt x="95699" y="68636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0" name="Rounded Rectangle 83">
            <a:extLst>
              <a:ext uri="{FF2B5EF4-FFF2-40B4-BE49-F238E27FC236}">
                <a16:creationId xmlns:a16="http://schemas.microsoft.com/office/drawing/2014/main" id="{FDA33303-43EA-2F7C-27DF-499FBF117008}"/>
              </a:ext>
            </a:extLst>
          </p:cNvPr>
          <p:cNvSpPr/>
          <p:nvPr/>
        </p:nvSpPr>
        <p:spPr>
          <a:xfrm>
            <a:off x="5129335" y="4646270"/>
            <a:ext cx="220563" cy="215670"/>
          </a:xfrm>
          <a:custGeom>
            <a:avLst/>
            <a:gdLst/>
            <a:ahLst/>
            <a:cxnLst/>
            <a:rect l="0" t="0" r="0" b="0"/>
            <a:pathLst>
              <a:path w="197944" h="199502">
                <a:moveTo>
                  <a:pt x="195430" y="4785"/>
                </a:moveTo>
                <a:cubicBezTo>
                  <a:pt x="197944" y="8553"/>
                  <a:pt x="196927" y="13646"/>
                  <a:pt x="193158" y="16159"/>
                </a:cubicBezTo>
                <a:lnTo>
                  <a:pt x="183318" y="22719"/>
                </a:lnTo>
                <a:lnTo>
                  <a:pt x="183170" y="22818"/>
                </a:lnTo>
                <a:cubicBezTo>
                  <a:pt x="176553" y="27024"/>
                  <a:pt x="172206" y="35044"/>
                  <a:pt x="172206" y="42958"/>
                </a:cubicBezTo>
                <a:lnTo>
                  <a:pt x="172206" y="55914"/>
                </a:lnTo>
                <a:lnTo>
                  <a:pt x="176307" y="55914"/>
                </a:lnTo>
                <a:cubicBezTo>
                  <a:pt x="180835" y="55914"/>
                  <a:pt x="184507" y="59586"/>
                  <a:pt x="184507" y="64115"/>
                </a:cubicBezTo>
                <a:cubicBezTo>
                  <a:pt x="184507" y="68643"/>
                  <a:pt x="180835" y="72315"/>
                  <a:pt x="176307" y="72315"/>
                </a:cubicBezTo>
                <a:lnTo>
                  <a:pt x="172206" y="72315"/>
                </a:lnTo>
                <a:lnTo>
                  <a:pt x="172206" y="174983"/>
                </a:lnTo>
                <a:cubicBezTo>
                  <a:pt x="172206" y="187612"/>
                  <a:pt x="160923" y="199502"/>
                  <a:pt x="146416" y="197042"/>
                </a:cubicBezTo>
                <a:cubicBezTo>
                  <a:pt x="134337" y="195549"/>
                  <a:pt x="127105" y="184873"/>
                  <a:pt x="127105" y="174163"/>
                </a:cubicBezTo>
                <a:lnTo>
                  <a:pt x="127105" y="70019"/>
                </a:lnTo>
                <a:cubicBezTo>
                  <a:pt x="127105" y="67985"/>
                  <a:pt x="125038" y="65919"/>
                  <a:pt x="123004" y="65919"/>
                </a:cubicBezTo>
                <a:lnTo>
                  <a:pt x="115009" y="65919"/>
                </a:lnTo>
                <a:lnTo>
                  <a:pt x="115624" y="182363"/>
                </a:lnTo>
                <a:cubicBezTo>
                  <a:pt x="115624" y="190564"/>
                  <a:pt x="109064" y="197124"/>
                  <a:pt x="100864" y="197124"/>
                </a:cubicBezTo>
                <a:lnTo>
                  <a:pt x="14760" y="197124"/>
                </a:lnTo>
                <a:cubicBezTo>
                  <a:pt x="6560" y="197124"/>
                  <a:pt x="0" y="190564"/>
                  <a:pt x="0" y="182363"/>
                </a:cubicBezTo>
                <a:lnTo>
                  <a:pt x="0" y="26557"/>
                </a:lnTo>
                <a:cubicBezTo>
                  <a:pt x="0" y="18357"/>
                  <a:pt x="6560" y="11796"/>
                  <a:pt x="14760" y="11796"/>
                </a:cubicBezTo>
                <a:lnTo>
                  <a:pt x="100044" y="11796"/>
                </a:lnTo>
                <a:cubicBezTo>
                  <a:pt x="108244" y="11796"/>
                  <a:pt x="114804" y="18357"/>
                  <a:pt x="114804" y="26557"/>
                </a:cubicBezTo>
                <a:lnTo>
                  <a:pt x="114927" y="49518"/>
                </a:lnTo>
                <a:lnTo>
                  <a:pt x="123004" y="49518"/>
                </a:lnTo>
                <a:cubicBezTo>
                  <a:pt x="134091" y="49518"/>
                  <a:pt x="143505" y="58932"/>
                  <a:pt x="143505" y="70019"/>
                </a:cubicBezTo>
                <a:lnTo>
                  <a:pt x="143505" y="174163"/>
                </a:lnTo>
                <a:cubicBezTo>
                  <a:pt x="143505" y="178132"/>
                  <a:pt x="145998" y="180494"/>
                  <a:pt x="148507" y="180772"/>
                </a:cubicBezTo>
                <a:lnTo>
                  <a:pt x="149073" y="180854"/>
                </a:lnTo>
                <a:cubicBezTo>
                  <a:pt x="152476" y="181469"/>
                  <a:pt x="155806" y="178681"/>
                  <a:pt x="155806" y="174983"/>
                </a:cubicBezTo>
                <a:lnTo>
                  <a:pt x="155806" y="42958"/>
                </a:lnTo>
                <a:cubicBezTo>
                  <a:pt x="155806" y="29575"/>
                  <a:pt x="162899" y="16307"/>
                  <a:pt x="174289" y="9025"/>
                </a:cubicBezTo>
                <a:lnTo>
                  <a:pt x="184056" y="2514"/>
                </a:lnTo>
                <a:cubicBezTo>
                  <a:pt x="187824" y="0"/>
                  <a:pt x="192917" y="1017"/>
                  <a:pt x="195430" y="4785"/>
                </a:cubicBezTo>
                <a:close/>
                <a:moveTo>
                  <a:pt x="22960" y="38037"/>
                </a:moveTo>
                <a:lnTo>
                  <a:pt x="22960" y="62638"/>
                </a:lnTo>
                <a:cubicBezTo>
                  <a:pt x="22960" y="65099"/>
                  <a:pt x="24600" y="66739"/>
                  <a:pt x="27061" y="66739"/>
                </a:cubicBezTo>
                <a:lnTo>
                  <a:pt x="88563" y="66739"/>
                </a:lnTo>
                <a:cubicBezTo>
                  <a:pt x="91023" y="66739"/>
                  <a:pt x="92663" y="65099"/>
                  <a:pt x="92663" y="62638"/>
                </a:cubicBezTo>
                <a:lnTo>
                  <a:pt x="92663" y="38037"/>
                </a:lnTo>
                <a:cubicBezTo>
                  <a:pt x="92663" y="35577"/>
                  <a:pt x="91023" y="33937"/>
                  <a:pt x="88563" y="33937"/>
                </a:cubicBezTo>
                <a:lnTo>
                  <a:pt x="27061" y="33937"/>
                </a:lnTo>
                <a:cubicBezTo>
                  <a:pt x="24600" y="33937"/>
                  <a:pt x="22960" y="35577"/>
                  <a:pt x="22960" y="38037"/>
                </a:cubicBezTo>
                <a:close/>
                <a:moveTo>
                  <a:pt x="38951" y="158468"/>
                </a:moveTo>
                <a:cubicBezTo>
                  <a:pt x="38951" y="161864"/>
                  <a:pt x="41705" y="164618"/>
                  <a:pt x="45101" y="164618"/>
                </a:cubicBezTo>
                <a:cubicBezTo>
                  <a:pt x="48498" y="164618"/>
                  <a:pt x="51252" y="161864"/>
                  <a:pt x="51252" y="158468"/>
                </a:cubicBezTo>
                <a:lnTo>
                  <a:pt x="51252" y="137967"/>
                </a:lnTo>
                <a:lnTo>
                  <a:pt x="73802" y="137967"/>
                </a:lnTo>
                <a:cubicBezTo>
                  <a:pt x="77199" y="137967"/>
                  <a:pt x="79953" y="135213"/>
                  <a:pt x="79953" y="131816"/>
                </a:cubicBezTo>
                <a:cubicBezTo>
                  <a:pt x="79953" y="128420"/>
                  <a:pt x="77199" y="125666"/>
                  <a:pt x="73802" y="125666"/>
                </a:cubicBezTo>
                <a:lnTo>
                  <a:pt x="51252" y="125666"/>
                </a:lnTo>
                <a:lnTo>
                  <a:pt x="51252" y="115416"/>
                </a:lnTo>
                <a:lnTo>
                  <a:pt x="77903" y="115416"/>
                </a:lnTo>
                <a:cubicBezTo>
                  <a:pt x="81299" y="115416"/>
                  <a:pt x="84053" y="112662"/>
                  <a:pt x="84053" y="109266"/>
                </a:cubicBezTo>
                <a:cubicBezTo>
                  <a:pt x="84053" y="105869"/>
                  <a:pt x="81299" y="103115"/>
                  <a:pt x="77903" y="103115"/>
                </a:cubicBezTo>
                <a:lnTo>
                  <a:pt x="45101" y="103115"/>
                </a:lnTo>
                <a:cubicBezTo>
                  <a:pt x="41705" y="103115"/>
                  <a:pt x="38951" y="105869"/>
                  <a:pt x="38951" y="109266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1" name="Rounded Rectangle 84">
            <a:extLst>
              <a:ext uri="{FF2B5EF4-FFF2-40B4-BE49-F238E27FC236}">
                <a16:creationId xmlns:a16="http://schemas.microsoft.com/office/drawing/2014/main" id="{A6C701BE-1C4D-F3D0-5F6F-EF7B2DB1D7D0}"/>
              </a:ext>
            </a:extLst>
          </p:cNvPr>
          <p:cNvSpPr/>
          <p:nvPr/>
        </p:nvSpPr>
        <p:spPr>
          <a:xfrm>
            <a:off x="5131767" y="1456130"/>
            <a:ext cx="214397" cy="212856"/>
          </a:xfrm>
          <a:custGeom>
            <a:avLst/>
            <a:gdLst/>
            <a:ahLst/>
            <a:cxnLst/>
            <a:rect l="0" t="0" r="0" b="0"/>
            <a:pathLst>
              <a:path w="192410" h="196899">
                <a:moveTo>
                  <a:pt x="143208" y="84053"/>
                </a:moveTo>
                <a:lnTo>
                  <a:pt x="143208" y="65602"/>
                </a:lnTo>
                <a:cubicBezTo>
                  <a:pt x="143208" y="52015"/>
                  <a:pt x="154223" y="41001"/>
                  <a:pt x="167809" y="41001"/>
                </a:cubicBezTo>
                <a:cubicBezTo>
                  <a:pt x="181396" y="41001"/>
                  <a:pt x="192410" y="52015"/>
                  <a:pt x="192410" y="65602"/>
                </a:cubicBezTo>
                <a:lnTo>
                  <a:pt x="192410" y="84053"/>
                </a:lnTo>
                <a:close/>
                <a:moveTo>
                  <a:pt x="192410" y="96353"/>
                </a:moveTo>
                <a:lnTo>
                  <a:pt x="192410" y="192707"/>
                </a:lnTo>
                <a:cubicBezTo>
                  <a:pt x="192410" y="194972"/>
                  <a:pt x="190575" y="196807"/>
                  <a:pt x="188310" y="196807"/>
                </a:cubicBezTo>
                <a:lnTo>
                  <a:pt x="147308" y="196807"/>
                </a:lnTo>
                <a:cubicBezTo>
                  <a:pt x="145044" y="196807"/>
                  <a:pt x="143208" y="194972"/>
                  <a:pt x="143208" y="192707"/>
                </a:cubicBezTo>
                <a:lnTo>
                  <a:pt x="143208" y="155806"/>
                </a:lnTo>
                <a:lnTo>
                  <a:pt x="122707" y="155806"/>
                </a:lnTo>
                <a:lnTo>
                  <a:pt x="122707" y="192707"/>
                </a:lnTo>
                <a:cubicBezTo>
                  <a:pt x="122707" y="194972"/>
                  <a:pt x="120872" y="196807"/>
                  <a:pt x="118607" y="196807"/>
                </a:cubicBezTo>
                <a:lnTo>
                  <a:pt x="85396" y="196807"/>
                </a:lnTo>
                <a:lnTo>
                  <a:pt x="85396" y="141209"/>
                </a:lnTo>
                <a:cubicBezTo>
                  <a:pt x="85661" y="139252"/>
                  <a:pt x="85798" y="137280"/>
                  <a:pt x="85806" y="135305"/>
                </a:cubicBezTo>
                <a:cubicBezTo>
                  <a:pt x="85754" y="121367"/>
                  <a:pt x="79794" y="108105"/>
                  <a:pt x="69405" y="98813"/>
                </a:cubicBezTo>
                <a:lnTo>
                  <a:pt x="69405" y="94303"/>
                </a:lnTo>
                <a:cubicBezTo>
                  <a:pt x="69381" y="86844"/>
                  <a:pt x="64327" y="80341"/>
                  <a:pt x="57105" y="78477"/>
                </a:cubicBezTo>
                <a:lnTo>
                  <a:pt x="57105" y="55352"/>
                </a:lnTo>
                <a:lnTo>
                  <a:pt x="44804" y="55352"/>
                </a:lnTo>
                <a:cubicBezTo>
                  <a:pt x="43672" y="55352"/>
                  <a:pt x="42754" y="56270"/>
                  <a:pt x="42754" y="57402"/>
                </a:cubicBezTo>
                <a:lnTo>
                  <a:pt x="42754" y="91187"/>
                </a:lnTo>
                <a:lnTo>
                  <a:pt x="51939" y="91187"/>
                </a:lnTo>
                <a:cubicBezTo>
                  <a:pt x="55335" y="91187"/>
                  <a:pt x="58089" y="93941"/>
                  <a:pt x="58089" y="97337"/>
                </a:cubicBezTo>
                <a:lnTo>
                  <a:pt x="58089" y="105538"/>
                </a:lnTo>
                <a:cubicBezTo>
                  <a:pt x="67564" y="112359"/>
                  <a:pt x="73203" y="123302"/>
                  <a:pt x="73259" y="134977"/>
                </a:cubicBezTo>
                <a:lnTo>
                  <a:pt x="73259" y="191067"/>
                </a:lnTo>
                <a:cubicBezTo>
                  <a:pt x="73259" y="194192"/>
                  <a:pt x="70726" y="196725"/>
                  <a:pt x="67601" y="196725"/>
                </a:cubicBezTo>
                <a:cubicBezTo>
                  <a:pt x="63920" y="196681"/>
                  <a:pt x="60959" y="193683"/>
                  <a:pt x="60959" y="190001"/>
                </a:cubicBezTo>
                <a:lnTo>
                  <a:pt x="60959" y="162284"/>
                </a:lnTo>
                <a:cubicBezTo>
                  <a:pt x="55874" y="166807"/>
                  <a:pt x="49625" y="169818"/>
                  <a:pt x="42918" y="170976"/>
                </a:cubicBezTo>
                <a:lnTo>
                  <a:pt x="42918" y="190575"/>
                </a:lnTo>
                <a:cubicBezTo>
                  <a:pt x="42918" y="193972"/>
                  <a:pt x="40165" y="196725"/>
                  <a:pt x="36768" y="196725"/>
                </a:cubicBezTo>
                <a:cubicBezTo>
                  <a:pt x="33371" y="196725"/>
                  <a:pt x="30618" y="193972"/>
                  <a:pt x="30618" y="190575"/>
                </a:cubicBezTo>
                <a:lnTo>
                  <a:pt x="30618" y="170976"/>
                </a:lnTo>
                <a:cubicBezTo>
                  <a:pt x="23939" y="169808"/>
                  <a:pt x="17719" y="166797"/>
                  <a:pt x="12659" y="162284"/>
                </a:cubicBezTo>
                <a:lnTo>
                  <a:pt x="12659" y="190083"/>
                </a:lnTo>
                <a:cubicBezTo>
                  <a:pt x="12659" y="193765"/>
                  <a:pt x="9698" y="196763"/>
                  <a:pt x="6017" y="196807"/>
                </a:cubicBezTo>
                <a:cubicBezTo>
                  <a:pt x="4446" y="196899"/>
                  <a:pt x="2908" y="196332"/>
                  <a:pt x="1772" y="195243"/>
                </a:cubicBezTo>
                <a:cubicBezTo>
                  <a:pt x="636" y="194154"/>
                  <a:pt x="5" y="192641"/>
                  <a:pt x="31" y="191067"/>
                </a:cubicBezTo>
                <a:lnTo>
                  <a:pt x="31" y="134977"/>
                </a:lnTo>
                <a:cubicBezTo>
                  <a:pt x="0" y="123194"/>
                  <a:pt x="5685" y="112128"/>
                  <a:pt x="15283" y="105292"/>
                </a:cubicBezTo>
                <a:lnTo>
                  <a:pt x="15283" y="97091"/>
                </a:lnTo>
                <a:cubicBezTo>
                  <a:pt x="15261" y="95454"/>
                  <a:pt x="15902" y="93876"/>
                  <a:pt x="17060" y="92718"/>
                </a:cubicBezTo>
                <a:cubicBezTo>
                  <a:pt x="18218" y="91560"/>
                  <a:pt x="19795" y="90919"/>
                  <a:pt x="21433" y="90941"/>
                </a:cubicBezTo>
                <a:lnTo>
                  <a:pt x="30618" y="90941"/>
                </a:lnTo>
                <a:lnTo>
                  <a:pt x="30618" y="57402"/>
                </a:lnTo>
                <a:cubicBezTo>
                  <a:pt x="30617" y="49540"/>
                  <a:pt x="36943" y="43141"/>
                  <a:pt x="44804" y="43051"/>
                </a:cubicBezTo>
                <a:lnTo>
                  <a:pt x="57105" y="43051"/>
                </a:lnTo>
                <a:lnTo>
                  <a:pt x="57105" y="20500"/>
                </a:lnTo>
                <a:cubicBezTo>
                  <a:pt x="57105" y="9178"/>
                  <a:pt x="66283" y="0"/>
                  <a:pt x="77606" y="0"/>
                </a:cubicBezTo>
                <a:lnTo>
                  <a:pt x="102207" y="0"/>
                </a:lnTo>
                <a:cubicBezTo>
                  <a:pt x="113510" y="44"/>
                  <a:pt x="122663" y="9197"/>
                  <a:pt x="122707" y="20500"/>
                </a:cubicBezTo>
                <a:lnTo>
                  <a:pt x="122707" y="41001"/>
                </a:lnTo>
                <a:lnTo>
                  <a:pt x="89906" y="41001"/>
                </a:lnTo>
                <a:cubicBezTo>
                  <a:pt x="86509" y="41001"/>
                  <a:pt x="83756" y="43755"/>
                  <a:pt x="83756" y="47151"/>
                </a:cubicBezTo>
                <a:cubicBezTo>
                  <a:pt x="83756" y="50548"/>
                  <a:pt x="86509" y="53302"/>
                  <a:pt x="89906" y="53302"/>
                </a:cubicBezTo>
                <a:lnTo>
                  <a:pt x="122707" y="53302"/>
                </a:lnTo>
                <a:lnTo>
                  <a:pt x="122707" y="77903"/>
                </a:lnTo>
                <a:lnTo>
                  <a:pt x="89906" y="77903"/>
                </a:lnTo>
                <a:cubicBezTo>
                  <a:pt x="86509" y="77903"/>
                  <a:pt x="83756" y="80656"/>
                  <a:pt x="83756" y="84053"/>
                </a:cubicBezTo>
                <a:cubicBezTo>
                  <a:pt x="83756" y="87450"/>
                  <a:pt x="86509" y="90203"/>
                  <a:pt x="89906" y="90203"/>
                </a:cubicBezTo>
                <a:lnTo>
                  <a:pt x="122707" y="90203"/>
                </a:lnTo>
                <a:lnTo>
                  <a:pt x="122707" y="131205"/>
                </a:lnTo>
                <a:lnTo>
                  <a:pt x="143208" y="131205"/>
                </a:lnTo>
                <a:lnTo>
                  <a:pt x="143208" y="96353"/>
                </a:lnTo>
                <a:close/>
                <a:moveTo>
                  <a:pt x="27584" y="103242"/>
                </a:moveTo>
                <a:lnTo>
                  <a:pt x="27584" y="108818"/>
                </a:lnTo>
                <a:cubicBezTo>
                  <a:pt x="27577" y="111025"/>
                  <a:pt x="26387" y="113059"/>
                  <a:pt x="24468" y="114148"/>
                </a:cubicBezTo>
                <a:cubicBezTo>
                  <a:pt x="17187" y="118291"/>
                  <a:pt x="12612" y="125947"/>
                  <a:pt x="12413" y="134321"/>
                </a:cubicBezTo>
                <a:cubicBezTo>
                  <a:pt x="15654" y="132212"/>
                  <a:pt x="19454" y="131126"/>
                  <a:pt x="23319" y="131205"/>
                </a:cubicBezTo>
                <a:cubicBezTo>
                  <a:pt x="34636" y="131533"/>
                  <a:pt x="36604" y="135633"/>
                  <a:pt x="42836" y="136617"/>
                </a:cubicBezTo>
                <a:cubicBezTo>
                  <a:pt x="48894" y="137304"/>
                  <a:pt x="55029" y="136632"/>
                  <a:pt x="60795" y="134649"/>
                </a:cubicBezTo>
                <a:cubicBezTo>
                  <a:pt x="60549" y="126182"/>
                  <a:pt x="55964" y="118436"/>
                  <a:pt x="48658" y="114148"/>
                </a:cubicBezTo>
                <a:cubicBezTo>
                  <a:pt x="46758" y="113051"/>
                  <a:pt x="45597" y="111013"/>
                  <a:pt x="45624" y="108818"/>
                </a:cubicBezTo>
                <a:lnTo>
                  <a:pt x="45624" y="103242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2" name="Rounded Rectangle 85">
            <a:extLst>
              <a:ext uri="{FF2B5EF4-FFF2-40B4-BE49-F238E27FC236}">
                <a16:creationId xmlns:a16="http://schemas.microsoft.com/office/drawing/2014/main" id="{DB7B2192-5051-C123-1093-46BC6CD2EB94}"/>
              </a:ext>
            </a:extLst>
          </p:cNvPr>
          <p:cNvSpPr/>
          <p:nvPr/>
        </p:nvSpPr>
        <p:spPr>
          <a:xfrm>
            <a:off x="6196582" y="4647450"/>
            <a:ext cx="217442" cy="212807"/>
          </a:xfrm>
          <a:custGeom>
            <a:avLst/>
            <a:gdLst/>
            <a:ahLst/>
            <a:cxnLst/>
            <a:rect l="0" t="0" r="0" b="0"/>
            <a:pathLst>
              <a:path w="195143" h="196853">
                <a:moveTo>
                  <a:pt x="0" y="45"/>
                </a:moveTo>
                <a:moveTo>
                  <a:pt x="193656" y="194262"/>
                </a:moveTo>
                <a:cubicBezTo>
                  <a:pt x="192486" y="195886"/>
                  <a:pt x="190608" y="196850"/>
                  <a:pt x="188607" y="196853"/>
                </a:cubicBezTo>
                <a:lnTo>
                  <a:pt x="108654" y="196853"/>
                </a:lnTo>
                <a:cubicBezTo>
                  <a:pt x="107522" y="196853"/>
                  <a:pt x="106604" y="195935"/>
                  <a:pt x="106604" y="194803"/>
                </a:cubicBezTo>
                <a:lnTo>
                  <a:pt x="106604" y="164051"/>
                </a:lnTo>
                <a:cubicBezTo>
                  <a:pt x="106604" y="159523"/>
                  <a:pt x="102932" y="155851"/>
                  <a:pt x="98403" y="155851"/>
                </a:cubicBezTo>
                <a:cubicBezTo>
                  <a:pt x="93875" y="155851"/>
                  <a:pt x="90203" y="159523"/>
                  <a:pt x="90203" y="164051"/>
                </a:cubicBezTo>
                <a:lnTo>
                  <a:pt x="90203" y="194803"/>
                </a:lnTo>
                <a:cubicBezTo>
                  <a:pt x="90203" y="195935"/>
                  <a:pt x="89285" y="196853"/>
                  <a:pt x="88153" y="196853"/>
                </a:cubicBezTo>
                <a:lnTo>
                  <a:pt x="8200" y="196853"/>
                </a:lnTo>
                <a:cubicBezTo>
                  <a:pt x="6192" y="196820"/>
                  <a:pt x="4339" y="195770"/>
                  <a:pt x="3280" y="194065"/>
                </a:cubicBezTo>
                <a:cubicBezTo>
                  <a:pt x="2080" y="192533"/>
                  <a:pt x="1712" y="190508"/>
                  <a:pt x="2296" y="188652"/>
                </a:cubicBezTo>
                <a:lnTo>
                  <a:pt x="59698" y="4391"/>
                </a:lnTo>
                <a:cubicBezTo>
                  <a:pt x="60493" y="1799"/>
                  <a:pt x="62891" y="34"/>
                  <a:pt x="65602" y="45"/>
                </a:cubicBezTo>
                <a:lnTo>
                  <a:pt x="88153" y="45"/>
                </a:lnTo>
                <a:cubicBezTo>
                  <a:pt x="89285" y="45"/>
                  <a:pt x="90203" y="963"/>
                  <a:pt x="90203" y="2095"/>
                </a:cubicBezTo>
                <a:lnTo>
                  <a:pt x="90203" y="12345"/>
                </a:lnTo>
                <a:cubicBezTo>
                  <a:pt x="90203" y="16874"/>
                  <a:pt x="93875" y="20546"/>
                  <a:pt x="98403" y="20546"/>
                </a:cubicBezTo>
                <a:cubicBezTo>
                  <a:pt x="102932" y="20546"/>
                  <a:pt x="106604" y="16874"/>
                  <a:pt x="106604" y="12345"/>
                </a:cubicBezTo>
                <a:lnTo>
                  <a:pt x="106604" y="2095"/>
                </a:lnTo>
                <a:cubicBezTo>
                  <a:pt x="106604" y="963"/>
                  <a:pt x="107522" y="45"/>
                  <a:pt x="108654" y="45"/>
                </a:cubicBezTo>
                <a:lnTo>
                  <a:pt x="131205" y="45"/>
                </a:lnTo>
                <a:cubicBezTo>
                  <a:pt x="133850" y="0"/>
                  <a:pt x="136228" y="1651"/>
                  <a:pt x="137109" y="4145"/>
                </a:cubicBezTo>
                <a:lnTo>
                  <a:pt x="194511" y="188652"/>
                </a:lnTo>
                <a:cubicBezTo>
                  <a:pt x="195143" y="190551"/>
                  <a:pt x="194825" y="192638"/>
                  <a:pt x="193656" y="194262"/>
                </a:cubicBezTo>
                <a:close/>
                <a:moveTo>
                  <a:pt x="90203" y="43097"/>
                </a:moveTo>
                <a:lnTo>
                  <a:pt x="90203" y="61547"/>
                </a:lnTo>
                <a:cubicBezTo>
                  <a:pt x="90203" y="66076"/>
                  <a:pt x="93875" y="69748"/>
                  <a:pt x="98403" y="69748"/>
                </a:cubicBezTo>
                <a:cubicBezTo>
                  <a:pt x="102932" y="69748"/>
                  <a:pt x="106604" y="66076"/>
                  <a:pt x="106604" y="61547"/>
                </a:cubicBezTo>
                <a:lnTo>
                  <a:pt x="106604" y="43097"/>
                </a:lnTo>
                <a:cubicBezTo>
                  <a:pt x="106604" y="38568"/>
                  <a:pt x="102932" y="34896"/>
                  <a:pt x="98403" y="34896"/>
                </a:cubicBezTo>
                <a:cubicBezTo>
                  <a:pt x="93875" y="34896"/>
                  <a:pt x="90203" y="38568"/>
                  <a:pt x="90203" y="43097"/>
                </a:cubicBezTo>
                <a:close/>
                <a:moveTo>
                  <a:pt x="106604" y="127150"/>
                </a:moveTo>
                <a:lnTo>
                  <a:pt x="106604" y="98449"/>
                </a:lnTo>
                <a:cubicBezTo>
                  <a:pt x="106604" y="93920"/>
                  <a:pt x="102932" y="90248"/>
                  <a:pt x="98403" y="90248"/>
                </a:cubicBezTo>
                <a:cubicBezTo>
                  <a:pt x="93875" y="90248"/>
                  <a:pt x="90203" y="93920"/>
                  <a:pt x="90203" y="98449"/>
                </a:cubicBezTo>
                <a:lnTo>
                  <a:pt x="90203" y="127150"/>
                </a:lnTo>
                <a:cubicBezTo>
                  <a:pt x="90203" y="131679"/>
                  <a:pt x="93875" y="135350"/>
                  <a:pt x="98403" y="135350"/>
                </a:cubicBezTo>
                <a:cubicBezTo>
                  <a:pt x="102932" y="135350"/>
                  <a:pt x="106604" y="131679"/>
                  <a:pt x="106604" y="1271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3" name="Rounded Rectangle 86">
            <a:extLst>
              <a:ext uri="{FF2B5EF4-FFF2-40B4-BE49-F238E27FC236}">
                <a16:creationId xmlns:a16="http://schemas.microsoft.com/office/drawing/2014/main" id="{27F4865D-7A01-6BA7-A515-2A5D5F9AE97A}"/>
              </a:ext>
            </a:extLst>
          </p:cNvPr>
          <p:cNvSpPr/>
          <p:nvPr/>
        </p:nvSpPr>
        <p:spPr>
          <a:xfrm>
            <a:off x="4940921" y="5711289"/>
            <a:ext cx="217724" cy="212757"/>
          </a:xfrm>
          <a:custGeom>
            <a:avLst/>
            <a:gdLst/>
            <a:ahLst/>
            <a:cxnLst/>
            <a:rect l="0" t="0" r="0" b="0"/>
            <a:pathLst>
              <a:path w="195396" h="196807">
                <a:moveTo>
                  <a:pt x="22550" y="135059"/>
                </a:moveTo>
                <a:lnTo>
                  <a:pt x="22550" y="109064"/>
                </a:lnTo>
                <a:cubicBezTo>
                  <a:pt x="22550" y="104535"/>
                  <a:pt x="26222" y="100864"/>
                  <a:pt x="30751" y="100864"/>
                </a:cubicBezTo>
                <a:lnTo>
                  <a:pt x="69374" y="100864"/>
                </a:lnTo>
                <a:cubicBezTo>
                  <a:pt x="73903" y="100864"/>
                  <a:pt x="77575" y="104535"/>
                  <a:pt x="77575" y="109064"/>
                </a:cubicBezTo>
                <a:lnTo>
                  <a:pt x="77575" y="134977"/>
                </a:lnTo>
                <a:lnTo>
                  <a:pt x="24600" y="134977"/>
                </a:lnTo>
                <a:close/>
                <a:moveTo>
                  <a:pt x="110868" y="134977"/>
                </a:moveTo>
                <a:lnTo>
                  <a:pt x="110868" y="109064"/>
                </a:lnTo>
                <a:cubicBezTo>
                  <a:pt x="110868" y="104535"/>
                  <a:pt x="114539" y="100864"/>
                  <a:pt x="119068" y="100864"/>
                </a:cubicBezTo>
                <a:lnTo>
                  <a:pt x="157692" y="100864"/>
                </a:lnTo>
                <a:cubicBezTo>
                  <a:pt x="162221" y="100864"/>
                  <a:pt x="165892" y="104535"/>
                  <a:pt x="165892" y="109064"/>
                </a:cubicBezTo>
                <a:lnTo>
                  <a:pt x="165892" y="134977"/>
                </a:lnTo>
                <a:close/>
                <a:moveTo>
                  <a:pt x="192707" y="172206"/>
                </a:moveTo>
                <a:cubicBezTo>
                  <a:pt x="192707" y="185793"/>
                  <a:pt x="181693" y="196807"/>
                  <a:pt x="168106" y="196807"/>
                </a:cubicBezTo>
                <a:lnTo>
                  <a:pt x="24600" y="196807"/>
                </a:lnTo>
                <a:cubicBezTo>
                  <a:pt x="11014" y="196807"/>
                  <a:pt x="0" y="185793"/>
                  <a:pt x="0" y="172206"/>
                </a:cubicBezTo>
                <a:cubicBezTo>
                  <a:pt x="0" y="158620"/>
                  <a:pt x="11014" y="147605"/>
                  <a:pt x="24600" y="147605"/>
                </a:cubicBezTo>
                <a:lnTo>
                  <a:pt x="168106" y="147605"/>
                </a:lnTo>
                <a:cubicBezTo>
                  <a:pt x="181693" y="147605"/>
                  <a:pt x="192707" y="158620"/>
                  <a:pt x="192707" y="172206"/>
                </a:cubicBezTo>
                <a:close/>
                <a:moveTo>
                  <a:pt x="43051" y="172206"/>
                </a:moveTo>
                <a:cubicBezTo>
                  <a:pt x="43051" y="167678"/>
                  <a:pt x="39380" y="164006"/>
                  <a:pt x="34851" y="164006"/>
                </a:cubicBezTo>
                <a:cubicBezTo>
                  <a:pt x="30322" y="164006"/>
                  <a:pt x="26651" y="167678"/>
                  <a:pt x="26651" y="172206"/>
                </a:cubicBezTo>
                <a:cubicBezTo>
                  <a:pt x="26651" y="176735"/>
                  <a:pt x="30322" y="180407"/>
                  <a:pt x="34851" y="180407"/>
                </a:cubicBezTo>
                <a:cubicBezTo>
                  <a:pt x="39380" y="180407"/>
                  <a:pt x="43051" y="176735"/>
                  <a:pt x="43051" y="172206"/>
                </a:cubicBezTo>
                <a:close/>
                <a:moveTo>
                  <a:pt x="84053" y="172206"/>
                </a:moveTo>
                <a:cubicBezTo>
                  <a:pt x="84053" y="167678"/>
                  <a:pt x="80382" y="164006"/>
                  <a:pt x="75853" y="164006"/>
                </a:cubicBezTo>
                <a:cubicBezTo>
                  <a:pt x="71324" y="164006"/>
                  <a:pt x="67652" y="167678"/>
                  <a:pt x="67652" y="172206"/>
                </a:cubicBezTo>
                <a:cubicBezTo>
                  <a:pt x="67652" y="176735"/>
                  <a:pt x="71324" y="180407"/>
                  <a:pt x="75853" y="180407"/>
                </a:cubicBezTo>
                <a:cubicBezTo>
                  <a:pt x="80382" y="180407"/>
                  <a:pt x="84053" y="176735"/>
                  <a:pt x="84053" y="172206"/>
                </a:cubicBezTo>
                <a:close/>
                <a:moveTo>
                  <a:pt x="117182" y="180407"/>
                </a:moveTo>
                <a:cubicBezTo>
                  <a:pt x="121583" y="180231"/>
                  <a:pt x="125058" y="176610"/>
                  <a:pt x="125055" y="172206"/>
                </a:cubicBezTo>
                <a:cubicBezTo>
                  <a:pt x="125055" y="167678"/>
                  <a:pt x="121383" y="164006"/>
                  <a:pt x="116854" y="164006"/>
                </a:cubicBezTo>
                <a:cubicBezTo>
                  <a:pt x="112325" y="164006"/>
                  <a:pt x="108654" y="167678"/>
                  <a:pt x="108654" y="172206"/>
                </a:cubicBezTo>
                <a:cubicBezTo>
                  <a:pt x="108654" y="176735"/>
                  <a:pt x="112325" y="180407"/>
                  <a:pt x="116854" y="180407"/>
                </a:cubicBezTo>
                <a:close/>
                <a:moveTo>
                  <a:pt x="158184" y="180407"/>
                </a:moveTo>
                <a:cubicBezTo>
                  <a:pt x="162584" y="180231"/>
                  <a:pt x="166060" y="176610"/>
                  <a:pt x="166056" y="172206"/>
                </a:cubicBezTo>
                <a:cubicBezTo>
                  <a:pt x="166056" y="167678"/>
                  <a:pt x="162385" y="164006"/>
                  <a:pt x="157856" y="164006"/>
                </a:cubicBezTo>
                <a:cubicBezTo>
                  <a:pt x="153327" y="164006"/>
                  <a:pt x="149656" y="167678"/>
                  <a:pt x="149656" y="172206"/>
                </a:cubicBezTo>
                <a:cubicBezTo>
                  <a:pt x="149656" y="176735"/>
                  <a:pt x="153327" y="180407"/>
                  <a:pt x="157856" y="180407"/>
                </a:cubicBezTo>
                <a:close/>
                <a:moveTo>
                  <a:pt x="182867" y="26733"/>
                </a:moveTo>
                <a:cubicBezTo>
                  <a:pt x="191192" y="32316"/>
                  <a:pt x="195396" y="42319"/>
                  <a:pt x="193558" y="52174"/>
                </a:cubicBezTo>
                <a:cubicBezTo>
                  <a:pt x="191720" y="62028"/>
                  <a:pt x="184193" y="69843"/>
                  <a:pt x="174414" y="72050"/>
                </a:cubicBezTo>
                <a:cubicBezTo>
                  <a:pt x="164636" y="74257"/>
                  <a:pt x="154482" y="70432"/>
                  <a:pt x="148590" y="62322"/>
                </a:cubicBezTo>
                <a:lnTo>
                  <a:pt x="110540" y="62322"/>
                </a:lnTo>
                <a:cubicBezTo>
                  <a:pt x="105274" y="62347"/>
                  <a:pt x="100460" y="59350"/>
                  <a:pt x="98158" y="54614"/>
                </a:cubicBezTo>
                <a:lnTo>
                  <a:pt x="69784" y="54614"/>
                </a:lnTo>
                <a:lnTo>
                  <a:pt x="69784" y="56828"/>
                </a:lnTo>
                <a:cubicBezTo>
                  <a:pt x="69784" y="61357"/>
                  <a:pt x="66113" y="65028"/>
                  <a:pt x="61584" y="65028"/>
                </a:cubicBezTo>
                <a:lnTo>
                  <a:pt x="59370" y="65028"/>
                </a:lnTo>
                <a:lnTo>
                  <a:pt x="59370" y="82987"/>
                </a:lnTo>
                <a:cubicBezTo>
                  <a:pt x="59370" y="86384"/>
                  <a:pt x="56616" y="89137"/>
                  <a:pt x="53220" y="89137"/>
                </a:cubicBezTo>
                <a:cubicBezTo>
                  <a:pt x="49823" y="89137"/>
                  <a:pt x="47069" y="86384"/>
                  <a:pt x="47069" y="82987"/>
                </a:cubicBezTo>
                <a:lnTo>
                  <a:pt x="47069" y="64700"/>
                </a:lnTo>
                <a:lnTo>
                  <a:pt x="44855" y="64700"/>
                </a:lnTo>
                <a:cubicBezTo>
                  <a:pt x="40326" y="64700"/>
                  <a:pt x="36655" y="61029"/>
                  <a:pt x="36655" y="56500"/>
                </a:cubicBezTo>
                <a:lnTo>
                  <a:pt x="36655" y="40099"/>
                </a:lnTo>
                <a:cubicBezTo>
                  <a:pt x="36655" y="35570"/>
                  <a:pt x="40326" y="31899"/>
                  <a:pt x="44855" y="31899"/>
                </a:cubicBezTo>
                <a:lnTo>
                  <a:pt x="61256" y="31899"/>
                </a:lnTo>
                <a:cubicBezTo>
                  <a:pt x="65785" y="31899"/>
                  <a:pt x="69456" y="35570"/>
                  <a:pt x="69456" y="40099"/>
                </a:cubicBezTo>
                <a:lnTo>
                  <a:pt x="69456" y="42641"/>
                </a:lnTo>
                <a:lnTo>
                  <a:pt x="97830" y="42641"/>
                </a:lnTo>
                <a:cubicBezTo>
                  <a:pt x="100162" y="37932"/>
                  <a:pt x="104957" y="34947"/>
                  <a:pt x="110212" y="34933"/>
                </a:cubicBezTo>
                <a:lnTo>
                  <a:pt x="147196" y="34933"/>
                </a:lnTo>
                <a:cubicBezTo>
                  <a:pt x="149132" y="31693"/>
                  <a:pt x="151731" y="28899"/>
                  <a:pt x="154822" y="26733"/>
                </a:cubicBezTo>
                <a:lnTo>
                  <a:pt x="154822" y="13858"/>
                </a:lnTo>
                <a:cubicBezTo>
                  <a:pt x="154822" y="6204"/>
                  <a:pt x="161027" y="0"/>
                  <a:pt x="168680" y="0"/>
                </a:cubicBezTo>
                <a:cubicBezTo>
                  <a:pt x="176334" y="0"/>
                  <a:pt x="182539" y="6204"/>
                  <a:pt x="182539" y="13858"/>
                </a:cubicBezTo>
                <a:lnTo>
                  <a:pt x="182539" y="26733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4" name="TextBox 213">
            <a:extLst>
              <a:ext uri="{FF2B5EF4-FFF2-40B4-BE49-F238E27FC236}">
                <a16:creationId xmlns:a16="http://schemas.microsoft.com/office/drawing/2014/main" id="{29E796E0-A3CD-A643-B7EF-9FD88333AAE7}"/>
              </a:ext>
            </a:extLst>
          </p:cNvPr>
          <p:cNvSpPr txBox="1"/>
          <p:nvPr/>
        </p:nvSpPr>
        <p:spPr>
          <a:xfrm>
            <a:off x="3934001" y="2546414"/>
            <a:ext cx="597921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Gasolina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F2CF7344-63D0-94A1-1BDE-E70B0134D36D}"/>
              </a:ext>
            </a:extLst>
          </p:cNvPr>
          <p:cNvSpPr txBox="1"/>
          <p:nvPr/>
        </p:nvSpPr>
        <p:spPr>
          <a:xfrm>
            <a:off x="6989662" y="2555379"/>
            <a:ext cx="4247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Diesel</a:t>
            </a:r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91B62DFD-BD43-C08C-C987-222CF0DC930C}"/>
              </a:ext>
            </a:extLst>
          </p:cNvPr>
          <p:cNvSpPr txBox="1"/>
          <p:nvPr/>
        </p:nvSpPr>
        <p:spPr>
          <a:xfrm>
            <a:off x="5497678" y="3448962"/>
            <a:ext cx="58669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Barril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</a:t>
            </a:r>
            <a:endParaRPr lang="en-US" sz="1200" b="1" dirty="0">
              <a:solidFill>
                <a:srgbClr val="FFFFFF"/>
              </a:solidFill>
              <a:latin typeface="Roboto"/>
            </a:endParaRPr>
          </a:p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Petróleo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911B501C-55F5-533F-CC8B-CE80AC7CF8A0}"/>
              </a:ext>
            </a:extLst>
          </p:cNvPr>
          <p:cNvSpPr txBox="1"/>
          <p:nvPr/>
        </p:nvSpPr>
        <p:spPr>
          <a:xfrm>
            <a:off x="3325033" y="3600678"/>
            <a:ext cx="122148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Óleo Combustível</a:t>
            </a: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892216C5-EE4F-B1C1-5ED5-DD476AEED45B}"/>
              </a:ext>
            </a:extLst>
          </p:cNvPr>
          <p:cNvSpPr txBox="1"/>
          <p:nvPr/>
        </p:nvSpPr>
        <p:spPr>
          <a:xfrm>
            <a:off x="7006834" y="3609643"/>
            <a:ext cx="1535677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Querosene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de </a:t>
            </a:r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Aviação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0A438123-2223-85CF-ED59-874EEF2A35CA}"/>
              </a:ext>
            </a:extLst>
          </p:cNvPr>
          <p:cNvSpPr txBox="1"/>
          <p:nvPr/>
        </p:nvSpPr>
        <p:spPr>
          <a:xfrm>
            <a:off x="4748110" y="4682958"/>
            <a:ext cx="2869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GLP</a:t>
            </a:r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10FE3082-9914-7DA8-9191-1D11A1ACB15C}"/>
              </a:ext>
            </a:extLst>
          </p:cNvPr>
          <p:cNvSpPr txBox="1"/>
          <p:nvPr/>
        </p:nvSpPr>
        <p:spPr>
          <a:xfrm>
            <a:off x="6522313" y="4663908"/>
            <a:ext cx="1192635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Asfalto e Betume</a:t>
            </a:r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C3800A81-1A1A-E26C-83C3-C59456A95F28}"/>
              </a:ext>
            </a:extLst>
          </p:cNvPr>
          <p:cNvSpPr txBox="1"/>
          <p:nvPr/>
        </p:nvSpPr>
        <p:spPr>
          <a:xfrm>
            <a:off x="4598075" y="1482064"/>
            <a:ext cx="378310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>
                <a:solidFill>
                  <a:srgbClr val="FFFFFF"/>
                </a:solidFill>
                <a:latin typeface="Roboto"/>
              </a:rPr>
              <a:t>Nafta</a:t>
            </a:r>
          </a:p>
        </p:txBody>
      </p:sp>
      <p:sp>
        <p:nvSpPr>
          <p:cNvPr id="222" name="TextBox 221">
            <a:extLst>
              <a:ext uri="{FF2B5EF4-FFF2-40B4-BE49-F238E27FC236}">
                <a16:creationId xmlns:a16="http://schemas.microsoft.com/office/drawing/2014/main" id="{883C4A5E-C6BF-18D5-D60F-E1D636CB587C}"/>
              </a:ext>
            </a:extLst>
          </p:cNvPr>
          <p:cNvSpPr txBox="1"/>
          <p:nvPr/>
        </p:nvSpPr>
        <p:spPr>
          <a:xfrm>
            <a:off x="5216500" y="5728818"/>
            <a:ext cx="1491221" cy="20850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 algn="ctr"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Outros Subprodutos</a:t>
            </a:r>
          </a:p>
        </p:txBody>
      </p:sp>
      <p:sp>
        <p:nvSpPr>
          <p:cNvPr id="223" name="TextBox 222">
            <a:extLst>
              <a:ext uri="{FF2B5EF4-FFF2-40B4-BE49-F238E27FC236}">
                <a16:creationId xmlns:a16="http://schemas.microsoft.com/office/drawing/2014/main" id="{4A551763-665E-D169-6B05-4A077B309C9F}"/>
              </a:ext>
            </a:extLst>
          </p:cNvPr>
          <p:cNvSpPr txBox="1"/>
          <p:nvPr/>
        </p:nvSpPr>
        <p:spPr>
          <a:xfrm>
            <a:off x="6488910" y="1491589"/>
            <a:ext cx="90890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Lubrificantes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pic>
        <p:nvPicPr>
          <p:cNvPr id="226" name="Picture 225" descr="A black barrel with a yellow drop of oil&#10;&#10;AI-generated content may be incorrect.">
            <a:extLst>
              <a:ext uri="{FF2B5EF4-FFF2-40B4-BE49-F238E27FC236}">
                <a16:creationId xmlns:a16="http://schemas.microsoft.com/office/drawing/2014/main" id="{E4085CAA-CBAC-AA26-6DCC-EEA0AF3674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" y="1293123"/>
            <a:ext cx="758721" cy="92893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B2C009-51EF-A751-8ABD-0AD495419ABA}"/>
              </a:ext>
            </a:extLst>
          </p:cNvPr>
          <p:cNvSpPr txBox="1"/>
          <p:nvPr/>
        </p:nvSpPr>
        <p:spPr>
          <a:xfrm>
            <a:off x="75427" y="2367259"/>
            <a:ext cx="264188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Hurme Geometric Sans 1" panose="020B0400020000000000" pitchFamily="34" charset="0"/>
              </a:rPr>
              <a:t>NOTAS:</a:t>
            </a:r>
            <a:endParaRPr lang="pt-BR" sz="1050" b="1" dirty="0">
              <a:latin typeface="Hurme Geometric Sans 1" panose="020B0400020000000000" pitchFamily="34" charset="0"/>
            </a:endParaRP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Brent considerado para grau API médio.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661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7EDDF-179D-DB54-27FF-645292D14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66FE947-7105-6ABE-CF66-46994B413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7AD462C-6A97-F3E3-70CA-3E46134F2657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Produtividade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3A50DF0D-E259-D45E-F8F5-91A96849DF80}"/>
              </a:ext>
            </a:extLst>
          </p:cNvPr>
          <p:cNvGrpSpPr/>
          <p:nvPr/>
        </p:nvGrpSpPr>
        <p:grpSpPr>
          <a:xfrm>
            <a:off x="81508" y="2029729"/>
            <a:ext cx="2194560" cy="538963"/>
            <a:chOff x="219874" y="565392"/>
            <a:chExt cx="1570534" cy="376928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07CA03DB-059D-A2A0-CCEA-B24FA5BA8F96}"/>
                </a:ext>
              </a:extLst>
            </p:cNvPr>
            <p:cNvSpPr/>
            <p:nvPr/>
          </p:nvSpPr>
          <p:spPr>
            <a:xfrm>
              <a:off x="219874" y="565392"/>
              <a:ext cx="1570534" cy="376928"/>
            </a:xfrm>
            <a:custGeom>
              <a:avLst/>
              <a:gdLst/>
              <a:ahLst/>
              <a:cxnLst/>
              <a:rect l="0" t="0" r="0" b="0"/>
              <a:pathLst>
                <a:path w="1570534" h="376928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314106"/>
                  </a:moveTo>
                  <a:lnTo>
                    <a:pt x="0" y="314106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314106"/>
                  </a:moveTo>
                  <a:lnTo>
                    <a:pt x="62821" y="314106"/>
                  </a:lnTo>
                  <a:lnTo>
                    <a:pt x="62821" y="376928"/>
                  </a:lnTo>
                  <a:lnTo>
                    <a:pt x="31410" y="376928"/>
                  </a:lnTo>
                  <a:cubicBezTo>
                    <a:pt x="14063" y="376928"/>
                    <a:pt x="0" y="362865"/>
                    <a:pt x="0" y="345517"/>
                  </a:cubicBezTo>
                  <a:close/>
                  <a:moveTo>
                    <a:pt x="62821" y="376928"/>
                  </a:moveTo>
                  <a:lnTo>
                    <a:pt x="62821" y="314106"/>
                  </a:lnTo>
                  <a:lnTo>
                    <a:pt x="1507712" y="314106"/>
                  </a:lnTo>
                  <a:lnTo>
                    <a:pt x="1507712" y="376928"/>
                  </a:lnTo>
                  <a:close/>
                  <a:moveTo>
                    <a:pt x="1507712" y="376928"/>
                  </a:moveTo>
                  <a:lnTo>
                    <a:pt x="1507712" y="314106"/>
                  </a:lnTo>
                  <a:lnTo>
                    <a:pt x="1570534" y="314106"/>
                  </a:lnTo>
                  <a:lnTo>
                    <a:pt x="1570534" y="345517"/>
                  </a:lnTo>
                  <a:cubicBezTo>
                    <a:pt x="1570534" y="362865"/>
                    <a:pt x="1556471" y="376928"/>
                    <a:pt x="1539123" y="376928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6CD34101-87F3-4E5E-E5DF-6CF6C88A0A64}"/>
                </a:ext>
              </a:extLst>
            </p:cNvPr>
            <p:cNvSpPr/>
            <p:nvPr/>
          </p:nvSpPr>
          <p:spPr>
            <a:xfrm>
              <a:off x="219874" y="565392"/>
              <a:ext cx="1570534" cy="376928"/>
            </a:xfrm>
            <a:custGeom>
              <a:avLst/>
              <a:gdLst/>
              <a:ahLst/>
              <a:cxnLst/>
              <a:rect l="0" t="0" r="0" b="0"/>
              <a:pathLst>
                <a:path w="1570534" h="376928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62821"/>
                  </a:moveTo>
                  <a:lnTo>
                    <a:pt x="1570534" y="314106"/>
                  </a:lnTo>
                  <a:moveTo>
                    <a:pt x="0" y="314106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376928"/>
                  </a:moveTo>
                  <a:lnTo>
                    <a:pt x="31410" y="376928"/>
                  </a:lnTo>
                  <a:cubicBezTo>
                    <a:pt x="14063" y="376928"/>
                    <a:pt x="0" y="362865"/>
                    <a:pt x="0" y="345517"/>
                  </a:cubicBezTo>
                  <a:lnTo>
                    <a:pt x="0" y="314106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376928"/>
                  </a:moveTo>
                  <a:lnTo>
                    <a:pt x="62821" y="376928"/>
                  </a:lnTo>
                  <a:moveTo>
                    <a:pt x="1570534" y="314106"/>
                  </a:moveTo>
                  <a:lnTo>
                    <a:pt x="1570534" y="345517"/>
                  </a:lnTo>
                  <a:cubicBezTo>
                    <a:pt x="1570534" y="362865"/>
                    <a:pt x="1556471" y="376928"/>
                    <a:pt x="1539123" y="376928"/>
                  </a:cubicBezTo>
                  <a:lnTo>
                    <a:pt x="1507712" y="376928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7" name="Rounded Rectangle 4">
            <a:extLst>
              <a:ext uri="{FF2B5EF4-FFF2-40B4-BE49-F238E27FC236}">
                <a16:creationId xmlns:a16="http://schemas.microsoft.com/office/drawing/2014/main" id="{5BEFD68B-B4FD-DB99-81D9-580E7E1FC66D}"/>
              </a:ext>
            </a:extLst>
          </p:cNvPr>
          <p:cNvSpPr/>
          <p:nvPr/>
        </p:nvSpPr>
        <p:spPr>
          <a:xfrm>
            <a:off x="2341861" y="2029729"/>
            <a:ext cx="808445" cy="538963"/>
          </a:xfrm>
          <a:custGeom>
            <a:avLst/>
            <a:gdLst/>
            <a:ahLst/>
            <a:cxnLst/>
            <a:rect l="0" t="0" r="0" b="0"/>
            <a:pathLst>
              <a:path w="565392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502570" y="314106"/>
                </a:lnTo>
                <a:lnTo>
                  <a:pt x="502570" y="376928"/>
                </a:lnTo>
                <a:close/>
                <a:moveTo>
                  <a:pt x="502570" y="376928"/>
                </a:moveTo>
                <a:lnTo>
                  <a:pt x="502570" y="314106"/>
                </a:lnTo>
                <a:lnTo>
                  <a:pt x="565392" y="314106"/>
                </a:lnTo>
                <a:lnTo>
                  <a:pt x="565392" y="345517"/>
                </a:lnTo>
                <a:cubicBezTo>
                  <a:pt x="565392" y="362865"/>
                  <a:pt x="551329" y="376928"/>
                  <a:pt x="533981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8" name="Rounded Rectangle 5">
            <a:extLst>
              <a:ext uri="{FF2B5EF4-FFF2-40B4-BE49-F238E27FC236}">
                <a16:creationId xmlns:a16="http://schemas.microsoft.com/office/drawing/2014/main" id="{5E5CE818-A906-B283-26F2-8B81A27CCF0A}"/>
              </a:ext>
            </a:extLst>
          </p:cNvPr>
          <p:cNvSpPr/>
          <p:nvPr/>
        </p:nvSpPr>
        <p:spPr>
          <a:xfrm>
            <a:off x="3240133" y="2029729"/>
            <a:ext cx="628790" cy="538963"/>
          </a:xfrm>
          <a:custGeom>
            <a:avLst/>
            <a:gdLst/>
            <a:ahLst/>
            <a:cxnLst/>
            <a:rect l="0" t="0" r="0" b="0"/>
            <a:pathLst>
              <a:path w="43974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76928" y="314106"/>
                </a:lnTo>
                <a:lnTo>
                  <a:pt x="376928" y="376928"/>
                </a:lnTo>
                <a:close/>
                <a:moveTo>
                  <a:pt x="376928" y="376928"/>
                </a:moveTo>
                <a:lnTo>
                  <a:pt x="376928" y="314106"/>
                </a:lnTo>
                <a:lnTo>
                  <a:pt x="439749" y="314106"/>
                </a:lnTo>
                <a:lnTo>
                  <a:pt x="439749" y="345517"/>
                </a:lnTo>
                <a:cubicBezTo>
                  <a:pt x="439749" y="362865"/>
                  <a:pt x="425686" y="376928"/>
                  <a:pt x="40833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9" name="Rounded Rectangle 6">
            <a:extLst>
              <a:ext uri="{FF2B5EF4-FFF2-40B4-BE49-F238E27FC236}">
                <a16:creationId xmlns:a16="http://schemas.microsoft.com/office/drawing/2014/main" id="{24E812E6-1DA1-6237-348A-51191336DD83}"/>
              </a:ext>
            </a:extLst>
          </p:cNvPr>
          <p:cNvSpPr/>
          <p:nvPr/>
        </p:nvSpPr>
        <p:spPr>
          <a:xfrm>
            <a:off x="3958751" y="2029729"/>
            <a:ext cx="1188720" cy="538963"/>
          </a:xfrm>
          <a:custGeom>
            <a:avLst/>
            <a:gdLst/>
            <a:ahLst/>
            <a:cxnLst/>
            <a:rect l="0" t="0" r="0" b="0"/>
            <a:pathLst>
              <a:path w="87949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816677" y="314106"/>
                </a:lnTo>
                <a:lnTo>
                  <a:pt x="816677" y="376928"/>
                </a:lnTo>
                <a:close/>
                <a:moveTo>
                  <a:pt x="816677" y="376928"/>
                </a:moveTo>
                <a:lnTo>
                  <a:pt x="816677" y="314106"/>
                </a:lnTo>
                <a:lnTo>
                  <a:pt x="879499" y="314106"/>
                </a:lnTo>
                <a:lnTo>
                  <a:pt x="879499" y="345517"/>
                </a:lnTo>
                <a:cubicBezTo>
                  <a:pt x="879499" y="362865"/>
                  <a:pt x="865436" y="376928"/>
                  <a:pt x="84808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0" name="Rounded Rectangle 7">
            <a:extLst>
              <a:ext uri="{FF2B5EF4-FFF2-40B4-BE49-F238E27FC236}">
                <a16:creationId xmlns:a16="http://schemas.microsoft.com/office/drawing/2014/main" id="{6BBED23C-FD00-37DC-9B17-4ED952099A2B}"/>
              </a:ext>
            </a:extLst>
          </p:cNvPr>
          <p:cNvSpPr/>
          <p:nvPr/>
        </p:nvSpPr>
        <p:spPr>
          <a:xfrm>
            <a:off x="5218477" y="2029729"/>
            <a:ext cx="1077926" cy="538963"/>
          </a:xfrm>
          <a:custGeom>
            <a:avLst/>
            <a:gdLst/>
            <a:ahLst/>
            <a:cxnLst/>
            <a:rect l="0" t="0" r="0" b="0"/>
            <a:pathLst>
              <a:path w="753856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691035" y="314106"/>
                </a:lnTo>
                <a:lnTo>
                  <a:pt x="691035" y="376928"/>
                </a:lnTo>
                <a:close/>
                <a:moveTo>
                  <a:pt x="691035" y="376928"/>
                </a:moveTo>
                <a:lnTo>
                  <a:pt x="691035" y="314106"/>
                </a:lnTo>
                <a:lnTo>
                  <a:pt x="753856" y="314106"/>
                </a:lnTo>
                <a:lnTo>
                  <a:pt x="753856" y="345517"/>
                </a:lnTo>
                <a:cubicBezTo>
                  <a:pt x="753856" y="362865"/>
                  <a:pt x="739793" y="376928"/>
                  <a:pt x="722445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1" name="Rounded Rectangle 8">
            <a:extLst>
              <a:ext uri="{FF2B5EF4-FFF2-40B4-BE49-F238E27FC236}">
                <a16:creationId xmlns:a16="http://schemas.microsoft.com/office/drawing/2014/main" id="{5F8D2702-06F3-7746-3A5D-3CA72250033C}"/>
              </a:ext>
            </a:extLst>
          </p:cNvPr>
          <p:cNvSpPr/>
          <p:nvPr/>
        </p:nvSpPr>
        <p:spPr>
          <a:xfrm>
            <a:off x="6386231" y="2029729"/>
            <a:ext cx="538963" cy="538963"/>
          </a:xfrm>
          <a:custGeom>
            <a:avLst/>
            <a:gdLst/>
            <a:ahLst/>
            <a:cxnLst/>
            <a:rect l="0" t="0" r="0" b="0"/>
            <a:pathLst>
              <a:path w="376928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14106" y="314106"/>
                </a:lnTo>
                <a:lnTo>
                  <a:pt x="314106" y="376928"/>
                </a:lnTo>
                <a:close/>
                <a:moveTo>
                  <a:pt x="314106" y="376928"/>
                </a:moveTo>
                <a:lnTo>
                  <a:pt x="314106" y="314106"/>
                </a:lnTo>
                <a:lnTo>
                  <a:pt x="376928" y="314106"/>
                </a:lnTo>
                <a:lnTo>
                  <a:pt x="376928" y="345517"/>
                </a:lnTo>
                <a:cubicBezTo>
                  <a:pt x="376928" y="362865"/>
                  <a:pt x="362865" y="376928"/>
                  <a:pt x="34551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2" name="Rounded Rectangle 9">
            <a:extLst>
              <a:ext uri="{FF2B5EF4-FFF2-40B4-BE49-F238E27FC236}">
                <a16:creationId xmlns:a16="http://schemas.microsoft.com/office/drawing/2014/main" id="{2E1E17BA-B43D-903E-C508-723F95DAAFAB}"/>
              </a:ext>
            </a:extLst>
          </p:cNvPr>
          <p:cNvSpPr/>
          <p:nvPr/>
        </p:nvSpPr>
        <p:spPr>
          <a:xfrm>
            <a:off x="7015022" y="2029729"/>
            <a:ext cx="898271" cy="538963"/>
          </a:xfrm>
          <a:custGeom>
            <a:avLst/>
            <a:gdLst/>
            <a:ahLst/>
            <a:cxnLst/>
            <a:rect l="0" t="0" r="0" b="0"/>
            <a:pathLst>
              <a:path w="628213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565392" y="314106"/>
                </a:lnTo>
                <a:lnTo>
                  <a:pt x="565392" y="376928"/>
                </a:lnTo>
                <a:close/>
                <a:moveTo>
                  <a:pt x="565392" y="376928"/>
                </a:moveTo>
                <a:lnTo>
                  <a:pt x="565392" y="314106"/>
                </a:lnTo>
                <a:lnTo>
                  <a:pt x="628213" y="314106"/>
                </a:lnTo>
                <a:lnTo>
                  <a:pt x="628213" y="345517"/>
                </a:lnTo>
                <a:cubicBezTo>
                  <a:pt x="628213" y="362865"/>
                  <a:pt x="614150" y="376928"/>
                  <a:pt x="596803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3" name="Rounded Rectangle 10">
            <a:extLst>
              <a:ext uri="{FF2B5EF4-FFF2-40B4-BE49-F238E27FC236}">
                <a16:creationId xmlns:a16="http://schemas.microsoft.com/office/drawing/2014/main" id="{17E5F7B4-84E2-127E-3E37-0CB084E14073}"/>
              </a:ext>
            </a:extLst>
          </p:cNvPr>
          <p:cNvSpPr/>
          <p:nvPr/>
        </p:nvSpPr>
        <p:spPr>
          <a:xfrm>
            <a:off x="8003122" y="2029729"/>
            <a:ext cx="628790" cy="538963"/>
          </a:xfrm>
          <a:custGeom>
            <a:avLst/>
            <a:gdLst/>
            <a:ahLst/>
            <a:cxnLst/>
            <a:rect l="0" t="0" r="0" b="0"/>
            <a:pathLst>
              <a:path w="439749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376928" y="314106"/>
                </a:lnTo>
                <a:lnTo>
                  <a:pt x="376928" y="376928"/>
                </a:lnTo>
                <a:close/>
                <a:moveTo>
                  <a:pt x="376928" y="376928"/>
                </a:moveTo>
                <a:lnTo>
                  <a:pt x="376928" y="314106"/>
                </a:lnTo>
                <a:lnTo>
                  <a:pt x="439749" y="314106"/>
                </a:lnTo>
                <a:lnTo>
                  <a:pt x="439749" y="345517"/>
                </a:lnTo>
                <a:cubicBezTo>
                  <a:pt x="439749" y="362865"/>
                  <a:pt x="425686" y="376928"/>
                  <a:pt x="408338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" name="Rounded Rectangle 11">
            <a:extLst>
              <a:ext uri="{FF2B5EF4-FFF2-40B4-BE49-F238E27FC236}">
                <a16:creationId xmlns:a16="http://schemas.microsoft.com/office/drawing/2014/main" id="{DCAC6776-9041-B61B-144C-C1550E8ED1C9}"/>
              </a:ext>
            </a:extLst>
          </p:cNvPr>
          <p:cNvSpPr/>
          <p:nvPr/>
        </p:nvSpPr>
        <p:spPr>
          <a:xfrm>
            <a:off x="8721740" y="2029729"/>
            <a:ext cx="1097280" cy="538963"/>
          </a:xfrm>
          <a:custGeom>
            <a:avLst/>
            <a:gdLst/>
            <a:ahLst/>
            <a:cxnLst/>
            <a:rect l="0" t="0" r="0" b="0"/>
            <a:pathLst>
              <a:path w="816677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753856" y="314106"/>
                </a:lnTo>
                <a:lnTo>
                  <a:pt x="753856" y="376928"/>
                </a:lnTo>
                <a:close/>
                <a:moveTo>
                  <a:pt x="753856" y="376928"/>
                </a:moveTo>
                <a:lnTo>
                  <a:pt x="753856" y="314106"/>
                </a:lnTo>
                <a:lnTo>
                  <a:pt x="816677" y="314106"/>
                </a:lnTo>
                <a:lnTo>
                  <a:pt x="816677" y="345517"/>
                </a:lnTo>
                <a:cubicBezTo>
                  <a:pt x="816677" y="362865"/>
                  <a:pt x="802614" y="376928"/>
                  <a:pt x="78526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" name="Rounded Rectangle 12">
            <a:extLst>
              <a:ext uri="{FF2B5EF4-FFF2-40B4-BE49-F238E27FC236}">
                <a16:creationId xmlns:a16="http://schemas.microsoft.com/office/drawing/2014/main" id="{85C5A633-31B2-0D2F-368F-0E6AF5F28343}"/>
              </a:ext>
            </a:extLst>
          </p:cNvPr>
          <p:cNvSpPr/>
          <p:nvPr/>
        </p:nvSpPr>
        <p:spPr>
          <a:xfrm>
            <a:off x="9897902" y="2029729"/>
            <a:ext cx="1077926" cy="538963"/>
          </a:xfrm>
          <a:custGeom>
            <a:avLst/>
            <a:gdLst/>
            <a:ahLst/>
            <a:cxnLst/>
            <a:rect l="0" t="0" r="0" b="0"/>
            <a:pathLst>
              <a:path w="753856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691035" y="314106"/>
                </a:lnTo>
                <a:lnTo>
                  <a:pt x="691035" y="376928"/>
                </a:lnTo>
                <a:close/>
                <a:moveTo>
                  <a:pt x="691035" y="376928"/>
                </a:moveTo>
                <a:lnTo>
                  <a:pt x="691035" y="314106"/>
                </a:lnTo>
                <a:lnTo>
                  <a:pt x="753856" y="314106"/>
                </a:lnTo>
                <a:lnTo>
                  <a:pt x="753856" y="345517"/>
                </a:lnTo>
                <a:cubicBezTo>
                  <a:pt x="753856" y="362865"/>
                  <a:pt x="739793" y="376928"/>
                  <a:pt x="722445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CB135B-5C5F-7235-2571-AD185E329455}"/>
              </a:ext>
            </a:extLst>
          </p:cNvPr>
          <p:cNvGrpSpPr/>
          <p:nvPr/>
        </p:nvGrpSpPr>
        <p:grpSpPr>
          <a:xfrm>
            <a:off x="81508" y="2658519"/>
            <a:ext cx="2194560" cy="359308"/>
            <a:chOff x="219874" y="1005141"/>
            <a:chExt cx="1570534" cy="251285"/>
          </a:xfrm>
        </p:grpSpPr>
        <p:sp>
          <p:nvSpPr>
            <p:cNvPr id="17" name="Rounded Rectangle 13">
              <a:extLst>
                <a:ext uri="{FF2B5EF4-FFF2-40B4-BE49-F238E27FC236}">
                  <a16:creationId xmlns:a16="http://schemas.microsoft.com/office/drawing/2014/main" id="{2117779E-3167-5A33-E561-558FAAC72C61}"/>
                </a:ext>
              </a:extLst>
            </p:cNvPr>
            <p:cNvSpPr/>
            <p:nvPr/>
          </p:nvSpPr>
          <p:spPr>
            <a:xfrm>
              <a:off x="219874" y="1005141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ounded Rectangle 14">
              <a:extLst>
                <a:ext uri="{FF2B5EF4-FFF2-40B4-BE49-F238E27FC236}">
                  <a16:creationId xmlns:a16="http://schemas.microsoft.com/office/drawing/2014/main" id="{E55DD1BE-9F12-9C16-2001-023CC696DEA0}"/>
                </a:ext>
              </a:extLst>
            </p:cNvPr>
            <p:cNvSpPr/>
            <p:nvPr/>
          </p:nvSpPr>
          <p:spPr>
            <a:xfrm>
              <a:off x="219874" y="1005141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Rounded Rectangle 16">
            <a:extLst>
              <a:ext uri="{FF2B5EF4-FFF2-40B4-BE49-F238E27FC236}">
                <a16:creationId xmlns:a16="http://schemas.microsoft.com/office/drawing/2014/main" id="{23224A9C-7F62-3776-C5AE-85113E7BFCA7}"/>
              </a:ext>
            </a:extLst>
          </p:cNvPr>
          <p:cNvSpPr/>
          <p:nvPr/>
        </p:nvSpPr>
        <p:spPr>
          <a:xfrm>
            <a:off x="2341861" y="2658519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7">
            <a:extLst>
              <a:ext uri="{FF2B5EF4-FFF2-40B4-BE49-F238E27FC236}">
                <a16:creationId xmlns:a16="http://schemas.microsoft.com/office/drawing/2014/main" id="{6EDAC8E3-0234-329E-7A92-5E6E13EBA51C}"/>
              </a:ext>
            </a:extLst>
          </p:cNvPr>
          <p:cNvSpPr/>
          <p:nvPr/>
        </p:nvSpPr>
        <p:spPr>
          <a:xfrm>
            <a:off x="3240133" y="2658519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18">
            <a:extLst>
              <a:ext uri="{FF2B5EF4-FFF2-40B4-BE49-F238E27FC236}">
                <a16:creationId xmlns:a16="http://schemas.microsoft.com/office/drawing/2014/main" id="{2B1E8DFE-E576-00D1-1130-8F7929509F83}"/>
              </a:ext>
            </a:extLst>
          </p:cNvPr>
          <p:cNvSpPr/>
          <p:nvPr/>
        </p:nvSpPr>
        <p:spPr>
          <a:xfrm>
            <a:off x="3958751" y="2658519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19">
            <a:extLst>
              <a:ext uri="{FF2B5EF4-FFF2-40B4-BE49-F238E27FC236}">
                <a16:creationId xmlns:a16="http://schemas.microsoft.com/office/drawing/2014/main" id="{986D4F2E-DB0D-142C-1A82-78A95F3DB4C5}"/>
              </a:ext>
            </a:extLst>
          </p:cNvPr>
          <p:cNvSpPr/>
          <p:nvPr/>
        </p:nvSpPr>
        <p:spPr>
          <a:xfrm>
            <a:off x="5218477" y="2658519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ounded Rectangle 20">
            <a:extLst>
              <a:ext uri="{FF2B5EF4-FFF2-40B4-BE49-F238E27FC236}">
                <a16:creationId xmlns:a16="http://schemas.microsoft.com/office/drawing/2014/main" id="{3F553843-C389-E32A-256A-C62334AF82BE}"/>
              </a:ext>
            </a:extLst>
          </p:cNvPr>
          <p:cNvSpPr/>
          <p:nvPr/>
        </p:nvSpPr>
        <p:spPr>
          <a:xfrm>
            <a:off x="6386231" y="2658519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21">
            <a:extLst>
              <a:ext uri="{FF2B5EF4-FFF2-40B4-BE49-F238E27FC236}">
                <a16:creationId xmlns:a16="http://schemas.microsoft.com/office/drawing/2014/main" id="{3F4BB926-6548-7203-CCBC-9E0D7913800B}"/>
              </a:ext>
            </a:extLst>
          </p:cNvPr>
          <p:cNvSpPr/>
          <p:nvPr/>
        </p:nvSpPr>
        <p:spPr>
          <a:xfrm>
            <a:off x="7015022" y="2658519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22">
            <a:extLst>
              <a:ext uri="{FF2B5EF4-FFF2-40B4-BE49-F238E27FC236}">
                <a16:creationId xmlns:a16="http://schemas.microsoft.com/office/drawing/2014/main" id="{7D0F992C-2683-2C29-EB9F-872EB4FFA01B}"/>
              </a:ext>
            </a:extLst>
          </p:cNvPr>
          <p:cNvSpPr/>
          <p:nvPr/>
        </p:nvSpPr>
        <p:spPr>
          <a:xfrm>
            <a:off x="8003122" y="2658519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ounded Rectangle 23">
            <a:extLst>
              <a:ext uri="{FF2B5EF4-FFF2-40B4-BE49-F238E27FC236}">
                <a16:creationId xmlns:a16="http://schemas.microsoft.com/office/drawing/2014/main" id="{D7F059D4-9098-3F38-8FF3-AFF09464C34F}"/>
              </a:ext>
            </a:extLst>
          </p:cNvPr>
          <p:cNvSpPr/>
          <p:nvPr/>
        </p:nvSpPr>
        <p:spPr>
          <a:xfrm>
            <a:off x="8721740" y="2658519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24">
            <a:extLst>
              <a:ext uri="{FF2B5EF4-FFF2-40B4-BE49-F238E27FC236}">
                <a16:creationId xmlns:a16="http://schemas.microsoft.com/office/drawing/2014/main" id="{5B71E154-1644-D6E1-10F7-51769F4F9310}"/>
              </a:ext>
            </a:extLst>
          </p:cNvPr>
          <p:cNvSpPr/>
          <p:nvPr/>
        </p:nvSpPr>
        <p:spPr>
          <a:xfrm>
            <a:off x="9897902" y="2658519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3A2002E-CA40-6036-5769-07FDBA8476D2}"/>
              </a:ext>
            </a:extLst>
          </p:cNvPr>
          <p:cNvGrpSpPr/>
          <p:nvPr/>
        </p:nvGrpSpPr>
        <p:grpSpPr>
          <a:xfrm>
            <a:off x="81508" y="3107656"/>
            <a:ext cx="2194560" cy="359308"/>
            <a:chOff x="219874" y="1319248"/>
            <a:chExt cx="1570534" cy="251285"/>
          </a:xfrm>
        </p:grpSpPr>
        <p:sp>
          <p:nvSpPr>
            <p:cNvPr id="29" name="Rounded Rectangle 25">
              <a:extLst>
                <a:ext uri="{FF2B5EF4-FFF2-40B4-BE49-F238E27FC236}">
                  <a16:creationId xmlns:a16="http://schemas.microsoft.com/office/drawing/2014/main" id="{1E72FB4F-DF7A-D73B-89E4-76484D275629}"/>
                </a:ext>
              </a:extLst>
            </p:cNvPr>
            <p:cNvSpPr/>
            <p:nvPr/>
          </p:nvSpPr>
          <p:spPr>
            <a:xfrm>
              <a:off x="219874" y="1319248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30" name="Rounded Rectangle 26">
              <a:extLst>
                <a:ext uri="{FF2B5EF4-FFF2-40B4-BE49-F238E27FC236}">
                  <a16:creationId xmlns:a16="http://schemas.microsoft.com/office/drawing/2014/main" id="{4A761A02-2F94-514A-C20C-AFCAAEE1BE21}"/>
                </a:ext>
              </a:extLst>
            </p:cNvPr>
            <p:cNvSpPr/>
            <p:nvPr/>
          </p:nvSpPr>
          <p:spPr>
            <a:xfrm>
              <a:off x="219874" y="1319248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31" name="Rounded Rectangle 28">
            <a:extLst>
              <a:ext uri="{FF2B5EF4-FFF2-40B4-BE49-F238E27FC236}">
                <a16:creationId xmlns:a16="http://schemas.microsoft.com/office/drawing/2014/main" id="{A4F238AB-C256-B853-CFF1-918A8686B59C}"/>
              </a:ext>
            </a:extLst>
          </p:cNvPr>
          <p:cNvSpPr/>
          <p:nvPr/>
        </p:nvSpPr>
        <p:spPr>
          <a:xfrm>
            <a:off x="2341861" y="3107656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ounded Rectangle 29">
            <a:extLst>
              <a:ext uri="{FF2B5EF4-FFF2-40B4-BE49-F238E27FC236}">
                <a16:creationId xmlns:a16="http://schemas.microsoft.com/office/drawing/2014/main" id="{74BDB7AB-9E74-541E-11FE-37648C6648D7}"/>
              </a:ext>
            </a:extLst>
          </p:cNvPr>
          <p:cNvSpPr/>
          <p:nvPr/>
        </p:nvSpPr>
        <p:spPr>
          <a:xfrm>
            <a:off x="3240133" y="3107656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Rounded Rectangle 30">
            <a:extLst>
              <a:ext uri="{FF2B5EF4-FFF2-40B4-BE49-F238E27FC236}">
                <a16:creationId xmlns:a16="http://schemas.microsoft.com/office/drawing/2014/main" id="{63F4B6C7-6FFA-26B2-C448-C00FF3E6E97C}"/>
              </a:ext>
            </a:extLst>
          </p:cNvPr>
          <p:cNvSpPr/>
          <p:nvPr/>
        </p:nvSpPr>
        <p:spPr>
          <a:xfrm>
            <a:off x="3958751" y="3107656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4" name="Rounded Rectangle 31">
            <a:extLst>
              <a:ext uri="{FF2B5EF4-FFF2-40B4-BE49-F238E27FC236}">
                <a16:creationId xmlns:a16="http://schemas.microsoft.com/office/drawing/2014/main" id="{58B94859-7523-703C-7395-24B67E4E785F}"/>
              </a:ext>
            </a:extLst>
          </p:cNvPr>
          <p:cNvSpPr/>
          <p:nvPr/>
        </p:nvSpPr>
        <p:spPr>
          <a:xfrm>
            <a:off x="5218477" y="3107656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2">
            <a:extLst>
              <a:ext uri="{FF2B5EF4-FFF2-40B4-BE49-F238E27FC236}">
                <a16:creationId xmlns:a16="http://schemas.microsoft.com/office/drawing/2014/main" id="{B834675B-37E4-FD01-2058-F23B34CA465E}"/>
              </a:ext>
            </a:extLst>
          </p:cNvPr>
          <p:cNvSpPr/>
          <p:nvPr/>
        </p:nvSpPr>
        <p:spPr>
          <a:xfrm>
            <a:off x="6386231" y="3107656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3">
            <a:extLst>
              <a:ext uri="{FF2B5EF4-FFF2-40B4-BE49-F238E27FC236}">
                <a16:creationId xmlns:a16="http://schemas.microsoft.com/office/drawing/2014/main" id="{62C3244D-20AC-EB9D-A5B4-99245329D599}"/>
              </a:ext>
            </a:extLst>
          </p:cNvPr>
          <p:cNvSpPr/>
          <p:nvPr/>
        </p:nvSpPr>
        <p:spPr>
          <a:xfrm>
            <a:off x="7015022" y="3107656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4">
            <a:extLst>
              <a:ext uri="{FF2B5EF4-FFF2-40B4-BE49-F238E27FC236}">
                <a16:creationId xmlns:a16="http://schemas.microsoft.com/office/drawing/2014/main" id="{096D2009-369A-EE7D-359F-91EFEF272805}"/>
              </a:ext>
            </a:extLst>
          </p:cNvPr>
          <p:cNvSpPr/>
          <p:nvPr/>
        </p:nvSpPr>
        <p:spPr>
          <a:xfrm>
            <a:off x="8003122" y="3107656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5">
            <a:extLst>
              <a:ext uri="{FF2B5EF4-FFF2-40B4-BE49-F238E27FC236}">
                <a16:creationId xmlns:a16="http://schemas.microsoft.com/office/drawing/2014/main" id="{B9ECD8CF-FD59-D57A-2C3C-728D910FE673}"/>
              </a:ext>
            </a:extLst>
          </p:cNvPr>
          <p:cNvSpPr/>
          <p:nvPr/>
        </p:nvSpPr>
        <p:spPr>
          <a:xfrm>
            <a:off x="8721740" y="3107656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6">
            <a:extLst>
              <a:ext uri="{FF2B5EF4-FFF2-40B4-BE49-F238E27FC236}">
                <a16:creationId xmlns:a16="http://schemas.microsoft.com/office/drawing/2014/main" id="{282F92D9-33D0-15E9-BCA9-6DA6D397C803}"/>
              </a:ext>
            </a:extLst>
          </p:cNvPr>
          <p:cNvSpPr/>
          <p:nvPr/>
        </p:nvSpPr>
        <p:spPr>
          <a:xfrm>
            <a:off x="9897902" y="3107656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BBFDCB1-90EC-973E-6362-A9F498D06A4C}"/>
              </a:ext>
            </a:extLst>
          </p:cNvPr>
          <p:cNvGrpSpPr/>
          <p:nvPr/>
        </p:nvGrpSpPr>
        <p:grpSpPr>
          <a:xfrm>
            <a:off x="81508" y="3556792"/>
            <a:ext cx="2194560" cy="359308"/>
            <a:chOff x="219874" y="1633355"/>
            <a:chExt cx="1570534" cy="251285"/>
          </a:xfrm>
        </p:grpSpPr>
        <p:sp>
          <p:nvSpPr>
            <p:cNvPr id="41" name="Rounded Rectangle 37">
              <a:extLst>
                <a:ext uri="{FF2B5EF4-FFF2-40B4-BE49-F238E27FC236}">
                  <a16:creationId xmlns:a16="http://schemas.microsoft.com/office/drawing/2014/main" id="{A67AACA3-7902-D18B-BB5C-144DA14F372B}"/>
                </a:ext>
              </a:extLst>
            </p:cNvPr>
            <p:cNvSpPr/>
            <p:nvPr/>
          </p:nvSpPr>
          <p:spPr>
            <a:xfrm>
              <a:off x="219874" y="1633355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42" name="Rounded Rectangle 38">
              <a:extLst>
                <a:ext uri="{FF2B5EF4-FFF2-40B4-BE49-F238E27FC236}">
                  <a16:creationId xmlns:a16="http://schemas.microsoft.com/office/drawing/2014/main" id="{B20B1FC7-092F-95EF-5BD9-81D1756ECEC1}"/>
                </a:ext>
              </a:extLst>
            </p:cNvPr>
            <p:cNvSpPr/>
            <p:nvPr/>
          </p:nvSpPr>
          <p:spPr>
            <a:xfrm>
              <a:off x="219874" y="1633355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43" name="Rounded Rectangle 40">
            <a:extLst>
              <a:ext uri="{FF2B5EF4-FFF2-40B4-BE49-F238E27FC236}">
                <a16:creationId xmlns:a16="http://schemas.microsoft.com/office/drawing/2014/main" id="{CBF82C10-B4BE-98CA-3E1B-02CCD50A3489}"/>
              </a:ext>
            </a:extLst>
          </p:cNvPr>
          <p:cNvSpPr/>
          <p:nvPr/>
        </p:nvSpPr>
        <p:spPr>
          <a:xfrm>
            <a:off x="2341861" y="3556792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1">
            <a:extLst>
              <a:ext uri="{FF2B5EF4-FFF2-40B4-BE49-F238E27FC236}">
                <a16:creationId xmlns:a16="http://schemas.microsoft.com/office/drawing/2014/main" id="{A03417A8-C920-21DD-CA54-2F034410DBD3}"/>
              </a:ext>
            </a:extLst>
          </p:cNvPr>
          <p:cNvSpPr/>
          <p:nvPr/>
        </p:nvSpPr>
        <p:spPr>
          <a:xfrm>
            <a:off x="3240133" y="3556792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2">
            <a:extLst>
              <a:ext uri="{FF2B5EF4-FFF2-40B4-BE49-F238E27FC236}">
                <a16:creationId xmlns:a16="http://schemas.microsoft.com/office/drawing/2014/main" id="{B7BB2CE5-1839-18BA-B5C5-4C89BCD3772F}"/>
              </a:ext>
            </a:extLst>
          </p:cNvPr>
          <p:cNvSpPr/>
          <p:nvPr/>
        </p:nvSpPr>
        <p:spPr>
          <a:xfrm>
            <a:off x="3958751" y="3556792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3">
            <a:extLst>
              <a:ext uri="{FF2B5EF4-FFF2-40B4-BE49-F238E27FC236}">
                <a16:creationId xmlns:a16="http://schemas.microsoft.com/office/drawing/2014/main" id="{D100DDE9-B618-87E5-7ABA-85C098AC4AC2}"/>
              </a:ext>
            </a:extLst>
          </p:cNvPr>
          <p:cNvSpPr/>
          <p:nvPr/>
        </p:nvSpPr>
        <p:spPr>
          <a:xfrm>
            <a:off x="5218477" y="3556792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4">
            <a:extLst>
              <a:ext uri="{FF2B5EF4-FFF2-40B4-BE49-F238E27FC236}">
                <a16:creationId xmlns:a16="http://schemas.microsoft.com/office/drawing/2014/main" id="{EDD62DDC-28CD-9910-CB8A-3AB13A9962CA}"/>
              </a:ext>
            </a:extLst>
          </p:cNvPr>
          <p:cNvSpPr/>
          <p:nvPr/>
        </p:nvSpPr>
        <p:spPr>
          <a:xfrm>
            <a:off x="6386231" y="3556792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5">
            <a:extLst>
              <a:ext uri="{FF2B5EF4-FFF2-40B4-BE49-F238E27FC236}">
                <a16:creationId xmlns:a16="http://schemas.microsoft.com/office/drawing/2014/main" id="{FA80D65B-29EA-5DEF-CE5B-CDCB7C7B1204}"/>
              </a:ext>
            </a:extLst>
          </p:cNvPr>
          <p:cNvSpPr/>
          <p:nvPr/>
        </p:nvSpPr>
        <p:spPr>
          <a:xfrm>
            <a:off x="7015022" y="3556792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6">
            <a:extLst>
              <a:ext uri="{FF2B5EF4-FFF2-40B4-BE49-F238E27FC236}">
                <a16:creationId xmlns:a16="http://schemas.microsoft.com/office/drawing/2014/main" id="{87BD23C1-6DA1-4EA8-E16E-241D1BFE21BE}"/>
              </a:ext>
            </a:extLst>
          </p:cNvPr>
          <p:cNvSpPr/>
          <p:nvPr/>
        </p:nvSpPr>
        <p:spPr>
          <a:xfrm>
            <a:off x="8003122" y="3556792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7">
            <a:extLst>
              <a:ext uri="{FF2B5EF4-FFF2-40B4-BE49-F238E27FC236}">
                <a16:creationId xmlns:a16="http://schemas.microsoft.com/office/drawing/2014/main" id="{C193E69B-DFDC-488E-4316-81CA965246AA}"/>
              </a:ext>
            </a:extLst>
          </p:cNvPr>
          <p:cNvSpPr/>
          <p:nvPr/>
        </p:nvSpPr>
        <p:spPr>
          <a:xfrm>
            <a:off x="8721740" y="3556792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8">
            <a:extLst>
              <a:ext uri="{FF2B5EF4-FFF2-40B4-BE49-F238E27FC236}">
                <a16:creationId xmlns:a16="http://schemas.microsoft.com/office/drawing/2014/main" id="{3DE78854-1B0F-BDF5-BF28-8037AA286319}"/>
              </a:ext>
            </a:extLst>
          </p:cNvPr>
          <p:cNvSpPr/>
          <p:nvPr/>
        </p:nvSpPr>
        <p:spPr>
          <a:xfrm>
            <a:off x="9897902" y="3556792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E90A9719-5BA5-5DD1-CFF1-DCBBF11D5D93}"/>
              </a:ext>
            </a:extLst>
          </p:cNvPr>
          <p:cNvGrpSpPr/>
          <p:nvPr/>
        </p:nvGrpSpPr>
        <p:grpSpPr>
          <a:xfrm>
            <a:off x="81508" y="4005928"/>
            <a:ext cx="2194560" cy="359308"/>
            <a:chOff x="219874" y="1947462"/>
            <a:chExt cx="1570534" cy="251285"/>
          </a:xfrm>
        </p:grpSpPr>
        <p:sp>
          <p:nvSpPr>
            <p:cNvPr id="53" name="Rounded Rectangle 49">
              <a:extLst>
                <a:ext uri="{FF2B5EF4-FFF2-40B4-BE49-F238E27FC236}">
                  <a16:creationId xmlns:a16="http://schemas.microsoft.com/office/drawing/2014/main" id="{542E4FD5-E921-42FB-94FB-FE468F18A352}"/>
                </a:ext>
              </a:extLst>
            </p:cNvPr>
            <p:cNvSpPr/>
            <p:nvPr/>
          </p:nvSpPr>
          <p:spPr>
            <a:xfrm>
              <a:off x="219874" y="1947462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dirty="0"/>
            </a:p>
          </p:txBody>
        </p:sp>
        <p:sp>
          <p:nvSpPr>
            <p:cNvPr id="54" name="Rounded Rectangle 50">
              <a:extLst>
                <a:ext uri="{FF2B5EF4-FFF2-40B4-BE49-F238E27FC236}">
                  <a16:creationId xmlns:a16="http://schemas.microsoft.com/office/drawing/2014/main" id="{1DFAFC88-1892-0474-9A0C-8BE510DF7C4B}"/>
                </a:ext>
              </a:extLst>
            </p:cNvPr>
            <p:cNvSpPr/>
            <p:nvPr/>
          </p:nvSpPr>
          <p:spPr>
            <a:xfrm>
              <a:off x="219874" y="1947462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55" name="Rounded Rectangle 52">
            <a:extLst>
              <a:ext uri="{FF2B5EF4-FFF2-40B4-BE49-F238E27FC236}">
                <a16:creationId xmlns:a16="http://schemas.microsoft.com/office/drawing/2014/main" id="{64103113-3880-96E6-82D6-22A5D410C906}"/>
              </a:ext>
            </a:extLst>
          </p:cNvPr>
          <p:cNvSpPr/>
          <p:nvPr/>
        </p:nvSpPr>
        <p:spPr>
          <a:xfrm>
            <a:off x="2341861" y="4005928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6" name="Rounded Rectangle 53">
            <a:extLst>
              <a:ext uri="{FF2B5EF4-FFF2-40B4-BE49-F238E27FC236}">
                <a16:creationId xmlns:a16="http://schemas.microsoft.com/office/drawing/2014/main" id="{7AC06665-340D-CCE8-78D7-1D2739BBEA95}"/>
              </a:ext>
            </a:extLst>
          </p:cNvPr>
          <p:cNvSpPr/>
          <p:nvPr/>
        </p:nvSpPr>
        <p:spPr>
          <a:xfrm>
            <a:off x="3240133" y="4005928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7" name="Rounded Rectangle 54">
            <a:extLst>
              <a:ext uri="{FF2B5EF4-FFF2-40B4-BE49-F238E27FC236}">
                <a16:creationId xmlns:a16="http://schemas.microsoft.com/office/drawing/2014/main" id="{1126A13D-6FFE-92A2-0AF4-861940554B6C}"/>
              </a:ext>
            </a:extLst>
          </p:cNvPr>
          <p:cNvSpPr/>
          <p:nvPr/>
        </p:nvSpPr>
        <p:spPr>
          <a:xfrm>
            <a:off x="3958751" y="4005928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8" name="Rounded Rectangle 55">
            <a:extLst>
              <a:ext uri="{FF2B5EF4-FFF2-40B4-BE49-F238E27FC236}">
                <a16:creationId xmlns:a16="http://schemas.microsoft.com/office/drawing/2014/main" id="{528284AE-A280-E938-FFA6-D35E140E02DB}"/>
              </a:ext>
            </a:extLst>
          </p:cNvPr>
          <p:cNvSpPr/>
          <p:nvPr/>
        </p:nvSpPr>
        <p:spPr>
          <a:xfrm>
            <a:off x="5218477" y="4005928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9" name="Rounded Rectangle 56">
            <a:extLst>
              <a:ext uri="{FF2B5EF4-FFF2-40B4-BE49-F238E27FC236}">
                <a16:creationId xmlns:a16="http://schemas.microsoft.com/office/drawing/2014/main" id="{22E6522F-EEA6-75EE-BF84-031D052780A8}"/>
              </a:ext>
            </a:extLst>
          </p:cNvPr>
          <p:cNvSpPr/>
          <p:nvPr/>
        </p:nvSpPr>
        <p:spPr>
          <a:xfrm>
            <a:off x="6386231" y="4005928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7">
            <a:extLst>
              <a:ext uri="{FF2B5EF4-FFF2-40B4-BE49-F238E27FC236}">
                <a16:creationId xmlns:a16="http://schemas.microsoft.com/office/drawing/2014/main" id="{3243EF4D-CFB6-3F11-76EA-7E2B49084A3C}"/>
              </a:ext>
            </a:extLst>
          </p:cNvPr>
          <p:cNvSpPr/>
          <p:nvPr/>
        </p:nvSpPr>
        <p:spPr>
          <a:xfrm>
            <a:off x="7015022" y="4005928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58">
            <a:extLst>
              <a:ext uri="{FF2B5EF4-FFF2-40B4-BE49-F238E27FC236}">
                <a16:creationId xmlns:a16="http://schemas.microsoft.com/office/drawing/2014/main" id="{BFB04768-7068-2D6E-1621-79ADE975AD0F}"/>
              </a:ext>
            </a:extLst>
          </p:cNvPr>
          <p:cNvSpPr/>
          <p:nvPr/>
        </p:nvSpPr>
        <p:spPr>
          <a:xfrm>
            <a:off x="8003122" y="4005928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59">
            <a:extLst>
              <a:ext uri="{FF2B5EF4-FFF2-40B4-BE49-F238E27FC236}">
                <a16:creationId xmlns:a16="http://schemas.microsoft.com/office/drawing/2014/main" id="{2349A55D-2E67-9421-B084-FD2C8D0FC827}"/>
              </a:ext>
            </a:extLst>
          </p:cNvPr>
          <p:cNvSpPr/>
          <p:nvPr/>
        </p:nvSpPr>
        <p:spPr>
          <a:xfrm>
            <a:off x="8721740" y="4005928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3" name="Rounded Rectangle 60">
            <a:extLst>
              <a:ext uri="{FF2B5EF4-FFF2-40B4-BE49-F238E27FC236}">
                <a16:creationId xmlns:a16="http://schemas.microsoft.com/office/drawing/2014/main" id="{8755B75D-3F2D-1804-F586-1338FEFC4F56}"/>
              </a:ext>
            </a:extLst>
          </p:cNvPr>
          <p:cNvSpPr/>
          <p:nvPr/>
        </p:nvSpPr>
        <p:spPr>
          <a:xfrm>
            <a:off x="9897902" y="4005928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806664E5-0FF7-B79D-1AB6-8E4089811212}"/>
              </a:ext>
            </a:extLst>
          </p:cNvPr>
          <p:cNvGrpSpPr/>
          <p:nvPr/>
        </p:nvGrpSpPr>
        <p:grpSpPr>
          <a:xfrm>
            <a:off x="81508" y="4455065"/>
            <a:ext cx="2194560" cy="359308"/>
            <a:chOff x="219874" y="2261569"/>
            <a:chExt cx="1570534" cy="251285"/>
          </a:xfrm>
        </p:grpSpPr>
        <p:sp>
          <p:nvSpPr>
            <p:cNvPr id="65" name="Rounded Rectangle 61">
              <a:extLst>
                <a:ext uri="{FF2B5EF4-FFF2-40B4-BE49-F238E27FC236}">
                  <a16:creationId xmlns:a16="http://schemas.microsoft.com/office/drawing/2014/main" id="{336953E4-A94E-BEBA-D497-F2EE45FE1A3B}"/>
                </a:ext>
              </a:extLst>
            </p:cNvPr>
            <p:cNvSpPr/>
            <p:nvPr/>
          </p:nvSpPr>
          <p:spPr>
            <a:xfrm>
              <a:off x="219874" y="2261569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31410"/>
                  </a:move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lnTo>
                    <a:pt x="62821" y="62821"/>
                  </a:lnTo>
                  <a:lnTo>
                    <a:pt x="0" y="62821"/>
                  </a:lnTo>
                  <a:close/>
                  <a:moveTo>
                    <a:pt x="1507712" y="0"/>
                  </a:moveTo>
                  <a:lnTo>
                    <a:pt x="1507712" y="62821"/>
                  </a:lnTo>
                  <a:lnTo>
                    <a:pt x="62821" y="62821"/>
                  </a:lnTo>
                  <a:lnTo>
                    <a:pt x="62821" y="0"/>
                  </a:lnTo>
                  <a:close/>
                  <a:moveTo>
                    <a:pt x="1570534" y="62821"/>
                  </a:moveTo>
                  <a:lnTo>
                    <a:pt x="1507712" y="62821"/>
                  </a:lnTo>
                  <a:lnTo>
                    <a:pt x="1507712" y="0"/>
                  </a:ln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close/>
                  <a:moveTo>
                    <a:pt x="1570534" y="188464"/>
                  </a:moveTo>
                  <a:lnTo>
                    <a:pt x="0" y="188464"/>
                  </a:lnTo>
                  <a:lnTo>
                    <a:pt x="0" y="62821"/>
                  </a:lnTo>
                  <a:lnTo>
                    <a:pt x="1570534" y="62821"/>
                  </a:lnTo>
                  <a:close/>
                  <a:moveTo>
                    <a:pt x="0" y="188464"/>
                  </a:moveTo>
                  <a:lnTo>
                    <a:pt x="62821" y="188464"/>
                  </a:lnTo>
                  <a:lnTo>
                    <a:pt x="62821" y="251285"/>
                  </a:ln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close/>
                  <a:moveTo>
                    <a:pt x="62821" y="251285"/>
                  </a:moveTo>
                  <a:lnTo>
                    <a:pt x="62821" y="188464"/>
                  </a:lnTo>
                  <a:lnTo>
                    <a:pt x="1507712" y="188464"/>
                  </a:lnTo>
                  <a:lnTo>
                    <a:pt x="1507712" y="251285"/>
                  </a:lnTo>
                  <a:close/>
                  <a:moveTo>
                    <a:pt x="1507712" y="251285"/>
                  </a:moveTo>
                  <a:lnTo>
                    <a:pt x="1507712" y="188464"/>
                  </a:lnTo>
                  <a:lnTo>
                    <a:pt x="1570534" y="188464"/>
                  </a:ln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6" name="Rounded Rectangle 62">
              <a:extLst>
                <a:ext uri="{FF2B5EF4-FFF2-40B4-BE49-F238E27FC236}">
                  <a16:creationId xmlns:a16="http://schemas.microsoft.com/office/drawing/2014/main" id="{C2D9E5DE-4723-0795-5C54-02AA8089AEC0}"/>
                </a:ext>
              </a:extLst>
            </p:cNvPr>
            <p:cNvSpPr/>
            <p:nvPr/>
          </p:nvSpPr>
          <p:spPr>
            <a:xfrm>
              <a:off x="219874" y="2261569"/>
              <a:ext cx="1570534" cy="251285"/>
            </a:xfrm>
            <a:custGeom>
              <a:avLst/>
              <a:gdLst/>
              <a:ahLst/>
              <a:cxnLst/>
              <a:rect l="0" t="0" r="0" b="0"/>
              <a:pathLst>
                <a:path w="1570534" h="251285">
                  <a:moveTo>
                    <a:pt x="0" y="62821"/>
                  </a:moveTo>
                  <a:lnTo>
                    <a:pt x="0" y="31410"/>
                  </a:lnTo>
                  <a:cubicBezTo>
                    <a:pt x="0" y="14063"/>
                    <a:pt x="14063" y="0"/>
                    <a:pt x="31410" y="0"/>
                  </a:cubicBezTo>
                  <a:lnTo>
                    <a:pt x="62821" y="0"/>
                  </a:lnTo>
                  <a:moveTo>
                    <a:pt x="1570534" y="188464"/>
                  </a:moveTo>
                  <a:lnTo>
                    <a:pt x="1570534" y="62821"/>
                  </a:lnTo>
                  <a:moveTo>
                    <a:pt x="0" y="188464"/>
                  </a:moveTo>
                  <a:lnTo>
                    <a:pt x="0" y="62821"/>
                  </a:lnTo>
                  <a:moveTo>
                    <a:pt x="62821" y="0"/>
                  </a:moveTo>
                  <a:lnTo>
                    <a:pt x="1507712" y="0"/>
                  </a:lnTo>
                  <a:moveTo>
                    <a:pt x="62821" y="251285"/>
                  </a:moveTo>
                  <a:lnTo>
                    <a:pt x="31410" y="251285"/>
                  </a:lnTo>
                  <a:cubicBezTo>
                    <a:pt x="14063" y="251285"/>
                    <a:pt x="0" y="237222"/>
                    <a:pt x="0" y="219874"/>
                  </a:cubicBezTo>
                  <a:lnTo>
                    <a:pt x="0" y="188464"/>
                  </a:lnTo>
                  <a:moveTo>
                    <a:pt x="1507712" y="0"/>
                  </a:moveTo>
                  <a:lnTo>
                    <a:pt x="1539123" y="0"/>
                  </a:lnTo>
                  <a:cubicBezTo>
                    <a:pt x="1556471" y="0"/>
                    <a:pt x="1570534" y="14063"/>
                    <a:pt x="1570534" y="31410"/>
                  </a:cubicBezTo>
                  <a:lnTo>
                    <a:pt x="1570534" y="62821"/>
                  </a:lnTo>
                  <a:moveTo>
                    <a:pt x="1507712" y="251285"/>
                  </a:moveTo>
                  <a:lnTo>
                    <a:pt x="62821" y="251285"/>
                  </a:lnTo>
                  <a:moveTo>
                    <a:pt x="1570534" y="188464"/>
                  </a:moveTo>
                  <a:lnTo>
                    <a:pt x="1570534" y="219874"/>
                  </a:lnTo>
                  <a:cubicBezTo>
                    <a:pt x="1570534" y="237222"/>
                    <a:pt x="1556471" y="251285"/>
                    <a:pt x="1539123" y="251285"/>
                  </a:cubicBezTo>
                  <a:lnTo>
                    <a:pt x="1507712" y="251285"/>
                  </a:lnTo>
                </a:path>
              </a:pathLst>
            </a:custGeom>
            <a:noFill/>
            <a:ln w="78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67" name="Rounded Rectangle 64">
            <a:extLst>
              <a:ext uri="{FF2B5EF4-FFF2-40B4-BE49-F238E27FC236}">
                <a16:creationId xmlns:a16="http://schemas.microsoft.com/office/drawing/2014/main" id="{F09FE252-6C1C-FFCE-5CC5-178EC21FC4AC}"/>
              </a:ext>
            </a:extLst>
          </p:cNvPr>
          <p:cNvSpPr/>
          <p:nvPr/>
        </p:nvSpPr>
        <p:spPr>
          <a:xfrm>
            <a:off x="2341861" y="4455065"/>
            <a:ext cx="808445" cy="359308"/>
          </a:xfrm>
          <a:custGeom>
            <a:avLst/>
            <a:gdLst/>
            <a:ahLst/>
            <a:cxnLst/>
            <a:rect l="0" t="0" r="0" b="0"/>
            <a:pathLst>
              <a:path w="565392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02570" y="0"/>
                </a:moveTo>
                <a:lnTo>
                  <a:pt x="502570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565392" y="62821"/>
                </a:moveTo>
                <a:lnTo>
                  <a:pt x="502570" y="62821"/>
                </a:lnTo>
                <a:lnTo>
                  <a:pt x="502570" y="0"/>
                </a:lnTo>
                <a:lnTo>
                  <a:pt x="533981" y="0"/>
                </a:lnTo>
                <a:cubicBezTo>
                  <a:pt x="551329" y="0"/>
                  <a:pt x="565392" y="14063"/>
                  <a:pt x="565392" y="31410"/>
                </a:cubicBezTo>
                <a:close/>
                <a:moveTo>
                  <a:pt x="565392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565392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02570" y="188464"/>
                </a:lnTo>
                <a:lnTo>
                  <a:pt x="502570" y="251285"/>
                </a:lnTo>
                <a:close/>
                <a:moveTo>
                  <a:pt x="502570" y="251285"/>
                </a:moveTo>
                <a:lnTo>
                  <a:pt x="502570" y="188464"/>
                </a:lnTo>
                <a:lnTo>
                  <a:pt x="565392" y="188464"/>
                </a:lnTo>
                <a:lnTo>
                  <a:pt x="565392" y="219874"/>
                </a:lnTo>
                <a:cubicBezTo>
                  <a:pt x="565392" y="237222"/>
                  <a:pt x="551329" y="251285"/>
                  <a:pt x="533981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8" name="Rounded Rectangle 65">
            <a:extLst>
              <a:ext uri="{FF2B5EF4-FFF2-40B4-BE49-F238E27FC236}">
                <a16:creationId xmlns:a16="http://schemas.microsoft.com/office/drawing/2014/main" id="{BD651479-A18A-A158-AB64-AA8562E71C36}"/>
              </a:ext>
            </a:extLst>
          </p:cNvPr>
          <p:cNvSpPr/>
          <p:nvPr/>
        </p:nvSpPr>
        <p:spPr>
          <a:xfrm>
            <a:off x="3240133" y="4455065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9" name="Rounded Rectangle 66">
            <a:extLst>
              <a:ext uri="{FF2B5EF4-FFF2-40B4-BE49-F238E27FC236}">
                <a16:creationId xmlns:a16="http://schemas.microsoft.com/office/drawing/2014/main" id="{6AE153BD-031E-B68A-A693-F63F913198B7}"/>
              </a:ext>
            </a:extLst>
          </p:cNvPr>
          <p:cNvSpPr/>
          <p:nvPr/>
        </p:nvSpPr>
        <p:spPr>
          <a:xfrm>
            <a:off x="3958751" y="4455065"/>
            <a:ext cx="1188720" cy="359308"/>
          </a:xfrm>
          <a:custGeom>
            <a:avLst/>
            <a:gdLst/>
            <a:ahLst/>
            <a:cxnLst/>
            <a:rect l="0" t="0" r="0" b="0"/>
            <a:pathLst>
              <a:path w="87949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816677" y="0"/>
                </a:moveTo>
                <a:lnTo>
                  <a:pt x="816677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79499" y="62821"/>
                </a:moveTo>
                <a:lnTo>
                  <a:pt x="816677" y="62821"/>
                </a:lnTo>
                <a:lnTo>
                  <a:pt x="816677" y="0"/>
                </a:lnTo>
                <a:lnTo>
                  <a:pt x="848088" y="0"/>
                </a:lnTo>
                <a:cubicBezTo>
                  <a:pt x="865436" y="0"/>
                  <a:pt x="879499" y="14063"/>
                  <a:pt x="879499" y="31410"/>
                </a:cubicBezTo>
                <a:close/>
                <a:moveTo>
                  <a:pt x="87949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7949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816677" y="188464"/>
                </a:lnTo>
                <a:lnTo>
                  <a:pt x="816677" y="251285"/>
                </a:lnTo>
                <a:close/>
                <a:moveTo>
                  <a:pt x="816677" y="251285"/>
                </a:moveTo>
                <a:lnTo>
                  <a:pt x="816677" y="188464"/>
                </a:lnTo>
                <a:lnTo>
                  <a:pt x="879499" y="188464"/>
                </a:lnTo>
                <a:lnTo>
                  <a:pt x="879499" y="219874"/>
                </a:lnTo>
                <a:cubicBezTo>
                  <a:pt x="879499" y="237222"/>
                  <a:pt x="865436" y="251285"/>
                  <a:pt x="84808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0" name="Rounded Rectangle 67">
            <a:extLst>
              <a:ext uri="{FF2B5EF4-FFF2-40B4-BE49-F238E27FC236}">
                <a16:creationId xmlns:a16="http://schemas.microsoft.com/office/drawing/2014/main" id="{34A90AD9-A572-77A8-C470-DAC33DFC8E03}"/>
              </a:ext>
            </a:extLst>
          </p:cNvPr>
          <p:cNvSpPr/>
          <p:nvPr/>
        </p:nvSpPr>
        <p:spPr>
          <a:xfrm>
            <a:off x="5218477" y="4455065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1" name="Rounded Rectangle 68">
            <a:extLst>
              <a:ext uri="{FF2B5EF4-FFF2-40B4-BE49-F238E27FC236}">
                <a16:creationId xmlns:a16="http://schemas.microsoft.com/office/drawing/2014/main" id="{2F37BF69-4657-BCD9-0939-23C8B63F3711}"/>
              </a:ext>
            </a:extLst>
          </p:cNvPr>
          <p:cNvSpPr/>
          <p:nvPr/>
        </p:nvSpPr>
        <p:spPr>
          <a:xfrm>
            <a:off x="6386231" y="4455065"/>
            <a:ext cx="538963" cy="359308"/>
          </a:xfrm>
          <a:custGeom>
            <a:avLst/>
            <a:gdLst/>
            <a:ahLst/>
            <a:cxnLst/>
            <a:rect l="0" t="0" r="0" b="0"/>
            <a:pathLst>
              <a:path w="376928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14106" y="0"/>
                </a:moveTo>
                <a:lnTo>
                  <a:pt x="31410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376928" y="62821"/>
                </a:moveTo>
                <a:lnTo>
                  <a:pt x="314106" y="62821"/>
                </a:lnTo>
                <a:lnTo>
                  <a:pt x="314106" y="0"/>
                </a:lnTo>
                <a:lnTo>
                  <a:pt x="345517" y="0"/>
                </a:lnTo>
                <a:cubicBezTo>
                  <a:pt x="362865" y="0"/>
                  <a:pt x="376928" y="14063"/>
                  <a:pt x="376928" y="31410"/>
                </a:cubicBezTo>
                <a:close/>
                <a:moveTo>
                  <a:pt x="376928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376928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14106" y="188464"/>
                </a:lnTo>
                <a:lnTo>
                  <a:pt x="314106" y="251285"/>
                </a:lnTo>
                <a:close/>
                <a:moveTo>
                  <a:pt x="314106" y="251285"/>
                </a:moveTo>
                <a:lnTo>
                  <a:pt x="314106" y="188464"/>
                </a:lnTo>
                <a:lnTo>
                  <a:pt x="376928" y="188464"/>
                </a:lnTo>
                <a:lnTo>
                  <a:pt x="376928" y="219874"/>
                </a:lnTo>
                <a:cubicBezTo>
                  <a:pt x="376928" y="237222"/>
                  <a:pt x="362865" y="251285"/>
                  <a:pt x="34551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2" name="Rounded Rectangle 69">
            <a:extLst>
              <a:ext uri="{FF2B5EF4-FFF2-40B4-BE49-F238E27FC236}">
                <a16:creationId xmlns:a16="http://schemas.microsoft.com/office/drawing/2014/main" id="{6DE76CEA-F68F-85B9-8FBD-1D720F7B4D7B}"/>
              </a:ext>
            </a:extLst>
          </p:cNvPr>
          <p:cNvSpPr/>
          <p:nvPr/>
        </p:nvSpPr>
        <p:spPr>
          <a:xfrm>
            <a:off x="7015022" y="4455065"/>
            <a:ext cx="898271" cy="359308"/>
          </a:xfrm>
          <a:custGeom>
            <a:avLst/>
            <a:gdLst/>
            <a:ahLst/>
            <a:cxnLst/>
            <a:rect l="0" t="0" r="0" b="0"/>
            <a:pathLst>
              <a:path w="628213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565392" y="0"/>
                </a:moveTo>
                <a:lnTo>
                  <a:pt x="565392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628213" y="62821"/>
                </a:moveTo>
                <a:lnTo>
                  <a:pt x="565392" y="62821"/>
                </a:lnTo>
                <a:lnTo>
                  <a:pt x="565392" y="0"/>
                </a:lnTo>
                <a:lnTo>
                  <a:pt x="596803" y="0"/>
                </a:lnTo>
                <a:cubicBezTo>
                  <a:pt x="614150" y="0"/>
                  <a:pt x="628213" y="14063"/>
                  <a:pt x="628213" y="31410"/>
                </a:cubicBezTo>
                <a:close/>
                <a:moveTo>
                  <a:pt x="628213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628213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565392" y="188464"/>
                </a:lnTo>
                <a:lnTo>
                  <a:pt x="565392" y="251285"/>
                </a:lnTo>
                <a:close/>
                <a:moveTo>
                  <a:pt x="565392" y="251285"/>
                </a:moveTo>
                <a:lnTo>
                  <a:pt x="565392" y="188464"/>
                </a:lnTo>
                <a:lnTo>
                  <a:pt x="628213" y="188464"/>
                </a:lnTo>
                <a:lnTo>
                  <a:pt x="628213" y="219874"/>
                </a:lnTo>
                <a:cubicBezTo>
                  <a:pt x="628213" y="237222"/>
                  <a:pt x="614150" y="251285"/>
                  <a:pt x="596803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3" name="Rounded Rectangle 70">
            <a:extLst>
              <a:ext uri="{FF2B5EF4-FFF2-40B4-BE49-F238E27FC236}">
                <a16:creationId xmlns:a16="http://schemas.microsoft.com/office/drawing/2014/main" id="{85A297D6-9FC8-70EE-3ECD-7F7E86B0C888}"/>
              </a:ext>
            </a:extLst>
          </p:cNvPr>
          <p:cNvSpPr/>
          <p:nvPr/>
        </p:nvSpPr>
        <p:spPr>
          <a:xfrm>
            <a:off x="8003122" y="4455065"/>
            <a:ext cx="628790" cy="359308"/>
          </a:xfrm>
          <a:custGeom>
            <a:avLst/>
            <a:gdLst/>
            <a:ahLst/>
            <a:cxnLst/>
            <a:rect l="0" t="0" r="0" b="0"/>
            <a:pathLst>
              <a:path w="439749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376928" y="0"/>
                </a:moveTo>
                <a:lnTo>
                  <a:pt x="376928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439749" y="62821"/>
                </a:moveTo>
                <a:lnTo>
                  <a:pt x="376928" y="62821"/>
                </a:lnTo>
                <a:lnTo>
                  <a:pt x="376928" y="0"/>
                </a:lnTo>
                <a:lnTo>
                  <a:pt x="408338" y="0"/>
                </a:lnTo>
                <a:cubicBezTo>
                  <a:pt x="425686" y="0"/>
                  <a:pt x="439749" y="14063"/>
                  <a:pt x="439749" y="31410"/>
                </a:cubicBezTo>
                <a:close/>
                <a:moveTo>
                  <a:pt x="439749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439749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376928" y="188464"/>
                </a:lnTo>
                <a:lnTo>
                  <a:pt x="376928" y="251285"/>
                </a:lnTo>
                <a:close/>
                <a:moveTo>
                  <a:pt x="376928" y="251285"/>
                </a:moveTo>
                <a:lnTo>
                  <a:pt x="376928" y="188464"/>
                </a:lnTo>
                <a:lnTo>
                  <a:pt x="439749" y="188464"/>
                </a:lnTo>
                <a:lnTo>
                  <a:pt x="439749" y="219874"/>
                </a:lnTo>
                <a:cubicBezTo>
                  <a:pt x="439749" y="237222"/>
                  <a:pt x="425686" y="251285"/>
                  <a:pt x="408338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4" name="Rounded Rectangle 71">
            <a:extLst>
              <a:ext uri="{FF2B5EF4-FFF2-40B4-BE49-F238E27FC236}">
                <a16:creationId xmlns:a16="http://schemas.microsoft.com/office/drawing/2014/main" id="{C9BB41C4-97C7-F894-1DAB-8CF9258E6F94}"/>
              </a:ext>
            </a:extLst>
          </p:cNvPr>
          <p:cNvSpPr/>
          <p:nvPr/>
        </p:nvSpPr>
        <p:spPr>
          <a:xfrm>
            <a:off x="8721740" y="4455065"/>
            <a:ext cx="109728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5" name="Rounded Rectangle 72">
            <a:extLst>
              <a:ext uri="{FF2B5EF4-FFF2-40B4-BE49-F238E27FC236}">
                <a16:creationId xmlns:a16="http://schemas.microsoft.com/office/drawing/2014/main" id="{F5655E7A-3500-1CDB-CA5D-91C6B6E63EA5}"/>
              </a:ext>
            </a:extLst>
          </p:cNvPr>
          <p:cNvSpPr/>
          <p:nvPr/>
        </p:nvSpPr>
        <p:spPr>
          <a:xfrm>
            <a:off x="9897902" y="4455065"/>
            <a:ext cx="1077926" cy="359308"/>
          </a:xfrm>
          <a:custGeom>
            <a:avLst/>
            <a:gdLst/>
            <a:ahLst/>
            <a:cxnLst/>
            <a:rect l="0" t="0" r="0" b="0"/>
            <a:pathLst>
              <a:path w="753856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691035" y="0"/>
                </a:moveTo>
                <a:lnTo>
                  <a:pt x="691035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753856" y="62821"/>
                </a:moveTo>
                <a:lnTo>
                  <a:pt x="691035" y="62821"/>
                </a:lnTo>
                <a:lnTo>
                  <a:pt x="691035" y="0"/>
                </a:lnTo>
                <a:lnTo>
                  <a:pt x="722445" y="0"/>
                </a:lnTo>
                <a:cubicBezTo>
                  <a:pt x="739793" y="0"/>
                  <a:pt x="753856" y="14063"/>
                  <a:pt x="753856" y="31410"/>
                </a:cubicBezTo>
                <a:close/>
                <a:moveTo>
                  <a:pt x="753856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753856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691035" y="188464"/>
                </a:lnTo>
                <a:lnTo>
                  <a:pt x="691035" y="251285"/>
                </a:lnTo>
                <a:close/>
                <a:moveTo>
                  <a:pt x="691035" y="251285"/>
                </a:moveTo>
                <a:lnTo>
                  <a:pt x="691035" y="188464"/>
                </a:lnTo>
                <a:lnTo>
                  <a:pt x="753856" y="188464"/>
                </a:lnTo>
                <a:lnTo>
                  <a:pt x="753856" y="219874"/>
                </a:lnTo>
                <a:cubicBezTo>
                  <a:pt x="753856" y="237222"/>
                  <a:pt x="739793" y="251285"/>
                  <a:pt x="722445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CE192B6D-B01C-27E7-E274-D5B60899D382}"/>
              </a:ext>
            </a:extLst>
          </p:cNvPr>
          <p:cNvSpPr txBox="1"/>
          <p:nvPr/>
        </p:nvSpPr>
        <p:spPr>
          <a:xfrm>
            <a:off x="10167687" y="3156568"/>
            <a:ext cx="564258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C1321B9-2CC0-6922-D4DC-FE39A954E40A}"/>
              </a:ext>
            </a:extLst>
          </p:cNvPr>
          <p:cNvSpPr txBox="1"/>
          <p:nvPr/>
        </p:nvSpPr>
        <p:spPr>
          <a:xfrm>
            <a:off x="9064540" y="317195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1,59 L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EA20629-6894-A9CF-ACF3-0C0D3FDCC344}"/>
              </a:ext>
            </a:extLst>
          </p:cNvPr>
          <p:cNvSpPr txBox="1"/>
          <p:nvPr/>
        </p:nvSpPr>
        <p:spPr>
          <a:xfrm>
            <a:off x="186307" y="3661591"/>
            <a:ext cx="20486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Preço na Refinaria (USD/litro)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13FADDF7-CE0F-33BF-6FE4-86CAC523DB1F}"/>
              </a:ext>
            </a:extLst>
          </p:cNvPr>
          <p:cNvSpPr txBox="1"/>
          <p:nvPr/>
        </p:nvSpPr>
        <p:spPr>
          <a:xfrm>
            <a:off x="8013732" y="3173367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11,13 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B6336BCB-F7D5-1EB6-2494-C4655E3AD679}"/>
              </a:ext>
            </a:extLst>
          </p:cNvPr>
          <p:cNvSpPr txBox="1"/>
          <p:nvPr/>
        </p:nvSpPr>
        <p:spPr>
          <a:xfrm>
            <a:off x="2569751" y="3628724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0,60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3AAC9F5B-BF75-FBE6-ED3E-3140162BDE88}"/>
              </a:ext>
            </a:extLst>
          </p:cNvPr>
          <p:cNvSpPr txBox="1"/>
          <p:nvPr/>
        </p:nvSpPr>
        <p:spPr>
          <a:xfrm>
            <a:off x="7219268" y="3173367"/>
            <a:ext cx="495328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6976F07-4EC0-BB3E-80C5-0CDC56923124}"/>
              </a:ext>
            </a:extLst>
          </p:cNvPr>
          <p:cNvSpPr txBox="1"/>
          <p:nvPr/>
        </p:nvSpPr>
        <p:spPr>
          <a:xfrm>
            <a:off x="3369039" y="3628724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0,50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94FF3EE6-B895-43BE-7DF1-64941112CBDB}"/>
              </a:ext>
            </a:extLst>
          </p:cNvPr>
          <p:cNvSpPr txBox="1"/>
          <p:nvPr/>
        </p:nvSpPr>
        <p:spPr>
          <a:xfrm>
            <a:off x="6409122" y="3186592"/>
            <a:ext cx="4937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4,77 L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842A6C9-6C1A-1C43-FDE3-94CD7477251F}"/>
              </a:ext>
            </a:extLst>
          </p:cNvPr>
          <p:cNvSpPr txBox="1"/>
          <p:nvPr/>
        </p:nvSpPr>
        <p:spPr>
          <a:xfrm>
            <a:off x="4394351" y="3628724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0,45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3BD1D55A-69FF-C6A6-D826-05A6CB35776E}"/>
              </a:ext>
            </a:extLst>
          </p:cNvPr>
          <p:cNvSpPr txBox="1"/>
          <p:nvPr/>
        </p:nvSpPr>
        <p:spPr>
          <a:xfrm>
            <a:off x="5449909" y="3193269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11,13 L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E8D0140-A5BB-9813-26DC-11276F1CA3C8}"/>
              </a:ext>
            </a:extLst>
          </p:cNvPr>
          <p:cNvSpPr txBox="1"/>
          <p:nvPr/>
        </p:nvSpPr>
        <p:spPr>
          <a:xfrm>
            <a:off x="5581109" y="3649459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0,30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9212B51-EE49-F14E-E1D1-A9ED2A944DAB}"/>
              </a:ext>
            </a:extLst>
          </p:cNvPr>
          <p:cNvSpPr txBox="1"/>
          <p:nvPr/>
        </p:nvSpPr>
        <p:spPr>
          <a:xfrm>
            <a:off x="4275426" y="3186592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14,31 L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4A311E1-40E2-E473-DBB9-B55DD820CABC}"/>
              </a:ext>
            </a:extLst>
          </p:cNvPr>
          <p:cNvSpPr txBox="1"/>
          <p:nvPr/>
        </p:nvSpPr>
        <p:spPr>
          <a:xfrm>
            <a:off x="6479381" y="3628724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0,35</a:t>
            </a:r>
            <a:endParaRPr sz="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34FC4398-576A-7F44-1A9C-FC04264A827E}"/>
              </a:ext>
            </a:extLst>
          </p:cNvPr>
          <p:cNvSpPr txBox="1"/>
          <p:nvPr/>
        </p:nvSpPr>
        <p:spPr>
          <a:xfrm>
            <a:off x="3255567" y="3188712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39,75 L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26913FD2-C27D-2982-4962-194BF20E16FF}"/>
              </a:ext>
            </a:extLst>
          </p:cNvPr>
          <p:cNvSpPr txBox="1"/>
          <p:nvPr/>
        </p:nvSpPr>
        <p:spPr>
          <a:xfrm>
            <a:off x="7287826" y="3628724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0,22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1E94B84F-82A5-CA9F-9694-E35749F8B76A}"/>
              </a:ext>
            </a:extLst>
          </p:cNvPr>
          <p:cNvSpPr txBox="1"/>
          <p:nvPr/>
        </p:nvSpPr>
        <p:spPr>
          <a:xfrm>
            <a:off x="2447122" y="3188712"/>
            <a:ext cx="59792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71,55 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C2F70DA-4E92-FFD5-4F05-A82A379D2D99}"/>
              </a:ext>
            </a:extLst>
          </p:cNvPr>
          <p:cNvSpPr txBox="1"/>
          <p:nvPr/>
        </p:nvSpPr>
        <p:spPr>
          <a:xfrm>
            <a:off x="8136361" y="3628724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0,40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30E6C148-CFE8-7CD9-DBCC-9AC1BF24704C}"/>
              </a:ext>
            </a:extLst>
          </p:cNvPr>
          <p:cNvSpPr txBox="1"/>
          <p:nvPr/>
        </p:nvSpPr>
        <p:spPr>
          <a:xfrm>
            <a:off x="186307" y="3212455"/>
            <a:ext cx="1479572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Quantidade em Litros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EF2E26A-FEEF-C6F0-2D18-347A8792F74E}"/>
              </a:ext>
            </a:extLst>
          </p:cNvPr>
          <p:cNvSpPr txBox="1"/>
          <p:nvPr/>
        </p:nvSpPr>
        <p:spPr>
          <a:xfrm>
            <a:off x="9135873" y="3642319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1,10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77CE847-52C4-B9A4-A0D5-8D7FADF8F56C}"/>
              </a:ext>
            </a:extLst>
          </p:cNvPr>
          <p:cNvSpPr txBox="1"/>
          <p:nvPr/>
        </p:nvSpPr>
        <p:spPr>
          <a:xfrm>
            <a:off x="10315164" y="2708842"/>
            <a:ext cx="26930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3%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A75E2B2-1662-3045-0E55-0C8C0DFD0F97}"/>
              </a:ext>
            </a:extLst>
          </p:cNvPr>
          <p:cNvSpPr txBox="1"/>
          <p:nvPr/>
        </p:nvSpPr>
        <p:spPr>
          <a:xfrm>
            <a:off x="10248639" y="3626930"/>
            <a:ext cx="40235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0,25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A3A3EB3-48A6-7A03-203E-461D37DF44FA}"/>
              </a:ext>
            </a:extLst>
          </p:cNvPr>
          <p:cNvSpPr txBox="1"/>
          <p:nvPr/>
        </p:nvSpPr>
        <p:spPr>
          <a:xfrm>
            <a:off x="9194383" y="272423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1%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0AE64C40-17B8-5DB5-E0B3-D209D09F72E6}"/>
              </a:ext>
            </a:extLst>
          </p:cNvPr>
          <p:cNvSpPr txBox="1"/>
          <p:nvPr/>
        </p:nvSpPr>
        <p:spPr>
          <a:xfrm>
            <a:off x="186307" y="4110727"/>
            <a:ext cx="20486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Valor em Dólar (USD) – </a:t>
            </a:r>
            <a:r>
              <a:rPr lang="pt-BR" noProof="0" dirty="0" err="1"/>
              <a:t>Refin</a:t>
            </a:r>
            <a:r>
              <a:rPr lang="pt-BR" noProof="0" dirty="0"/>
              <a:t>.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5D664095-B51D-68BE-F433-5B4DC6C8E1FF}"/>
              </a:ext>
            </a:extLst>
          </p:cNvPr>
          <p:cNvSpPr txBox="1"/>
          <p:nvPr/>
        </p:nvSpPr>
        <p:spPr>
          <a:xfrm>
            <a:off x="8214743" y="2724509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sz="1400" dirty="0"/>
              <a:t>6</a:t>
            </a:r>
            <a:r>
              <a:rPr sz="1400" dirty="0"/>
              <a:t>%</a:t>
            </a:r>
            <a:endParaRPr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4B740EE-121F-2185-BE2E-93EFD574AAB6}"/>
              </a:ext>
            </a:extLst>
          </p:cNvPr>
          <p:cNvSpPr txBox="1"/>
          <p:nvPr/>
        </p:nvSpPr>
        <p:spPr>
          <a:xfrm>
            <a:off x="2509422" y="4077860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42,93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6891B8A0-C7D8-73BC-A6C8-B383A8BCE761}"/>
              </a:ext>
            </a:extLst>
          </p:cNvPr>
          <p:cNvSpPr txBox="1"/>
          <p:nvPr/>
        </p:nvSpPr>
        <p:spPr>
          <a:xfrm>
            <a:off x="7346336" y="273045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3%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A7BC0E8E-1021-0644-EEF2-91A36D3530E6}"/>
              </a:ext>
            </a:extLst>
          </p:cNvPr>
          <p:cNvSpPr txBox="1"/>
          <p:nvPr/>
        </p:nvSpPr>
        <p:spPr>
          <a:xfrm>
            <a:off x="3326900" y="4077860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19,88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2EFBFC-12BE-8A46-CF49-700BF96D5DE5}"/>
              </a:ext>
            </a:extLst>
          </p:cNvPr>
          <p:cNvSpPr txBox="1"/>
          <p:nvPr/>
        </p:nvSpPr>
        <p:spPr>
          <a:xfrm>
            <a:off x="6549869" y="2724509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3%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11C27C85-C78C-C5D1-6C6D-6294527586DD}"/>
              </a:ext>
            </a:extLst>
          </p:cNvPr>
          <p:cNvSpPr txBox="1"/>
          <p:nvPr/>
        </p:nvSpPr>
        <p:spPr>
          <a:xfrm>
            <a:off x="4376780" y="4077860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6,44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E422B757-B80C-BE2A-E649-1C238BEB5E7D}"/>
              </a:ext>
            </a:extLst>
          </p:cNvPr>
          <p:cNvSpPr txBox="1"/>
          <p:nvPr/>
        </p:nvSpPr>
        <p:spPr>
          <a:xfrm>
            <a:off x="5639618" y="273045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7%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91FC79F-23DB-2FB6-35F6-7B9D19DCA33E}"/>
              </a:ext>
            </a:extLst>
          </p:cNvPr>
          <p:cNvSpPr txBox="1"/>
          <p:nvPr/>
        </p:nvSpPr>
        <p:spPr>
          <a:xfrm>
            <a:off x="5581109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3,34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0FF1F96-3D4E-D826-2492-BDBDB59B5C50}"/>
              </a:ext>
            </a:extLst>
          </p:cNvPr>
          <p:cNvSpPr txBox="1"/>
          <p:nvPr/>
        </p:nvSpPr>
        <p:spPr>
          <a:xfrm>
            <a:off x="4435290" y="2730451"/>
            <a:ext cx="23564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9%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32213236-06D1-7E33-D072-C1AF17A7FDF0}"/>
              </a:ext>
            </a:extLst>
          </p:cNvPr>
          <p:cNvSpPr txBox="1"/>
          <p:nvPr/>
        </p:nvSpPr>
        <p:spPr>
          <a:xfrm>
            <a:off x="6479381" y="4086985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1,67</a:t>
            </a:r>
            <a:endParaRPr sz="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6B95EA9-3DD3-16D2-E062-A0779AEC023D}"/>
              </a:ext>
            </a:extLst>
          </p:cNvPr>
          <p:cNvSpPr txBox="1"/>
          <p:nvPr/>
        </p:nvSpPr>
        <p:spPr>
          <a:xfrm>
            <a:off x="3406486" y="2724231"/>
            <a:ext cx="33823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25%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996C872D-705F-9369-472F-E30DBFD9AA50}"/>
              </a:ext>
            </a:extLst>
          </p:cNvPr>
          <p:cNvSpPr txBox="1"/>
          <p:nvPr/>
        </p:nvSpPr>
        <p:spPr>
          <a:xfrm>
            <a:off x="7287826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1,05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4917D76-B88E-2B51-97AA-10453CFFBAC7}"/>
              </a:ext>
            </a:extLst>
          </p:cNvPr>
          <p:cNvSpPr txBox="1"/>
          <p:nvPr/>
        </p:nvSpPr>
        <p:spPr>
          <a:xfrm>
            <a:off x="2592217" y="2730451"/>
            <a:ext cx="33823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45%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602046-2EFB-BE9C-6386-88BCD9292573}"/>
              </a:ext>
            </a:extLst>
          </p:cNvPr>
          <p:cNvSpPr txBox="1"/>
          <p:nvPr/>
        </p:nvSpPr>
        <p:spPr>
          <a:xfrm>
            <a:off x="8136361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4,45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EF7CD9F-EF00-1DA5-4B68-4EB4CA1C450D}"/>
              </a:ext>
            </a:extLst>
          </p:cNvPr>
          <p:cNvSpPr txBox="1"/>
          <p:nvPr/>
        </p:nvSpPr>
        <p:spPr>
          <a:xfrm>
            <a:off x="186307" y="2763318"/>
            <a:ext cx="162704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lang="pt-BR" sz="1200" b="1" noProof="0" dirty="0">
                <a:solidFill>
                  <a:srgbClr val="FFFFFF"/>
                </a:solidFill>
                <a:latin typeface="Roboto"/>
              </a:rPr>
              <a:t>Percentual Aproximado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5374B42-0475-BAFD-02D0-E4D54C6F88FF}"/>
              </a:ext>
            </a:extLst>
          </p:cNvPr>
          <p:cNvSpPr txBox="1"/>
          <p:nvPr/>
        </p:nvSpPr>
        <p:spPr>
          <a:xfrm>
            <a:off x="9135873" y="4077860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1,75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00A2E54-7C72-C5A3-A2C9-EB271111F634}"/>
              </a:ext>
            </a:extLst>
          </p:cNvPr>
          <p:cNvSpPr txBox="1"/>
          <p:nvPr/>
        </p:nvSpPr>
        <p:spPr>
          <a:xfrm>
            <a:off x="10006968" y="2134527"/>
            <a:ext cx="88646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Outros
</a:t>
            </a:r>
            <a:r>
              <a:rPr dirty="0" err="1"/>
              <a:t>Subprodutos</a:t>
            </a:r>
            <a:endParaRPr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EA004B5-9FF3-5A85-5074-D12887612C0D}"/>
              </a:ext>
            </a:extLst>
          </p:cNvPr>
          <p:cNvSpPr txBox="1"/>
          <p:nvPr/>
        </p:nvSpPr>
        <p:spPr>
          <a:xfrm>
            <a:off x="10248639" y="4062471"/>
            <a:ext cx="40235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1,19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AE4CC216-54FF-B7BD-A1F2-C52AB6F83045}"/>
              </a:ext>
            </a:extLst>
          </p:cNvPr>
          <p:cNvSpPr txBox="1"/>
          <p:nvPr/>
        </p:nvSpPr>
        <p:spPr>
          <a:xfrm>
            <a:off x="8863816" y="2224355"/>
            <a:ext cx="90890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 err="1"/>
              <a:t>Lubrificantes</a:t>
            </a:r>
            <a:endParaRPr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2304CAFF-2244-ADF3-67AA-E92621CFDDF5}"/>
              </a:ext>
            </a:extLst>
          </p:cNvPr>
          <p:cNvSpPr txBox="1"/>
          <p:nvPr/>
        </p:nvSpPr>
        <p:spPr>
          <a:xfrm>
            <a:off x="186307" y="4559864"/>
            <a:ext cx="205184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noProof="0" dirty="0"/>
              <a:t>Valor em Dólar (USD) - Varejo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91FAEA9-2DFA-5F1E-6CD8-DE325C0D180F}"/>
              </a:ext>
            </a:extLst>
          </p:cNvPr>
          <p:cNvSpPr txBox="1"/>
          <p:nvPr/>
        </p:nvSpPr>
        <p:spPr>
          <a:xfrm>
            <a:off x="8132473" y="2224355"/>
            <a:ext cx="378309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Nafta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369A122C-363A-C174-1D1F-31DF47FEF5FC}"/>
              </a:ext>
            </a:extLst>
          </p:cNvPr>
          <p:cNvSpPr txBox="1"/>
          <p:nvPr/>
        </p:nvSpPr>
        <p:spPr>
          <a:xfrm>
            <a:off x="2524632" y="4526997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67,26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AA7C0C9E-D60F-3E21-69AE-C3C6FA995540}"/>
              </a:ext>
            </a:extLst>
          </p:cNvPr>
          <p:cNvSpPr txBox="1"/>
          <p:nvPr/>
        </p:nvSpPr>
        <p:spPr>
          <a:xfrm>
            <a:off x="7144448" y="2134527"/>
            <a:ext cx="618759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t>Asfalto e
Betume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56E962F-2F77-B08C-065E-495B293A52C0}"/>
              </a:ext>
            </a:extLst>
          </p:cNvPr>
          <p:cNvSpPr txBox="1"/>
          <p:nvPr/>
        </p:nvSpPr>
        <p:spPr>
          <a:xfrm>
            <a:off x="10235688" y="4511608"/>
            <a:ext cx="402354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600" b="1" dirty="0">
                <a:solidFill>
                  <a:srgbClr val="FFFFFF"/>
                </a:solidFill>
                <a:latin typeface="Roboto"/>
              </a:rPr>
              <a:t>1,67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CAD5079-F038-8A5A-4B26-205FA7F23AF8}"/>
              </a:ext>
            </a:extLst>
          </p:cNvPr>
          <p:cNvSpPr txBox="1"/>
          <p:nvPr/>
        </p:nvSpPr>
        <p:spPr>
          <a:xfrm>
            <a:off x="6515957" y="2224355"/>
            <a:ext cx="286938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/>
              <a:t>GLP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FDBE84EA-5E54-2523-FDB4-71F76949BFFC}"/>
              </a:ext>
            </a:extLst>
          </p:cNvPr>
          <p:cNvSpPr txBox="1"/>
          <p:nvPr/>
        </p:nvSpPr>
        <p:spPr>
          <a:xfrm>
            <a:off x="4398055" y="4526997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7,16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E96ED5E-A566-B796-E943-189464044BFB}"/>
              </a:ext>
            </a:extLst>
          </p:cNvPr>
          <p:cNvSpPr txBox="1"/>
          <p:nvPr/>
        </p:nvSpPr>
        <p:spPr>
          <a:xfrm>
            <a:off x="5335477" y="2134527"/>
            <a:ext cx="86722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t>Óleo
Combustível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E0BC7CD1-5052-7A12-EE82-4AD9C0081A9C}"/>
              </a:ext>
            </a:extLst>
          </p:cNvPr>
          <p:cNvSpPr txBox="1"/>
          <p:nvPr/>
        </p:nvSpPr>
        <p:spPr>
          <a:xfrm>
            <a:off x="5581109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4,45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E3D8705-02C9-3B90-4E81-A0D8A5848DC9}"/>
              </a:ext>
            </a:extLst>
          </p:cNvPr>
          <p:cNvSpPr txBox="1"/>
          <p:nvPr/>
        </p:nvSpPr>
        <p:spPr>
          <a:xfrm>
            <a:off x="4103972" y="2134527"/>
            <a:ext cx="958596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 err="1"/>
              <a:t>Querosene</a:t>
            </a:r>
            <a:r>
              <a:rPr dirty="0"/>
              <a:t> de
</a:t>
            </a:r>
            <a:r>
              <a:rPr dirty="0" err="1"/>
              <a:t>Aviação</a:t>
            </a:r>
            <a:endParaRPr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F30C155E-28A2-364F-8E50-D427C8DDB9F0}"/>
              </a:ext>
            </a:extLst>
          </p:cNvPr>
          <p:cNvSpPr txBox="1"/>
          <p:nvPr/>
        </p:nvSpPr>
        <p:spPr>
          <a:xfrm>
            <a:off x="6479381" y="4526997"/>
            <a:ext cx="352661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2,24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778F7D87-C712-2D57-9F06-11CC3089494A}"/>
              </a:ext>
            </a:extLst>
          </p:cNvPr>
          <p:cNvSpPr txBox="1"/>
          <p:nvPr/>
        </p:nvSpPr>
        <p:spPr>
          <a:xfrm>
            <a:off x="3346953" y="2224355"/>
            <a:ext cx="424796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t>Diesel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9ACBFDFE-D8C2-6CAE-6848-BFA31DF81AE4}"/>
              </a:ext>
            </a:extLst>
          </p:cNvPr>
          <p:cNvSpPr txBox="1"/>
          <p:nvPr/>
        </p:nvSpPr>
        <p:spPr>
          <a:xfrm>
            <a:off x="7287826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1,43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71CA8A-05F1-4E62-63DD-9E743F870B94}"/>
              </a:ext>
            </a:extLst>
          </p:cNvPr>
          <p:cNvSpPr txBox="1"/>
          <p:nvPr/>
        </p:nvSpPr>
        <p:spPr>
          <a:xfrm>
            <a:off x="2452648" y="2224355"/>
            <a:ext cx="599523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dirty="0" err="1"/>
              <a:t>Gasolina</a:t>
            </a:r>
            <a:endParaRPr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CAE5A66-7A66-868E-DE13-CA2C6C1CC01C}"/>
              </a:ext>
            </a:extLst>
          </p:cNvPr>
          <p:cNvSpPr txBox="1"/>
          <p:nvPr/>
        </p:nvSpPr>
        <p:spPr>
          <a:xfrm>
            <a:off x="8147833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5,01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AED5D9AB-17A3-F752-5A74-8D73460ECA2E}"/>
              </a:ext>
            </a:extLst>
          </p:cNvPr>
          <p:cNvSpPr txBox="1"/>
          <p:nvPr/>
        </p:nvSpPr>
        <p:spPr>
          <a:xfrm>
            <a:off x="186307" y="2193040"/>
            <a:ext cx="924933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l"/>
            <a:r>
              <a:rPr lang="pt-BR" sz="1600" b="1" dirty="0">
                <a:solidFill>
                  <a:srgbClr val="FFFFFF"/>
                </a:solidFill>
                <a:latin typeface="Roboto"/>
              </a:rPr>
              <a:t>Derivados</a:t>
            </a:r>
            <a:endParaRPr sz="16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A7B4A248-D0E2-73E1-7C5A-B3BA3D14CC86}"/>
              </a:ext>
            </a:extLst>
          </p:cNvPr>
          <p:cNvSpPr txBox="1"/>
          <p:nvPr/>
        </p:nvSpPr>
        <p:spPr>
          <a:xfrm>
            <a:off x="9135873" y="4526997"/>
            <a:ext cx="352662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2,39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D75047A-6EF0-3E43-EB6C-D3E3D1B37755}"/>
              </a:ext>
            </a:extLst>
          </p:cNvPr>
          <p:cNvSpPr txBox="1"/>
          <p:nvPr/>
        </p:nvSpPr>
        <p:spPr>
          <a:xfrm>
            <a:off x="3326900" y="4526997"/>
            <a:ext cx="45525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sz="1400" dirty="0"/>
              <a:t>24,25</a:t>
            </a:r>
          </a:p>
        </p:txBody>
      </p:sp>
      <p:sp>
        <p:nvSpPr>
          <p:cNvPr id="150" name="Rounded Rectangle 11">
            <a:extLst>
              <a:ext uri="{FF2B5EF4-FFF2-40B4-BE49-F238E27FC236}">
                <a16:creationId xmlns:a16="http://schemas.microsoft.com/office/drawing/2014/main" id="{C39037EB-49D1-AF7D-43CE-8E3E1C6A3FF0}"/>
              </a:ext>
            </a:extLst>
          </p:cNvPr>
          <p:cNvSpPr/>
          <p:nvPr/>
        </p:nvSpPr>
        <p:spPr>
          <a:xfrm>
            <a:off x="11054710" y="2029729"/>
            <a:ext cx="914400" cy="538963"/>
          </a:xfrm>
          <a:custGeom>
            <a:avLst/>
            <a:gdLst/>
            <a:ahLst/>
            <a:cxnLst/>
            <a:rect l="0" t="0" r="0" b="0"/>
            <a:pathLst>
              <a:path w="816677" h="376928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314106"/>
                </a:moveTo>
                <a:lnTo>
                  <a:pt x="0" y="314106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314106"/>
                </a:moveTo>
                <a:lnTo>
                  <a:pt x="62821" y="314106"/>
                </a:lnTo>
                <a:lnTo>
                  <a:pt x="62821" y="376928"/>
                </a:lnTo>
                <a:lnTo>
                  <a:pt x="31410" y="376928"/>
                </a:lnTo>
                <a:cubicBezTo>
                  <a:pt x="14063" y="376928"/>
                  <a:pt x="0" y="362865"/>
                  <a:pt x="0" y="345517"/>
                </a:cubicBezTo>
                <a:close/>
                <a:moveTo>
                  <a:pt x="62821" y="376928"/>
                </a:moveTo>
                <a:lnTo>
                  <a:pt x="62821" y="314106"/>
                </a:lnTo>
                <a:lnTo>
                  <a:pt x="753856" y="314106"/>
                </a:lnTo>
                <a:lnTo>
                  <a:pt x="753856" y="376928"/>
                </a:lnTo>
                <a:close/>
                <a:moveTo>
                  <a:pt x="753856" y="376928"/>
                </a:moveTo>
                <a:lnTo>
                  <a:pt x="753856" y="314106"/>
                </a:lnTo>
                <a:lnTo>
                  <a:pt x="816677" y="314106"/>
                </a:lnTo>
                <a:lnTo>
                  <a:pt x="816677" y="345517"/>
                </a:lnTo>
                <a:cubicBezTo>
                  <a:pt x="816677" y="362865"/>
                  <a:pt x="802614" y="376928"/>
                  <a:pt x="785267" y="376928"/>
                </a:cubicBezTo>
                <a:close/>
              </a:path>
            </a:pathLst>
          </a:custGeom>
          <a:solidFill>
            <a:srgbClr val="666666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1" name="Rounded Rectangle 23">
            <a:extLst>
              <a:ext uri="{FF2B5EF4-FFF2-40B4-BE49-F238E27FC236}">
                <a16:creationId xmlns:a16="http://schemas.microsoft.com/office/drawing/2014/main" id="{238A6765-83BE-B359-BFB4-8ED045B41190}"/>
              </a:ext>
            </a:extLst>
          </p:cNvPr>
          <p:cNvSpPr/>
          <p:nvPr/>
        </p:nvSpPr>
        <p:spPr>
          <a:xfrm>
            <a:off x="11054710" y="2658519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2" name="Rounded Rectangle 35">
            <a:extLst>
              <a:ext uri="{FF2B5EF4-FFF2-40B4-BE49-F238E27FC236}">
                <a16:creationId xmlns:a16="http://schemas.microsoft.com/office/drawing/2014/main" id="{094AD711-8E53-3F4D-756D-4FD1D782E2E5}"/>
              </a:ext>
            </a:extLst>
          </p:cNvPr>
          <p:cNvSpPr/>
          <p:nvPr/>
        </p:nvSpPr>
        <p:spPr>
          <a:xfrm>
            <a:off x="11054710" y="3107656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3" name="Rounded Rectangle 47">
            <a:extLst>
              <a:ext uri="{FF2B5EF4-FFF2-40B4-BE49-F238E27FC236}">
                <a16:creationId xmlns:a16="http://schemas.microsoft.com/office/drawing/2014/main" id="{287CE965-7D9F-4DCE-896D-5F5817CF32C8}"/>
              </a:ext>
            </a:extLst>
          </p:cNvPr>
          <p:cNvSpPr/>
          <p:nvPr/>
        </p:nvSpPr>
        <p:spPr>
          <a:xfrm>
            <a:off x="11054710" y="3556792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4" name="Rounded Rectangle 59">
            <a:extLst>
              <a:ext uri="{FF2B5EF4-FFF2-40B4-BE49-F238E27FC236}">
                <a16:creationId xmlns:a16="http://schemas.microsoft.com/office/drawing/2014/main" id="{2AC643CA-6933-B878-0BDF-E7550233618A}"/>
              </a:ext>
            </a:extLst>
          </p:cNvPr>
          <p:cNvSpPr/>
          <p:nvPr/>
        </p:nvSpPr>
        <p:spPr>
          <a:xfrm>
            <a:off x="11054710" y="4005928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5" name="Rounded Rectangle 71">
            <a:extLst>
              <a:ext uri="{FF2B5EF4-FFF2-40B4-BE49-F238E27FC236}">
                <a16:creationId xmlns:a16="http://schemas.microsoft.com/office/drawing/2014/main" id="{DB3180CE-378B-B525-78FA-E4D2DD239941}"/>
              </a:ext>
            </a:extLst>
          </p:cNvPr>
          <p:cNvSpPr/>
          <p:nvPr/>
        </p:nvSpPr>
        <p:spPr>
          <a:xfrm>
            <a:off x="11054710" y="4455065"/>
            <a:ext cx="914400" cy="359308"/>
          </a:xfrm>
          <a:custGeom>
            <a:avLst/>
            <a:gdLst/>
            <a:ahLst/>
            <a:cxnLst/>
            <a:rect l="0" t="0" r="0" b="0"/>
            <a:pathLst>
              <a:path w="816677" h="251285">
                <a:moveTo>
                  <a:pt x="0" y="31410"/>
                </a:moveTo>
                <a:cubicBezTo>
                  <a:pt x="0" y="14063"/>
                  <a:pt x="14063" y="0"/>
                  <a:pt x="31410" y="0"/>
                </a:cubicBezTo>
                <a:lnTo>
                  <a:pt x="62821" y="0"/>
                </a:lnTo>
                <a:lnTo>
                  <a:pt x="62821" y="62821"/>
                </a:lnTo>
                <a:lnTo>
                  <a:pt x="0" y="62821"/>
                </a:lnTo>
                <a:close/>
                <a:moveTo>
                  <a:pt x="753856" y="0"/>
                </a:moveTo>
                <a:lnTo>
                  <a:pt x="753856" y="62821"/>
                </a:lnTo>
                <a:lnTo>
                  <a:pt x="62821" y="62821"/>
                </a:lnTo>
                <a:lnTo>
                  <a:pt x="62821" y="0"/>
                </a:lnTo>
                <a:close/>
                <a:moveTo>
                  <a:pt x="816677" y="62821"/>
                </a:moveTo>
                <a:lnTo>
                  <a:pt x="753856" y="62821"/>
                </a:lnTo>
                <a:lnTo>
                  <a:pt x="753856" y="0"/>
                </a:lnTo>
                <a:lnTo>
                  <a:pt x="785267" y="0"/>
                </a:lnTo>
                <a:cubicBezTo>
                  <a:pt x="802614" y="0"/>
                  <a:pt x="816677" y="14063"/>
                  <a:pt x="816677" y="31410"/>
                </a:cubicBezTo>
                <a:close/>
                <a:moveTo>
                  <a:pt x="816677" y="188464"/>
                </a:moveTo>
                <a:lnTo>
                  <a:pt x="0" y="188464"/>
                </a:lnTo>
                <a:lnTo>
                  <a:pt x="0" y="62821"/>
                </a:lnTo>
                <a:lnTo>
                  <a:pt x="816677" y="62821"/>
                </a:lnTo>
                <a:close/>
                <a:moveTo>
                  <a:pt x="0" y="188464"/>
                </a:moveTo>
                <a:lnTo>
                  <a:pt x="62821" y="188464"/>
                </a:lnTo>
                <a:lnTo>
                  <a:pt x="62821" y="251285"/>
                </a:lnTo>
                <a:lnTo>
                  <a:pt x="31410" y="251285"/>
                </a:lnTo>
                <a:cubicBezTo>
                  <a:pt x="14063" y="251285"/>
                  <a:pt x="0" y="237222"/>
                  <a:pt x="0" y="219874"/>
                </a:cubicBezTo>
                <a:close/>
                <a:moveTo>
                  <a:pt x="62821" y="251285"/>
                </a:moveTo>
                <a:lnTo>
                  <a:pt x="62821" y="188464"/>
                </a:lnTo>
                <a:lnTo>
                  <a:pt x="753856" y="188464"/>
                </a:lnTo>
                <a:lnTo>
                  <a:pt x="753856" y="251285"/>
                </a:lnTo>
                <a:close/>
                <a:moveTo>
                  <a:pt x="753856" y="251285"/>
                </a:moveTo>
                <a:lnTo>
                  <a:pt x="753856" y="188464"/>
                </a:lnTo>
                <a:lnTo>
                  <a:pt x="816677" y="188464"/>
                </a:lnTo>
                <a:lnTo>
                  <a:pt x="816677" y="219874"/>
                </a:lnTo>
                <a:cubicBezTo>
                  <a:pt x="816677" y="237222"/>
                  <a:pt x="802614" y="251285"/>
                  <a:pt x="785267" y="251285"/>
                </a:cubicBezTo>
                <a:close/>
              </a:path>
            </a:pathLst>
          </a:custGeom>
          <a:solidFill>
            <a:srgbClr val="1EABDA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3F48E83F-9B5E-92D3-60E1-1B9D0D04FD2F}"/>
              </a:ext>
            </a:extLst>
          </p:cNvPr>
          <p:cNvSpPr txBox="1"/>
          <p:nvPr/>
        </p:nvSpPr>
        <p:spPr>
          <a:xfrm>
            <a:off x="11326007" y="3181677"/>
            <a:ext cx="45044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159 L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F4DCD0D-8536-6189-FF37-C2DE3E92754B}"/>
              </a:ext>
            </a:extLst>
          </p:cNvPr>
          <p:cNvSpPr txBox="1"/>
          <p:nvPr/>
        </p:nvSpPr>
        <p:spPr>
          <a:xfrm>
            <a:off x="11468171" y="3636056"/>
            <a:ext cx="141064" cy="2154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pt-BR" sz="1400" b="1" dirty="0">
                <a:solidFill>
                  <a:srgbClr val="FFFFFF"/>
                </a:solidFill>
                <a:latin typeface="Roboto"/>
              </a:rPr>
              <a:t>--</a:t>
            </a:r>
            <a:endParaRPr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B93F4FC-61E0-B1FD-80F8-893DE883F96F}"/>
              </a:ext>
            </a:extLst>
          </p:cNvPr>
          <p:cNvSpPr txBox="1"/>
          <p:nvPr/>
        </p:nvSpPr>
        <p:spPr>
          <a:xfrm>
            <a:off x="11312026" y="2724230"/>
            <a:ext cx="44082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400" b="1" dirty="0">
                <a:solidFill>
                  <a:srgbClr val="FFFFFF"/>
                </a:solidFill>
                <a:latin typeface="Roboto"/>
              </a:rPr>
              <a:t>1</a:t>
            </a:r>
            <a:r>
              <a:rPr lang="pt-BR" sz="1400" b="1" dirty="0">
                <a:solidFill>
                  <a:srgbClr val="FFFFFF"/>
                </a:solidFill>
                <a:latin typeface="Roboto"/>
              </a:rPr>
              <a:t>00</a:t>
            </a:r>
            <a:r>
              <a:rPr sz="1400" b="1" dirty="0">
                <a:solidFill>
                  <a:srgbClr val="FFFFFF"/>
                </a:solidFill>
                <a:latin typeface="Roboto"/>
              </a:rPr>
              <a:t>%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DB462890-B7BD-C50A-2483-A97FE31037C1}"/>
              </a:ext>
            </a:extLst>
          </p:cNvPr>
          <p:cNvSpPr txBox="1"/>
          <p:nvPr/>
        </p:nvSpPr>
        <p:spPr>
          <a:xfrm>
            <a:off x="11329865" y="4077860"/>
            <a:ext cx="455254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 dirty="0">
                <a:solidFill>
                  <a:srgbClr val="FFFFFF"/>
                </a:solidFill>
                <a:latin typeface="Roboto"/>
              </a:rPr>
              <a:t>80,32</a:t>
            </a:r>
            <a:endParaRPr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4CA3F916-5172-7BF9-9CE9-11F0B602DB75}"/>
              </a:ext>
            </a:extLst>
          </p:cNvPr>
          <p:cNvSpPr txBox="1"/>
          <p:nvPr/>
        </p:nvSpPr>
        <p:spPr>
          <a:xfrm>
            <a:off x="11296994" y="2218713"/>
            <a:ext cx="482504" cy="184666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>
            <a:defPPr>
              <a:defRPr lang="en-US"/>
            </a:defPPr>
            <a:lvl1pPr>
              <a:defRPr sz="1200" b="1">
                <a:solidFill>
                  <a:srgbClr val="FFFFFF"/>
                </a:solidFill>
                <a:latin typeface="Roboto"/>
              </a:defRPr>
            </a:lvl1pPr>
          </a:lstStyle>
          <a:p>
            <a:r>
              <a:rPr lang="pt-BR" dirty="0"/>
              <a:t>TOTAL</a:t>
            </a:r>
            <a:endParaRPr dirty="0"/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0CFEF05F-6380-81EF-2499-8F0774AD9A9F}"/>
              </a:ext>
            </a:extLst>
          </p:cNvPr>
          <p:cNvSpPr txBox="1"/>
          <p:nvPr/>
        </p:nvSpPr>
        <p:spPr>
          <a:xfrm>
            <a:off x="11253517" y="4526997"/>
            <a:ext cx="557846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lang="pt-BR" sz="1400" b="1" dirty="0">
                <a:solidFill>
                  <a:srgbClr val="FFFFFF"/>
                </a:solidFill>
                <a:latin typeface="Roboto"/>
              </a:rPr>
              <a:t>113,30</a:t>
            </a:r>
            <a:endParaRPr sz="14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870882BF-84D8-B987-AC2F-676477575B1D}"/>
              </a:ext>
            </a:extLst>
          </p:cNvPr>
          <p:cNvSpPr txBox="1"/>
          <p:nvPr/>
        </p:nvSpPr>
        <p:spPr>
          <a:xfrm>
            <a:off x="130220" y="4922485"/>
            <a:ext cx="10670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EBTDA</a:t>
            </a:r>
            <a:endParaRPr lang="pt-BR" b="1" dirty="0">
              <a:latin typeface="Hurme Geometric Sans 1" panose="020B0400020000000000" pitchFamily="34" charset="0"/>
            </a:endParaRPr>
          </a:p>
          <a:p>
            <a:endParaRPr lang="pt-BR" sz="2400" dirty="0">
              <a:latin typeface="Helvetica" pitchFamily="2" charset="0"/>
            </a:endParaRPr>
          </a:p>
          <a:p>
            <a:r>
              <a:rPr lang="pt-BR" sz="2400" dirty="0">
                <a:latin typeface="Helvetica" pitchFamily="2" charset="0"/>
              </a:rPr>
              <a:t>Com o custo de aquisição por barril entre 45 e 55 USD teremos margem entre </a:t>
            </a:r>
            <a:r>
              <a:rPr lang="en-US" sz="2400" dirty="0">
                <a:latin typeface="Helvetica" pitchFamily="2" charset="0"/>
              </a:rPr>
              <a:t>≅ 46% e 57%</a:t>
            </a:r>
          </a:p>
        </p:txBody>
      </p:sp>
    </p:spTree>
    <p:extLst>
      <p:ext uri="{BB962C8B-B14F-4D97-AF65-F5344CB8AC3E}">
        <p14:creationId xmlns:p14="http://schemas.microsoft.com/office/powerpoint/2010/main" val="32597642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6A85F-BC95-8308-3E78-534FA8DB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905DE30-07EA-BCDA-7A3F-7AB4EDE4A2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7E2721-82C0-F783-E7F3-F395EC187792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Hurme Geometric Sans 1" panose="020B0400020000000000" pitchFamily="34" charset="0"/>
              </a:rPr>
              <a:t>Investimento</a:t>
            </a:r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710ECAA1-869F-08EE-E50E-F6E20EC1E8BB}"/>
              </a:ext>
            </a:extLst>
          </p:cNvPr>
          <p:cNvGrpSpPr/>
          <p:nvPr/>
        </p:nvGrpSpPr>
        <p:grpSpPr>
          <a:xfrm>
            <a:off x="1091255" y="1560951"/>
            <a:ext cx="1092190" cy="955667"/>
            <a:chOff x="813916" y="406958"/>
            <a:chExt cx="723481" cy="633046"/>
          </a:xfrm>
        </p:grpSpPr>
        <p:sp>
          <p:nvSpPr>
            <p:cNvPr id="137" name="Rounded Rectangle 1">
              <a:extLst>
                <a:ext uri="{FF2B5EF4-FFF2-40B4-BE49-F238E27FC236}">
                  <a16:creationId xmlns:a16="http://schemas.microsoft.com/office/drawing/2014/main" id="{C943BCB3-E1BB-02D8-8FDA-6AE7648B23B8}"/>
                </a:ext>
              </a:extLst>
            </p:cNvPr>
            <p:cNvSpPr/>
            <p:nvPr/>
          </p:nvSpPr>
          <p:spPr>
            <a:xfrm>
              <a:off x="813916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8" name="Rounded Rectangle 2">
              <a:extLst>
                <a:ext uri="{FF2B5EF4-FFF2-40B4-BE49-F238E27FC236}">
                  <a16:creationId xmlns:a16="http://schemas.microsoft.com/office/drawing/2014/main" id="{37B6532A-50CE-05A4-EEE8-18E4B20313B7}"/>
                </a:ext>
              </a:extLst>
            </p:cNvPr>
            <p:cNvSpPr/>
            <p:nvPr/>
          </p:nvSpPr>
          <p:spPr>
            <a:xfrm>
              <a:off x="813916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85DB2926-50AB-5D71-A5D2-69A10B5045C9}"/>
              </a:ext>
            </a:extLst>
          </p:cNvPr>
          <p:cNvGrpSpPr/>
          <p:nvPr/>
        </p:nvGrpSpPr>
        <p:grpSpPr>
          <a:xfrm>
            <a:off x="1091255" y="2516618"/>
            <a:ext cx="1092190" cy="1911333"/>
            <a:chOff x="813916" y="1040004"/>
            <a:chExt cx="723481" cy="1266092"/>
          </a:xfrm>
        </p:grpSpPr>
        <p:sp>
          <p:nvSpPr>
            <p:cNvPr id="140" name="Rounded Rectangle 4">
              <a:extLst>
                <a:ext uri="{FF2B5EF4-FFF2-40B4-BE49-F238E27FC236}">
                  <a16:creationId xmlns:a16="http://schemas.microsoft.com/office/drawing/2014/main" id="{FB16FC31-2186-0567-7DA0-A6B70B11932E}"/>
                </a:ext>
              </a:extLst>
            </p:cNvPr>
            <p:cNvSpPr/>
            <p:nvPr/>
          </p:nvSpPr>
          <p:spPr>
            <a:xfrm>
              <a:off x="813916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1" name="Rounded Rectangle 5">
              <a:extLst>
                <a:ext uri="{FF2B5EF4-FFF2-40B4-BE49-F238E27FC236}">
                  <a16:creationId xmlns:a16="http://schemas.microsoft.com/office/drawing/2014/main" id="{26F1BCDE-DDF1-2CFA-9286-5CA5857B10BA}"/>
                </a:ext>
              </a:extLst>
            </p:cNvPr>
            <p:cNvSpPr/>
            <p:nvPr/>
          </p:nvSpPr>
          <p:spPr>
            <a:xfrm>
              <a:off x="813916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42" name="Rounded Rectangle 7">
            <a:extLst>
              <a:ext uri="{FF2B5EF4-FFF2-40B4-BE49-F238E27FC236}">
                <a16:creationId xmlns:a16="http://schemas.microsoft.com/office/drawing/2014/main" id="{00BDF9E6-EA8E-6462-FBCE-DA6F031DD140}"/>
              </a:ext>
            </a:extLst>
          </p:cNvPr>
          <p:cNvSpPr/>
          <p:nvPr/>
        </p:nvSpPr>
        <p:spPr>
          <a:xfrm>
            <a:off x="1159517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3" name="Rounded Rectangle 8">
            <a:extLst>
              <a:ext uri="{FF2B5EF4-FFF2-40B4-BE49-F238E27FC236}">
                <a16:creationId xmlns:a16="http://schemas.microsoft.com/office/drawing/2014/main" id="{28F6BD8F-FE52-F41C-F9B0-9FCEB5D748AF}"/>
              </a:ext>
            </a:extLst>
          </p:cNvPr>
          <p:cNvSpPr/>
          <p:nvPr/>
        </p:nvSpPr>
        <p:spPr>
          <a:xfrm>
            <a:off x="1159517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44" name="Rounded Rectangle 9">
            <a:extLst>
              <a:ext uri="{FF2B5EF4-FFF2-40B4-BE49-F238E27FC236}">
                <a16:creationId xmlns:a16="http://schemas.microsoft.com/office/drawing/2014/main" id="{037B5844-36A3-32EE-D126-56D01B68C338}"/>
              </a:ext>
            </a:extLst>
          </p:cNvPr>
          <p:cNvSpPr/>
          <p:nvPr/>
        </p:nvSpPr>
        <p:spPr>
          <a:xfrm>
            <a:off x="1159517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4B9CE586-7A62-4580-B40A-6AC180E81EC6}"/>
              </a:ext>
            </a:extLst>
          </p:cNvPr>
          <p:cNvGrpSpPr/>
          <p:nvPr/>
        </p:nvGrpSpPr>
        <p:grpSpPr>
          <a:xfrm>
            <a:off x="2319968" y="1560951"/>
            <a:ext cx="1092190" cy="955667"/>
            <a:chOff x="1627832" y="406958"/>
            <a:chExt cx="723481" cy="633046"/>
          </a:xfrm>
        </p:grpSpPr>
        <p:sp>
          <p:nvSpPr>
            <p:cNvPr id="146" name="Rounded Rectangle 10">
              <a:extLst>
                <a:ext uri="{FF2B5EF4-FFF2-40B4-BE49-F238E27FC236}">
                  <a16:creationId xmlns:a16="http://schemas.microsoft.com/office/drawing/2014/main" id="{30A3FE12-AA4C-DF12-D1BC-CF14ED906FCA}"/>
                </a:ext>
              </a:extLst>
            </p:cNvPr>
            <p:cNvSpPr/>
            <p:nvPr/>
          </p:nvSpPr>
          <p:spPr>
            <a:xfrm>
              <a:off x="162783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7" name="Rounded Rectangle 11">
              <a:extLst>
                <a:ext uri="{FF2B5EF4-FFF2-40B4-BE49-F238E27FC236}">
                  <a16:creationId xmlns:a16="http://schemas.microsoft.com/office/drawing/2014/main" id="{DFFA9C78-EB63-6367-5616-09DE43323A87}"/>
                </a:ext>
              </a:extLst>
            </p:cNvPr>
            <p:cNvSpPr/>
            <p:nvPr/>
          </p:nvSpPr>
          <p:spPr>
            <a:xfrm>
              <a:off x="162783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95604274-CB24-BDDD-0F0B-EA4D085A5E64}"/>
              </a:ext>
            </a:extLst>
          </p:cNvPr>
          <p:cNvGrpSpPr/>
          <p:nvPr/>
        </p:nvGrpSpPr>
        <p:grpSpPr>
          <a:xfrm>
            <a:off x="2319968" y="2516618"/>
            <a:ext cx="1092190" cy="1911333"/>
            <a:chOff x="1627832" y="1040004"/>
            <a:chExt cx="723481" cy="1266092"/>
          </a:xfrm>
        </p:grpSpPr>
        <p:sp>
          <p:nvSpPr>
            <p:cNvPr id="149" name="Rounded Rectangle 13">
              <a:extLst>
                <a:ext uri="{FF2B5EF4-FFF2-40B4-BE49-F238E27FC236}">
                  <a16:creationId xmlns:a16="http://schemas.microsoft.com/office/drawing/2014/main" id="{80962512-3D87-815E-2888-2438F21D35A0}"/>
                </a:ext>
              </a:extLst>
            </p:cNvPr>
            <p:cNvSpPr/>
            <p:nvPr/>
          </p:nvSpPr>
          <p:spPr>
            <a:xfrm>
              <a:off x="162783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3" name="Rounded Rectangle 14">
              <a:extLst>
                <a:ext uri="{FF2B5EF4-FFF2-40B4-BE49-F238E27FC236}">
                  <a16:creationId xmlns:a16="http://schemas.microsoft.com/office/drawing/2014/main" id="{33687067-2D18-D287-5AEC-DE83D47288D8}"/>
                </a:ext>
              </a:extLst>
            </p:cNvPr>
            <p:cNvSpPr/>
            <p:nvPr/>
          </p:nvSpPr>
          <p:spPr>
            <a:xfrm>
              <a:off x="162783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4" name="Rounded Rectangle 16">
            <a:extLst>
              <a:ext uri="{FF2B5EF4-FFF2-40B4-BE49-F238E27FC236}">
                <a16:creationId xmlns:a16="http://schemas.microsoft.com/office/drawing/2014/main" id="{7CC18F95-776C-9922-4431-D93070F20489}"/>
              </a:ext>
            </a:extLst>
          </p:cNvPr>
          <p:cNvSpPr/>
          <p:nvPr/>
        </p:nvSpPr>
        <p:spPr>
          <a:xfrm>
            <a:off x="2388231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5" name="Rounded Rectangle 17">
            <a:extLst>
              <a:ext uri="{FF2B5EF4-FFF2-40B4-BE49-F238E27FC236}">
                <a16:creationId xmlns:a16="http://schemas.microsoft.com/office/drawing/2014/main" id="{6BA24057-4E12-A241-6662-2E003BD67B6A}"/>
              </a:ext>
            </a:extLst>
          </p:cNvPr>
          <p:cNvSpPr/>
          <p:nvPr/>
        </p:nvSpPr>
        <p:spPr>
          <a:xfrm>
            <a:off x="2388231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6" name="Rounded Rectangle 18">
            <a:extLst>
              <a:ext uri="{FF2B5EF4-FFF2-40B4-BE49-F238E27FC236}">
                <a16:creationId xmlns:a16="http://schemas.microsoft.com/office/drawing/2014/main" id="{3D861040-2E30-F1DC-A5E4-EF815E585D0A}"/>
              </a:ext>
            </a:extLst>
          </p:cNvPr>
          <p:cNvSpPr/>
          <p:nvPr/>
        </p:nvSpPr>
        <p:spPr>
          <a:xfrm>
            <a:off x="2388231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BA6352FE-EABA-5FFD-9168-52F7679A2CC0}"/>
              </a:ext>
            </a:extLst>
          </p:cNvPr>
          <p:cNvGrpSpPr/>
          <p:nvPr/>
        </p:nvGrpSpPr>
        <p:grpSpPr>
          <a:xfrm>
            <a:off x="3548684" y="1560951"/>
            <a:ext cx="1092190" cy="955667"/>
            <a:chOff x="2441749" y="406958"/>
            <a:chExt cx="723481" cy="633046"/>
          </a:xfrm>
        </p:grpSpPr>
        <p:sp>
          <p:nvSpPr>
            <p:cNvPr id="168" name="Rounded Rectangle 19">
              <a:extLst>
                <a:ext uri="{FF2B5EF4-FFF2-40B4-BE49-F238E27FC236}">
                  <a16:creationId xmlns:a16="http://schemas.microsoft.com/office/drawing/2014/main" id="{CC8D6FC6-B4D1-685E-B8E5-AEA80011EC84}"/>
                </a:ext>
              </a:extLst>
            </p:cNvPr>
            <p:cNvSpPr/>
            <p:nvPr/>
          </p:nvSpPr>
          <p:spPr>
            <a:xfrm>
              <a:off x="2441749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E5575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69" name="Rounded Rectangle 20">
              <a:extLst>
                <a:ext uri="{FF2B5EF4-FFF2-40B4-BE49-F238E27FC236}">
                  <a16:creationId xmlns:a16="http://schemas.microsoft.com/office/drawing/2014/main" id="{1BCEA644-8985-C964-F88C-F6C2F4903352}"/>
                </a:ext>
              </a:extLst>
            </p:cNvPr>
            <p:cNvSpPr/>
            <p:nvPr/>
          </p:nvSpPr>
          <p:spPr>
            <a:xfrm>
              <a:off x="2441749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D2C67048-274C-98E8-BFDC-E8338D9C3475}"/>
              </a:ext>
            </a:extLst>
          </p:cNvPr>
          <p:cNvGrpSpPr/>
          <p:nvPr/>
        </p:nvGrpSpPr>
        <p:grpSpPr>
          <a:xfrm>
            <a:off x="3548684" y="2516618"/>
            <a:ext cx="1092190" cy="1911333"/>
            <a:chOff x="2441749" y="1040004"/>
            <a:chExt cx="723481" cy="1266092"/>
          </a:xfrm>
        </p:grpSpPr>
        <p:sp>
          <p:nvSpPr>
            <p:cNvPr id="171" name="Rounded Rectangle 22">
              <a:extLst>
                <a:ext uri="{FF2B5EF4-FFF2-40B4-BE49-F238E27FC236}">
                  <a16:creationId xmlns:a16="http://schemas.microsoft.com/office/drawing/2014/main" id="{AE527963-895D-1ABC-E6A9-1FDC91F852E8}"/>
                </a:ext>
              </a:extLst>
            </p:cNvPr>
            <p:cNvSpPr/>
            <p:nvPr/>
          </p:nvSpPr>
          <p:spPr>
            <a:xfrm>
              <a:off x="2441749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2" name="Rounded Rectangle 23">
              <a:extLst>
                <a:ext uri="{FF2B5EF4-FFF2-40B4-BE49-F238E27FC236}">
                  <a16:creationId xmlns:a16="http://schemas.microsoft.com/office/drawing/2014/main" id="{8D68FE47-6FC3-1FE0-BA28-44936CBCCCE4}"/>
                </a:ext>
              </a:extLst>
            </p:cNvPr>
            <p:cNvSpPr/>
            <p:nvPr/>
          </p:nvSpPr>
          <p:spPr>
            <a:xfrm>
              <a:off x="2441749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73" name="Rounded Rectangle 25">
            <a:extLst>
              <a:ext uri="{FF2B5EF4-FFF2-40B4-BE49-F238E27FC236}">
                <a16:creationId xmlns:a16="http://schemas.microsoft.com/office/drawing/2014/main" id="{9E477A68-533F-97FB-5D87-DF0F280899D0}"/>
              </a:ext>
            </a:extLst>
          </p:cNvPr>
          <p:cNvSpPr/>
          <p:nvPr/>
        </p:nvSpPr>
        <p:spPr>
          <a:xfrm>
            <a:off x="3616946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4" name="Rounded Rectangle 26">
            <a:extLst>
              <a:ext uri="{FF2B5EF4-FFF2-40B4-BE49-F238E27FC236}">
                <a16:creationId xmlns:a16="http://schemas.microsoft.com/office/drawing/2014/main" id="{77884952-0B60-F9BC-9392-BE8E138584D5}"/>
              </a:ext>
            </a:extLst>
          </p:cNvPr>
          <p:cNvSpPr/>
          <p:nvPr/>
        </p:nvSpPr>
        <p:spPr>
          <a:xfrm>
            <a:off x="3616946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5" name="Rounded Rectangle 27">
            <a:extLst>
              <a:ext uri="{FF2B5EF4-FFF2-40B4-BE49-F238E27FC236}">
                <a16:creationId xmlns:a16="http://schemas.microsoft.com/office/drawing/2014/main" id="{6F5CB9A2-7938-F0F2-4D48-D80E123A566B}"/>
              </a:ext>
            </a:extLst>
          </p:cNvPr>
          <p:cNvSpPr/>
          <p:nvPr/>
        </p:nvSpPr>
        <p:spPr>
          <a:xfrm>
            <a:off x="3616946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A5ECE727-634E-E1BA-DD82-31B85E7E0768}"/>
              </a:ext>
            </a:extLst>
          </p:cNvPr>
          <p:cNvGrpSpPr/>
          <p:nvPr/>
        </p:nvGrpSpPr>
        <p:grpSpPr>
          <a:xfrm>
            <a:off x="4777397" y="1560951"/>
            <a:ext cx="1092190" cy="955667"/>
            <a:chOff x="3255665" y="406958"/>
            <a:chExt cx="723481" cy="633046"/>
          </a:xfrm>
        </p:grpSpPr>
        <p:sp>
          <p:nvSpPr>
            <p:cNvPr id="177" name="Rounded Rectangle 28">
              <a:extLst>
                <a:ext uri="{FF2B5EF4-FFF2-40B4-BE49-F238E27FC236}">
                  <a16:creationId xmlns:a16="http://schemas.microsoft.com/office/drawing/2014/main" id="{AED93DCA-C151-7345-1C6D-6C64FC172C9A}"/>
                </a:ext>
              </a:extLst>
            </p:cNvPr>
            <p:cNvSpPr/>
            <p:nvPr/>
          </p:nvSpPr>
          <p:spPr>
            <a:xfrm>
              <a:off x="325566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DE58A9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8" name="Rounded Rectangle 29">
              <a:extLst>
                <a:ext uri="{FF2B5EF4-FFF2-40B4-BE49-F238E27FC236}">
                  <a16:creationId xmlns:a16="http://schemas.microsoft.com/office/drawing/2014/main" id="{FD618569-7B20-99A1-2491-6B0DBD0907F5}"/>
                </a:ext>
              </a:extLst>
            </p:cNvPr>
            <p:cNvSpPr/>
            <p:nvPr/>
          </p:nvSpPr>
          <p:spPr>
            <a:xfrm>
              <a:off x="325566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D5A15E86-9231-942A-A8A5-E96977DAB7B7}"/>
              </a:ext>
            </a:extLst>
          </p:cNvPr>
          <p:cNvGrpSpPr/>
          <p:nvPr/>
        </p:nvGrpSpPr>
        <p:grpSpPr>
          <a:xfrm>
            <a:off x="4777397" y="2516618"/>
            <a:ext cx="1092190" cy="1911333"/>
            <a:chOff x="3255665" y="1040004"/>
            <a:chExt cx="723481" cy="1266092"/>
          </a:xfrm>
        </p:grpSpPr>
        <p:sp>
          <p:nvSpPr>
            <p:cNvPr id="180" name="Rounded Rectangle 31">
              <a:extLst>
                <a:ext uri="{FF2B5EF4-FFF2-40B4-BE49-F238E27FC236}">
                  <a16:creationId xmlns:a16="http://schemas.microsoft.com/office/drawing/2014/main" id="{E08F6CF4-813F-8265-F2A3-B09144DD0CF3}"/>
                </a:ext>
              </a:extLst>
            </p:cNvPr>
            <p:cNvSpPr/>
            <p:nvPr/>
          </p:nvSpPr>
          <p:spPr>
            <a:xfrm>
              <a:off x="325566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1" name="Rounded Rectangle 32">
              <a:extLst>
                <a:ext uri="{FF2B5EF4-FFF2-40B4-BE49-F238E27FC236}">
                  <a16:creationId xmlns:a16="http://schemas.microsoft.com/office/drawing/2014/main" id="{3E11E829-230F-0B50-E9E5-4AAF6625983F}"/>
                </a:ext>
              </a:extLst>
            </p:cNvPr>
            <p:cNvSpPr/>
            <p:nvPr/>
          </p:nvSpPr>
          <p:spPr>
            <a:xfrm>
              <a:off x="325566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82" name="Rounded Rectangle 34">
            <a:extLst>
              <a:ext uri="{FF2B5EF4-FFF2-40B4-BE49-F238E27FC236}">
                <a16:creationId xmlns:a16="http://schemas.microsoft.com/office/drawing/2014/main" id="{5D1A1777-3B3E-422A-15AC-510A8E001B0B}"/>
              </a:ext>
            </a:extLst>
          </p:cNvPr>
          <p:cNvSpPr/>
          <p:nvPr/>
        </p:nvSpPr>
        <p:spPr>
          <a:xfrm>
            <a:off x="4845660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3" name="Rounded Rectangle 35">
            <a:extLst>
              <a:ext uri="{FF2B5EF4-FFF2-40B4-BE49-F238E27FC236}">
                <a16:creationId xmlns:a16="http://schemas.microsoft.com/office/drawing/2014/main" id="{07BDFAFC-268C-4A33-F5AC-FC0E91136858}"/>
              </a:ext>
            </a:extLst>
          </p:cNvPr>
          <p:cNvSpPr/>
          <p:nvPr/>
        </p:nvSpPr>
        <p:spPr>
          <a:xfrm>
            <a:off x="4845660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4" name="Rounded Rectangle 36">
            <a:extLst>
              <a:ext uri="{FF2B5EF4-FFF2-40B4-BE49-F238E27FC236}">
                <a16:creationId xmlns:a16="http://schemas.microsoft.com/office/drawing/2014/main" id="{91E6B696-6850-B192-CECF-461E70A1227F}"/>
              </a:ext>
            </a:extLst>
          </p:cNvPr>
          <p:cNvSpPr/>
          <p:nvPr/>
        </p:nvSpPr>
        <p:spPr>
          <a:xfrm>
            <a:off x="4845660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85" name="Group 184">
            <a:extLst>
              <a:ext uri="{FF2B5EF4-FFF2-40B4-BE49-F238E27FC236}">
                <a16:creationId xmlns:a16="http://schemas.microsoft.com/office/drawing/2014/main" id="{404316A8-59BF-A728-E594-D0BE8E6690B3}"/>
              </a:ext>
            </a:extLst>
          </p:cNvPr>
          <p:cNvGrpSpPr/>
          <p:nvPr/>
        </p:nvGrpSpPr>
        <p:grpSpPr>
          <a:xfrm>
            <a:off x="6006113" y="1560951"/>
            <a:ext cx="1092190" cy="955667"/>
            <a:chOff x="4069582" y="406958"/>
            <a:chExt cx="723481" cy="633046"/>
          </a:xfrm>
        </p:grpSpPr>
        <p:sp>
          <p:nvSpPr>
            <p:cNvPr id="186" name="Rounded Rectangle 37">
              <a:extLst>
                <a:ext uri="{FF2B5EF4-FFF2-40B4-BE49-F238E27FC236}">
                  <a16:creationId xmlns:a16="http://schemas.microsoft.com/office/drawing/2014/main" id="{3109132C-CD3A-1E85-5378-2F01A6BA48EA}"/>
                </a:ext>
              </a:extLst>
            </p:cNvPr>
            <p:cNvSpPr/>
            <p:nvPr/>
          </p:nvSpPr>
          <p:spPr>
            <a:xfrm>
              <a:off x="406958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7" name="Rounded Rectangle 38">
              <a:extLst>
                <a:ext uri="{FF2B5EF4-FFF2-40B4-BE49-F238E27FC236}">
                  <a16:creationId xmlns:a16="http://schemas.microsoft.com/office/drawing/2014/main" id="{8D83ADA4-BEB4-02F1-7851-B52C0C0E3347}"/>
                </a:ext>
              </a:extLst>
            </p:cNvPr>
            <p:cNvSpPr/>
            <p:nvPr/>
          </p:nvSpPr>
          <p:spPr>
            <a:xfrm>
              <a:off x="4069582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10AACE02-E420-BCDB-1688-8690E8B7DC5B}"/>
              </a:ext>
            </a:extLst>
          </p:cNvPr>
          <p:cNvGrpSpPr/>
          <p:nvPr/>
        </p:nvGrpSpPr>
        <p:grpSpPr>
          <a:xfrm>
            <a:off x="6006113" y="2516618"/>
            <a:ext cx="1092190" cy="1911333"/>
            <a:chOff x="4069582" y="1040004"/>
            <a:chExt cx="723481" cy="1266092"/>
          </a:xfrm>
        </p:grpSpPr>
        <p:sp>
          <p:nvSpPr>
            <p:cNvPr id="189" name="Rounded Rectangle 40">
              <a:extLst>
                <a:ext uri="{FF2B5EF4-FFF2-40B4-BE49-F238E27FC236}">
                  <a16:creationId xmlns:a16="http://schemas.microsoft.com/office/drawing/2014/main" id="{BF2A46D4-CB59-7B52-95A6-22D52058262A}"/>
                </a:ext>
              </a:extLst>
            </p:cNvPr>
            <p:cNvSpPr/>
            <p:nvPr/>
          </p:nvSpPr>
          <p:spPr>
            <a:xfrm>
              <a:off x="406958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0" name="Rounded Rectangle 41">
              <a:extLst>
                <a:ext uri="{FF2B5EF4-FFF2-40B4-BE49-F238E27FC236}">
                  <a16:creationId xmlns:a16="http://schemas.microsoft.com/office/drawing/2014/main" id="{A1B47C86-1BCC-4AF1-C98E-C86BDE227420}"/>
                </a:ext>
              </a:extLst>
            </p:cNvPr>
            <p:cNvSpPr/>
            <p:nvPr/>
          </p:nvSpPr>
          <p:spPr>
            <a:xfrm>
              <a:off x="4069582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1" name="Rounded Rectangle 43">
            <a:extLst>
              <a:ext uri="{FF2B5EF4-FFF2-40B4-BE49-F238E27FC236}">
                <a16:creationId xmlns:a16="http://schemas.microsoft.com/office/drawing/2014/main" id="{1AD1FBAA-1B37-B4AD-DFBC-84685426EF08}"/>
              </a:ext>
            </a:extLst>
          </p:cNvPr>
          <p:cNvSpPr/>
          <p:nvPr/>
        </p:nvSpPr>
        <p:spPr>
          <a:xfrm>
            <a:off x="6074375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2" name="Rounded Rectangle 44">
            <a:extLst>
              <a:ext uri="{FF2B5EF4-FFF2-40B4-BE49-F238E27FC236}">
                <a16:creationId xmlns:a16="http://schemas.microsoft.com/office/drawing/2014/main" id="{1F83E05A-F675-B997-7067-87974D6E5D8E}"/>
              </a:ext>
            </a:extLst>
          </p:cNvPr>
          <p:cNvSpPr/>
          <p:nvPr/>
        </p:nvSpPr>
        <p:spPr>
          <a:xfrm>
            <a:off x="6074375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3" name="Rounded Rectangle 45">
            <a:extLst>
              <a:ext uri="{FF2B5EF4-FFF2-40B4-BE49-F238E27FC236}">
                <a16:creationId xmlns:a16="http://schemas.microsoft.com/office/drawing/2014/main" id="{1241F068-B27A-8441-927E-C3F953E35806}"/>
              </a:ext>
            </a:extLst>
          </p:cNvPr>
          <p:cNvSpPr/>
          <p:nvPr/>
        </p:nvSpPr>
        <p:spPr>
          <a:xfrm>
            <a:off x="6074375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94" name="Group 193">
            <a:extLst>
              <a:ext uri="{FF2B5EF4-FFF2-40B4-BE49-F238E27FC236}">
                <a16:creationId xmlns:a16="http://schemas.microsoft.com/office/drawing/2014/main" id="{E086333B-BE05-367D-9DB5-A2CF4EA6A3EC}"/>
              </a:ext>
            </a:extLst>
          </p:cNvPr>
          <p:cNvGrpSpPr/>
          <p:nvPr/>
        </p:nvGrpSpPr>
        <p:grpSpPr>
          <a:xfrm>
            <a:off x="7234826" y="1560951"/>
            <a:ext cx="1092190" cy="955667"/>
            <a:chOff x="4883498" y="406958"/>
            <a:chExt cx="723481" cy="633046"/>
          </a:xfrm>
        </p:grpSpPr>
        <p:sp>
          <p:nvSpPr>
            <p:cNvPr id="195" name="Rounded Rectangle 46">
              <a:extLst>
                <a:ext uri="{FF2B5EF4-FFF2-40B4-BE49-F238E27FC236}">
                  <a16:creationId xmlns:a16="http://schemas.microsoft.com/office/drawing/2014/main" id="{3E6FAE1C-82D7-35B1-75AC-D2FCC67D2CDF}"/>
                </a:ext>
              </a:extLst>
            </p:cNvPr>
            <p:cNvSpPr/>
            <p:nvPr/>
          </p:nvSpPr>
          <p:spPr>
            <a:xfrm>
              <a:off x="488349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7F64E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6" name="Rounded Rectangle 47">
              <a:extLst>
                <a:ext uri="{FF2B5EF4-FFF2-40B4-BE49-F238E27FC236}">
                  <a16:creationId xmlns:a16="http://schemas.microsoft.com/office/drawing/2014/main" id="{E68FD109-25D5-ED48-8E17-117675E2D188}"/>
                </a:ext>
              </a:extLst>
            </p:cNvPr>
            <p:cNvSpPr/>
            <p:nvPr/>
          </p:nvSpPr>
          <p:spPr>
            <a:xfrm>
              <a:off x="488349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97" name="Group 196">
            <a:extLst>
              <a:ext uri="{FF2B5EF4-FFF2-40B4-BE49-F238E27FC236}">
                <a16:creationId xmlns:a16="http://schemas.microsoft.com/office/drawing/2014/main" id="{92C4F033-B872-373B-0753-624B1E8DD9D2}"/>
              </a:ext>
            </a:extLst>
          </p:cNvPr>
          <p:cNvGrpSpPr/>
          <p:nvPr/>
        </p:nvGrpSpPr>
        <p:grpSpPr>
          <a:xfrm>
            <a:off x="7234826" y="2516618"/>
            <a:ext cx="1092190" cy="1911333"/>
            <a:chOff x="4883498" y="1040004"/>
            <a:chExt cx="723481" cy="1266092"/>
          </a:xfrm>
        </p:grpSpPr>
        <p:sp>
          <p:nvSpPr>
            <p:cNvPr id="198" name="Rounded Rectangle 49">
              <a:extLst>
                <a:ext uri="{FF2B5EF4-FFF2-40B4-BE49-F238E27FC236}">
                  <a16:creationId xmlns:a16="http://schemas.microsoft.com/office/drawing/2014/main" id="{572EE1A7-C715-D257-7376-013FE9562DA1}"/>
                </a:ext>
              </a:extLst>
            </p:cNvPr>
            <p:cNvSpPr/>
            <p:nvPr/>
          </p:nvSpPr>
          <p:spPr>
            <a:xfrm>
              <a:off x="488349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99" name="Rounded Rectangle 50">
              <a:extLst>
                <a:ext uri="{FF2B5EF4-FFF2-40B4-BE49-F238E27FC236}">
                  <a16:creationId xmlns:a16="http://schemas.microsoft.com/office/drawing/2014/main" id="{1FECCFD4-784E-987D-67DC-2E8E8280D4B6}"/>
                </a:ext>
              </a:extLst>
            </p:cNvPr>
            <p:cNvSpPr/>
            <p:nvPr/>
          </p:nvSpPr>
          <p:spPr>
            <a:xfrm>
              <a:off x="488349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0" name="Rounded Rectangle 52">
            <a:extLst>
              <a:ext uri="{FF2B5EF4-FFF2-40B4-BE49-F238E27FC236}">
                <a16:creationId xmlns:a16="http://schemas.microsoft.com/office/drawing/2014/main" id="{0BB84522-21F0-17CE-7EB6-0ED29C7F81F1}"/>
              </a:ext>
            </a:extLst>
          </p:cNvPr>
          <p:cNvSpPr/>
          <p:nvPr/>
        </p:nvSpPr>
        <p:spPr>
          <a:xfrm>
            <a:off x="7303089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1" name="Rounded Rectangle 53">
            <a:extLst>
              <a:ext uri="{FF2B5EF4-FFF2-40B4-BE49-F238E27FC236}">
                <a16:creationId xmlns:a16="http://schemas.microsoft.com/office/drawing/2014/main" id="{FF7D5AFE-6E2A-CB56-A4D1-EC0E7DC55278}"/>
              </a:ext>
            </a:extLst>
          </p:cNvPr>
          <p:cNvSpPr/>
          <p:nvPr/>
        </p:nvSpPr>
        <p:spPr>
          <a:xfrm>
            <a:off x="7303089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2" name="Rounded Rectangle 54">
            <a:extLst>
              <a:ext uri="{FF2B5EF4-FFF2-40B4-BE49-F238E27FC236}">
                <a16:creationId xmlns:a16="http://schemas.microsoft.com/office/drawing/2014/main" id="{13E9BA9C-BAE2-477B-8C93-E509F587734A}"/>
              </a:ext>
            </a:extLst>
          </p:cNvPr>
          <p:cNvSpPr/>
          <p:nvPr/>
        </p:nvSpPr>
        <p:spPr>
          <a:xfrm>
            <a:off x="7303089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06002020-5C67-B23D-A231-2C0AE56359E8}"/>
              </a:ext>
            </a:extLst>
          </p:cNvPr>
          <p:cNvGrpSpPr/>
          <p:nvPr/>
        </p:nvGrpSpPr>
        <p:grpSpPr>
          <a:xfrm>
            <a:off x="8463542" y="1560951"/>
            <a:ext cx="1092190" cy="955667"/>
            <a:chOff x="5697415" y="406958"/>
            <a:chExt cx="723481" cy="633046"/>
          </a:xfrm>
        </p:grpSpPr>
        <p:sp>
          <p:nvSpPr>
            <p:cNvPr id="204" name="Rounded Rectangle 55">
              <a:extLst>
                <a:ext uri="{FF2B5EF4-FFF2-40B4-BE49-F238E27FC236}">
                  <a16:creationId xmlns:a16="http://schemas.microsoft.com/office/drawing/2014/main" id="{2AAECF39-ADA8-BF3E-086C-725B6C0D2FB8}"/>
                </a:ext>
              </a:extLst>
            </p:cNvPr>
            <p:cNvSpPr/>
            <p:nvPr/>
          </p:nvSpPr>
          <p:spPr>
            <a:xfrm>
              <a:off x="569741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5" name="Rounded Rectangle 56">
              <a:extLst>
                <a:ext uri="{FF2B5EF4-FFF2-40B4-BE49-F238E27FC236}">
                  <a16:creationId xmlns:a16="http://schemas.microsoft.com/office/drawing/2014/main" id="{56495BC8-848B-A641-4A1C-BA69F9735DF0}"/>
                </a:ext>
              </a:extLst>
            </p:cNvPr>
            <p:cNvSpPr/>
            <p:nvPr/>
          </p:nvSpPr>
          <p:spPr>
            <a:xfrm>
              <a:off x="5697415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B063CDB1-2758-0316-44E7-EB917D4225C0}"/>
              </a:ext>
            </a:extLst>
          </p:cNvPr>
          <p:cNvGrpSpPr/>
          <p:nvPr/>
        </p:nvGrpSpPr>
        <p:grpSpPr>
          <a:xfrm>
            <a:off x="8463542" y="2516618"/>
            <a:ext cx="1092190" cy="1911333"/>
            <a:chOff x="5697415" y="1040004"/>
            <a:chExt cx="723481" cy="1266092"/>
          </a:xfrm>
        </p:grpSpPr>
        <p:sp>
          <p:nvSpPr>
            <p:cNvPr id="207" name="Rounded Rectangle 58">
              <a:extLst>
                <a:ext uri="{FF2B5EF4-FFF2-40B4-BE49-F238E27FC236}">
                  <a16:creationId xmlns:a16="http://schemas.microsoft.com/office/drawing/2014/main" id="{0BC2D42C-3A26-7666-58CA-32FA20B1D660}"/>
                </a:ext>
              </a:extLst>
            </p:cNvPr>
            <p:cNvSpPr/>
            <p:nvPr/>
          </p:nvSpPr>
          <p:spPr>
            <a:xfrm>
              <a:off x="569741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08" name="Rounded Rectangle 59">
              <a:extLst>
                <a:ext uri="{FF2B5EF4-FFF2-40B4-BE49-F238E27FC236}">
                  <a16:creationId xmlns:a16="http://schemas.microsoft.com/office/drawing/2014/main" id="{CBAEEF18-A4AA-14C5-8B9F-B153B7FFC845}"/>
                </a:ext>
              </a:extLst>
            </p:cNvPr>
            <p:cNvSpPr/>
            <p:nvPr/>
          </p:nvSpPr>
          <p:spPr>
            <a:xfrm>
              <a:off x="5697415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09" name="Rounded Rectangle 61">
            <a:extLst>
              <a:ext uri="{FF2B5EF4-FFF2-40B4-BE49-F238E27FC236}">
                <a16:creationId xmlns:a16="http://schemas.microsoft.com/office/drawing/2014/main" id="{D4047393-76F8-EBF5-7F2E-3F0575A6742D}"/>
              </a:ext>
            </a:extLst>
          </p:cNvPr>
          <p:cNvSpPr/>
          <p:nvPr/>
        </p:nvSpPr>
        <p:spPr>
          <a:xfrm>
            <a:off x="8531803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0" name="Rounded Rectangle 62">
            <a:extLst>
              <a:ext uri="{FF2B5EF4-FFF2-40B4-BE49-F238E27FC236}">
                <a16:creationId xmlns:a16="http://schemas.microsoft.com/office/drawing/2014/main" id="{843911B2-9CE0-7E0B-8033-EEDFB539DC5B}"/>
              </a:ext>
            </a:extLst>
          </p:cNvPr>
          <p:cNvSpPr/>
          <p:nvPr/>
        </p:nvSpPr>
        <p:spPr>
          <a:xfrm>
            <a:off x="8531803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1" name="Rounded Rectangle 63">
            <a:extLst>
              <a:ext uri="{FF2B5EF4-FFF2-40B4-BE49-F238E27FC236}">
                <a16:creationId xmlns:a16="http://schemas.microsoft.com/office/drawing/2014/main" id="{D73FBA9B-9E2C-92A9-ED49-AEBF42BA566C}"/>
              </a:ext>
            </a:extLst>
          </p:cNvPr>
          <p:cNvSpPr/>
          <p:nvPr/>
        </p:nvSpPr>
        <p:spPr>
          <a:xfrm>
            <a:off x="8531803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B2001CFB-9E12-FF83-FB82-5939DE9A6B39}"/>
              </a:ext>
            </a:extLst>
          </p:cNvPr>
          <p:cNvGrpSpPr/>
          <p:nvPr/>
        </p:nvGrpSpPr>
        <p:grpSpPr>
          <a:xfrm>
            <a:off x="9692256" y="1560951"/>
            <a:ext cx="1092190" cy="955667"/>
            <a:chOff x="6511331" y="406958"/>
            <a:chExt cx="723481" cy="633046"/>
          </a:xfrm>
        </p:grpSpPr>
        <p:sp>
          <p:nvSpPr>
            <p:cNvPr id="213" name="Rounded Rectangle 64">
              <a:extLst>
                <a:ext uri="{FF2B5EF4-FFF2-40B4-BE49-F238E27FC236}">
                  <a16:creationId xmlns:a16="http://schemas.microsoft.com/office/drawing/2014/main" id="{B6B33A92-F99D-F2CE-CC57-2B776807E980}"/>
                </a:ext>
              </a:extLst>
            </p:cNvPr>
            <p:cNvSpPr/>
            <p:nvPr/>
          </p:nvSpPr>
          <p:spPr>
            <a:xfrm>
              <a:off x="6511331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4" name="Rounded Rectangle 65">
              <a:extLst>
                <a:ext uri="{FF2B5EF4-FFF2-40B4-BE49-F238E27FC236}">
                  <a16:creationId xmlns:a16="http://schemas.microsoft.com/office/drawing/2014/main" id="{A1BF9A91-048C-129E-91C9-A96B62FB315E}"/>
                </a:ext>
              </a:extLst>
            </p:cNvPr>
            <p:cNvSpPr/>
            <p:nvPr/>
          </p:nvSpPr>
          <p:spPr>
            <a:xfrm>
              <a:off x="6511331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2706361D-2B51-878A-3DA9-8A4B4E1C4065}"/>
              </a:ext>
            </a:extLst>
          </p:cNvPr>
          <p:cNvGrpSpPr/>
          <p:nvPr/>
        </p:nvGrpSpPr>
        <p:grpSpPr>
          <a:xfrm>
            <a:off x="9692256" y="2516618"/>
            <a:ext cx="1092190" cy="1911333"/>
            <a:chOff x="6511331" y="1040004"/>
            <a:chExt cx="723481" cy="1266092"/>
          </a:xfrm>
        </p:grpSpPr>
        <p:sp>
          <p:nvSpPr>
            <p:cNvPr id="216" name="Rounded Rectangle 67">
              <a:extLst>
                <a:ext uri="{FF2B5EF4-FFF2-40B4-BE49-F238E27FC236}">
                  <a16:creationId xmlns:a16="http://schemas.microsoft.com/office/drawing/2014/main" id="{F42B983E-F1AC-8CE7-E94D-50303F3AF5D8}"/>
                </a:ext>
              </a:extLst>
            </p:cNvPr>
            <p:cNvSpPr/>
            <p:nvPr/>
          </p:nvSpPr>
          <p:spPr>
            <a:xfrm>
              <a:off x="6511331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17" name="Rounded Rectangle 68">
              <a:extLst>
                <a:ext uri="{FF2B5EF4-FFF2-40B4-BE49-F238E27FC236}">
                  <a16:creationId xmlns:a16="http://schemas.microsoft.com/office/drawing/2014/main" id="{8A2FE93D-EECE-9247-0C63-44AF6C2D4804}"/>
                </a:ext>
              </a:extLst>
            </p:cNvPr>
            <p:cNvSpPr/>
            <p:nvPr/>
          </p:nvSpPr>
          <p:spPr>
            <a:xfrm>
              <a:off x="6511331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18" name="Rounded Rectangle 70">
            <a:extLst>
              <a:ext uri="{FF2B5EF4-FFF2-40B4-BE49-F238E27FC236}">
                <a16:creationId xmlns:a16="http://schemas.microsoft.com/office/drawing/2014/main" id="{F410C294-78BB-9F5D-CA09-2D8FFD6E8790}"/>
              </a:ext>
            </a:extLst>
          </p:cNvPr>
          <p:cNvSpPr/>
          <p:nvPr/>
        </p:nvSpPr>
        <p:spPr>
          <a:xfrm>
            <a:off x="9760518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9" name="Rounded Rectangle 71">
            <a:extLst>
              <a:ext uri="{FF2B5EF4-FFF2-40B4-BE49-F238E27FC236}">
                <a16:creationId xmlns:a16="http://schemas.microsoft.com/office/drawing/2014/main" id="{C87CB907-C65B-D03C-4014-45A059A8BB0E}"/>
              </a:ext>
            </a:extLst>
          </p:cNvPr>
          <p:cNvSpPr/>
          <p:nvPr/>
        </p:nvSpPr>
        <p:spPr>
          <a:xfrm>
            <a:off x="9760518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0" name="Rounded Rectangle 72">
            <a:extLst>
              <a:ext uri="{FF2B5EF4-FFF2-40B4-BE49-F238E27FC236}">
                <a16:creationId xmlns:a16="http://schemas.microsoft.com/office/drawing/2014/main" id="{8745C6E1-905B-D065-E845-6D8A5F61307D}"/>
              </a:ext>
            </a:extLst>
          </p:cNvPr>
          <p:cNvSpPr/>
          <p:nvPr/>
        </p:nvSpPr>
        <p:spPr>
          <a:xfrm>
            <a:off x="9760518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221" name="Group 220">
            <a:extLst>
              <a:ext uri="{FF2B5EF4-FFF2-40B4-BE49-F238E27FC236}">
                <a16:creationId xmlns:a16="http://schemas.microsoft.com/office/drawing/2014/main" id="{A4402792-D9C8-6C59-5A4A-C3B37E7F145B}"/>
              </a:ext>
            </a:extLst>
          </p:cNvPr>
          <p:cNvGrpSpPr/>
          <p:nvPr/>
        </p:nvGrpSpPr>
        <p:grpSpPr>
          <a:xfrm>
            <a:off x="10920971" y="1560951"/>
            <a:ext cx="1092190" cy="955667"/>
            <a:chOff x="7325248" y="406958"/>
            <a:chExt cx="723481" cy="633046"/>
          </a:xfrm>
        </p:grpSpPr>
        <p:sp>
          <p:nvSpPr>
            <p:cNvPr id="222" name="Rounded Rectangle 73">
              <a:extLst>
                <a:ext uri="{FF2B5EF4-FFF2-40B4-BE49-F238E27FC236}">
                  <a16:creationId xmlns:a16="http://schemas.microsoft.com/office/drawing/2014/main" id="{3D52BDA1-3FAF-74ED-433F-6579758AD1C1}"/>
                </a:ext>
              </a:extLst>
            </p:cNvPr>
            <p:cNvSpPr/>
            <p:nvPr/>
          </p:nvSpPr>
          <p:spPr>
            <a:xfrm>
              <a:off x="732524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45217" y="45217"/>
                  </a:moveTo>
                  <a:lnTo>
                    <a:pt x="0" y="45217"/>
                  </a:lnTo>
                  <a:cubicBezTo>
                    <a:pt x="0" y="20331"/>
                    <a:pt x="20331" y="0"/>
                    <a:pt x="45217" y="0"/>
                  </a:cubicBezTo>
                  <a:close/>
                  <a:moveTo>
                    <a:pt x="678263" y="0"/>
                  </a:moveTo>
                  <a:lnTo>
                    <a:pt x="678263" y="45217"/>
                  </a:lnTo>
                  <a:lnTo>
                    <a:pt x="45217" y="45217"/>
                  </a:lnTo>
                  <a:lnTo>
                    <a:pt x="45217" y="0"/>
                  </a:lnTo>
                  <a:close/>
                  <a:moveTo>
                    <a:pt x="723481" y="45217"/>
                  </a:moveTo>
                  <a:lnTo>
                    <a:pt x="678263" y="45217"/>
                  </a:lnTo>
                  <a:lnTo>
                    <a:pt x="678263" y="0"/>
                  </a:lnTo>
                  <a:cubicBezTo>
                    <a:pt x="703192" y="0"/>
                    <a:pt x="723481" y="20288"/>
                    <a:pt x="723481" y="45217"/>
                  </a:cubicBezTo>
                  <a:close/>
                  <a:moveTo>
                    <a:pt x="723481" y="633046"/>
                  </a:moveTo>
                  <a:lnTo>
                    <a:pt x="0" y="633046"/>
                  </a:lnTo>
                  <a:lnTo>
                    <a:pt x="0" y="45217"/>
                  </a:lnTo>
                  <a:lnTo>
                    <a:pt x="723481" y="45217"/>
                  </a:ln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3" name="Rounded Rectangle 74">
              <a:extLst>
                <a:ext uri="{FF2B5EF4-FFF2-40B4-BE49-F238E27FC236}">
                  <a16:creationId xmlns:a16="http://schemas.microsoft.com/office/drawing/2014/main" id="{B055F568-889B-550B-ED50-7CFB6BCDDA9E}"/>
                </a:ext>
              </a:extLst>
            </p:cNvPr>
            <p:cNvSpPr/>
            <p:nvPr/>
          </p:nvSpPr>
          <p:spPr>
            <a:xfrm>
              <a:off x="7325248" y="406958"/>
              <a:ext cx="723481" cy="633046"/>
            </a:xfrm>
            <a:custGeom>
              <a:avLst/>
              <a:gdLst/>
              <a:ahLst/>
              <a:cxnLst/>
              <a:rect l="0" t="0" r="0" b="0"/>
              <a:pathLst>
                <a:path w="723481" h="633046">
                  <a:moveTo>
                    <a:pt x="0" y="45217"/>
                  </a:moveTo>
                  <a:cubicBezTo>
                    <a:pt x="0" y="20246"/>
                    <a:pt x="20246" y="0"/>
                    <a:pt x="45217" y="0"/>
                  </a:cubicBezTo>
                  <a:moveTo>
                    <a:pt x="723481" y="45217"/>
                  </a:moveTo>
                  <a:lnTo>
                    <a:pt x="723481" y="633046"/>
                  </a:lnTo>
                  <a:moveTo>
                    <a:pt x="0" y="45217"/>
                  </a:moveTo>
                  <a:lnTo>
                    <a:pt x="0" y="633046"/>
                  </a:lnTo>
                  <a:moveTo>
                    <a:pt x="45217" y="0"/>
                  </a:moveTo>
                  <a:lnTo>
                    <a:pt x="678263" y="0"/>
                  </a:lnTo>
                  <a:moveTo>
                    <a:pt x="678263" y="0"/>
                  </a:moveTo>
                  <a:cubicBezTo>
                    <a:pt x="703198" y="0"/>
                    <a:pt x="723481" y="20282"/>
                    <a:pt x="723481" y="45217"/>
                  </a:cubicBez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224" name="Group 223">
            <a:extLst>
              <a:ext uri="{FF2B5EF4-FFF2-40B4-BE49-F238E27FC236}">
                <a16:creationId xmlns:a16="http://schemas.microsoft.com/office/drawing/2014/main" id="{8026A4BC-01F4-1598-E923-34DD67F7D805}"/>
              </a:ext>
            </a:extLst>
          </p:cNvPr>
          <p:cNvGrpSpPr/>
          <p:nvPr/>
        </p:nvGrpSpPr>
        <p:grpSpPr>
          <a:xfrm>
            <a:off x="10920971" y="2516618"/>
            <a:ext cx="1092190" cy="1911333"/>
            <a:chOff x="7325248" y="1040004"/>
            <a:chExt cx="723481" cy="1266092"/>
          </a:xfrm>
        </p:grpSpPr>
        <p:sp>
          <p:nvSpPr>
            <p:cNvPr id="225" name="Rounded Rectangle 76">
              <a:extLst>
                <a:ext uri="{FF2B5EF4-FFF2-40B4-BE49-F238E27FC236}">
                  <a16:creationId xmlns:a16="http://schemas.microsoft.com/office/drawing/2014/main" id="{4F66F552-D8F3-B116-1471-9D9405A6947F}"/>
                </a:ext>
              </a:extLst>
            </p:cNvPr>
            <p:cNvSpPr/>
            <p:nvPr/>
          </p:nvSpPr>
          <p:spPr>
            <a:xfrm>
              <a:off x="732524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0" y="1220874"/>
                  </a:moveTo>
                  <a:lnTo>
                    <a:pt x="45217" y="1220874"/>
                  </a:lnTo>
                  <a:lnTo>
                    <a:pt x="45217" y="1266092"/>
                  </a:lnTo>
                  <a:cubicBezTo>
                    <a:pt x="20244" y="1266092"/>
                    <a:pt x="0" y="1245847"/>
                    <a:pt x="0" y="1220874"/>
                  </a:cubicBezTo>
                  <a:close/>
                  <a:moveTo>
                    <a:pt x="45217" y="1266092"/>
                  </a:moveTo>
                  <a:lnTo>
                    <a:pt x="45217" y="1220874"/>
                  </a:lnTo>
                  <a:lnTo>
                    <a:pt x="678263" y="1220874"/>
                  </a:lnTo>
                  <a:lnTo>
                    <a:pt x="678263" y="1266092"/>
                  </a:lnTo>
                  <a:close/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lnTo>
                    <a:pt x="678263" y="1220874"/>
                  </a:lnTo>
                  <a:close/>
                  <a:moveTo>
                    <a:pt x="723481" y="1220874"/>
                  </a:moveTo>
                  <a:lnTo>
                    <a:pt x="0" y="1220874"/>
                  </a:lnTo>
                  <a:lnTo>
                    <a:pt x="0" y="0"/>
                  </a:lnTo>
                  <a:lnTo>
                    <a:pt x="723481" y="0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226" name="Rounded Rectangle 77">
              <a:extLst>
                <a:ext uri="{FF2B5EF4-FFF2-40B4-BE49-F238E27FC236}">
                  <a16:creationId xmlns:a16="http://schemas.microsoft.com/office/drawing/2014/main" id="{12FF64D0-B57E-FF1E-588C-FC361C397E4F}"/>
                </a:ext>
              </a:extLst>
            </p:cNvPr>
            <p:cNvSpPr/>
            <p:nvPr/>
          </p:nvSpPr>
          <p:spPr>
            <a:xfrm>
              <a:off x="7325248" y="1040004"/>
              <a:ext cx="723481" cy="1266092"/>
            </a:xfrm>
            <a:custGeom>
              <a:avLst/>
              <a:gdLst/>
              <a:ahLst/>
              <a:cxnLst/>
              <a:rect l="0" t="0" r="0" b="0"/>
              <a:pathLst>
                <a:path w="723481" h="1266092">
                  <a:moveTo>
                    <a:pt x="45217" y="1266092"/>
                  </a:moveTo>
                  <a:cubicBezTo>
                    <a:pt x="20244" y="1266092"/>
                    <a:pt x="0" y="1245847"/>
                    <a:pt x="0" y="1220874"/>
                  </a:cubicBezTo>
                  <a:moveTo>
                    <a:pt x="678263" y="1266092"/>
                  </a:moveTo>
                  <a:lnTo>
                    <a:pt x="45217" y="1266092"/>
                  </a:lnTo>
                  <a:moveTo>
                    <a:pt x="723481" y="1220874"/>
                  </a:moveTo>
                  <a:cubicBezTo>
                    <a:pt x="723481" y="1245847"/>
                    <a:pt x="703236" y="1266092"/>
                    <a:pt x="678263" y="1266092"/>
                  </a:cubicBezTo>
                  <a:moveTo>
                    <a:pt x="723481" y="0"/>
                  </a:moveTo>
                  <a:lnTo>
                    <a:pt x="723481" y="1220874"/>
                  </a:lnTo>
                  <a:moveTo>
                    <a:pt x="0" y="1220874"/>
                  </a:moveTo>
                  <a:lnTo>
                    <a:pt x="0" y="0"/>
                  </a:lnTo>
                  <a:moveTo>
                    <a:pt x="723481" y="0"/>
                  </a:moveTo>
                  <a:lnTo>
                    <a:pt x="0" y="0"/>
                  </a:lnTo>
                </a:path>
              </a:pathLst>
            </a:custGeom>
            <a:noFill/>
            <a:ln w="5652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27" name="Rounded Rectangle 79">
            <a:extLst>
              <a:ext uri="{FF2B5EF4-FFF2-40B4-BE49-F238E27FC236}">
                <a16:creationId xmlns:a16="http://schemas.microsoft.com/office/drawing/2014/main" id="{C6D53B21-BD71-B29C-AB55-8235BC226590}"/>
              </a:ext>
            </a:extLst>
          </p:cNvPr>
          <p:cNvSpPr/>
          <p:nvPr/>
        </p:nvSpPr>
        <p:spPr>
          <a:xfrm>
            <a:off x="10989232" y="2584879"/>
            <a:ext cx="955667" cy="682618"/>
          </a:xfrm>
          <a:custGeom>
            <a:avLst/>
            <a:gdLst/>
            <a:ahLst/>
            <a:cxnLst/>
            <a:rect l="0" t="0" r="0" b="0"/>
            <a:pathLst>
              <a:path w="633046" h="45217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406958"/>
                </a:lnTo>
                <a:moveTo>
                  <a:pt x="0" y="406958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452175"/>
                </a:moveTo>
                <a:lnTo>
                  <a:pt x="22608" y="452175"/>
                </a:lnTo>
                <a:cubicBezTo>
                  <a:pt x="10122" y="452175"/>
                  <a:pt x="0" y="442053"/>
                  <a:pt x="0" y="429567"/>
                </a:cubicBezTo>
                <a:lnTo>
                  <a:pt x="0" y="406958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45217" y="452175"/>
                </a:moveTo>
                <a:lnTo>
                  <a:pt x="587828" y="452175"/>
                </a:lnTo>
                <a:moveTo>
                  <a:pt x="633046" y="406958"/>
                </a:moveTo>
                <a:lnTo>
                  <a:pt x="633046" y="429567"/>
                </a:lnTo>
                <a:cubicBezTo>
                  <a:pt x="633046" y="442053"/>
                  <a:pt x="622923" y="452175"/>
                  <a:pt x="610437" y="452175"/>
                </a:cubicBezTo>
                <a:lnTo>
                  <a:pt x="587828" y="45217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8" name="Rounded Rectangle 80">
            <a:extLst>
              <a:ext uri="{FF2B5EF4-FFF2-40B4-BE49-F238E27FC236}">
                <a16:creationId xmlns:a16="http://schemas.microsoft.com/office/drawing/2014/main" id="{846DF9BA-6EEF-4C5A-0895-6DD98C0DDFD8}"/>
              </a:ext>
            </a:extLst>
          </p:cNvPr>
          <p:cNvSpPr/>
          <p:nvPr/>
        </p:nvSpPr>
        <p:spPr>
          <a:xfrm>
            <a:off x="10989232" y="3335761"/>
            <a:ext cx="955667" cy="546094"/>
          </a:xfrm>
          <a:custGeom>
            <a:avLst/>
            <a:gdLst/>
            <a:ahLst/>
            <a:cxnLst/>
            <a:rect l="0" t="0" r="0" b="0"/>
            <a:pathLst>
              <a:path w="633046" h="361740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316523"/>
                </a:lnTo>
                <a:moveTo>
                  <a:pt x="0" y="316523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361740"/>
                </a:moveTo>
                <a:lnTo>
                  <a:pt x="22608" y="361740"/>
                </a:lnTo>
                <a:cubicBezTo>
                  <a:pt x="10122" y="361740"/>
                  <a:pt x="0" y="351618"/>
                  <a:pt x="0" y="339131"/>
                </a:cubicBezTo>
                <a:lnTo>
                  <a:pt x="0" y="316523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361740"/>
                </a:moveTo>
                <a:lnTo>
                  <a:pt x="45217" y="361740"/>
                </a:lnTo>
                <a:moveTo>
                  <a:pt x="633046" y="316523"/>
                </a:moveTo>
                <a:lnTo>
                  <a:pt x="633046" y="339131"/>
                </a:lnTo>
                <a:cubicBezTo>
                  <a:pt x="633046" y="351618"/>
                  <a:pt x="622923" y="361740"/>
                  <a:pt x="610437" y="361740"/>
                </a:cubicBezTo>
                <a:lnTo>
                  <a:pt x="587828" y="361740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9" name="Rounded Rectangle 81">
            <a:extLst>
              <a:ext uri="{FF2B5EF4-FFF2-40B4-BE49-F238E27FC236}">
                <a16:creationId xmlns:a16="http://schemas.microsoft.com/office/drawing/2014/main" id="{8E99EE73-DDA6-BCDA-0655-6EE570C01DEF}"/>
              </a:ext>
            </a:extLst>
          </p:cNvPr>
          <p:cNvSpPr/>
          <p:nvPr/>
        </p:nvSpPr>
        <p:spPr>
          <a:xfrm>
            <a:off x="10989232" y="3950118"/>
            <a:ext cx="955667" cy="409571"/>
          </a:xfrm>
          <a:custGeom>
            <a:avLst/>
            <a:gdLst/>
            <a:ahLst/>
            <a:cxnLst/>
            <a:rect l="0" t="0" r="0" b="0"/>
            <a:pathLst>
              <a:path w="633046" h="271305">
                <a:moveTo>
                  <a:pt x="0" y="45217"/>
                </a:moveTo>
                <a:lnTo>
                  <a:pt x="0" y="22608"/>
                </a:lnTo>
                <a:cubicBezTo>
                  <a:pt x="0" y="10122"/>
                  <a:pt x="10122" y="0"/>
                  <a:pt x="22608" y="0"/>
                </a:cubicBezTo>
                <a:lnTo>
                  <a:pt x="45217" y="0"/>
                </a:lnTo>
                <a:moveTo>
                  <a:pt x="633046" y="45217"/>
                </a:moveTo>
                <a:lnTo>
                  <a:pt x="633046" y="226087"/>
                </a:lnTo>
                <a:moveTo>
                  <a:pt x="0" y="226087"/>
                </a:moveTo>
                <a:lnTo>
                  <a:pt x="0" y="45217"/>
                </a:lnTo>
                <a:moveTo>
                  <a:pt x="45217" y="0"/>
                </a:moveTo>
                <a:lnTo>
                  <a:pt x="587828" y="0"/>
                </a:lnTo>
                <a:moveTo>
                  <a:pt x="45217" y="271305"/>
                </a:moveTo>
                <a:lnTo>
                  <a:pt x="22608" y="271305"/>
                </a:lnTo>
                <a:cubicBezTo>
                  <a:pt x="10122" y="271305"/>
                  <a:pt x="0" y="261183"/>
                  <a:pt x="0" y="248696"/>
                </a:cubicBezTo>
                <a:lnTo>
                  <a:pt x="0" y="226087"/>
                </a:lnTo>
                <a:moveTo>
                  <a:pt x="587828" y="0"/>
                </a:moveTo>
                <a:lnTo>
                  <a:pt x="610437" y="0"/>
                </a:lnTo>
                <a:cubicBezTo>
                  <a:pt x="622923" y="0"/>
                  <a:pt x="633046" y="10122"/>
                  <a:pt x="633046" y="22608"/>
                </a:cubicBezTo>
                <a:lnTo>
                  <a:pt x="633046" y="45217"/>
                </a:lnTo>
                <a:moveTo>
                  <a:pt x="587828" y="271305"/>
                </a:moveTo>
                <a:lnTo>
                  <a:pt x="45217" y="271305"/>
                </a:lnTo>
                <a:moveTo>
                  <a:pt x="633046" y="226087"/>
                </a:moveTo>
                <a:lnTo>
                  <a:pt x="633046" y="248696"/>
                </a:lnTo>
                <a:cubicBezTo>
                  <a:pt x="633046" y="261183"/>
                  <a:pt x="622923" y="271305"/>
                  <a:pt x="610437" y="271305"/>
                </a:cubicBezTo>
                <a:lnTo>
                  <a:pt x="587828" y="271305"/>
                </a:lnTo>
              </a:path>
            </a:pathLst>
          </a:custGeom>
          <a:noFill/>
          <a:ln w="5652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DEC9FDFD-330E-ACAD-9DFC-F3ACBF808262}"/>
              </a:ext>
            </a:extLst>
          </p:cNvPr>
          <p:cNvSpPr txBox="1"/>
          <p:nvPr/>
        </p:nvSpPr>
        <p:spPr>
          <a:xfrm>
            <a:off x="9821543" y="2638886"/>
            <a:ext cx="948978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FFFFFF"/>
                </a:solidFill>
                <a:latin typeface="Roboto"/>
              </a:rPr>
              <a:t>SCADA,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detecção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vazamentos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sistemas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supressão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incêndios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0B86AB4E-DE6D-6F94-0D3D-AA1A0755F064}"/>
              </a:ext>
            </a:extLst>
          </p:cNvPr>
          <p:cNvSpPr txBox="1"/>
          <p:nvPr/>
        </p:nvSpPr>
        <p:spPr>
          <a:xfrm>
            <a:off x="4970694" y="2632318"/>
            <a:ext cx="764633" cy="61555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Geradores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energia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água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resfriamento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tratamento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resíduos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01DE4A1D-6B33-0142-3EFA-72ECCF736578}"/>
              </a:ext>
            </a:extLst>
          </p:cNvPr>
          <p:cNvSpPr txBox="1"/>
          <p:nvPr/>
        </p:nvSpPr>
        <p:spPr>
          <a:xfrm>
            <a:off x="1228206" y="2755428"/>
            <a:ext cx="851195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modular
para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separação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petróleo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bruto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3C50D354-C571-26F8-AE11-4E42F4201051}"/>
              </a:ext>
            </a:extLst>
          </p:cNvPr>
          <p:cNvSpPr txBox="1"/>
          <p:nvPr/>
        </p:nvSpPr>
        <p:spPr>
          <a:xfrm>
            <a:off x="2388230" y="2761996"/>
            <a:ext cx="95699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Equipamento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para
remover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enxofre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dos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combustíveis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4EAC4DB2-C9B9-A485-B72F-C08CEACF8D2B}"/>
              </a:ext>
            </a:extLst>
          </p:cNvPr>
          <p:cNvSpPr txBox="1"/>
          <p:nvPr/>
        </p:nvSpPr>
        <p:spPr>
          <a:xfrm>
            <a:off x="3673453" y="2744501"/>
            <a:ext cx="870431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FFFFFF"/>
                </a:solidFill>
                <a:latin typeface="Roboto"/>
              </a:rPr>
              <a:t>Tanques para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petróleo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bruto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produtos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refinados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E291347-A7F3-5920-43D2-2CC042ACBCF1}"/>
              </a:ext>
            </a:extLst>
          </p:cNvPr>
          <p:cNvSpPr txBox="1"/>
          <p:nvPr/>
        </p:nvSpPr>
        <p:spPr>
          <a:xfrm>
            <a:off x="6103505" y="2704262"/>
            <a:ext cx="926536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Recuperação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calor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otimização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processos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redução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de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emissões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1661492E-B8D5-F2F5-11EB-826AD9E54165}"/>
              </a:ext>
            </a:extLst>
          </p:cNvPr>
          <p:cNvSpPr txBox="1"/>
          <p:nvPr/>
        </p:nvSpPr>
        <p:spPr>
          <a:xfrm>
            <a:off x="7346577" y="2713446"/>
            <a:ext cx="89287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piloto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para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coprocessamento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de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óleo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vegetal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64F9C6E-2C79-6B22-7170-F80915E99B18}"/>
              </a:ext>
            </a:extLst>
          </p:cNvPr>
          <p:cNvSpPr txBox="1"/>
          <p:nvPr/>
        </p:nvSpPr>
        <p:spPr>
          <a:xfrm>
            <a:off x="8566306" y="2683820"/>
            <a:ext cx="907300" cy="492443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FFFFFF"/>
                </a:solidFill>
                <a:latin typeface="Roboto"/>
              </a:rPr>
              <a:t>Custos de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comissionamento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,
teste e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manutenção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preventiva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1C0A3B1D-6132-3181-0A60-9327CCBA39A4}"/>
              </a:ext>
            </a:extLst>
          </p:cNvPr>
          <p:cNvSpPr txBox="1"/>
          <p:nvPr/>
        </p:nvSpPr>
        <p:spPr>
          <a:xfrm>
            <a:off x="89370" y="2614610"/>
            <a:ext cx="920125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 err="1">
                <a:solidFill>
                  <a:srgbClr val="484848"/>
                </a:solidFill>
                <a:latin typeface="Roboto"/>
              </a:rPr>
              <a:t>Descrição</a:t>
            </a:r>
            <a:endParaRPr sz="1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AE464FDF-6A2B-C97A-D507-17417472B7E3}"/>
              </a:ext>
            </a:extLst>
          </p:cNvPr>
          <p:cNvSpPr txBox="1"/>
          <p:nvPr/>
        </p:nvSpPr>
        <p:spPr>
          <a:xfrm>
            <a:off x="11000590" y="2808162"/>
            <a:ext cx="93294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>
                <a:solidFill>
                  <a:srgbClr val="FFFFFF"/>
                </a:solidFill>
                <a:latin typeface="Roboto"/>
              </a:rPr>
              <a:t>Soma de 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todos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os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investimentos</a:t>
            </a:r>
            <a:endParaRPr sz="9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7E062DB1-A66E-831C-2AA0-EF3E4276DCCB}"/>
              </a:ext>
            </a:extLst>
          </p:cNvPr>
          <p:cNvSpPr txBox="1"/>
          <p:nvPr/>
        </p:nvSpPr>
        <p:spPr>
          <a:xfrm>
            <a:off x="1351316" y="3410279"/>
            <a:ext cx="66524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Processar 1.000
bpd, produzir
gasolina, diesel,
querosene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DD690D7D-84F2-D19B-9EA6-1CBBE19861FA}"/>
              </a:ext>
            </a:extLst>
          </p:cNvPr>
          <p:cNvSpPr txBox="1"/>
          <p:nvPr/>
        </p:nvSpPr>
        <p:spPr>
          <a:xfrm>
            <a:off x="2557689" y="3410279"/>
            <a:ext cx="785472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Atender normas
ambientais,
melhorar qualidade
dos combustíveis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5225EE50-B178-7B1B-9EAE-5413051A15BE}"/>
              </a:ext>
            </a:extLst>
          </p:cNvPr>
          <p:cNvSpPr txBox="1"/>
          <p:nvPr/>
        </p:nvSpPr>
        <p:spPr>
          <a:xfrm>
            <a:off x="3793449" y="3461477"/>
            <a:ext cx="716543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Garantir 7 dias de
suprimento para
distribuição local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79CEABA6-4E11-47E3-7B36-81CA9476EFE7}"/>
              </a:ext>
            </a:extLst>
          </p:cNvPr>
          <p:cNvSpPr txBox="1"/>
          <p:nvPr/>
        </p:nvSpPr>
        <p:spPr>
          <a:xfrm>
            <a:off x="5006506" y="3461477"/>
            <a:ext cx="73898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Apoiar operações,
reduzir custos de
energia externa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C4C2E897-7B5A-3782-EED6-2742980C3B5B}"/>
              </a:ext>
            </a:extLst>
          </p:cNvPr>
          <p:cNvSpPr txBox="1"/>
          <p:nvPr/>
        </p:nvSpPr>
        <p:spPr>
          <a:xfrm>
            <a:off x="6199754" y="3461477"/>
            <a:ext cx="801501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Minimizar consumo
de energia e
emissões de GEE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180ACB18-CCC4-C895-4311-0A4632C3CB92}"/>
              </a:ext>
            </a:extLst>
          </p:cNvPr>
          <p:cNvSpPr txBox="1"/>
          <p:nvPr/>
        </p:nvSpPr>
        <p:spPr>
          <a:xfrm>
            <a:off x="1344457" y="2087739"/>
            <a:ext cx="639599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Destilação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Atmosférica</a:t>
            </a:r>
            <a:endParaRPr sz="9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2D170AC5-FF0D-0139-CF6B-AF8827C1E545}"/>
              </a:ext>
            </a:extLst>
          </p:cNvPr>
          <p:cNvSpPr txBox="1"/>
          <p:nvPr/>
        </p:nvSpPr>
        <p:spPr>
          <a:xfrm>
            <a:off x="7435211" y="3410279"/>
            <a:ext cx="84478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Atender demanda
por combustíveis
renováveis,
diversificar produtos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0940ED4A-6CE3-D549-B7D8-8B9A43ABB01A}"/>
              </a:ext>
            </a:extLst>
          </p:cNvPr>
          <p:cNvSpPr txBox="1"/>
          <p:nvPr/>
        </p:nvSpPr>
        <p:spPr>
          <a:xfrm>
            <a:off x="2480433" y="2087739"/>
            <a:ext cx="859210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 dirty="0" err="1">
                <a:solidFill>
                  <a:srgbClr val="FFFFFF"/>
                </a:solidFill>
                <a:latin typeface="Roboto"/>
              </a:rPr>
              <a:t>Unidade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 de
</a:t>
            </a:r>
            <a:r>
              <a:rPr sz="900" b="1" dirty="0" err="1">
                <a:solidFill>
                  <a:srgbClr val="FFFFFF"/>
                </a:solidFill>
                <a:latin typeface="Roboto"/>
              </a:rPr>
              <a:t>Hidrotratamento</a:t>
            </a:r>
            <a:r>
              <a:rPr sz="900" b="1" dirty="0">
                <a:solidFill>
                  <a:srgbClr val="FFFFFF"/>
                </a:solidFill>
                <a:latin typeface="Roboto"/>
              </a:rPr>
              <a:t>
(HDT)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7FF0BDF6-A35D-D82C-B352-9FE652528EA9}"/>
              </a:ext>
            </a:extLst>
          </p:cNvPr>
          <p:cNvSpPr txBox="1"/>
          <p:nvPr/>
        </p:nvSpPr>
        <p:spPr>
          <a:xfrm>
            <a:off x="8708494" y="3410279"/>
            <a:ext cx="729367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Garantir operação
confiável e evitar
paradas não
planejadas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DC93F3C8-8CD4-60B9-00E1-5102E452164F}"/>
              </a:ext>
            </a:extLst>
          </p:cNvPr>
          <p:cNvSpPr txBox="1"/>
          <p:nvPr/>
        </p:nvSpPr>
        <p:spPr>
          <a:xfrm>
            <a:off x="11358694" y="2087739"/>
            <a:ext cx="269306" cy="1384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Total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9850B425-7DDA-AF8D-E588-F1BBB55E4645}"/>
              </a:ext>
            </a:extLst>
          </p:cNvPr>
          <p:cNvSpPr txBox="1"/>
          <p:nvPr/>
        </p:nvSpPr>
        <p:spPr>
          <a:xfrm>
            <a:off x="9935202" y="3410279"/>
            <a:ext cx="71654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b="1">
                <a:solidFill>
                  <a:srgbClr val="FFFFFF"/>
                </a:solidFill>
                <a:latin typeface="Roboto"/>
              </a:rPr>
              <a:t>Proteger
trabalhadores,
equipamentos e o
meio ambiente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4FBDD0A4-1B5C-C7BC-1B22-E0AA7E06F690}"/>
              </a:ext>
            </a:extLst>
          </p:cNvPr>
          <p:cNvSpPr txBox="1"/>
          <p:nvPr/>
        </p:nvSpPr>
        <p:spPr>
          <a:xfrm>
            <a:off x="9937987" y="2087739"/>
            <a:ext cx="646011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Sistemas de
Segurança e
Controle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8BECB515-12A8-CBDC-A847-3187C72137E6}"/>
              </a:ext>
            </a:extLst>
          </p:cNvPr>
          <p:cNvSpPr txBox="1"/>
          <p:nvPr/>
        </p:nvSpPr>
        <p:spPr>
          <a:xfrm>
            <a:off x="11007508" y="3450445"/>
            <a:ext cx="96180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 err="1">
                <a:solidFill>
                  <a:srgbClr val="FFFFFF"/>
                </a:solidFill>
                <a:latin typeface="Roboto"/>
              </a:rPr>
              <a:t>Representar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custo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
total para 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construir</a:t>
            </a:r>
            <a:r>
              <a:rPr sz="800" b="1" dirty="0">
                <a:solidFill>
                  <a:srgbClr val="FFFFFF"/>
                </a:solidFill>
                <a:latin typeface="Roboto"/>
              </a:rPr>
              <a:t> e
</a:t>
            </a:r>
            <a:r>
              <a:rPr sz="800" b="1" dirty="0" err="1">
                <a:solidFill>
                  <a:srgbClr val="FFFFFF"/>
                </a:solidFill>
                <a:latin typeface="Roboto"/>
              </a:rPr>
              <a:t>operar</a:t>
            </a:r>
            <a:endParaRPr sz="8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C96C628-FA45-8B48-8DA5-1506BFE6BE82}"/>
              </a:ext>
            </a:extLst>
          </p:cNvPr>
          <p:cNvSpPr txBox="1"/>
          <p:nvPr/>
        </p:nvSpPr>
        <p:spPr>
          <a:xfrm>
            <a:off x="246465" y="3335761"/>
            <a:ext cx="763030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600" b="1" dirty="0" err="1">
                <a:solidFill>
                  <a:srgbClr val="484848"/>
                </a:solidFill>
                <a:latin typeface="Roboto"/>
              </a:rPr>
              <a:t>Objetivo</a:t>
            </a:r>
            <a:endParaRPr sz="1600" b="1" dirty="0">
              <a:solidFill>
                <a:srgbClr val="484848"/>
              </a:solidFill>
              <a:latin typeface="Roboto"/>
            </a:endParaRP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3A29776B-0700-13D4-0615-6EC0C8A7091F}"/>
              </a:ext>
            </a:extLst>
          </p:cNvPr>
          <p:cNvSpPr txBox="1"/>
          <p:nvPr/>
        </p:nvSpPr>
        <p:spPr>
          <a:xfrm>
            <a:off x="66704" y="3928802"/>
            <a:ext cx="989053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r"/>
            <a:r>
              <a:rPr sz="1400" b="1" dirty="0" err="1">
                <a:solidFill>
                  <a:srgbClr val="484848"/>
                </a:solidFill>
                <a:latin typeface="Roboto"/>
              </a:rPr>
              <a:t>Estimativa</a:t>
            </a:r>
            <a:r>
              <a:rPr sz="1400" b="1" dirty="0">
                <a:solidFill>
                  <a:srgbClr val="484848"/>
                </a:solidFill>
                <a:latin typeface="Roboto"/>
              </a:rPr>
              <a:t> </a:t>
            </a:r>
            <a:br>
              <a:rPr lang="pt-BR" sz="1400" b="1" dirty="0">
                <a:solidFill>
                  <a:srgbClr val="484848"/>
                </a:solidFill>
                <a:latin typeface="Roboto"/>
              </a:rPr>
            </a:br>
            <a:r>
              <a:rPr lang="pt-BR" sz="1400" b="1" dirty="0">
                <a:solidFill>
                  <a:srgbClr val="484848"/>
                </a:solidFill>
                <a:latin typeface="Roboto"/>
              </a:rPr>
              <a:t>C</a:t>
            </a:r>
            <a:r>
              <a:rPr sz="1400" b="1" dirty="0" err="1">
                <a:solidFill>
                  <a:srgbClr val="484848"/>
                </a:solidFill>
                <a:latin typeface="Roboto"/>
              </a:rPr>
              <a:t>usto</a:t>
            </a:r>
            <a:r>
              <a:rPr sz="1400" b="1" dirty="0">
                <a:solidFill>
                  <a:srgbClr val="484848"/>
                </a:solidFill>
                <a:latin typeface="Roboto"/>
              </a:rPr>
              <a:t> (USD)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E354A426-EAAC-2A3A-6BCB-06B36B6B28E3}"/>
              </a:ext>
            </a:extLst>
          </p:cNvPr>
          <p:cNvSpPr txBox="1"/>
          <p:nvPr/>
        </p:nvSpPr>
        <p:spPr>
          <a:xfrm>
            <a:off x="1319898" y="4003494"/>
            <a:ext cx="7069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US$ 10-15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A9A7B7AF-594E-5D65-915F-E835E78097BF}"/>
              </a:ext>
            </a:extLst>
          </p:cNvPr>
          <p:cNvSpPr txBox="1"/>
          <p:nvPr/>
        </p:nvSpPr>
        <p:spPr>
          <a:xfrm>
            <a:off x="2625520" y="4016020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US$ 5-8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E954360-56AC-5DFF-41A5-2CEC450A8A79}"/>
              </a:ext>
            </a:extLst>
          </p:cNvPr>
          <p:cNvSpPr txBox="1"/>
          <p:nvPr/>
        </p:nvSpPr>
        <p:spPr>
          <a:xfrm>
            <a:off x="3738776" y="4022283"/>
            <a:ext cx="790281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US$ 2.5-3.5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DF6C85F-61BF-241C-3E55-815EA1CA4781}"/>
              </a:ext>
            </a:extLst>
          </p:cNvPr>
          <p:cNvSpPr txBox="1"/>
          <p:nvPr/>
        </p:nvSpPr>
        <p:spPr>
          <a:xfrm>
            <a:off x="5025220" y="4022283"/>
            <a:ext cx="668453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US$ 2-3.5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A5B09979-B276-58C9-361F-CB979A533DB5}"/>
              </a:ext>
            </a:extLst>
          </p:cNvPr>
          <p:cNvSpPr txBox="1"/>
          <p:nvPr/>
        </p:nvSpPr>
        <p:spPr>
          <a:xfrm>
            <a:off x="8664896" y="2087739"/>
            <a:ext cx="737381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Manutenção e
Início</a:t>
            </a: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D7E45AC9-6ECD-E8F9-5ABA-678A0860D279}"/>
              </a:ext>
            </a:extLst>
          </p:cNvPr>
          <p:cNvSpPr txBox="1"/>
          <p:nvPr/>
        </p:nvSpPr>
        <p:spPr>
          <a:xfrm>
            <a:off x="6311663" y="4022283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US$ 1-2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A66D91A9-97FC-E44B-C1E1-BE4717170BE3}"/>
              </a:ext>
            </a:extLst>
          </p:cNvPr>
          <p:cNvSpPr txBox="1"/>
          <p:nvPr/>
        </p:nvSpPr>
        <p:spPr>
          <a:xfrm>
            <a:off x="7412959" y="2087739"/>
            <a:ext cx="865622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Integração de
Biocombustíveis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5FB08255-E9FC-CCF5-0303-197502F36A36}"/>
              </a:ext>
            </a:extLst>
          </p:cNvPr>
          <p:cNvSpPr txBox="1"/>
          <p:nvPr/>
        </p:nvSpPr>
        <p:spPr>
          <a:xfrm>
            <a:off x="7540378" y="4009757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US$ 2-3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9515A8D4-C005-4940-ED89-D18113153BAD}"/>
              </a:ext>
            </a:extLst>
          </p:cNvPr>
          <p:cNvSpPr txBox="1"/>
          <p:nvPr/>
        </p:nvSpPr>
        <p:spPr>
          <a:xfrm>
            <a:off x="3715914" y="2087739"/>
            <a:ext cx="859211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Infraestrutura
de
Armazenamento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491A15F2-A765-C935-372D-B964DD69DC4D}"/>
              </a:ext>
            </a:extLst>
          </p:cNvPr>
          <p:cNvSpPr txBox="1"/>
          <p:nvPr/>
        </p:nvSpPr>
        <p:spPr>
          <a:xfrm>
            <a:off x="8769092" y="4009757"/>
            <a:ext cx="54662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US$ 1-2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DE46AA03-12CA-D04F-668E-F49078070C38}"/>
              </a:ext>
            </a:extLst>
          </p:cNvPr>
          <p:cNvSpPr txBox="1"/>
          <p:nvPr/>
        </p:nvSpPr>
        <p:spPr>
          <a:xfrm>
            <a:off x="5020021" y="2087739"/>
            <a:ext cx="639599" cy="276999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Sistemas de
Utilidade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24A3F8AD-D24C-80A3-9F55-DDB36F32C15E}"/>
              </a:ext>
            </a:extLst>
          </p:cNvPr>
          <p:cNvSpPr txBox="1"/>
          <p:nvPr/>
        </p:nvSpPr>
        <p:spPr>
          <a:xfrm>
            <a:off x="9926192" y="4022282"/>
            <a:ext cx="668453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US$ 1-1.5 </a:t>
            </a:r>
            <a:br>
              <a:rPr lang="pt-BR" sz="1100" b="1" dirty="0">
                <a:solidFill>
                  <a:srgbClr val="FFFFFF"/>
                </a:solidFill>
                <a:latin typeface="Roboto"/>
              </a:rPr>
            </a:b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C442E789-050E-EB96-B8AE-D33ED157EB82}"/>
              </a:ext>
            </a:extLst>
          </p:cNvPr>
          <p:cNvSpPr txBox="1"/>
          <p:nvPr/>
        </p:nvSpPr>
        <p:spPr>
          <a:xfrm>
            <a:off x="11009407" y="4003494"/>
            <a:ext cx="915315" cy="33855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100" b="1" dirty="0">
                <a:solidFill>
                  <a:srgbClr val="FFFFFF"/>
                </a:solidFill>
                <a:latin typeface="Roboto"/>
              </a:rPr>
              <a:t>US$ 24.5-38.5
</a:t>
            </a:r>
            <a:r>
              <a:rPr sz="1100" b="1" dirty="0" err="1">
                <a:solidFill>
                  <a:srgbClr val="FFFFFF"/>
                </a:solidFill>
                <a:latin typeface="Roboto"/>
              </a:rPr>
              <a:t>milhões</a:t>
            </a:r>
            <a:endParaRPr sz="11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4C7D2166-C293-1022-B2EA-2CD1A9C1E96D}"/>
              </a:ext>
            </a:extLst>
          </p:cNvPr>
          <p:cNvSpPr txBox="1"/>
          <p:nvPr/>
        </p:nvSpPr>
        <p:spPr>
          <a:xfrm>
            <a:off x="6215599" y="2087739"/>
            <a:ext cx="737381" cy="4154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900" b="1">
                <a:solidFill>
                  <a:srgbClr val="FFFFFF"/>
                </a:solidFill>
                <a:latin typeface="Roboto"/>
              </a:rPr>
              <a:t>Tecnologia de
Eficiência
Energética</a:t>
            </a:r>
          </a:p>
        </p:txBody>
      </p:sp>
      <p:sp>
        <p:nvSpPr>
          <p:cNvPr id="270" name="Rounded Rectangle 122">
            <a:extLst>
              <a:ext uri="{FF2B5EF4-FFF2-40B4-BE49-F238E27FC236}">
                <a16:creationId xmlns:a16="http://schemas.microsoft.com/office/drawing/2014/main" id="{068BA024-CBC6-09E9-74FF-B7C109A438F3}"/>
              </a:ext>
            </a:extLst>
          </p:cNvPr>
          <p:cNvSpPr/>
          <p:nvPr/>
        </p:nvSpPr>
        <p:spPr>
          <a:xfrm>
            <a:off x="8841798" y="1634845"/>
            <a:ext cx="422209" cy="415498"/>
          </a:xfrm>
          <a:custGeom>
            <a:avLst/>
            <a:gdLst/>
            <a:ahLst/>
            <a:cxnLst/>
            <a:rect l="0" t="0" r="0" b="0"/>
            <a:pathLst>
              <a:path w="177856" h="175029">
                <a:moveTo>
                  <a:pt x="6029" y="175029"/>
                </a:moveTo>
                <a:cubicBezTo>
                  <a:pt x="12812" y="155435"/>
                  <a:pt x="32406" y="141116"/>
                  <a:pt x="54261" y="141116"/>
                </a:cubicBezTo>
                <a:cubicBezTo>
                  <a:pt x="76116" y="141116"/>
                  <a:pt x="94956" y="155435"/>
                  <a:pt x="101739" y="175029"/>
                </a:cubicBezTo>
                <a:moveTo>
                  <a:pt x="53508" y="50681"/>
                </a:moveTo>
                <a:lnTo>
                  <a:pt x="53508" y="73290"/>
                </a:lnTo>
                <a:moveTo>
                  <a:pt x="94956" y="95145"/>
                </a:moveTo>
                <a:lnTo>
                  <a:pt x="12057" y="95145"/>
                </a:lnTo>
                <a:moveTo>
                  <a:pt x="22608" y="88362"/>
                </a:moveTo>
                <a:cubicBezTo>
                  <a:pt x="23362" y="71782"/>
                  <a:pt x="36927" y="58217"/>
                  <a:pt x="53507" y="58217"/>
                </a:cubicBezTo>
                <a:cubicBezTo>
                  <a:pt x="70840" y="58217"/>
                  <a:pt x="84406" y="71782"/>
                  <a:pt x="84406" y="89116"/>
                </a:cubicBezTo>
                <a:lnTo>
                  <a:pt x="84406" y="102681"/>
                </a:lnTo>
                <a:cubicBezTo>
                  <a:pt x="84406" y="120014"/>
                  <a:pt x="70840" y="133580"/>
                  <a:pt x="53507" y="133580"/>
                </a:cubicBezTo>
                <a:cubicBezTo>
                  <a:pt x="36927" y="133580"/>
                  <a:pt x="23362" y="120014"/>
                  <a:pt x="22608" y="103435"/>
                </a:cubicBezTo>
                <a:close/>
                <a:moveTo>
                  <a:pt x="0" y="0"/>
                </a:moveTo>
                <a:moveTo>
                  <a:pt x="144697" y="12246"/>
                </a:moveTo>
                <a:lnTo>
                  <a:pt x="147711" y="21289"/>
                </a:lnTo>
                <a:cubicBezTo>
                  <a:pt x="148465" y="24304"/>
                  <a:pt x="152233" y="26565"/>
                  <a:pt x="155247" y="25811"/>
                </a:cubicBezTo>
                <a:lnTo>
                  <a:pt x="164291" y="23550"/>
                </a:lnTo>
                <a:cubicBezTo>
                  <a:pt x="172581" y="22043"/>
                  <a:pt x="177856" y="31087"/>
                  <a:pt x="172581" y="37116"/>
                </a:cubicBezTo>
                <a:lnTo>
                  <a:pt x="165798" y="43898"/>
                </a:lnTo>
                <a:cubicBezTo>
                  <a:pt x="163537" y="46159"/>
                  <a:pt x="163537" y="49927"/>
                  <a:pt x="165798" y="52188"/>
                </a:cubicBezTo>
                <a:lnTo>
                  <a:pt x="172581" y="58971"/>
                </a:lnTo>
                <a:cubicBezTo>
                  <a:pt x="177856" y="65000"/>
                  <a:pt x="172581" y="74797"/>
                  <a:pt x="164291" y="72536"/>
                </a:cubicBezTo>
                <a:lnTo>
                  <a:pt x="155247" y="71782"/>
                </a:lnTo>
                <a:cubicBezTo>
                  <a:pt x="152233" y="71029"/>
                  <a:pt x="148465" y="72536"/>
                  <a:pt x="147711" y="76304"/>
                </a:cubicBezTo>
                <a:lnTo>
                  <a:pt x="144697" y="85348"/>
                </a:lnTo>
                <a:cubicBezTo>
                  <a:pt x="142436" y="93638"/>
                  <a:pt x="131131" y="93638"/>
                  <a:pt x="128870" y="85348"/>
                </a:cubicBezTo>
                <a:lnTo>
                  <a:pt x="125856" y="76304"/>
                </a:lnTo>
                <a:cubicBezTo>
                  <a:pt x="125102" y="73290"/>
                  <a:pt x="121334" y="71029"/>
                  <a:pt x="118320" y="71782"/>
                </a:cubicBezTo>
                <a:lnTo>
                  <a:pt x="109276" y="74043"/>
                </a:lnTo>
                <a:cubicBezTo>
                  <a:pt x="100986" y="75551"/>
                  <a:pt x="95711" y="66507"/>
                  <a:pt x="100986" y="60478"/>
                </a:cubicBezTo>
                <a:lnTo>
                  <a:pt x="107769" y="53695"/>
                </a:lnTo>
                <a:cubicBezTo>
                  <a:pt x="110030" y="51434"/>
                  <a:pt x="110030" y="47666"/>
                  <a:pt x="107769" y="45405"/>
                </a:cubicBezTo>
                <a:lnTo>
                  <a:pt x="101740" y="37116"/>
                </a:lnTo>
                <a:cubicBezTo>
                  <a:pt x="96464" y="31087"/>
                  <a:pt x="101740" y="21289"/>
                  <a:pt x="110030" y="23550"/>
                </a:cubicBezTo>
                <a:lnTo>
                  <a:pt x="119073" y="25811"/>
                </a:lnTo>
                <a:cubicBezTo>
                  <a:pt x="122088" y="26565"/>
                  <a:pt x="125856" y="25058"/>
                  <a:pt x="126609" y="21289"/>
                </a:cubicBezTo>
                <a:lnTo>
                  <a:pt x="129624" y="12246"/>
                </a:lnTo>
                <a:cubicBezTo>
                  <a:pt x="131131" y="3956"/>
                  <a:pt x="142436" y="3956"/>
                  <a:pt x="144697" y="12246"/>
                </a:cubicBezTo>
                <a:close/>
                <a:moveTo>
                  <a:pt x="125478" y="48797"/>
                </a:moveTo>
                <a:cubicBezTo>
                  <a:pt x="125478" y="55040"/>
                  <a:pt x="130539" y="60101"/>
                  <a:pt x="136783" y="60101"/>
                </a:cubicBezTo>
                <a:cubicBezTo>
                  <a:pt x="143026" y="60101"/>
                  <a:pt x="148087" y="55040"/>
                  <a:pt x="148087" y="48797"/>
                </a:cubicBezTo>
                <a:cubicBezTo>
                  <a:pt x="148087" y="42554"/>
                  <a:pt x="143026" y="37492"/>
                  <a:pt x="136783" y="37492"/>
                </a:cubicBezTo>
                <a:cubicBezTo>
                  <a:pt x="130539" y="37492"/>
                  <a:pt x="125478" y="42554"/>
                  <a:pt x="125478" y="48797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1" name="Rounded Rectangle 123">
            <a:extLst>
              <a:ext uri="{FF2B5EF4-FFF2-40B4-BE49-F238E27FC236}">
                <a16:creationId xmlns:a16="http://schemas.microsoft.com/office/drawing/2014/main" id="{30C62647-37BC-462E-1806-7F31AD9BC2F3}"/>
              </a:ext>
            </a:extLst>
          </p:cNvPr>
          <p:cNvSpPr/>
          <p:nvPr/>
        </p:nvSpPr>
        <p:spPr>
          <a:xfrm>
            <a:off x="7652931" y="1649639"/>
            <a:ext cx="387799" cy="387785"/>
          </a:xfrm>
          <a:custGeom>
            <a:avLst/>
            <a:gdLst/>
            <a:ahLst/>
            <a:cxnLst/>
            <a:rect l="0" t="0" r="0" b="0"/>
            <a:pathLst>
              <a:path w="169565" h="169559">
                <a:moveTo>
                  <a:pt x="82898" y="25623"/>
                </a:moveTo>
                <a:lnTo>
                  <a:pt x="64058" y="25623"/>
                </a:lnTo>
                <a:moveTo>
                  <a:pt x="113043" y="52753"/>
                </a:moveTo>
                <a:lnTo>
                  <a:pt x="33913" y="52753"/>
                </a:lnTo>
                <a:moveTo>
                  <a:pt x="169565" y="6029"/>
                </a:moveTo>
                <a:lnTo>
                  <a:pt x="164290" y="13565"/>
                </a:lnTo>
                <a:cubicBezTo>
                  <a:pt x="160522" y="19594"/>
                  <a:pt x="158261" y="26377"/>
                  <a:pt x="158261" y="33913"/>
                </a:cubicBezTo>
                <a:lnTo>
                  <a:pt x="158261" y="101739"/>
                </a:lnTo>
                <a:cubicBezTo>
                  <a:pt x="158261" y="107768"/>
                  <a:pt x="152986" y="113043"/>
                  <a:pt x="146957" y="113043"/>
                </a:cubicBezTo>
                <a:cubicBezTo>
                  <a:pt x="140928" y="113043"/>
                  <a:pt x="135652" y="107768"/>
                  <a:pt x="135652" y="101739"/>
                </a:cubicBezTo>
                <a:lnTo>
                  <a:pt x="135652" y="64058"/>
                </a:lnTo>
                <a:cubicBezTo>
                  <a:pt x="135652" y="58029"/>
                  <a:pt x="130377" y="52754"/>
                  <a:pt x="124348" y="52754"/>
                </a:cubicBezTo>
                <a:lnTo>
                  <a:pt x="113043" y="52754"/>
                </a:lnTo>
                <a:moveTo>
                  <a:pt x="158261" y="33159"/>
                </a:moveTo>
                <a:lnTo>
                  <a:pt x="169565" y="33159"/>
                </a:lnTo>
                <a:moveTo>
                  <a:pt x="33913" y="73101"/>
                </a:moveTo>
                <a:lnTo>
                  <a:pt x="33913" y="7536"/>
                </a:lnTo>
                <a:cubicBezTo>
                  <a:pt x="33913" y="3014"/>
                  <a:pt x="36927" y="0"/>
                  <a:pt x="41449" y="0"/>
                </a:cubicBezTo>
                <a:lnTo>
                  <a:pt x="105507" y="0"/>
                </a:lnTo>
                <a:cubicBezTo>
                  <a:pt x="110029" y="0"/>
                  <a:pt x="113043" y="3014"/>
                  <a:pt x="113043" y="7536"/>
                </a:cubicBezTo>
                <a:lnTo>
                  <a:pt x="113043" y="119072"/>
                </a:lnTo>
                <a:cubicBezTo>
                  <a:pt x="113043" y="123594"/>
                  <a:pt x="110029" y="126609"/>
                  <a:pt x="105507" y="126609"/>
                </a:cubicBezTo>
                <a:lnTo>
                  <a:pt x="94203" y="126609"/>
                </a:lnTo>
                <a:moveTo>
                  <a:pt x="22671" y="142115"/>
                </a:moveTo>
                <a:lnTo>
                  <a:pt x="0" y="142115"/>
                </a:lnTo>
                <a:lnTo>
                  <a:pt x="0" y="164787"/>
                </a:lnTo>
                <a:moveTo>
                  <a:pt x="68014" y="146887"/>
                </a:moveTo>
                <a:cubicBezTo>
                  <a:pt x="63838" y="160013"/>
                  <a:pt x="51309" y="169559"/>
                  <a:pt x="36393" y="169559"/>
                </a:cubicBezTo>
                <a:cubicBezTo>
                  <a:pt x="20284" y="169559"/>
                  <a:pt x="6562" y="158223"/>
                  <a:pt x="3579" y="142711"/>
                </a:cubicBezTo>
                <a:moveTo>
                  <a:pt x="49519" y="124216"/>
                </a:moveTo>
                <a:lnTo>
                  <a:pt x="71594" y="124216"/>
                </a:lnTo>
                <a:lnTo>
                  <a:pt x="71594" y="102141"/>
                </a:lnTo>
                <a:moveTo>
                  <a:pt x="3579" y="120040"/>
                </a:moveTo>
                <a:cubicBezTo>
                  <a:pt x="7755" y="106914"/>
                  <a:pt x="20284" y="97368"/>
                  <a:pt x="35200" y="97368"/>
                </a:cubicBezTo>
                <a:cubicBezTo>
                  <a:pt x="51309" y="97368"/>
                  <a:pt x="65031" y="108704"/>
                  <a:pt x="68014" y="124216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2" name="Rounded Rectangle 124">
            <a:extLst>
              <a:ext uri="{FF2B5EF4-FFF2-40B4-BE49-F238E27FC236}">
                <a16:creationId xmlns:a16="http://schemas.microsoft.com/office/drawing/2014/main" id="{DAE73939-FBD4-DB67-D49D-6911746EC5BC}"/>
              </a:ext>
            </a:extLst>
          </p:cNvPr>
          <p:cNvSpPr/>
          <p:nvPr/>
        </p:nvSpPr>
        <p:spPr>
          <a:xfrm>
            <a:off x="10066519" y="1637114"/>
            <a:ext cx="387799" cy="387799"/>
          </a:xfrm>
          <a:custGeom>
            <a:avLst/>
            <a:gdLst/>
            <a:ahLst/>
            <a:cxnLst/>
            <a:rect l="0" t="0" r="0" b="0"/>
            <a:pathLst>
              <a:path w="169565" h="169565">
                <a:moveTo>
                  <a:pt x="75362" y="91942"/>
                </a:moveTo>
                <a:cubicBezTo>
                  <a:pt x="97217" y="97217"/>
                  <a:pt x="113043" y="116812"/>
                  <a:pt x="113043" y="139420"/>
                </a:cubicBezTo>
                <a:lnTo>
                  <a:pt x="113043" y="146957"/>
                </a:lnTo>
                <a:moveTo>
                  <a:pt x="52753" y="146957"/>
                </a:moveTo>
                <a:lnTo>
                  <a:pt x="52753" y="86667"/>
                </a:lnTo>
                <a:cubicBezTo>
                  <a:pt x="52753" y="82145"/>
                  <a:pt x="55768" y="79130"/>
                  <a:pt x="60290" y="79130"/>
                </a:cubicBezTo>
                <a:lnTo>
                  <a:pt x="67826" y="79130"/>
                </a:lnTo>
                <a:cubicBezTo>
                  <a:pt x="72348" y="79130"/>
                  <a:pt x="75362" y="82145"/>
                  <a:pt x="75362" y="86667"/>
                </a:cubicBezTo>
                <a:lnTo>
                  <a:pt x="75362" y="146957"/>
                </a:lnTo>
                <a:moveTo>
                  <a:pt x="15072" y="146957"/>
                </a:moveTo>
                <a:lnTo>
                  <a:pt x="15072" y="139420"/>
                </a:lnTo>
                <a:cubicBezTo>
                  <a:pt x="15072" y="116812"/>
                  <a:pt x="30898" y="97217"/>
                  <a:pt x="52753" y="91942"/>
                </a:cubicBezTo>
                <a:moveTo>
                  <a:pt x="128116" y="162029"/>
                </a:moveTo>
                <a:cubicBezTo>
                  <a:pt x="128116" y="166551"/>
                  <a:pt x="125101" y="169565"/>
                  <a:pt x="120580" y="169565"/>
                </a:cubicBezTo>
                <a:lnTo>
                  <a:pt x="7536" y="169565"/>
                </a:lnTo>
                <a:cubicBezTo>
                  <a:pt x="3014" y="169565"/>
                  <a:pt x="0" y="166551"/>
                  <a:pt x="0" y="162029"/>
                </a:cubicBezTo>
                <a:lnTo>
                  <a:pt x="0" y="154493"/>
                </a:lnTo>
                <a:cubicBezTo>
                  <a:pt x="0" y="149971"/>
                  <a:pt x="3014" y="146957"/>
                  <a:pt x="7536" y="146957"/>
                </a:cubicBezTo>
                <a:lnTo>
                  <a:pt x="120580" y="146957"/>
                </a:lnTo>
                <a:cubicBezTo>
                  <a:pt x="125101" y="146957"/>
                  <a:pt x="128116" y="149971"/>
                  <a:pt x="128116" y="154493"/>
                </a:cubicBezTo>
                <a:close/>
                <a:moveTo>
                  <a:pt x="71594" y="56521"/>
                </a:moveTo>
                <a:lnTo>
                  <a:pt x="71594" y="15072"/>
                </a:lnTo>
                <a:cubicBezTo>
                  <a:pt x="71594" y="6782"/>
                  <a:pt x="78377" y="0"/>
                  <a:pt x="86667" y="0"/>
                </a:cubicBezTo>
                <a:lnTo>
                  <a:pt x="154493" y="0"/>
                </a:lnTo>
                <a:cubicBezTo>
                  <a:pt x="162783" y="0"/>
                  <a:pt x="169565" y="6782"/>
                  <a:pt x="169565" y="15072"/>
                </a:cubicBezTo>
                <a:lnTo>
                  <a:pt x="169565" y="97971"/>
                </a:lnTo>
                <a:cubicBezTo>
                  <a:pt x="169565" y="106261"/>
                  <a:pt x="162783" y="113043"/>
                  <a:pt x="154493" y="113043"/>
                </a:cubicBezTo>
                <a:lnTo>
                  <a:pt x="131884" y="113043"/>
                </a:lnTo>
                <a:moveTo>
                  <a:pt x="146957" y="22608"/>
                </a:moveTo>
                <a:lnTo>
                  <a:pt x="94203" y="22608"/>
                </a:lnTo>
                <a:lnTo>
                  <a:pt x="94203" y="45217"/>
                </a:lnTo>
                <a:lnTo>
                  <a:pt x="146957" y="45217"/>
                </a:lnTo>
                <a:close/>
                <a:moveTo>
                  <a:pt x="95710" y="64058"/>
                </a:moveTo>
                <a:cubicBezTo>
                  <a:pt x="94878" y="64058"/>
                  <a:pt x="94203" y="64733"/>
                  <a:pt x="94203" y="65565"/>
                </a:cubicBezTo>
                <a:cubicBezTo>
                  <a:pt x="94203" y="66397"/>
                  <a:pt x="94878" y="67072"/>
                  <a:pt x="95710" y="67072"/>
                </a:cubicBezTo>
                <a:moveTo>
                  <a:pt x="95710" y="67072"/>
                </a:moveTo>
                <a:cubicBezTo>
                  <a:pt x="96542" y="67072"/>
                  <a:pt x="97217" y="66397"/>
                  <a:pt x="97217" y="65565"/>
                </a:cubicBezTo>
                <a:cubicBezTo>
                  <a:pt x="97217" y="64733"/>
                  <a:pt x="96542" y="64058"/>
                  <a:pt x="95710" y="64058"/>
                </a:cubicBezTo>
                <a:moveTo>
                  <a:pt x="120580" y="64058"/>
                </a:moveTo>
                <a:cubicBezTo>
                  <a:pt x="119748" y="64058"/>
                  <a:pt x="119072" y="64733"/>
                  <a:pt x="119072" y="65565"/>
                </a:cubicBezTo>
                <a:cubicBezTo>
                  <a:pt x="119072" y="66397"/>
                  <a:pt x="119748" y="67072"/>
                  <a:pt x="120580" y="67072"/>
                </a:cubicBezTo>
                <a:moveTo>
                  <a:pt x="120579" y="67072"/>
                </a:moveTo>
                <a:cubicBezTo>
                  <a:pt x="121412" y="67072"/>
                  <a:pt x="122087" y="66397"/>
                  <a:pt x="122087" y="65565"/>
                </a:cubicBezTo>
                <a:cubicBezTo>
                  <a:pt x="122087" y="64733"/>
                  <a:pt x="121412" y="64058"/>
                  <a:pt x="120579" y="64058"/>
                </a:cubicBezTo>
                <a:moveTo>
                  <a:pt x="144697" y="64058"/>
                </a:moveTo>
                <a:cubicBezTo>
                  <a:pt x="143865" y="64058"/>
                  <a:pt x="143189" y="64733"/>
                  <a:pt x="143189" y="65565"/>
                </a:cubicBezTo>
                <a:cubicBezTo>
                  <a:pt x="143189" y="66397"/>
                  <a:pt x="143865" y="67072"/>
                  <a:pt x="144697" y="67072"/>
                </a:cubicBezTo>
                <a:moveTo>
                  <a:pt x="144696" y="67072"/>
                </a:moveTo>
                <a:cubicBezTo>
                  <a:pt x="145529" y="67072"/>
                  <a:pt x="146203" y="66397"/>
                  <a:pt x="146203" y="65565"/>
                </a:cubicBezTo>
                <a:cubicBezTo>
                  <a:pt x="146203" y="64733"/>
                  <a:pt x="145529" y="64058"/>
                  <a:pt x="144696" y="64058"/>
                </a:cubicBezTo>
                <a:moveTo>
                  <a:pt x="120580" y="86667"/>
                </a:moveTo>
                <a:cubicBezTo>
                  <a:pt x="119748" y="86667"/>
                  <a:pt x="119072" y="87341"/>
                  <a:pt x="119072" y="88174"/>
                </a:cubicBezTo>
                <a:cubicBezTo>
                  <a:pt x="119072" y="89007"/>
                  <a:pt x="119748" y="89681"/>
                  <a:pt x="120580" y="89681"/>
                </a:cubicBezTo>
                <a:moveTo>
                  <a:pt x="120579" y="89681"/>
                </a:moveTo>
                <a:cubicBezTo>
                  <a:pt x="121412" y="89681"/>
                  <a:pt x="122087" y="89007"/>
                  <a:pt x="122087" y="88174"/>
                </a:cubicBezTo>
                <a:cubicBezTo>
                  <a:pt x="122087" y="87341"/>
                  <a:pt x="121412" y="86667"/>
                  <a:pt x="120579" y="86667"/>
                </a:cubicBezTo>
                <a:moveTo>
                  <a:pt x="144697" y="86667"/>
                </a:moveTo>
                <a:cubicBezTo>
                  <a:pt x="143865" y="86667"/>
                  <a:pt x="143189" y="87341"/>
                  <a:pt x="143189" y="88174"/>
                </a:cubicBezTo>
                <a:cubicBezTo>
                  <a:pt x="143189" y="89007"/>
                  <a:pt x="143865" y="89681"/>
                  <a:pt x="144697" y="89681"/>
                </a:cubicBezTo>
                <a:moveTo>
                  <a:pt x="144696" y="89681"/>
                </a:moveTo>
                <a:cubicBezTo>
                  <a:pt x="145529" y="89681"/>
                  <a:pt x="146203" y="89007"/>
                  <a:pt x="146203" y="88174"/>
                </a:cubicBezTo>
                <a:cubicBezTo>
                  <a:pt x="146203" y="87341"/>
                  <a:pt x="145529" y="86667"/>
                  <a:pt x="144696" y="86667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3" name="Rounded Rectangle 125">
            <a:extLst>
              <a:ext uri="{FF2B5EF4-FFF2-40B4-BE49-F238E27FC236}">
                <a16:creationId xmlns:a16="http://schemas.microsoft.com/office/drawing/2014/main" id="{B9DDDE51-0496-0796-8F57-E15D42CC2C00}"/>
              </a:ext>
            </a:extLst>
          </p:cNvPr>
          <p:cNvSpPr/>
          <p:nvPr/>
        </p:nvSpPr>
        <p:spPr>
          <a:xfrm>
            <a:off x="6427061" y="1627431"/>
            <a:ext cx="387799" cy="387799"/>
          </a:xfrm>
          <a:custGeom>
            <a:avLst/>
            <a:gdLst/>
            <a:ahLst/>
            <a:cxnLst/>
            <a:rect l="0" t="0" r="0" b="0"/>
            <a:pathLst>
              <a:path w="165797" h="165797">
                <a:moveTo>
                  <a:pt x="90435" y="116812"/>
                </a:moveTo>
                <a:lnTo>
                  <a:pt x="90435" y="15072"/>
                </a:lnTo>
                <a:cubicBezTo>
                  <a:pt x="90435" y="6748"/>
                  <a:pt x="97183" y="0"/>
                  <a:pt x="105507" y="0"/>
                </a:cubicBezTo>
                <a:lnTo>
                  <a:pt x="150725" y="0"/>
                </a:lnTo>
                <a:cubicBezTo>
                  <a:pt x="159049" y="0"/>
                  <a:pt x="165797" y="6748"/>
                  <a:pt x="165797" y="15072"/>
                </a:cubicBezTo>
                <a:lnTo>
                  <a:pt x="165797" y="165797"/>
                </a:lnTo>
                <a:lnTo>
                  <a:pt x="101739" y="165797"/>
                </a:lnTo>
                <a:moveTo>
                  <a:pt x="130422" y="26376"/>
                </a:moveTo>
                <a:lnTo>
                  <a:pt x="119954" y="45217"/>
                </a:lnTo>
                <a:lnTo>
                  <a:pt x="135652" y="45217"/>
                </a:lnTo>
                <a:lnTo>
                  <a:pt x="125184" y="64058"/>
                </a:lnTo>
                <a:moveTo>
                  <a:pt x="25962" y="41750"/>
                </a:moveTo>
                <a:cubicBezTo>
                  <a:pt x="25960" y="35319"/>
                  <a:pt x="31174" y="30103"/>
                  <a:pt x="37605" y="30103"/>
                </a:cubicBezTo>
                <a:cubicBezTo>
                  <a:pt x="44037" y="30103"/>
                  <a:pt x="49251" y="35319"/>
                  <a:pt x="49249" y="41750"/>
                </a:cubicBezTo>
                <a:cubicBezTo>
                  <a:pt x="49251" y="48182"/>
                  <a:pt x="44037" y="53397"/>
                  <a:pt x="37605" y="53397"/>
                </a:cubicBezTo>
                <a:cubicBezTo>
                  <a:pt x="31174" y="53397"/>
                  <a:pt x="25960" y="48182"/>
                  <a:pt x="25962" y="41750"/>
                </a:cubicBezTo>
                <a:moveTo>
                  <a:pt x="37605" y="7031"/>
                </a:moveTo>
                <a:lnTo>
                  <a:pt x="37605" y="13346"/>
                </a:lnTo>
                <a:moveTo>
                  <a:pt x="37605" y="76478"/>
                </a:moveTo>
                <a:lnTo>
                  <a:pt x="37605" y="70162"/>
                </a:lnTo>
                <a:moveTo>
                  <a:pt x="13000" y="27552"/>
                </a:moveTo>
                <a:lnTo>
                  <a:pt x="7536" y="24394"/>
                </a:lnTo>
                <a:moveTo>
                  <a:pt x="67675" y="59114"/>
                </a:moveTo>
                <a:lnTo>
                  <a:pt x="62211" y="55956"/>
                </a:lnTo>
                <a:moveTo>
                  <a:pt x="13000" y="55956"/>
                </a:moveTo>
                <a:lnTo>
                  <a:pt x="7536" y="59114"/>
                </a:lnTo>
                <a:moveTo>
                  <a:pt x="67675" y="24394"/>
                </a:moveTo>
                <a:lnTo>
                  <a:pt x="62211" y="27552"/>
                </a:lnTo>
                <a:moveTo>
                  <a:pt x="75362" y="163913"/>
                </a:moveTo>
                <a:lnTo>
                  <a:pt x="0" y="163913"/>
                </a:lnTo>
                <a:lnTo>
                  <a:pt x="7536" y="114928"/>
                </a:lnTo>
                <a:lnTo>
                  <a:pt x="67826" y="114928"/>
                </a:lnTo>
                <a:close/>
                <a:moveTo>
                  <a:pt x="4054" y="137536"/>
                </a:moveTo>
                <a:lnTo>
                  <a:pt x="71308" y="137536"/>
                </a:lnTo>
                <a:moveTo>
                  <a:pt x="37681" y="114928"/>
                </a:moveTo>
                <a:lnTo>
                  <a:pt x="37681" y="163913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4" name="Rounded Rectangle 126">
            <a:extLst>
              <a:ext uri="{FF2B5EF4-FFF2-40B4-BE49-F238E27FC236}">
                <a16:creationId xmlns:a16="http://schemas.microsoft.com/office/drawing/2014/main" id="{87A8A74A-FCC2-3D8D-6EDE-5EEA96E74281}"/>
              </a:ext>
            </a:extLst>
          </p:cNvPr>
          <p:cNvSpPr/>
          <p:nvPr/>
        </p:nvSpPr>
        <p:spPr>
          <a:xfrm>
            <a:off x="5168586" y="1643021"/>
            <a:ext cx="387799" cy="387799"/>
          </a:xfrm>
          <a:custGeom>
            <a:avLst/>
            <a:gdLst/>
            <a:ahLst/>
            <a:cxnLst/>
            <a:rect l="0" t="0" r="0" b="0"/>
            <a:pathLst>
              <a:path w="169565" h="169565">
                <a:moveTo>
                  <a:pt x="84029" y="120580"/>
                </a:moveTo>
                <a:lnTo>
                  <a:pt x="84029" y="104000"/>
                </a:lnTo>
                <a:moveTo>
                  <a:pt x="14319" y="120580"/>
                </a:moveTo>
                <a:cubicBezTo>
                  <a:pt x="14319" y="116058"/>
                  <a:pt x="17333" y="113043"/>
                  <a:pt x="21855" y="113043"/>
                </a:cubicBezTo>
                <a:lnTo>
                  <a:pt x="146203" y="113043"/>
                </a:lnTo>
                <a:cubicBezTo>
                  <a:pt x="150725" y="113043"/>
                  <a:pt x="153739" y="116058"/>
                  <a:pt x="153739" y="120580"/>
                </a:cubicBezTo>
                <a:moveTo>
                  <a:pt x="73478" y="62550"/>
                </a:moveTo>
                <a:lnTo>
                  <a:pt x="73478" y="7536"/>
                </a:lnTo>
                <a:cubicBezTo>
                  <a:pt x="73478" y="3014"/>
                  <a:pt x="76493" y="0"/>
                  <a:pt x="81014" y="0"/>
                </a:cubicBezTo>
                <a:lnTo>
                  <a:pt x="88551" y="0"/>
                </a:lnTo>
                <a:cubicBezTo>
                  <a:pt x="93072" y="0"/>
                  <a:pt x="96087" y="3014"/>
                  <a:pt x="96087" y="7536"/>
                </a:cubicBezTo>
                <a:lnTo>
                  <a:pt x="96087" y="61797"/>
                </a:lnTo>
                <a:moveTo>
                  <a:pt x="141304" y="77623"/>
                </a:moveTo>
                <a:cubicBezTo>
                  <a:pt x="141304" y="82145"/>
                  <a:pt x="138290" y="85159"/>
                  <a:pt x="133768" y="85159"/>
                </a:cubicBezTo>
                <a:lnTo>
                  <a:pt x="35797" y="85159"/>
                </a:lnTo>
                <a:cubicBezTo>
                  <a:pt x="31275" y="85159"/>
                  <a:pt x="28260" y="82145"/>
                  <a:pt x="28260" y="77623"/>
                </a:cubicBezTo>
                <a:lnTo>
                  <a:pt x="28260" y="70087"/>
                </a:lnTo>
                <a:cubicBezTo>
                  <a:pt x="28260" y="65565"/>
                  <a:pt x="31275" y="62550"/>
                  <a:pt x="35797" y="62550"/>
                </a:cubicBezTo>
                <a:lnTo>
                  <a:pt x="133768" y="62550"/>
                </a:lnTo>
                <a:cubicBezTo>
                  <a:pt x="138290" y="62550"/>
                  <a:pt x="141304" y="65565"/>
                  <a:pt x="141304" y="70087"/>
                </a:cubicBezTo>
                <a:close/>
                <a:moveTo>
                  <a:pt x="96087" y="15072"/>
                </a:moveTo>
                <a:cubicBezTo>
                  <a:pt x="115681" y="20347"/>
                  <a:pt x="130000" y="37681"/>
                  <a:pt x="130000" y="58782"/>
                </a:cubicBezTo>
                <a:lnTo>
                  <a:pt x="130000" y="62550"/>
                </a:lnTo>
                <a:moveTo>
                  <a:pt x="39565" y="62550"/>
                </a:moveTo>
                <a:lnTo>
                  <a:pt x="39565" y="58782"/>
                </a:lnTo>
                <a:cubicBezTo>
                  <a:pt x="39565" y="37681"/>
                  <a:pt x="53884" y="20347"/>
                  <a:pt x="73478" y="15072"/>
                </a:cubicBezTo>
                <a:moveTo>
                  <a:pt x="30145" y="169565"/>
                </a:moveTo>
                <a:lnTo>
                  <a:pt x="0" y="169565"/>
                </a:lnTo>
                <a:lnTo>
                  <a:pt x="0" y="154493"/>
                </a:lnTo>
                <a:lnTo>
                  <a:pt x="15072" y="139420"/>
                </a:lnTo>
                <a:lnTo>
                  <a:pt x="30145" y="154493"/>
                </a:lnTo>
                <a:close/>
                <a:moveTo>
                  <a:pt x="97971" y="169565"/>
                </a:moveTo>
                <a:lnTo>
                  <a:pt x="67826" y="169565"/>
                </a:lnTo>
                <a:lnTo>
                  <a:pt x="67826" y="154493"/>
                </a:lnTo>
                <a:lnTo>
                  <a:pt x="82898" y="139420"/>
                </a:lnTo>
                <a:lnTo>
                  <a:pt x="97971" y="154493"/>
                </a:lnTo>
                <a:close/>
                <a:moveTo>
                  <a:pt x="169565" y="169565"/>
                </a:moveTo>
                <a:lnTo>
                  <a:pt x="139420" y="169565"/>
                </a:lnTo>
                <a:lnTo>
                  <a:pt x="139420" y="154493"/>
                </a:lnTo>
                <a:lnTo>
                  <a:pt x="154493" y="139420"/>
                </a:lnTo>
                <a:lnTo>
                  <a:pt x="169565" y="154493"/>
                </a:lnTo>
                <a:close/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5" name="Rounded Rectangle 127">
            <a:extLst>
              <a:ext uri="{FF2B5EF4-FFF2-40B4-BE49-F238E27FC236}">
                <a16:creationId xmlns:a16="http://schemas.microsoft.com/office/drawing/2014/main" id="{1D05F94B-9BB1-538E-EACC-31617B6DEF34}"/>
              </a:ext>
            </a:extLst>
          </p:cNvPr>
          <p:cNvSpPr/>
          <p:nvPr/>
        </p:nvSpPr>
        <p:spPr>
          <a:xfrm>
            <a:off x="11282709" y="1613199"/>
            <a:ext cx="422209" cy="418457"/>
          </a:xfrm>
          <a:custGeom>
            <a:avLst/>
            <a:gdLst/>
            <a:ahLst/>
            <a:cxnLst/>
            <a:rect l="0" t="0" r="0" b="0"/>
            <a:pathLst>
              <a:path w="169565" h="168058">
                <a:moveTo>
                  <a:pt x="38434" y="0"/>
                </a:moveTo>
                <a:lnTo>
                  <a:pt x="38434" y="77623"/>
                </a:lnTo>
                <a:moveTo>
                  <a:pt x="0" y="39190"/>
                </a:moveTo>
                <a:lnTo>
                  <a:pt x="77623" y="39190"/>
                </a:lnTo>
                <a:moveTo>
                  <a:pt x="88927" y="122843"/>
                </a:moveTo>
                <a:lnTo>
                  <a:pt x="166550" y="122843"/>
                </a:lnTo>
                <a:moveTo>
                  <a:pt x="1506" y="168058"/>
                </a:moveTo>
                <a:lnTo>
                  <a:pt x="169565" y="0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6" name="Rounded Rectangle 128">
            <a:extLst>
              <a:ext uri="{FF2B5EF4-FFF2-40B4-BE49-F238E27FC236}">
                <a16:creationId xmlns:a16="http://schemas.microsoft.com/office/drawing/2014/main" id="{9DDDB6E3-19D9-6061-3525-785E1557B492}"/>
              </a:ext>
            </a:extLst>
          </p:cNvPr>
          <p:cNvSpPr/>
          <p:nvPr/>
        </p:nvSpPr>
        <p:spPr>
          <a:xfrm>
            <a:off x="3910110" y="1652270"/>
            <a:ext cx="387799" cy="415498"/>
          </a:xfrm>
          <a:custGeom>
            <a:avLst/>
            <a:gdLst/>
            <a:ahLst/>
            <a:cxnLst/>
            <a:rect l="0" t="0" r="0" b="0"/>
            <a:pathLst>
              <a:path w="158261" h="169565">
                <a:moveTo>
                  <a:pt x="22631" y="22608"/>
                </a:moveTo>
                <a:cubicBezTo>
                  <a:pt x="22631" y="35095"/>
                  <a:pt x="51311" y="45217"/>
                  <a:pt x="86689" y="45217"/>
                </a:cubicBezTo>
                <a:cubicBezTo>
                  <a:pt x="122068" y="45217"/>
                  <a:pt x="150747" y="35095"/>
                  <a:pt x="150747" y="22608"/>
                </a:cubicBezTo>
                <a:cubicBezTo>
                  <a:pt x="150747" y="10122"/>
                  <a:pt x="122068" y="0"/>
                  <a:pt x="86689" y="0"/>
                </a:cubicBezTo>
                <a:cubicBezTo>
                  <a:pt x="51311" y="0"/>
                  <a:pt x="22631" y="10122"/>
                  <a:pt x="22631" y="22608"/>
                </a:cubicBezTo>
                <a:close/>
                <a:moveTo>
                  <a:pt x="22608" y="52746"/>
                </a:moveTo>
                <a:cubicBezTo>
                  <a:pt x="22608" y="65241"/>
                  <a:pt x="51291" y="75355"/>
                  <a:pt x="86667" y="75355"/>
                </a:cubicBezTo>
                <a:cubicBezTo>
                  <a:pt x="122042" y="75355"/>
                  <a:pt x="150725" y="65233"/>
                  <a:pt x="150725" y="52746"/>
                </a:cubicBezTo>
                <a:moveTo>
                  <a:pt x="22608" y="82891"/>
                </a:moveTo>
                <a:cubicBezTo>
                  <a:pt x="22608" y="95378"/>
                  <a:pt x="51291" y="105500"/>
                  <a:pt x="86667" y="105500"/>
                </a:cubicBezTo>
                <a:cubicBezTo>
                  <a:pt x="122042" y="105500"/>
                  <a:pt x="150725" y="95378"/>
                  <a:pt x="150725" y="82891"/>
                </a:cubicBezTo>
                <a:moveTo>
                  <a:pt x="150725" y="22601"/>
                </a:moveTo>
                <a:lnTo>
                  <a:pt x="150725" y="113036"/>
                </a:lnTo>
                <a:cubicBezTo>
                  <a:pt x="150725" y="125524"/>
                  <a:pt x="122042" y="135645"/>
                  <a:pt x="86667" y="135645"/>
                </a:cubicBezTo>
                <a:cubicBezTo>
                  <a:pt x="51291" y="135645"/>
                  <a:pt x="22608" y="125524"/>
                  <a:pt x="22608" y="113036"/>
                </a:cubicBezTo>
                <a:lnTo>
                  <a:pt x="22608" y="22601"/>
                </a:lnTo>
                <a:moveTo>
                  <a:pt x="0" y="158261"/>
                </a:moveTo>
                <a:lnTo>
                  <a:pt x="71594" y="158261"/>
                </a:lnTo>
                <a:moveTo>
                  <a:pt x="82921" y="135652"/>
                </a:moveTo>
                <a:lnTo>
                  <a:pt x="82921" y="146957"/>
                </a:lnTo>
                <a:moveTo>
                  <a:pt x="71594" y="158261"/>
                </a:moveTo>
                <a:cubicBezTo>
                  <a:pt x="71594" y="152018"/>
                  <a:pt x="76655" y="146957"/>
                  <a:pt x="82898" y="146957"/>
                </a:cubicBezTo>
                <a:cubicBezTo>
                  <a:pt x="89142" y="146957"/>
                  <a:pt x="94203" y="152018"/>
                  <a:pt x="94203" y="158261"/>
                </a:cubicBezTo>
                <a:cubicBezTo>
                  <a:pt x="94203" y="164504"/>
                  <a:pt x="89142" y="169565"/>
                  <a:pt x="82898" y="169565"/>
                </a:cubicBezTo>
                <a:cubicBezTo>
                  <a:pt x="76655" y="169565"/>
                  <a:pt x="71594" y="164504"/>
                  <a:pt x="71594" y="158261"/>
                </a:cubicBezTo>
                <a:close/>
                <a:moveTo>
                  <a:pt x="94203" y="158261"/>
                </a:moveTo>
                <a:lnTo>
                  <a:pt x="158261" y="158261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7" name="Rounded Rectangle 129">
            <a:extLst>
              <a:ext uri="{FF2B5EF4-FFF2-40B4-BE49-F238E27FC236}">
                <a16:creationId xmlns:a16="http://schemas.microsoft.com/office/drawing/2014/main" id="{F89535A1-86FE-D688-182C-BC9B1995588B}"/>
              </a:ext>
            </a:extLst>
          </p:cNvPr>
          <p:cNvSpPr/>
          <p:nvPr/>
        </p:nvSpPr>
        <p:spPr>
          <a:xfrm>
            <a:off x="2697685" y="1636335"/>
            <a:ext cx="424706" cy="424706"/>
          </a:xfrm>
          <a:custGeom>
            <a:avLst/>
            <a:gdLst/>
            <a:ahLst/>
            <a:cxnLst/>
            <a:rect l="0" t="0" r="0" b="0"/>
            <a:pathLst>
              <a:path w="173334" h="173334">
                <a:moveTo>
                  <a:pt x="7536" y="0"/>
                </a:moveTo>
                <a:lnTo>
                  <a:pt x="165797" y="0"/>
                </a:lnTo>
                <a:cubicBezTo>
                  <a:pt x="165797" y="0"/>
                  <a:pt x="173334" y="0"/>
                  <a:pt x="173334" y="7536"/>
                </a:cubicBezTo>
                <a:lnTo>
                  <a:pt x="173334" y="165797"/>
                </a:lnTo>
                <a:cubicBezTo>
                  <a:pt x="173334" y="165797"/>
                  <a:pt x="173334" y="173334"/>
                  <a:pt x="165797" y="173334"/>
                </a:cubicBezTo>
                <a:lnTo>
                  <a:pt x="7536" y="173334"/>
                </a:lnTo>
                <a:cubicBezTo>
                  <a:pt x="7536" y="173334"/>
                  <a:pt x="0" y="173334"/>
                  <a:pt x="0" y="165797"/>
                </a:cubicBezTo>
                <a:lnTo>
                  <a:pt x="0" y="7536"/>
                </a:lnTo>
                <a:cubicBezTo>
                  <a:pt x="0" y="7536"/>
                  <a:pt x="0" y="0"/>
                  <a:pt x="7536" y="0"/>
                </a:cubicBezTo>
                <a:moveTo>
                  <a:pt x="124348" y="139420"/>
                </a:moveTo>
                <a:lnTo>
                  <a:pt x="48985" y="139420"/>
                </a:lnTo>
                <a:moveTo>
                  <a:pt x="50869" y="120580"/>
                </a:moveTo>
                <a:lnTo>
                  <a:pt x="50869" y="52753"/>
                </a:lnTo>
                <a:moveTo>
                  <a:pt x="84782" y="52753"/>
                </a:moveTo>
                <a:lnTo>
                  <a:pt x="84782" y="120580"/>
                </a:lnTo>
                <a:moveTo>
                  <a:pt x="50869" y="83840"/>
                </a:moveTo>
                <a:lnTo>
                  <a:pt x="84782" y="83840"/>
                </a:lnTo>
                <a:moveTo>
                  <a:pt x="99538" y="114302"/>
                </a:moveTo>
                <a:cubicBezTo>
                  <a:pt x="101264" y="117957"/>
                  <a:pt x="106630" y="120580"/>
                  <a:pt x="112101" y="120580"/>
                </a:cubicBezTo>
                <a:cubicBezTo>
                  <a:pt x="119035" y="120580"/>
                  <a:pt x="124657" y="116359"/>
                  <a:pt x="124657" y="111159"/>
                </a:cubicBezTo>
                <a:lnTo>
                  <a:pt x="124657" y="110609"/>
                </a:lnTo>
                <a:cubicBezTo>
                  <a:pt x="124657" y="106321"/>
                  <a:pt x="120768" y="102576"/>
                  <a:pt x="115221" y="101536"/>
                </a:cubicBezTo>
                <a:lnTo>
                  <a:pt x="108122" y="100209"/>
                </a:lnTo>
                <a:cubicBezTo>
                  <a:pt x="103081" y="99260"/>
                  <a:pt x="99538" y="95861"/>
                  <a:pt x="99538" y="91965"/>
                </a:cubicBezTo>
                <a:cubicBezTo>
                  <a:pt x="99538" y="86960"/>
                  <a:pt x="105424" y="82898"/>
                  <a:pt x="112101" y="82898"/>
                </a:cubicBezTo>
                <a:cubicBezTo>
                  <a:pt x="117573" y="82898"/>
                  <a:pt x="122931" y="85521"/>
                  <a:pt x="124657" y="89176"/>
                </a:cubicBez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8" name="Rounded Rectangle 130">
            <a:extLst>
              <a:ext uri="{FF2B5EF4-FFF2-40B4-BE49-F238E27FC236}">
                <a16:creationId xmlns:a16="http://schemas.microsoft.com/office/drawing/2014/main" id="{578C9D0D-3010-ED86-8ED0-5F3BD99D339E}"/>
              </a:ext>
            </a:extLst>
          </p:cNvPr>
          <p:cNvSpPr/>
          <p:nvPr/>
        </p:nvSpPr>
        <p:spPr>
          <a:xfrm>
            <a:off x="1465316" y="1618727"/>
            <a:ext cx="437246" cy="430882"/>
          </a:xfrm>
          <a:custGeom>
            <a:avLst/>
            <a:gdLst/>
            <a:ahLst/>
            <a:cxnLst/>
            <a:rect l="0" t="0" r="0" b="0"/>
            <a:pathLst>
              <a:path w="172070" h="169565">
                <a:moveTo>
                  <a:pt x="55257" y="70381"/>
                </a:moveTo>
                <a:lnTo>
                  <a:pt x="55257" y="15072"/>
                </a:lnTo>
                <a:cubicBezTo>
                  <a:pt x="55257" y="6748"/>
                  <a:pt x="62006" y="0"/>
                  <a:pt x="70330" y="0"/>
                </a:cubicBezTo>
                <a:lnTo>
                  <a:pt x="92939" y="0"/>
                </a:lnTo>
                <a:cubicBezTo>
                  <a:pt x="101263" y="0"/>
                  <a:pt x="108011" y="6748"/>
                  <a:pt x="108011" y="15072"/>
                </a:cubicBezTo>
                <a:lnTo>
                  <a:pt x="108011" y="169565"/>
                </a:lnTo>
                <a:lnTo>
                  <a:pt x="85403" y="169565"/>
                </a:lnTo>
                <a:moveTo>
                  <a:pt x="172070" y="169565"/>
                </a:moveTo>
                <a:lnTo>
                  <a:pt x="134388" y="169565"/>
                </a:lnTo>
                <a:lnTo>
                  <a:pt x="134388" y="56521"/>
                </a:lnTo>
                <a:cubicBezTo>
                  <a:pt x="134388" y="46116"/>
                  <a:pt x="142823" y="37681"/>
                  <a:pt x="153229" y="37681"/>
                </a:cubicBezTo>
                <a:cubicBezTo>
                  <a:pt x="163634" y="37681"/>
                  <a:pt x="172070" y="46116"/>
                  <a:pt x="172070" y="56521"/>
                </a:cubicBezTo>
                <a:close/>
                <a:moveTo>
                  <a:pt x="134388" y="75362"/>
                </a:moveTo>
                <a:lnTo>
                  <a:pt x="108011" y="75362"/>
                </a:lnTo>
                <a:moveTo>
                  <a:pt x="108011" y="101739"/>
                </a:moveTo>
                <a:lnTo>
                  <a:pt x="134388" y="101739"/>
                </a:lnTo>
                <a:moveTo>
                  <a:pt x="108011" y="128116"/>
                </a:moveTo>
                <a:lnTo>
                  <a:pt x="134388" y="128116"/>
                </a:lnTo>
                <a:moveTo>
                  <a:pt x="32649" y="82898"/>
                </a:moveTo>
                <a:lnTo>
                  <a:pt x="32649" y="48985"/>
                </a:lnTo>
                <a:cubicBezTo>
                  <a:pt x="32649" y="44823"/>
                  <a:pt x="36023" y="41449"/>
                  <a:pt x="40185" y="41449"/>
                </a:cubicBezTo>
                <a:lnTo>
                  <a:pt x="55257" y="41449"/>
                </a:lnTo>
                <a:moveTo>
                  <a:pt x="2504" y="169565"/>
                </a:moveTo>
                <a:lnTo>
                  <a:pt x="2504" y="120580"/>
                </a:lnTo>
                <a:moveTo>
                  <a:pt x="32649" y="150725"/>
                </a:moveTo>
                <a:lnTo>
                  <a:pt x="32649" y="169565"/>
                </a:lnTo>
                <a:moveTo>
                  <a:pt x="62794" y="120580"/>
                </a:moveTo>
                <a:lnTo>
                  <a:pt x="62794" y="169565"/>
                </a:lnTo>
                <a:moveTo>
                  <a:pt x="61767" y="128526"/>
                </a:moveTo>
                <a:cubicBezTo>
                  <a:pt x="58235" y="141705"/>
                  <a:pt x="46293" y="150869"/>
                  <a:pt x="32649" y="150869"/>
                </a:cubicBezTo>
                <a:cubicBezTo>
                  <a:pt x="19005" y="150869"/>
                  <a:pt x="7062" y="141705"/>
                  <a:pt x="3531" y="128526"/>
                </a:cubicBezTo>
                <a:cubicBezTo>
                  <a:pt x="0" y="115347"/>
                  <a:pt x="5760" y="101439"/>
                  <a:pt x="17576" y="94617"/>
                </a:cubicBezTo>
                <a:lnTo>
                  <a:pt x="17576" y="82898"/>
                </a:lnTo>
                <a:lnTo>
                  <a:pt x="47721" y="82898"/>
                </a:lnTo>
                <a:lnTo>
                  <a:pt x="47721" y="94617"/>
                </a:lnTo>
                <a:cubicBezTo>
                  <a:pt x="59537" y="101439"/>
                  <a:pt x="65298" y="115347"/>
                  <a:pt x="61767" y="128526"/>
                </a:cubicBezTo>
                <a:close/>
                <a:moveTo>
                  <a:pt x="61309" y="116812"/>
                </a:moveTo>
                <a:cubicBezTo>
                  <a:pt x="54298" y="120012"/>
                  <a:pt x="46568" y="121312"/>
                  <a:pt x="38896" y="120580"/>
                </a:cubicBezTo>
                <a:cubicBezTo>
                  <a:pt x="32867" y="119660"/>
                  <a:pt x="31413" y="115696"/>
                  <a:pt x="20056" y="115402"/>
                </a:cubicBezTo>
                <a:cubicBezTo>
                  <a:pt x="12918" y="115595"/>
                  <a:pt x="6330" y="119280"/>
                  <a:pt x="2428" y="125260"/>
                </a:cubicBezTo>
                <a:moveTo>
                  <a:pt x="106406" y="41449"/>
                </a:moveTo>
                <a:lnTo>
                  <a:pt x="81634" y="41449"/>
                </a:lnTo>
                <a:moveTo>
                  <a:pt x="81634" y="60425"/>
                </a:moveTo>
                <a:lnTo>
                  <a:pt x="106406" y="60425"/>
                </a:lnTo>
                <a:moveTo>
                  <a:pt x="170155" y="67592"/>
                </a:moveTo>
                <a:lnTo>
                  <a:pt x="134388" y="67592"/>
                </a:lnTo>
                <a:moveTo>
                  <a:pt x="170155" y="89508"/>
                </a:moveTo>
                <a:lnTo>
                  <a:pt x="134388" y="89508"/>
                </a:lnTo>
                <a:moveTo>
                  <a:pt x="170155" y="128116"/>
                </a:moveTo>
                <a:lnTo>
                  <a:pt x="155414" y="128116"/>
                </a:lnTo>
              </a:path>
            </a:pathLst>
          </a:custGeom>
          <a:noFill/>
          <a:ln w="5652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E16FBCE6-2456-AE84-DA73-D450ED6DF49F}"/>
              </a:ext>
            </a:extLst>
          </p:cNvPr>
          <p:cNvSpPr txBox="1"/>
          <p:nvPr/>
        </p:nvSpPr>
        <p:spPr>
          <a:xfrm>
            <a:off x="66704" y="4690092"/>
            <a:ext cx="106704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latin typeface="Hurme Geometric Sans 1" panose="020B0400020000000000" pitchFamily="34" charset="0"/>
              </a:rPr>
              <a:t>Nota:</a:t>
            </a:r>
            <a:endParaRPr lang="pt-BR" sz="1200" b="1" dirty="0">
              <a:latin typeface="Hurme Geometric Sans 1" panose="020B0400020000000000" pitchFamily="34" charset="0"/>
            </a:endParaRPr>
          </a:p>
          <a:p>
            <a:endParaRPr lang="pt-BR" sz="2000" dirty="0">
              <a:latin typeface="Helvetica" pitchFamily="2" charset="0"/>
            </a:endParaRPr>
          </a:p>
          <a:p>
            <a:r>
              <a:rPr lang="pt-BR" sz="2000" dirty="0">
                <a:latin typeface="Helvetica" pitchFamily="2" charset="0"/>
              </a:rPr>
              <a:t>Em uma visão conservadora seria prudente considerar um valor maior para armazenamento isso se faz necessário para nos tornarmos competitivos no mercado.</a:t>
            </a:r>
            <a:endParaRPr 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229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B1E92-2AA5-E5A5-A8AB-50426A54C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6380FD6-6566-B495-82B1-7AE628768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2693" y="182519"/>
            <a:ext cx="3804907" cy="97976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1C5BE8-3735-C936-6E6B-DB6075437A6F}"/>
              </a:ext>
            </a:extLst>
          </p:cNvPr>
          <p:cNvSpPr txBox="1"/>
          <p:nvPr/>
        </p:nvSpPr>
        <p:spPr>
          <a:xfrm>
            <a:off x="130220" y="262965"/>
            <a:ext cx="54159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 err="1">
                <a:latin typeface="Hurme Geometric Sans 1" panose="020B0400020000000000" pitchFamily="34" charset="0"/>
              </a:rPr>
              <a:t>Payback</a:t>
            </a:r>
            <a:endParaRPr lang="pt-BR" sz="4000" b="1" dirty="0">
              <a:latin typeface="Hurme Geometric Sans 1" panose="020B040002000000000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AC9DDA-F143-6A75-456E-F0D6E6C85B55}"/>
              </a:ext>
            </a:extLst>
          </p:cNvPr>
          <p:cNvGrpSpPr/>
          <p:nvPr/>
        </p:nvGrpSpPr>
        <p:grpSpPr>
          <a:xfrm>
            <a:off x="5059423" y="1771167"/>
            <a:ext cx="1435395" cy="1578934"/>
            <a:chOff x="3444948" y="1339702"/>
            <a:chExt cx="1435395" cy="1578934"/>
          </a:xfrm>
        </p:grpSpPr>
        <p:sp>
          <p:nvSpPr>
            <p:cNvPr id="5" name="Rounded Rectangle 1">
              <a:extLst>
                <a:ext uri="{FF2B5EF4-FFF2-40B4-BE49-F238E27FC236}">
                  <a16:creationId xmlns:a16="http://schemas.microsoft.com/office/drawing/2014/main" id="{6F6FB79C-EB53-B172-A318-C35969DE5A1A}"/>
                </a:ext>
              </a:extLst>
            </p:cNvPr>
            <p:cNvSpPr/>
            <p:nvPr/>
          </p:nvSpPr>
          <p:spPr>
            <a:xfrm>
              <a:off x="3444948" y="1339702"/>
              <a:ext cx="1435395" cy="1578934"/>
            </a:xfrm>
            <a:custGeom>
              <a:avLst/>
              <a:gdLst/>
              <a:ahLst/>
              <a:cxnLst/>
              <a:rect l="0" t="0" r="0" b="0"/>
              <a:pathLst>
                <a:path w="1435395" h="1578934">
                  <a:moveTo>
                    <a:pt x="191386" y="0"/>
                  </a:moveTo>
                  <a:lnTo>
                    <a:pt x="1244009" y="0"/>
                  </a:lnTo>
                  <a:cubicBezTo>
                    <a:pt x="1244009" y="0"/>
                    <a:pt x="1435395" y="0"/>
                    <a:pt x="1435395" y="191386"/>
                  </a:cubicBezTo>
                  <a:lnTo>
                    <a:pt x="1435395" y="1387548"/>
                  </a:lnTo>
                  <a:cubicBezTo>
                    <a:pt x="1435395" y="1387548"/>
                    <a:pt x="1435395" y="1578934"/>
                    <a:pt x="1244009" y="1578934"/>
                  </a:cubicBezTo>
                  <a:lnTo>
                    <a:pt x="191386" y="1578934"/>
                  </a:lnTo>
                  <a:cubicBezTo>
                    <a:pt x="191386" y="1578934"/>
                    <a:pt x="0" y="1578934"/>
                    <a:pt x="0" y="1387548"/>
                  </a:cubicBezTo>
                  <a:lnTo>
                    <a:pt x="0" y="191386"/>
                  </a:lnTo>
                  <a:cubicBezTo>
                    <a:pt x="0" y="191386"/>
                    <a:pt x="0" y="0"/>
                    <a:pt x="191386" y="0"/>
                  </a:cubicBezTo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6" name="Rounded Rectangle 2">
              <a:extLst>
                <a:ext uri="{FF2B5EF4-FFF2-40B4-BE49-F238E27FC236}">
                  <a16:creationId xmlns:a16="http://schemas.microsoft.com/office/drawing/2014/main" id="{A9DCEDC7-C1D3-37AC-FFA9-7A5E1CEE6433}"/>
                </a:ext>
              </a:extLst>
            </p:cNvPr>
            <p:cNvSpPr/>
            <p:nvPr/>
          </p:nvSpPr>
          <p:spPr>
            <a:xfrm>
              <a:off x="3444948" y="1339702"/>
              <a:ext cx="1435395" cy="1578934"/>
            </a:xfrm>
            <a:custGeom>
              <a:avLst/>
              <a:gdLst/>
              <a:ahLst/>
              <a:cxnLst/>
              <a:rect l="0" t="0" r="0" b="0"/>
              <a:pathLst>
                <a:path w="1435395" h="1578934">
                  <a:moveTo>
                    <a:pt x="191386" y="0"/>
                  </a:moveTo>
                  <a:lnTo>
                    <a:pt x="1244009" y="0"/>
                  </a:lnTo>
                  <a:cubicBezTo>
                    <a:pt x="1244009" y="0"/>
                    <a:pt x="1435395" y="0"/>
                    <a:pt x="1435395" y="191386"/>
                  </a:cubicBezTo>
                  <a:lnTo>
                    <a:pt x="1435395" y="1387548"/>
                  </a:lnTo>
                  <a:cubicBezTo>
                    <a:pt x="1435395" y="1387548"/>
                    <a:pt x="1435395" y="1578934"/>
                    <a:pt x="1244009" y="1578934"/>
                  </a:cubicBezTo>
                  <a:lnTo>
                    <a:pt x="191386" y="1578934"/>
                  </a:lnTo>
                  <a:cubicBezTo>
                    <a:pt x="191386" y="1578934"/>
                    <a:pt x="0" y="1578934"/>
                    <a:pt x="0" y="1387548"/>
                  </a:cubicBezTo>
                  <a:lnTo>
                    <a:pt x="0" y="191386"/>
                  </a:lnTo>
                  <a:cubicBezTo>
                    <a:pt x="0" y="191386"/>
                    <a:pt x="0" y="0"/>
                    <a:pt x="191386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D0BC3FC-EC2C-DD9D-E34C-72D6C0BDE5A1}"/>
              </a:ext>
            </a:extLst>
          </p:cNvPr>
          <p:cNvGrpSpPr/>
          <p:nvPr/>
        </p:nvGrpSpPr>
        <p:grpSpPr>
          <a:xfrm>
            <a:off x="6877591" y="1484088"/>
            <a:ext cx="1435395" cy="430618"/>
            <a:chOff x="5263116" y="1052623"/>
            <a:chExt cx="1435395" cy="430618"/>
          </a:xfrm>
        </p:grpSpPr>
        <p:sp>
          <p:nvSpPr>
            <p:cNvPr id="8" name="Rounded Rectangle 4">
              <a:extLst>
                <a:ext uri="{FF2B5EF4-FFF2-40B4-BE49-F238E27FC236}">
                  <a16:creationId xmlns:a16="http://schemas.microsoft.com/office/drawing/2014/main" id="{C5DF9809-A4DF-491F-6A43-223C4C9C62F7}"/>
                </a:ext>
              </a:extLst>
            </p:cNvPr>
            <p:cNvSpPr/>
            <p:nvPr/>
          </p:nvSpPr>
          <p:spPr>
            <a:xfrm>
              <a:off x="5263116" y="1052623"/>
              <a:ext cx="1435395" cy="430618"/>
            </a:xfrm>
            <a:custGeom>
              <a:avLst/>
              <a:gdLst/>
              <a:ahLst/>
              <a:cxnLst/>
              <a:rect l="0" t="0" r="0" b="0"/>
              <a:pathLst>
                <a:path w="1435395" h="430618">
                  <a:moveTo>
                    <a:pt x="95693" y="0"/>
                  </a:moveTo>
                  <a:lnTo>
                    <a:pt x="1339702" y="0"/>
                  </a:lnTo>
                  <a:cubicBezTo>
                    <a:pt x="1339702" y="0"/>
                    <a:pt x="1435395" y="0"/>
                    <a:pt x="1435395" y="95693"/>
                  </a:cubicBezTo>
                  <a:lnTo>
                    <a:pt x="1435395" y="334925"/>
                  </a:lnTo>
                  <a:cubicBezTo>
                    <a:pt x="1435395" y="334925"/>
                    <a:pt x="1435395" y="430618"/>
                    <a:pt x="1339702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solidFill>
              <a:srgbClr val="BA5DE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ounded Rectangle 5">
              <a:extLst>
                <a:ext uri="{FF2B5EF4-FFF2-40B4-BE49-F238E27FC236}">
                  <a16:creationId xmlns:a16="http://schemas.microsoft.com/office/drawing/2014/main" id="{924E0946-3910-23C3-DDA8-9EE9B1DF9BAB}"/>
                </a:ext>
              </a:extLst>
            </p:cNvPr>
            <p:cNvSpPr/>
            <p:nvPr/>
          </p:nvSpPr>
          <p:spPr>
            <a:xfrm>
              <a:off x="5263116" y="1052623"/>
              <a:ext cx="1435395" cy="430618"/>
            </a:xfrm>
            <a:custGeom>
              <a:avLst/>
              <a:gdLst/>
              <a:ahLst/>
              <a:cxnLst/>
              <a:rect l="0" t="0" r="0" b="0"/>
              <a:pathLst>
                <a:path w="1435395" h="430618">
                  <a:moveTo>
                    <a:pt x="95693" y="0"/>
                  </a:moveTo>
                  <a:lnTo>
                    <a:pt x="1339702" y="0"/>
                  </a:lnTo>
                  <a:cubicBezTo>
                    <a:pt x="1339702" y="0"/>
                    <a:pt x="1435395" y="0"/>
                    <a:pt x="1435395" y="95693"/>
                  </a:cubicBezTo>
                  <a:lnTo>
                    <a:pt x="1435395" y="334925"/>
                  </a:lnTo>
                  <a:cubicBezTo>
                    <a:pt x="1435395" y="334925"/>
                    <a:pt x="1435395" y="430618"/>
                    <a:pt x="1339702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0A06E2-F88A-D84C-744F-36FE22F4E639}"/>
              </a:ext>
            </a:extLst>
          </p:cNvPr>
          <p:cNvGrpSpPr/>
          <p:nvPr/>
        </p:nvGrpSpPr>
        <p:grpSpPr>
          <a:xfrm>
            <a:off x="5202963" y="3828567"/>
            <a:ext cx="1148316" cy="430618"/>
            <a:chOff x="3588488" y="3397102"/>
            <a:chExt cx="1148316" cy="430618"/>
          </a:xfrm>
        </p:grpSpPr>
        <p:sp>
          <p:nvSpPr>
            <p:cNvPr id="11" name="Rounded Rectangle 7">
              <a:extLst>
                <a:ext uri="{FF2B5EF4-FFF2-40B4-BE49-F238E27FC236}">
                  <a16:creationId xmlns:a16="http://schemas.microsoft.com/office/drawing/2014/main" id="{707AB438-9107-3009-08D1-EE42EF0803E3}"/>
                </a:ext>
              </a:extLst>
            </p:cNvPr>
            <p:cNvSpPr/>
            <p:nvPr/>
          </p:nvSpPr>
          <p:spPr>
            <a:xfrm>
              <a:off x="3588488" y="3397102"/>
              <a:ext cx="1148316" cy="430618"/>
            </a:xfrm>
            <a:custGeom>
              <a:avLst/>
              <a:gdLst/>
              <a:ahLst/>
              <a:cxnLst/>
              <a:rect l="0" t="0" r="0" b="0"/>
              <a:pathLst>
                <a:path w="1148316" h="430618">
                  <a:moveTo>
                    <a:pt x="95693" y="0"/>
                  </a:moveTo>
                  <a:lnTo>
                    <a:pt x="1052623" y="0"/>
                  </a:lnTo>
                  <a:cubicBezTo>
                    <a:pt x="1052623" y="0"/>
                    <a:pt x="1148316" y="0"/>
                    <a:pt x="1148316" y="95693"/>
                  </a:cubicBezTo>
                  <a:lnTo>
                    <a:pt x="1148316" y="334925"/>
                  </a:lnTo>
                  <a:cubicBezTo>
                    <a:pt x="1148316" y="334925"/>
                    <a:pt x="1148316" y="430618"/>
                    <a:pt x="1052623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ounded Rectangle 8">
              <a:extLst>
                <a:ext uri="{FF2B5EF4-FFF2-40B4-BE49-F238E27FC236}">
                  <a16:creationId xmlns:a16="http://schemas.microsoft.com/office/drawing/2014/main" id="{9C234F4D-209E-1917-56F3-5EFED56AC09E}"/>
                </a:ext>
              </a:extLst>
            </p:cNvPr>
            <p:cNvSpPr/>
            <p:nvPr/>
          </p:nvSpPr>
          <p:spPr>
            <a:xfrm>
              <a:off x="3588488" y="3397102"/>
              <a:ext cx="1148316" cy="430618"/>
            </a:xfrm>
            <a:custGeom>
              <a:avLst/>
              <a:gdLst/>
              <a:ahLst/>
              <a:cxnLst/>
              <a:rect l="0" t="0" r="0" b="0"/>
              <a:pathLst>
                <a:path w="1148316" h="430618">
                  <a:moveTo>
                    <a:pt x="95693" y="0"/>
                  </a:moveTo>
                  <a:lnTo>
                    <a:pt x="1052623" y="0"/>
                  </a:lnTo>
                  <a:cubicBezTo>
                    <a:pt x="1052623" y="0"/>
                    <a:pt x="1148316" y="0"/>
                    <a:pt x="1148316" y="95693"/>
                  </a:cubicBezTo>
                  <a:lnTo>
                    <a:pt x="1148316" y="334925"/>
                  </a:lnTo>
                  <a:cubicBezTo>
                    <a:pt x="1148316" y="334925"/>
                    <a:pt x="1148316" y="430618"/>
                    <a:pt x="1052623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996438-A627-F8B1-0354-402610D977EA}"/>
              </a:ext>
            </a:extLst>
          </p:cNvPr>
          <p:cNvGrpSpPr/>
          <p:nvPr/>
        </p:nvGrpSpPr>
        <p:grpSpPr>
          <a:xfrm>
            <a:off x="3815414" y="1484088"/>
            <a:ext cx="861237" cy="430618"/>
            <a:chOff x="2200939" y="1052623"/>
            <a:chExt cx="861237" cy="430618"/>
          </a:xfrm>
        </p:grpSpPr>
        <p:sp>
          <p:nvSpPr>
            <p:cNvPr id="14" name="Rounded Rectangle 10">
              <a:extLst>
                <a:ext uri="{FF2B5EF4-FFF2-40B4-BE49-F238E27FC236}">
                  <a16:creationId xmlns:a16="http://schemas.microsoft.com/office/drawing/2014/main" id="{0AD92424-F434-ABB0-2892-DEA594CF8FB6}"/>
                </a:ext>
              </a:extLst>
            </p:cNvPr>
            <p:cNvSpPr/>
            <p:nvPr/>
          </p:nvSpPr>
          <p:spPr>
            <a:xfrm>
              <a:off x="2200939" y="1052623"/>
              <a:ext cx="861237" cy="430618"/>
            </a:xfrm>
            <a:custGeom>
              <a:avLst/>
              <a:gdLst/>
              <a:ahLst/>
              <a:cxnLst/>
              <a:rect l="0" t="0" r="0" b="0"/>
              <a:pathLst>
                <a:path w="861237" h="430618">
                  <a:moveTo>
                    <a:pt x="95693" y="0"/>
                  </a:moveTo>
                  <a:lnTo>
                    <a:pt x="765544" y="0"/>
                  </a:lnTo>
                  <a:cubicBezTo>
                    <a:pt x="765544" y="0"/>
                    <a:pt x="861237" y="0"/>
                    <a:pt x="861237" y="95693"/>
                  </a:cubicBezTo>
                  <a:lnTo>
                    <a:pt x="861237" y="334925"/>
                  </a:lnTo>
                  <a:cubicBezTo>
                    <a:pt x="861237" y="334925"/>
                    <a:pt x="861237" y="430618"/>
                    <a:pt x="765544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5" name="Rounded Rectangle 11">
              <a:extLst>
                <a:ext uri="{FF2B5EF4-FFF2-40B4-BE49-F238E27FC236}">
                  <a16:creationId xmlns:a16="http://schemas.microsoft.com/office/drawing/2014/main" id="{F822D6BF-45AA-EA12-AFC7-901C11DBDA88}"/>
                </a:ext>
              </a:extLst>
            </p:cNvPr>
            <p:cNvSpPr/>
            <p:nvPr/>
          </p:nvSpPr>
          <p:spPr>
            <a:xfrm>
              <a:off x="2200939" y="1052623"/>
              <a:ext cx="861237" cy="430618"/>
            </a:xfrm>
            <a:custGeom>
              <a:avLst/>
              <a:gdLst/>
              <a:ahLst/>
              <a:cxnLst/>
              <a:rect l="0" t="0" r="0" b="0"/>
              <a:pathLst>
                <a:path w="861237" h="430618">
                  <a:moveTo>
                    <a:pt x="95693" y="0"/>
                  </a:moveTo>
                  <a:lnTo>
                    <a:pt x="765544" y="0"/>
                  </a:lnTo>
                  <a:cubicBezTo>
                    <a:pt x="765544" y="0"/>
                    <a:pt x="861237" y="0"/>
                    <a:pt x="861237" y="95693"/>
                  </a:cubicBezTo>
                  <a:lnTo>
                    <a:pt x="861237" y="334925"/>
                  </a:lnTo>
                  <a:cubicBezTo>
                    <a:pt x="861237" y="334925"/>
                    <a:pt x="861237" y="430618"/>
                    <a:pt x="765544" y="430618"/>
                  </a:cubicBezTo>
                  <a:lnTo>
                    <a:pt x="95693" y="430618"/>
                  </a:lnTo>
                  <a:cubicBezTo>
                    <a:pt x="95693" y="430618"/>
                    <a:pt x="0" y="430618"/>
                    <a:pt x="0" y="334925"/>
                  </a:cubicBezTo>
                  <a:lnTo>
                    <a:pt x="0" y="95693"/>
                  </a:lnTo>
                  <a:cubicBezTo>
                    <a:pt x="0" y="95693"/>
                    <a:pt x="0" y="0"/>
                    <a:pt x="95693" y="0"/>
                  </a:cubicBezTo>
                </a:path>
              </a:pathLst>
            </a:custGeom>
            <a:noFill/>
            <a:ln w="11961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1CF583E-8A4B-02FF-EDE1-AF0EEDB896B5}"/>
              </a:ext>
            </a:extLst>
          </p:cNvPr>
          <p:cNvSpPr txBox="1"/>
          <p:nvPr/>
        </p:nvSpPr>
        <p:spPr>
          <a:xfrm>
            <a:off x="5617712" y="4944985"/>
            <a:ext cx="254782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Custos Operacionais: 10 milhões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9A5D42-B63D-DC6A-A422-287DF420F0F7}"/>
              </a:ext>
            </a:extLst>
          </p:cNvPr>
          <p:cNvSpPr txBox="1"/>
          <p:nvPr/>
        </p:nvSpPr>
        <p:spPr>
          <a:xfrm>
            <a:off x="5636931" y="5232065"/>
            <a:ext cx="222486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Lucro Anual: 19,308 milhões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8A3C72-5C4F-32FD-8FC0-39D69B6460B2}"/>
              </a:ext>
            </a:extLst>
          </p:cNvPr>
          <p:cNvSpPr txBox="1"/>
          <p:nvPr/>
        </p:nvSpPr>
        <p:spPr>
          <a:xfrm>
            <a:off x="1918539" y="2026348"/>
            <a:ext cx="257175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Investimento Inicial: 31,5 milhões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067637-E5BD-8ADF-9970-35B8C2470E73}"/>
              </a:ext>
            </a:extLst>
          </p:cNvPr>
          <p:cNvSpPr txBox="1"/>
          <p:nvPr/>
        </p:nvSpPr>
        <p:spPr>
          <a:xfrm>
            <a:off x="5632704" y="5806223"/>
            <a:ext cx="196170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ROI em 5 Anos: 294,04%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CD8866F-E997-B87C-6188-F276A0CDB701}"/>
              </a:ext>
            </a:extLst>
          </p:cNvPr>
          <p:cNvSpPr txBox="1"/>
          <p:nvPr/>
        </p:nvSpPr>
        <p:spPr>
          <a:xfrm>
            <a:off x="7277348" y="2026348"/>
            <a:ext cx="257175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Investimento Inicial: 38,5 milhões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059994B-333C-1332-09D8-85EDAC2AB4C5}"/>
              </a:ext>
            </a:extLst>
          </p:cNvPr>
          <p:cNvSpPr txBox="1"/>
          <p:nvPr/>
        </p:nvSpPr>
        <p:spPr>
          <a:xfrm>
            <a:off x="2126273" y="2313427"/>
            <a:ext cx="235644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Receita Anual: 29,308 milhões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157EDC-B954-EEB7-B369-06E38EDA143F}"/>
              </a:ext>
            </a:extLst>
          </p:cNvPr>
          <p:cNvSpPr txBox="1"/>
          <p:nvPr/>
        </p:nvSpPr>
        <p:spPr>
          <a:xfrm>
            <a:off x="5610137" y="5519144"/>
            <a:ext cx="2117208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Payback Period: 1,27 anos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12D63-E6FF-6CBE-2953-8FE986000A73}"/>
              </a:ext>
            </a:extLst>
          </p:cNvPr>
          <p:cNvSpPr txBox="1"/>
          <p:nvPr/>
        </p:nvSpPr>
        <p:spPr>
          <a:xfrm>
            <a:off x="7293696" y="2313427"/>
            <a:ext cx="235644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Receita Anual: 29,308 milhões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1C151C-36D0-C4C9-5DF2-5EA71E73ADEC}"/>
              </a:ext>
            </a:extLst>
          </p:cNvPr>
          <p:cNvSpPr txBox="1"/>
          <p:nvPr/>
        </p:nvSpPr>
        <p:spPr>
          <a:xfrm>
            <a:off x="1825159" y="2600506"/>
            <a:ext cx="269136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Custos Operacionais: 12,5 milhões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01E47C-B8DE-CE74-2448-0E99D7DA53CA}"/>
              </a:ext>
            </a:extLst>
          </p:cNvPr>
          <p:cNvSpPr txBox="1"/>
          <p:nvPr/>
        </p:nvSpPr>
        <p:spPr>
          <a:xfrm>
            <a:off x="7292340" y="2600506"/>
            <a:ext cx="254782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Custos Operacionais: 15 milhões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275D693-4972-2B0F-BA9E-5393C4DC3EFF}"/>
              </a:ext>
            </a:extLst>
          </p:cNvPr>
          <p:cNvSpPr txBox="1"/>
          <p:nvPr/>
        </p:nvSpPr>
        <p:spPr>
          <a:xfrm>
            <a:off x="2239828" y="2887585"/>
            <a:ext cx="222486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Lucro Anual: 16,808 milhões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BD95AC7-7731-A123-8542-711042097ADC}"/>
              </a:ext>
            </a:extLst>
          </p:cNvPr>
          <p:cNvSpPr txBox="1"/>
          <p:nvPr/>
        </p:nvSpPr>
        <p:spPr>
          <a:xfrm>
            <a:off x="7311559" y="2887585"/>
            <a:ext cx="222486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Lucro Anual: 14,308 milhões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8DFA618-51D6-AA61-0E7A-55C252E83BB2}"/>
              </a:ext>
            </a:extLst>
          </p:cNvPr>
          <p:cNvSpPr txBox="1"/>
          <p:nvPr/>
        </p:nvSpPr>
        <p:spPr>
          <a:xfrm>
            <a:off x="2404420" y="3174665"/>
            <a:ext cx="2117208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Payback Period: 1,87 anos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81CFA7-129F-0F01-F3CB-A91AAAE42F6D}"/>
              </a:ext>
            </a:extLst>
          </p:cNvPr>
          <p:cNvSpPr txBox="1"/>
          <p:nvPr/>
        </p:nvSpPr>
        <p:spPr>
          <a:xfrm>
            <a:off x="7284765" y="3174665"/>
            <a:ext cx="2117208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Payback Period: 2,69 anos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B3F7B2-08B5-7A70-AE47-F752A44979EC}"/>
              </a:ext>
            </a:extLst>
          </p:cNvPr>
          <p:cNvSpPr txBox="1"/>
          <p:nvPr/>
        </p:nvSpPr>
        <p:spPr>
          <a:xfrm>
            <a:off x="2522681" y="3461744"/>
            <a:ext cx="1961706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ROI em 5 Anos: 166,79%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ED901A-D920-44EE-7479-9F98D9CC9B0A}"/>
              </a:ext>
            </a:extLst>
          </p:cNvPr>
          <p:cNvSpPr txBox="1"/>
          <p:nvPr/>
        </p:nvSpPr>
        <p:spPr>
          <a:xfrm>
            <a:off x="7304382" y="3461744"/>
            <a:ext cx="1854052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ROI em 5 Anos: 85,82%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70714A-F217-6067-EA70-C704C0B66415}"/>
              </a:ext>
            </a:extLst>
          </p:cNvPr>
          <p:cNvSpPr txBox="1"/>
          <p:nvPr/>
        </p:nvSpPr>
        <p:spPr>
          <a:xfrm>
            <a:off x="5602720" y="4370827"/>
            <a:ext cx="257175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Investimento Inicial: 24,5 milhões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BB1CED-5260-6979-166E-A4B16DA30A77}"/>
              </a:ext>
            </a:extLst>
          </p:cNvPr>
          <p:cNvSpPr txBox="1"/>
          <p:nvPr/>
        </p:nvSpPr>
        <p:spPr>
          <a:xfrm>
            <a:off x="5619068" y="4657906"/>
            <a:ext cx="235644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484848"/>
                </a:solidFill>
                <a:latin typeface="Roboto"/>
              </a:rPr>
              <a:t>Receita Anual: 29,308 milhões</a:t>
            </a:r>
          </a:p>
        </p:txBody>
      </p:sp>
      <p:sp>
        <p:nvSpPr>
          <p:cNvPr id="34" name="Rounded Rectangle 32">
            <a:extLst>
              <a:ext uri="{FF2B5EF4-FFF2-40B4-BE49-F238E27FC236}">
                <a16:creationId xmlns:a16="http://schemas.microsoft.com/office/drawing/2014/main" id="{3EE27438-BA0F-964A-37ED-9B7D05C6471E}"/>
              </a:ext>
            </a:extLst>
          </p:cNvPr>
          <p:cNvSpPr/>
          <p:nvPr/>
        </p:nvSpPr>
        <p:spPr>
          <a:xfrm>
            <a:off x="4676651" y="1699397"/>
            <a:ext cx="382772" cy="598081"/>
          </a:xfrm>
          <a:custGeom>
            <a:avLst/>
            <a:gdLst/>
            <a:ahLst/>
            <a:cxnLst/>
            <a:rect l="0" t="0" r="0" b="0"/>
            <a:pathLst>
              <a:path w="382772" h="598081">
                <a:moveTo>
                  <a:pt x="382772" y="598081"/>
                </a:moveTo>
                <a:lnTo>
                  <a:pt x="358848" y="598081"/>
                </a:lnTo>
                <a:lnTo>
                  <a:pt x="358051" y="598081"/>
                </a:lnTo>
                <a:cubicBezTo>
                  <a:pt x="266004" y="598081"/>
                  <a:pt x="191386" y="523462"/>
                  <a:pt x="191386" y="431416"/>
                </a:cubicBezTo>
                <a:lnTo>
                  <a:pt x="191386" y="430618"/>
                </a:lnTo>
                <a:lnTo>
                  <a:pt x="191386" y="166665"/>
                </a:lnTo>
                <a:cubicBezTo>
                  <a:pt x="191386" y="74618"/>
                  <a:pt x="116767" y="0"/>
                  <a:pt x="24720" y="0"/>
                </a:cubicBezTo>
                <a:lnTo>
                  <a:pt x="23923" y="0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5" name="Rounded Rectangle 33">
            <a:extLst>
              <a:ext uri="{FF2B5EF4-FFF2-40B4-BE49-F238E27FC236}">
                <a16:creationId xmlns:a16="http://schemas.microsoft.com/office/drawing/2014/main" id="{2FD711F2-C548-1938-8DC4-B47DBFF5CC5A}"/>
              </a:ext>
            </a:extLst>
          </p:cNvPr>
          <p:cNvSpPr/>
          <p:nvPr/>
        </p:nvSpPr>
        <p:spPr>
          <a:xfrm>
            <a:off x="6494819" y="1699397"/>
            <a:ext cx="382772" cy="598081"/>
          </a:xfrm>
          <a:custGeom>
            <a:avLst/>
            <a:gdLst/>
            <a:ahLst/>
            <a:cxnLst/>
            <a:rect l="0" t="0" r="0" b="0"/>
            <a:pathLst>
              <a:path w="382772" h="598081">
                <a:moveTo>
                  <a:pt x="0" y="598081"/>
                </a:moveTo>
                <a:lnTo>
                  <a:pt x="23923" y="598081"/>
                </a:lnTo>
                <a:lnTo>
                  <a:pt x="24720" y="598081"/>
                </a:lnTo>
                <a:cubicBezTo>
                  <a:pt x="116767" y="598081"/>
                  <a:pt x="191386" y="523462"/>
                  <a:pt x="191386" y="431416"/>
                </a:cubicBezTo>
                <a:lnTo>
                  <a:pt x="191386" y="430618"/>
                </a:lnTo>
                <a:lnTo>
                  <a:pt x="191386" y="166665"/>
                </a:lnTo>
                <a:cubicBezTo>
                  <a:pt x="191386" y="74618"/>
                  <a:pt x="266004" y="0"/>
                  <a:pt x="358051" y="0"/>
                </a:cubicBezTo>
                <a:lnTo>
                  <a:pt x="358848" y="0"/>
                </a:lnTo>
                <a:lnTo>
                  <a:pt x="382772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6" name="Rounded Rectangle 34">
            <a:extLst>
              <a:ext uri="{FF2B5EF4-FFF2-40B4-BE49-F238E27FC236}">
                <a16:creationId xmlns:a16="http://schemas.microsoft.com/office/drawing/2014/main" id="{82A88190-46CD-1E35-B788-856B6E259E7A}"/>
              </a:ext>
            </a:extLst>
          </p:cNvPr>
          <p:cNvSpPr/>
          <p:nvPr/>
        </p:nvSpPr>
        <p:spPr>
          <a:xfrm>
            <a:off x="4341726" y="1914706"/>
            <a:ext cx="143539" cy="191386"/>
          </a:xfrm>
          <a:custGeom>
            <a:avLst/>
            <a:gdLst/>
            <a:ahLst/>
            <a:cxnLst/>
            <a:rect l="0" t="0" r="0" b="0"/>
            <a:pathLst>
              <a:path w="143539" h="191386">
                <a:moveTo>
                  <a:pt x="143539" y="0"/>
                </a:moveTo>
                <a:lnTo>
                  <a:pt x="143539" y="95693"/>
                </a:lnTo>
                <a:lnTo>
                  <a:pt x="143539" y="191386"/>
                </a:lnTo>
                <a:lnTo>
                  <a:pt x="71769" y="191386"/>
                </a:lnTo>
                <a:lnTo>
                  <a:pt x="0" y="191386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7" name="Rounded Rectangle 35">
            <a:extLst>
              <a:ext uri="{FF2B5EF4-FFF2-40B4-BE49-F238E27FC236}">
                <a16:creationId xmlns:a16="http://schemas.microsoft.com/office/drawing/2014/main" id="{649FFF6F-731A-8A01-B325-2E799DFB9257}"/>
              </a:ext>
            </a:extLst>
          </p:cNvPr>
          <p:cNvSpPr/>
          <p:nvPr/>
        </p:nvSpPr>
        <p:spPr>
          <a:xfrm>
            <a:off x="4341726" y="1914706"/>
            <a:ext cx="143539" cy="478465"/>
          </a:xfrm>
          <a:custGeom>
            <a:avLst/>
            <a:gdLst/>
            <a:ahLst/>
            <a:cxnLst/>
            <a:rect l="0" t="0" r="0" b="0"/>
            <a:pathLst>
              <a:path w="143539" h="478465">
                <a:moveTo>
                  <a:pt x="143539" y="0"/>
                </a:moveTo>
                <a:lnTo>
                  <a:pt x="143539" y="239232"/>
                </a:lnTo>
                <a:lnTo>
                  <a:pt x="143539" y="478465"/>
                </a:lnTo>
                <a:lnTo>
                  <a:pt x="71769" y="478465"/>
                </a:lnTo>
                <a:lnTo>
                  <a:pt x="0" y="478465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8" name="Rounded Rectangle 36">
            <a:extLst>
              <a:ext uri="{FF2B5EF4-FFF2-40B4-BE49-F238E27FC236}">
                <a16:creationId xmlns:a16="http://schemas.microsoft.com/office/drawing/2014/main" id="{B34ABCB2-466B-3D68-E477-664830A3E570}"/>
              </a:ext>
            </a:extLst>
          </p:cNvPr>
          <p:cNvSpPr/>
          <p:nvPr/>
        </p:nvSpPr>
        <p:spPr>
          <a:xfrm>
            <a:off x="4341726" y="1914706"/>
            <a:ext cx="143539" cy="765544"/>
          </a:xfrm>
          <a:custGeom>
            <a:avLst/>
            <a:gdLst/>
            <a:ahLst/>
            <a:cxnLst/>
            <a:rect l="0" t="0" r="0" b="0"/>
            <a:pathLst>
              <a:path w="143539" h="765544">
                <a:moveTo>
                  <a:pt x="143539" y="0"/>
                </a:moveTo>
                <a:lnTo>
                  <a:pt x="143539" y="382772"/>
                </a:lnTo>
                <a:lnTo>
                  <a:pt x="143539" y="765544"/>
                </a:lnTo>
                <a:lnTo>
                  <a:pt x="71769" y="765544"/>
                </a:lnTo>
                <a:lnTo>
                  <a:pt x="0" y="765544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9" name="Rounded Rectangle 37">
            <a:extLst>
              <a:ext uri="{FF2B5EF4-FFF2-40B4-BE49-F238E27FC236}">
                <a16:creationId xmlns:a16="http://schemas.microsoft.com/office/drawing/2014/main" id="{B24B2A8B-E517-33E4-36C3-229F168BA037}"/>
              </a:ext>
            </a:extLst>
          </p:cNvPr>
          <p:cNvSpPr/>
          <p:nvPr/>
        </p:nvSpPr>
        <p:spPr>
          <a:xfrm>
            <a:off x="4341726" y="1914706"/>
            <a:ext cx="143539" cy="1052623"/>
          </a:xfrm>
          <a:custGeom>
            <a:avLst/>
            <a:gdLst/>
            <a:ahLst/>
            <a:cxnLst/>
            <a:rect l="0" t="0" r="0" b="0"/>
            <a:pathLst>
              <a:path w="143539" h="1052623">
                <a:moveTo>
                  <a:pt x="143539" y="0"/>
                </a:moveTo>
                <a:lnTo>
                  <a:pt x="143539" y="526311"/>
                </a:lnTo>
                <a:lnTo>
                  <a:pt x="143539" y="1052623"/>
                </a:lnTo>
                <a:lnTo>
                  <a:pt x="71769" y="1052623"/>
                </a:lnTo>
                <a:lnTo>
                  <a:pt x="0" y="1052623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0" name="Rounded Rectangle 38">
            <a:extLst>
              <a:ext uri="{FF2B5EF4-FFF2-40B4-BE49-F238E27FC236}">
                <a16:creationId xmlns:a16="http://schemas.microsoft.com/office/drawing/2014/main" id="{10891433-0311-8828-E51D-FAB1EA030525}"/>
              </a:ext>
            </a:extLst>
          </p:cNvPr>
          <p:cNvSpPr/>
          <p:nvPr/>
        </p:nvSpPr>
        <p:spPr>
          <a:xfrm>
            <a:off x="4341726" y="1914706"/>
            <a:ext cx="143539" cy="1339702"/>
          </a:xfrm>
          <a:custGeom>
            <a:avLst/>
            <a:gdLst/>
            <a:ahLst/>
            <a:cxnLst/>
            <a:rect l="0" t="0" r="0" b="0"/>
            <a:pathLst>
              <a:path w="143539" h="1339702">
                <a:moveTo>
                  <a:pt x="143539" y="0"/>
                </a:moveTo>
                <a:lnTo>
                  <a:pt x="143539" y="669851"/>
                </a:lnTo>
                <a:lnTo>
                  <a:pt x="143539" y="1339702"/>
                </a:lnTo>
                <a:lnTo>
                  <a:pt x="71769" y="1339702"/>
                </a:lnTo>
                <a:lnTo>
                  <a:pt x="0" y="1339702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1" name="Rounded Rectangle 39">
            <a:extLst>
              <a:ext uri="{FF2B5EF4-FFF2-40B4-BE49-F238E27FC236}">
                <a16:creationId xmlns:a16="http://schemas.microsoft.com/office/drawing/2014/main" id="{DF922234-592B-79AA-7FA3-34490CDC4507}"/>
              </a:ext>
            </a:extLst>
          </p:cNvPr>
          <p:cNvSpPr/>
          <p:nvPr/>
        </p:nvSpPr>
        <p:spPr>
          <a:xfrm>
            <a:off x="4341726" y="1914706"/>
            <a:ext cx="143539" cy="1626781"/>
          </a:xfrm>
          <a:custGeom>
            <a:avLst/>
            <a:gdLst/>
            <a:ahLst/>
            <a:cxnLst/>
            <a:rect l="0" t="0" r="0" b="0"/>
            <a:pathLst>
              <a:path w="143539" h="1626781">
                <a:moveTo>
                  <a:pt x="143539" y="0"/>
                </a:moveTo>
                <a:lnTo>
                  <a:pt x="143539" y="203347"/>
                </a:lnTo>
                <a:lnTo>
                  <a:pt x="143539" y="1531088"/>
                </a:lnTo>
                <a:cubicBezTo>
                  <a:pt x="143539" y="1583938"/>
                  <a:pt x="100696" y="1626781"/>
                  <a:pt x="47846" y="1626781"/>
                </a:cubicBezTo>
                <a:lnTo>
                  <a:pt x="47049" y="1626781"/>
                </a:lnTo>
                <a:lnTo>
                  <a:pt x="0" y="1626781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2" name="Rounded Rectangle 40">
            <a:extLst>
              <a:ext uri="{FF2B5EF4-FFF2-40B4-BE49-F238E27FC236}">
                <a16:creationId xmlns:a16="http://schemas.microsoft.com/office/drawing/2014/main" id="{8B02A1A5-9D5F-989E-100B-74787264A743}"/>
              </a:ext>
            </a:extLst>
          </p:cNvPr>
          <p:cNvSpPr/>
          <p:nvPr/>
        </p:nvSpPr>
        <p:spPr>
          <a:xfrm>
            <a:off x="7068977" y="1914706"/>
            <a:ext cx="143539" cy="478465"/>
          </a:xfrm>
          <a:custGeom>
            <a:avLst/>
            <a:gdLst/>
            <a:ahLst/>
            <a:cxnLst/>
            <a:rect l="0" t="0" r="0" b="0"/>
            <a:pathLst>
              <a:path w="143539" h="478465">
                <a:moveTo>
                  <a:pt x="143539" y="478465"/>
                </a:moveTo>
                <a:lnTo>
                  <a:pt x="71769" y="478465"/>
                </a:lnTo>
                <a:lnTo>
                  <a:pt x="0" y="478465"/>
                </a:lnTo>
                <a:lnTo>
                  <a:pt x="0" y="23923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3" name="Rounded Rectangle 41">
            <a:extLst>
              <a:ext uri="{FF2B5EF4-FFF2-40B4-BE49-F238E27FC236}">
                <a16:creationId xmlns:a16="http://schemas.microsoft.com/office/drawing/2014/main" id="{A0FADA6B-B055-4FD4-2676-EA5475D84746}"/>
              </a:ext>
            </a:extLst>
          </p:cNvPr>
          <p:cNvSpPr/>
          <p:nvPr/>
        </p:nvSpPr>
        <p:spPr>
          <a:xfrm>
            <a:off x="7068977" y="1914706"/>
            <a:ext cx="143539" cy="765544"/>
          </a:xfrm>
          <a:custGeom>
            <a:avLst/>
            <a:gdLst/>
            <a:ahLst/>
            <a:cxnLst/>
            <a:rect l="0" t="0" r="0" b="0"/>
            <a:pathLst>
              <a:path w="143539" h="765544">
                <a:moveTo>
                  <a:pt x="143539" y="765544"/>
                </a:moveTo>
                <a:lnTo>
                  <a:pt x="71769" y="765544"/>
                </a:lnTo>
                <a:lnTo>
                  <a:pt x="0" y="765544"/>
                </a:lnTo>
                <a:lnTo>
                  <a:pt x="0" y="38277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4" name="Rounded Rectangle 42">
            <a:extLst>
              <a:ext uri="{FF2B5EF4-FFF2-40B4-BE49-F238E27FC236}">
                <a16:creationId xmlns:a16="http://schemas.microsoft.com/office/drawing/2014/main" id="{20E598E9-D64B-DDB6-616C-E9EA5C7CD328}"/>
              </a:ext>
            </a:extLst>
          </p:cNvPr>
          <p:cNvSpPr/>
          <p:nvPr/>
        </p:nvSpPr>
        <p:spPr>
          <a:xfrm>
            <a:off x="7068977" y="1914706"/>
            <a:ext cx="143539" cy="1052623"/>
          </a:xfrm>
          <a:custGeom>
            <a:avLst/>
            <a:gdLst/>
            <a:ahLst/>
            <a:cxnLst/>
            <a:rect l="0" t="0" r="0" b="0"/>
            <a:pathLst>
              <a:path w="143539" h="1052623">
                <a:moveTo>
                  <a:pt x="143539" y="1052623"/>
                </a:moveTo>
                <a:lnTo>
                  <a:pt x="71769" y="1052623"/>
                </a:lnTo>
                <a:lnTo>
                  <a:pt x="0" y="1052623"/>
                </a:lnTo>
                <a:lnTo>
                  <a:pt x="0" y="52631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5" name="Rounded Rectangle 43">
            <a:extLst>
              <a:ext uri="{FF2B5EF4-FFF2-40B4-BE49-F238E27FC236}">
                <a16:creationId xmlns:a16="http://schemas.microsoft.com/office/drawing/2014/main" id="{EC373DB8-5CBD-661A-A4EB-FB69FE13B8D3}"/>
              </a:ext>
            </a:extLst>
          </p:cNvPr>
          <p:cNvSpPr/>
          <p:nvPr/>
        </p:nvSpPr>
        <p:spPr>
          <a:xfrm>
            <a:off x="7068977" y="1914706"/>
            <a:ext cx="143539" cy="1339702"/>
          </a:xfrm>
          <a:custGeom>
            <a:avLst/>
            <a:gdLst/>
            <a:ahLst/>
            <a:cxnLst/>
            <a:rect l="0" t="0" r="0" b="0"/>
            <a:pathLst>
              <a:path w="143539" h="1339702">
                <a:moveTo>
                  <a:pt x="143539" y="1339702"/>
                </a:moveTo>
                <a:lnTo>
                  <a:pt x="71769" y="1339702"/>
                </a:lnTo>
                <a:lnTo>
                  <a:pt x="0" y="1339702"/>
                </a:lnTo>
                <a:lnTo>
                  <a:pt x="0" y="66985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6" name="Rounded Rectangle 44">
            <a:extLst>
              <a:ext uri="{FF2B5EF4-FFF2-40B4-BE49-F238E27FC236}">
                <a16:creationId xmlns:a16="http://schemas.microsoft.com/office/drawing/2014/main" id="{C29E98E7-C941-1177-A59B-512144C2AAC5}"/>
              </a:ext>
            </a:extLst>
          </p:cNvPr>
          <p:cNvSpPr/>
          <p:nvPr/>
        </p:nvSpPr>
        <p:spPr>
          <a:xfrm>
            <a:off x="7068977" y="1914706"/>
            <a:ext cx="143539" cy="1626781"/>
          </a:xfrm>
          <a:custGeom>
            <a:avLst/>
            <a:gdLst/>
            <a:ahLst/>
            <a:cxnLst/>
            <a:rect l="0" t="0" r="0" b="0"/>
            <a:pathLst>
              <a:path w="143539" h="1626781">
                <a:moveTo>
                  <a:pt x="143539" y="1626781"/>
                </a:moveTo>
                <a:lnTo>
                  <a:pt x="96490" y="1626781"/>
                </a:lnTo>
                <a:lnTo>
                  <a:pt x="95693" y="1626781"/>
                </a:lnTo>
                <a:cubicBezTo>
                  <a:pt x="42843" y="1626781"/>
                  <a:pt x="0" y="1583938"/>
                  <a:pt x="0" y="1531088"/>
                </a:cubicBezTo>
                <a:lnTo>
                  <a:pt x="0" y="203347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7" name="Rounded Rectangle 45">
            <a:extLst>
              <a:ext uri="{FF2B5EF4-FFF2-40B4-BE49-F238E27FC236}">
                <a16:creationId xmlns:a16="http://schemas.microsoft.com/office/drawing/2014/main" id="{8A38FBB3-E52A-4539-2C09-F177ED424678}"/>
              </a:ext>
            </a:extLst>
          </p:cNvPr>
          <p:cNvSpPr/>
          <p:nvPr/>
        </p:nvSpPr>
        <p:spPr>
          <a:xfrm>
            <a:off x="5777121" y="3350102"/>
            <a:ext cx="7974" cy="478465"/>
          </a:xfrm>
          <a:custGeom>
            <a:avLst/>
            <a:gdLst/>
            <a:ahLst/>
            <a:cxnLst/>
            <a:rect l="0" t="0" r="0" b="0"/>
            <a:pathLst>
              <a:path w="7974" h="478465">
                <a:moveTo>
                  <a:pt x="0" y="0"/>
                </a:moveTo>
                <a:lnTo>
                  <a:pt x="0" y="239232"/>
                </a:lnTo>
                <a:lnTo>
                  <a:pt x="0" y="478465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8" name="Rounded Rectangle 46">
            <a:extLst>
              <a:ext uri="{FF2B5EF4-FFF2-40B4-BE49-F238E27FC236}">
                <a16:creationId xmlns:a16="http://schemas.microsoft.com/office/drawing/2014/main" id="{2734ADDE-CD01-3304-6133-820F6CDC1348}"/>
              </a:ext>
            </a:extLst>
          </p:cNvPr>
          <p:cNvSpPr/>
          <p:nvPr/>
        </p:nvSpPr>
        <p:spPr>
          <a:xfrm>
            <a:off x="7068977" y="1914706"/>
            <a:ext cx="143539" cy="191386"/>
          </a:xfrm>
          <a:custGeom>
            <a:avLst/>
            <a:gdLst/>
            <a:ahLst/>
            <a:cxnLst/>
            <a:rect l="0" t="0" r="0" b="0"/>
            <a:pathLst>
              <a:path w="143539" h="191386">
                <a:moveTo>
                  <a:pt x="143539" y="191386"/>
                </a:moveTo>
                <a:lnTo>
                  <a:pt x="71769" y="191386"/>
                </a:lnTo>
                <a:lnTo>
                  <a:pt x="0" y="191386"/>
                </a:lnTo>
                <a:lnTo>
                  <a:pt x="0" y="95693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49" name="Rounded Rectangle 47">
            <a:extLst>
              <a:ext uri="{FF2B5EF4-FFF2-40B4-BE49-F238E27FC236}">
                <a16:creationId xmlns:a16="http://schemas.microsoft.com/office/drawing/2014/main" id="{4FA4133D-AE88-E2BC-AD51-6B5769F60339}"/>
              </a:ext>
            </a:extLst>
          </p:cNvPr>
          <p:cNvSpPr/>
          <p:nvPr/>
        </p:nvSpPr>
        <p:spPr>
          <a:xfrm>
            <a:off x="5394349" y="4259185"/>
            <a:ext cx="143539" cy="191386"/>
          </a:xfrm>
          <a:custGeom>
            <a:avLst/>
            <a:gdLst/>
            <a:ahLst/>
            <a:cxnLst/>
            <a:rect l="0" t="0" r="0" b="0"/>
            <a:pathLst>
              <a:path w="143539" h="191386">
                <a:moveTo>
                  <a:pt x="143539" y="191386"/>
                </a:moveTo>
                <a:lnTo>
                  <a:pt x="71769" y="191386"/>
                </a:lnTo>
                <a:lnTo>
                  <a:pt x="0" y="191386"/>
                </a:lnTo>
                <a:lnTo>
                  <a:pt x="0" y="95693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0" name="Rounded Rectangle 48">
            <a:extLst>
              <a:ext uri="{FF2B5EF4-FFF2-40B4-BE49-F238E27FC236}">
                <a16:creationId xmlns:a16="http://schemas.microsoft.com/office/drawing/2014/main" id="{69C1087E-F602-D206-B427-FFD6A6CF570D}"/>
              </a:ext>
            </a:extLst>
          </p:cNvPr>
          <p:cNvSpPr/>
          <p:nvPr/>
        </p:nvSpPr>
        <p:spPr>
          <a:xfrm>
            <a:off x="5394349" y="4259185"/>
            <a:ext cx="143539" cy="478465"/>
          </a:xfrm>
          <a:custGeom>
            <a:avLst/>
            <a:gdLst/>
            <a:ahLst/>
            <a:cxnLst/>
            <a:rect l="0" t="0" r="0" b="0"/>
            <a:pathLst>
              <a:path w="143539" h="478465">
                <a:moveTo>
                  <a:pt x="143539" y="478465"/>
                </a:moveTo>
                <a:lnTo>
                  <a:pt x="71769" y="478465"/>
                </a:lnTo>
                <a:lnTo>
                  <a:pt x="0" y="478465"/>
                </a:lnTo>
                <a:lnTo>
                  <a:pt x="0" y="23923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1" name="Rounded Rectangle 49">
            <a:extLst>
              <a:ext uri="{FF2B5EF4-FFF2-40B4-BE49-F238E27FC236}">
                <a16:creationId xmlns:a16="http://schemas.microsoft.com/office/drawing/2014/main" id="{48AA1583-6D7B-2CAC-8B31-FC7690231E8B}"/>
              </a:ext>
            </a:extLst>
          </p:cNvPr>
          <p:cNvSpPr/>
          <p:nvPr/>
        </p:nvSpPr>
        <p:spPr>
          <a:xfrm>
            <a:off x="5394349" y="4259185"/>
            <a:ext cx="143539" cy="765544"/>
          </a:xfrm>
          <a:custGeom>
            <a:avLst/>
            <a:gdLst/>
            <a:ahLst/>
            <a:cxnLst/>
            <a:rect l="0" t="0" r="0" b="0"/>
            <a:pathLst>
              <a:path w="143539" h="765544">
                <a:moveTo>
                  <a:pt x="143539" y="765544"/>
                </a:moveTo>
                <a:lnTo>
                  <a:pt x="71769" y="765544"/>
                </a:lnTo>
                <a:lnTo>
                  <a:pt x="0" y="765544"/>
                </a:lnTo>
                <a:lnTo>
                  <a:pt x="0" y="382772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2" name="Rounded Rectangle 50">
            <a:extLst>
              <a:ext uri="{FF2B5EF4-FFF2-40B4-BE49-F238E27FC236}">
                <a16:creationId xmlns:a16="http://schemas.microsoft.com/office/drawing/2014/main" id="{341471AE-C149-BE55-6091-F56DA8280299}"/>
              </a:ext>
            </a:extLst>
          </p:cNvPr>
          <p:cNvSpPr/>
          <p:nvPr/>
        </p:nvSpPr>
        <p:spPr>
          <a:xfrm>
            <a:off x="5394349" y="4259185"/>
            <a:ext cx="143539" cy="1052623"/>
          </a:xfrm>
          <a:custGeom>
            <a:avLst/>
            <a:gdLst/>
            <a:ahLst/>
            <a:cxnLst/>
            <a:rect l="0" t="0" r="0" b="0"/>
            <a:pathLst>
              <a:path w="143539" h="1052623">
                <a:moveTo>
                  <a:pt x="143539" y="1052623"/>
                </a:moveTo>
                <a:lnTo>
                  <a:pt x="71769" y="1052623"/>
                </a:lnTo>
                <a:lnTo>
                  <a:pt x="0" y="1052623"/>
                </a:lnTo>
                <a:lnTo>
                  <a:pt x="0" y="52631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3" name="Rounded Rectangle 51">
            <a:extLst>
              <a:ext uri="{FF2B5EF4-FFF2-40B4-BE49-F238E27FC236}">
                <a16:creationId xmlns:a16="http://schemas.microsoft.com/office/drawing/2014/main" id="{307F4044-ACCF-27A0-2887-53B428BA7324}"/>
              </a:ext>
            </a:extLst>
          </p:cNvPr>
          <p:cNvSpPr/>
          <p:nvPr/>
        </p:nvSpPr>
        <p:spPr>
          <a:xfrm>
            <a:off x="5394349" y="4259185"/>
            <a:ext cx="143539" cy="1339702"/>
          </a:xfrm>
          <a:custGeom>
            <a:avLst/>
            <a:gdLst/>
            <a:ahLst/>
            <a:cxnLst/>
            <a:rect l="0" t="0" r="0" b="0"/>
            <a:pathLst>
              <a:path w="143539" h="1339702">
                <a:moveTo>
                  <a:pt x="143539" y="1339702"/>
                </a:moveTo>
                <a:lnTo>
                  <a:pt x="71769" y="1339702"/>
                </a:lnTo>
                <a:lnTo>
                  <a:pt x="0" y="1339702"/>
                </a:lnTo>
                <a:lnTo>
                  <a:pt x="0" y="669851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4" name="Rounded Rectangle 52">
            <a:extLst>
              <a:ext uri="{FF2B5EF4-FFF2-40B4-BE49-F238E27FC236}">
                <a16:creationId xmlns:a16="http://schemas.microsoft.com/office/drawing/2014/main" id="{F7D6F51B-F59F-2DA9-A3E5-217C78CC1E6A}"/>
              </a:ext>
            </a:extLst>
          </p:cNvPr>
          <p:cNvSpPr/>
          <p:nvPr/>
        </p:nvSpPr>
        <p:spPr>
          <a:xfrm>
            <a:off x="5394349" y="4259185"/>
            <a:ext cx="143539" cy="1626781"/>
          </a:xfrm>
          <a:custGeom>
            <a:avLst/>
            <a:gdLst/>
            <a:ahLst/>
            <a:cxnLst/>
            <a:rect l="0" t="0" r="0" b="0"/>
            <a:pathLst>
              <a:path w="143539" h="1626781">
                <a:moveTo>
                  <a:pt x="143539" y="1626781"/>
                </a:moveTo>
                <a:lnTo>
                  <a:pt x="96490" y="1626781"/>
                </a:lnTo>
                <a:lnTo>
                  <a:pt x="95693" y="1626781"/>
                </a:lnTo>
                <a:cubicBezTo>
                  <a:pt x="42843" y="1626781"/>
                  <a:pt x="0" y="1583938"/>
                  <a:pt x="0" y="1531088"/>
                </a:cubicBezTo>
                <a:lnTo>
                  <a:pt x="0" y="203347"/>
                </a:lnTo>
                <a:lnTo>
                  <a:pt x="0" y="0"/>
                </a:lnTo>
              </a:path>
            </a:pathLst>
          </a:custGeom>
          <a:noFill/>
          <a:ln w="11961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12418C7-50C6-4CEB-D7A3-9F3A380B38C3}"/>
              </a:ext>
            </a:extLst>
          </p:cNvPr>
          <p:cNvSpPr txBox="1"/>
          <p:nvPr/>
        </p:nvSpPr>
        <p:spPr>
          <a:xfrm>
            <a:off x="7287316" y="1619653"/>
            <a:ext cx="1028700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FFFFFF"/>
                </a:solidFill>
                <a:latin typeface="Roboto"/>
              </a:rPr>
              <a:t>Conservador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E170F57-808E-F67F-1733-6AD8C1045875}"/>
              </a:ext>
            </a:extLst>
          </p:cNvPr>
          <p:cNvSpPr txBox="1"/>
          <p:nvPr/>
        </p:nvSpPr>
        <p:spPr>
          <a:xfrm>
            <a:off x="5261595" y="2446698"/>
            <a:ext cx="1090042" cy="553998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1" dirty="0" err="1">
                <a:solidFill>
                  <a:srgbClr val="FFFFFF"/>
                </a:solidFill>
                <a:latin typeface="Roboto"/>
              </a:rPr>
              <a:t>Cenários</a:t>
            </a:r>
            <a:r>
              <a:rPr sz="1200" b="1" dirty="0">
                <a:solidFill>
                  <a:srgbClr val="FFFFFF"/>
                </a:solidFill>
                <a:latin typeface="Roboto"/>
              </a:rPr>
              <a:t> </a:t>
            </a:r>
            <a:r>
              <a:rPr lang="pt-BR" sz="1200" b="1" dirty="0">
                <a:solidFill>
                  <a:srgbClr val="FFFFFF"/>
                </a:solidFill>
                <a:latin typeface="Roboto"/>
              </a:rPr>
              <a:t>para </a:t>
            </a:r>
            <a:br>
              <a:rPr lang="pt-BR" sz="1200" b="1" dirty="0">
                <a:solidFill>
                  <a:srgbClr val="FFFFFF"/>
                </a:solidFill>
                <a:latin typeface="Roboto"/>
              </a:rPr>
            </a:br>
            <a:r>
              <a:rPr lang="pt-BR" sz="1200" b="1" dirty="0">
                <a:solidFill>
                  <a:srgbClr val="FFFFFF"/>
                </a:solidFill>
                <a:latin typeface="Roboto"/>
              </a:rPr>
              <a:t>composição do </a:t>
            </a:r>
            <a:br>
              <a:rPr lang="pt-BR" sz="1200" b="1" dirty="0">
                <a:solidFill>
                  <a:srgbClr val="FFFFFF"/>
                </a:solidFill>
                <a:latin typeface="Roboto"/>
              </a:rPr>
            </a:br>
            <a:r>
              <a:rPr lang="pt-BR" sz="1200" b="1" dirty="0" err="1">
                <a:solidFill>
                  <a:srgbClr val="FFFFFF"/>
                </a:solidFill>
                <a:latin typeface="Roboto"/>
              </a:rPr>
              <a:t>payback</a:t>
            </a:r>
            <a:r>
              <a:rPr lang="pt-BR" sz="1200" b="1" dirty="0">
                <a:solidFill>
                  <a:srgbClr val="FFFFFF"/>
                </a:solidFill>
                <a:latin typeface="Roboto"/>
              </a:rPr>
              <a:t> e ROI</a:t>
            </a:r>
            <a:endParaRPr sz="1200" b="1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5260D5C9-3866-94EC-A81D-F95383162C35}"/>
              </a:ext>
            </a:extLst>
          </p:cNvPr>
          <p:cNvSpPr txBox="1"/>
          <p:nvPr/>
        </p:nvSpPr>
        <p:spPr>
          <a:xfrm>
            <a:off x="3925939" y="1619653"/>
            <a:ext cx="394733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FFFFFF"/>
                </a:solidFill>
                <a:latin typeface="Roboto"/>
              </a:rPr>
              <a:t>Base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337EF8F-C921-EC64-5234-DF5C5844DA4B}"/>
              </a:ext>
            </a:extLst>
          </p:cNvPr>
          <p:cNvSpPr txBox="1"/>
          <p:nvPr/>
        </p:nvSpPr>
        <p:spPr>
          <a:xfrm>
            <a:off x="5620344" y="3964132"/>
            <a:ext cx="657889" cy="23444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200" b="0">
                <a:solidFill>
                  <a:srgbClr val="FFFFFF"/>
                </a:solidFill>
                <a:latin typeface="Roboto"/>
              </a:rPr>
              <a:t>Otimista</a:t>
            </a:r>
          </a:p>
        </p:txBody>
      </p:sp>
      <p:sp>
        <p:nvSpPr>
          <p:cNvPr id="59" name="Rounded Rectangle 57">
            <a:extLst>
              <a:ext uri="{FF2B5EF4-FFF2-40B4-BE49-F238E27FC236}">
                <a16:creationId xmlns:a16="http://schemas.microsoft.com/office/drawing/2014/main" id="{07B51DB5-C9F9-CCBB-6440-41C564B11917}"/>
              </a:ext>
            </a:extLst>
          </p:cNvPr>
          <p:cNvSpPr/>
          <p:nvPr/>
        </p:nvSpPr>
        <p:spPr>
          <a:xfrm>
            <a:off x="6978268" y="1584765"/>
            <a:ext cx="229264" cy="229264"/>
          </a:xfrm>
          <a:custGeom>
            <a:avLst/>
            <a:gdLst/>
            <a:ahLst/>
            <a:cxnLst/>
            <a:rect l="0" t="0" r="0" b="0"/>
            <a:pathLst>
              <a:path w="229264" h="229264">
                <a:moveTo>
                  <a:pt x="0" y="114632"/>
                </a:moveTo>
                <a:cubicBezTo>
                  <a:pt x="0" y="51322"/>
                  <a:pt x="51322" y="0"/>
                  <a:pt x="114632" y="0"/>
                </a:cubicBezTo>
                <a:cubicBezTo>
                  <a:pt x="177941" y="0"/>
                  <a:pt x="229264" y="51322"/>
                  <a:pt x="229264" y="114632"/>
                </a:cubicBezTo>
                <a:cubicBezTo>
                  <a:pt x="229264" y="177941"/>
                  <a:pt x="177941" y="229264"/>
                  <a:pt x="114632" y="229264"/>
                </a:cubicBezTo>
                <a:cubicBezTo>
                  <a:pt x="51322" y="229264"/>
                  <a:pt x="0" y="177941"/>
                  <a:pt x="0" y="114632"/>
                </a:cubicBezTo>
                <a:moveTo>
                  <a:pt x="44856" y="144536"/>
                </a:moveTo>
                <a:cubicBezTo>
                  <a:pt x="44856" y="147288"/>
                  <a:pt x="47087" y="149520"/>
                  <a:pt x="49840" y="149520"/>
                </a:cubicBezTo>
                <a:lnTo>
                  <a:pt x="179424" y="149520"/>
                </a:lnTo>
                <a:cubicBezTo>
                  <a:pt x="182177" y="149520"/>
                  <a:pt x="184408" y="147288"/>
                  <a:pt x="184408" y="144536"/>
                </a:cubicBezTo>
                <a:lnTo>
                  <a:pt x="184408" y="129584"/>
                </a:lnTo>
                <a:cubicBezTo>
                  <a:pt x="184408" y="91048"/>
                  <a:pt x="153168" y="59808"/>
                  <a:pt x="114632" y="59808"/>
                </a:cubicBezTo>
                <a:cubicBezTo>
                  <a:pt x="76095" y="59808"/>
                  <a:pt x="44856" y="91048"/>
                  <a:pt x="44856" y="129584"/>
                </a:cubicBezTo>
                <a:close/>
                <a:moveTo>
                  <a:pt x="76165" y="119616"/>
                </a:moveTo>
                <a:cubicBezTo>
                  <a:pt x="80642" y="102025"/>
                  <a:pt x="96480" y="89712"/>
                  <a:pt x="114632" y="89712"/>
                </a:cubicBezTo>
                <a:cubicBezTo>
                  <a:pt x="132783" y="89712"/>
                  <a:pt x="148622" y="102025"/>
                  <a:pt x="153098" y="119616"/>
                </a:cubicBezTo>
                <a:close/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0" name="Rounded Rectangle 58">
            <a:extLst>
              <a:ext uri="{FF2B5EF4-FFF2-40B4-BE49-F238E27FC236}">
                <a16:creationId xmlns:a16="http://schemas.microsoft.com/office/drawing/2014/main" id="{4DF75F30-334C-AB50-B971-155759A05B7C}"/>
              </a:ext>
            </a:extLst>
          </p:cNvPr>
          <p:cNvSpPr/>
          <p:nvPr/>
        </p:nvSpPr>
        <p:spPr>
          <a:xfrm>
            <a:off x="4346710" y="1584765"/>
            <a:ext cx="229264" cy="229264"/>
          </a:xfrm>
          <a:custGeom>
            <a:avLst/>
            <a:gdLst/>
            <a:ahLst/>
            <a:cxnLst/>
            <a:rect l="0" t="0" r="0" b="0"/>
            <a:pathLst>
              <a:path w="229264" h="229264">
                <a:moveTo>
                  <a:pt x="132465" y="0"/>
                </a:moveTo>
                <a:lnTo>
                  <a:pt x="219077" y="0"/>
                </a:lnTo>
                <a:cubicBezTo>
                  <a:pt x="219077" y="0"/>
                  <a:pt x="229264" y="0"/>
                  <a:pt x="229264" y="10187"/>
                </a:cubicBezTo>
                <a:lnTo>
                  <a:pt x="229264" y="91705"/>
                </a:lnTo>
                <a:cubicBezTo>
                  <a:pt x="229264" y="91705"/>
                  <a:pt x="229264" y="101893"/>
                  <a:pt x="219077" y="101893"/>
                </a:cubicBezTo>
                <a:lnTo>
                  <a:pt x="132465" y="101893"/>
                </a:lnTo>
                <a:cubicBezTo>
                  <a:pt x="132465" y="101893"/>
                  <a:pt x="122277" y="101893"/>
                  <a:pt x="122277" y="91705"/>
                </a:cubicBezTo>
                <a:lnTo>
                  <a:pt x="122277" y="10187"/>
                </a:lnTo>
                <a:cubicBezTo>
                  <a:pt x="122277" y="10187"/>
                  <a:pt x="122277" y="0"/>
                  <a:pt x="132465" y="0"/>
                </a:cubicBezTo>
                <a:moveTo>
                  <a:pt x="122277" y="34698"/>
                </a:moveTo>
                <a:lnTo>
                  <a:pt x="229264" y="34698"/>
                </a:lnTo>
                <a:moveTo>
                  <a:pt x="122277" y="68300"/>
                </a:moveTo>
                <a:lnTo>
                  <a:pt x="229264" y="68300"/>
                </a:lnTo>
                <a:moveTo>
                  <a:pt x="170662" y="101893"/>
                </a:moveTo>
                <a:lnTo>
                  <a:pt x="170662" y="34698"/>
                </a:lnTo>
                <a:moveTo>
                  <a:pt x="199350" y="101893"/>
                </a:moveTo>
                <a:lnTo>
                  <a:pt x="199350" y="34698"/>
                </a:lnTo>
                <a:moveTo>
                  <a:pt x="45852" y="62798"/>
                </a:moveTo>
                <a:lnTo>
                  <a:pt x="22926" y="84728"/>
                </a:lnTo>
                <a:lnTo>
                  <a:pt x="22926" y="62798"/>
                </a:lnTo>
                <a:cubicBezTo>
                  <a:pt x="23253" y="46243"/>
                  <a:pt x="36943" y="33089"/>
                  <a:pt x="53498" y="33422"/>
                </a:cubicBezTo>
                <a:lnTo>
                  <a:pt x="91705" y="33422"/>
                </a:lnTo>
                <a:moveTo>
                  <a:pt x="0" y="62798"/>
                </a:moveTo>
                <a:lnTo>
                  <a:pt x="22926" y="84778"/>
                </a:lnTo>
                <a:moveTo>
                  <a:pt x="68779" y="55432"/>
                </a:moveTo>
                <a:lnTo>
                  <a:pt x="91705" y="33422"/>
                </a:lnTo>
                <a:lnTo>
                  <a:pt x="68779" y="11413"/>
                </a:lnTo>
                <a:moveTo>
                  <a:pt x="10187" y="112080"/>
                </a:moveTo>
                <a:lnTo>
                  <a:pt x="66237" y="112080"/>
                </a:lnTo>
                <a:cubicBezTo>
                  <a:pt x="66237" y="112080"/>
                  <a:pt x="76424" y="112080"/>
                  <a:pt x="76424" y="122267"/>
                </a:cubicBezTo>
                <a:lnTo>
                  <a:pt x="76424" y="219077"/>
                </a:lnTo>
                <a:cubicBezTo>
                  <a:pt x="76424" y="219077"/>
                  <a:pt x="76424" y="229264"/>
                  <a:pt x="66237" y="229264"/>
                </a:cubicBezTo>
                <a:lnTo>
                  <a:pt x="10187" y="229264"/>
                </a:lnTo>
                <a:cubicBezTo>
                  <a:pt x="10187" y="229264"/>
                  <a:pt x="0" y="229264"/>
                  <a:pt x="0" y="219077"/>
                </a:cubicBezTo>
                <a:lnTo>
                  <a:pt x="0" y="122267"/>
                </a:lnTo>
                <a:cubicBezTo>
                  <a:pt x="0" y="122267"/>
                  <a:pt x="0" y="112080"/>
                  <a:pt x="10187" y="112080"/>
                </a:cubicBezTo>
                <a:moveTo>
                  <a:pt x="0" y="198692"/>
                </a:moveTo>
                <a:lnTo>
                  <a:pt x="76424" y="198692"/>
                </a:lnTo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1" name="Rounded Rectangle 59">
            <a:extLst>
              <a:ext uri="{FF2B5EF4-FFF2-40B4-BE49-F238E27FC236}">
                <a16:creationId xmlns:a16="http://schemas.microsoft.com/office/drawing/2014/main" id="{0674B7AA-55A2-18F4-68C4-EA981C6DEEB5}"/>
              </a:ext>
            </a:extLst>
          </p:cNvPr>
          <p:cNvSpPr/>
          <p:nvPr/>
        </p:nvSpPr>
        <p:spPr>
          <a:xfrm>
            <a:off x="5585735" y="1962553"/>
            <a:ext cx="370810" cy="370810"/>
          </a:xfrm>
          <a:custGeom>
            <a:avLst/>
            <a:gdLst/>
            <a:ahLst/>
            <a:cxnLst/>
            <a:rect l="0" t="0" r="0" b="0"/>
            <a:pathLst>
              <a:path w="370810" h="370810">
                <a:moveTo>
                  <a:pt x="370810" y="370810"/>
                </a:moveTo>
                <a:lnTo>
                  <a:pt x="11961" y="370810"/>
                </a:lnTo>
                <a:lnTo>
                  <a:pt x="11961" y="11961"/>
                </a:lnTo>
                <a:moveTo>
                  <a:pt x="0" y="0"/>
                </a:moveTo>
                <a:moveTo>
                  <a:pt x="93737" y="75756"/>
                </a:moveTo>
                <a:lnTo>
                  <a:pt x="41857" y="370810"/>
                </a:lnTo>
                <a:lnTo>
                  <a:pt x="145617" y="370810"/>
                </a:lnTo>
                <a:close/>
                <a:moveTo>
                  <a:pt x="0" y="0"/>
                </a:moveTo>
                <a:moveTo>
                  <a:pt x="206333" y="125597"/>
                </a:moveTo>
                <a:lnTo>
                  <a:pt x="154453" y="370810"/>
                </a:lnTo>
                <a:lnTo>
                  <a:pt x="258213" y="370810"/>
                </a:lnTo>
                <a:close/>
                <a:moveTo>
                  <a:pt x="0" y="0"/>
                </a:moveTo>
                <a:moveTo>
                  <a:pt x="370808" y="370810"/>
                </a:moveTo>
                <a:lnTo>
                  <a:pt x="267048" y="370810"/>
                </a:lnTo>
                <a:lnTo>
                  <a:pt x="318928" y="40868"/>
                </a:lnTo>
                <a:close/>
                <a:moveTo>
                  <a:pt x="0" y="0"/>
                </a:moveTo>
                <a:moveTo>
                  <a:pt x="68280" y="220133"/>
                </a:moveTo>
                <a:lnTo>
                  <a:pt x="119117" y="220133"/>
                </a:lnTo>
                <a:moveTo>
                  <a:pt x="234372" y="257513"/>
                </a:moveTo>
                <a:lnTo>
                  <a:pt x="178303" y="257513"/>
                </a:lnTo>
                <a:moveTo>
                  <a:pt x="343772" y="198701"/>
                </a:moveTo>
                <a:lnTo>
                  <a:pt x="294056" y="198701"/>
                </a:lnTo>
                <a:moveTo>
                  <a:pt x="0" y="0"/>
                </a:moveTo>
                <a:moveTo>
                  <a:pt x="361340" y="311340"/>
                </a:moveTo>
                <a:lnTo>
                  <a:pt x="276487" y="311340"/>
                </a:lnTo>
                <a:moveTo>
                  <a:pt x="167462" y="308849"/>
                </a:moveTo>
                <a:lnTo>
                  <a:pt x="245088" y="308849"/>
                </a:lnTo>
                <a:moveTo>
                  <a:pt x="128836" y="275455"/>
                </a:moveTo>
                <a:lnTo>
                  <a:pt x="58562" y="275455"/>
                </a:lnTo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62" name="Rounded Rectangle 60">
            <a:extLst>
              <a:ext uri="{FF2B5EF4-FFF2-40B4-BE49-F238E27FC236}">
                <a16:creationId xmlns:a16="http://schemas.microsoft.com/office/drawing/2014/main" id="{BDFB3D46-1491-D4C1-6E39-4BE0F45F9639}"/>
              </a:ext>
            </a:extLst>
          </p:cNvPr>
          <p:cNvSpPr/>
          <p:nvPr/>
        </p:nvSpPr>
        <p:spPr>
          <a:xfrm>
            <a:off x="5303640" y="3929244"/>
            <a:ext cx="229265" cy="229263"/>
          </a:xfrm>
          <a:custGeom>
            <a:avLst/>
            <a:gdLst/>
            <a:ahLst/>
            <a:cxnLst/>
            <a:rect l="0" t="0" r="0" b="0"/>
            <a:pathLst>
              <a:path w="229265" h="229263">
                <a:moveTo>
                  <a:pt x="142642" y="114632"/>
                </a:moveTo>
                <a:lnTo>
                  <a:pt x="142642" y="201254"/>
                </a:lnTo>
                <a:cubicBezTo>
                  <a:pt x="142642" y="216723"/>
                  <a:pt x="130102" y="229263"/>
                  <a:pt x="114632" y="229263"/>
                </a:cubicBezTo>
                <a:cubicBezTo>
                  <a:pt x="99163" y="229263"/>
                  <a:pt x="86622" y="216723"/>
                  <a:pt x="86622" y="201254"/>
                </a:cubicBezTo>
                <a:lnTo>
                  <a:pt x="86622" y="142642"/>
                </a:lnTo>
                <a:lnTo>
                  <a:pt x="28010" y="142642"/>
                </a:lnTo>
                <a:cubicBezTo>
                  <a:pt x="12541" y="142642"/>
                  <a:pt x="1" y="130101"/>
                  <a:pt x="1" y="114632"/>
                </a:cubicBezTo>
                <a:cubicBezTo>
                  <a:pt x="1" y="99162"/>
                  <a:pt x="12541" y="86622"/>
                  <a:pt x="28010" y="86622"/>
                </a:cubicBezTo>
                <a:lnTo>
                  <a:pt x="114632" y="86622"/>
                </a:lnTo>
                <a:cubicBezTo>
                  <a:pt x="130102" y="86622"/>
                  <a:pt x="142642" y="99162"/>
                  <a:pt x="142642" y="114632"/>
                </a:cubicBezTo>
                <a:close/>
                <a:moveTo>
                  <a:pt x="229264" y="28010"/>
                </a:moveTo>
                <a:lnTo>
                  <a:pt x="229264" y="114632"/>
                </a:lnTo>
                <a:cubicBezTo>
                  <a:pt x="229265" y="130102"/>
                  <a:pt x="216724" y="142643"/>
                  <a:pt x="201254" y="142643"/>
                </a:cubicBezTo>
                <a:cubicBezTo>
                  <a:pt x="185784" y="142643"/>
                  <a:pt x="173244" y="130102"/>
                  <a:pt x="173244" y="114632"/>
                </a:cubicBezTo>
                <a:lnTo>
                  <a:pt x="173244" y="56020"/>
                </a:lnTo>
                <a:lnTo>
                  <a:pt x="114632" y="56020"/>
                </a:lnTo>
                <a:cubicBezTo>
                  <a:pt x="99163" y="56019"/>
                  <a:pt x="86623" y="43479"/>
                  <a:pt x="86623" y="28010"/>
                </a:cubicBezTo>
                <a:cubicBezTo>
                  <a:pt x="86623" y="12540"/>
                  <a:pt x="99163" y="0"/>
                  <a:pt x="114632" y="0"/>
                </a:cubicBezTo>
                <a:lnTo>
                  <a:pt x="201254" y="0"/>
                </a:lnTo>
                <a:cubicBezTo>
                  <a:pt x="216724" y="0"/>
                  <a:pt x="229264" y="12540"/>
                  <a:pt x="229264" y="28010"/>
                </a:cubicBezTo>
                <a:close/>
                <a:moveTo>
                  <a:pt x="0" y="114632"/>
                </a:moveTo>
                <a:cubicBezTo>
                  <a:pt x="0" y="130102"/>
                  <a:pt x="12540" y="142643"/>
                  <a:pt x="28010" y="142643"/>
                </a:cubicBezTo>
                <a:cubicBezTo>
                  <a:pt x="43480" y="142643"/>
                  <a:pt x="56021" y="130102"/>
                  <a:pt x="56020" y="114632"/>
                </a:cubicBezTo>
                <a:cubicBezTo>
                  <a:pt x="56021" y="99162"/>
                  <a:pt x="43480" y="86621"/>
                  <a:pt x="28010" y="86621"/>
                </a:cubicBezTo>
                <a:cubicBezTo>
                  <a:pt x="12540" y="86621"/>
                  <a:pt x="0" y="99162"/>
                  <a:pt x="0" y="114632"/>
                </a:cubicBezTo>
              </a:path>
            </a:pathLst>
          </a:custGeom>
          <a:noFill/>
          <a:ln w="11961">
            <a:solidFill>
              <a:srgbClr val="FFFFFF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pic>
        <p:nvPicPr>
          <p:cNvPr id="63" name="Picture 62" descr="A black barrel with a yellow drop of oil&#10;&#10;AI-generated content may be incorrect.">
            <a:extLst>
              <a:ext uri="{FF2B5EF4-FFF2-40B4-BE49-F238E27FC236}">
                <a16:creationId xmlns:a16="http://schemas.microsoft.com/office/drawing/2014/main" id="{52661C72-0808-DB1D-8144-944BA5D77E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372" y="1293123"/>
            <a:ext cx="758721" cy="928935"/>
          </a:xfrm>
          <a:prstGeom prst="rect">
            <a:avLst/>
          </a:prstGeom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5B19A876-ED1F-7C26-D6B1-D0274B58373D}"/>
              </a:ext>
            </a:extLst>
          </p:cNvPr>
          <p:cNvSpPr txBox="1"/>
          <p:nvPr/>
        </p:nvSpPr>
        <p:spPr>
          <a:xfrm>
            <a:off x="75427" y="2367258"/>
            <a:ext cx="195180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latin typeface="Hurme Geometric Sans 1" panose="020B0400020000000000" pitchFamily="34" charset="0"/>
              </a:rPr>
              <a:t>NOTAS:</a:t>
            </a:r>
            <a:endParaRPr lang="pt-BR" sz="1050" b="1" dirty="0">
              <a:latin typeface="Hurme Geometric Sans 1" panose="020B0400020000000000" pitchFamily="34" charset="0"/>
            </a:endParaRPr>
          </a:p>
          <a:p>
            <a:endParaRPr lang="pt-BR" sz="1400" dirty="0">
              <a:latin typeface="Helvetica" pitchFamily="2" charset="0"/>
            </a:endParaRPr>
          </a:p>
          <a:p>
            <a:r>
              <a:rPr lang="pt-BR" sz="1400" dirty="0">
                <a:latin typeface="Helvetica" pitchFamily="2" charset="0"/>
              </a:rPr>
              <a:t>Os cenários propostos, levam em consideração a oscilação do preço do barril de petróleo. Contudo a grande vantagem do projeto é a negociação no off-</a:t>
            </a:r>
            <a:r>
              <a:rPr lang="pt-BR" sz="1400" dirty="0" err="1">
                <a:latin typeface="Helvetica" pitchFamily="2" charset="0"/>
              </a:rPr>
              <a:t>market</a:t>
            </a:r>
            <a:r>
              <a:rPr lang="pt-BR" sz="1400" dirty="0">
                <a:latin typeface="Helvetica" pitchFamily="2" charset="0"/>
              </a:rPr>
              <a:t>.</a:t>
            </a:r>
            <a:endParaRPr lang="en-US" sz="1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5696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</TotalTime>
  <Words>3197</Words>
  <Application>Microsoft Office PowerPoint</Application>
  <PresentationFormat>Widescreen</PresentationFormat>
  <Paragraphs>306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Helvetica</vt:lpstr>
      <vt:lpstr>Hurme Geometric Sans 1</vt:lpstr>
      <vt:lpstr>Roboto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de Souza Rodrigues</dc:creator>
  <cp:lastModifiedBy>Antonio de Souza Rodrigues</cp:lastModifiedBy>
  <cp:revision>26</cp:revision>
  <dcterms:created xsi:type="dcterms:W3CDTF">2025-05-09T21:57:18Z</dcterms:created>
  <dcterms:modified xsi:type="dcterms:W3CDTF">2025-05-19T16:03:10Z</dcterms:modified>
</cp:coreProperties>
</file>