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1254895" y="2582866"/>
            <a:ext cx="723481" cy="633046"/>
            <a:chOff x="813916" y="406958"/>
            <a:chExt cx="723481" cy="633046"/>
          </a:xfrm>
        </p:grpSpPr>
        <p:sp>
          <p:nvSpPr>
            <p:cNvPr id="2" name="Rounded Rectangle 1"/>
            <p:cNvSpPr/>
            <p:nvPr/>
          </p:nvSpPr>
          <p:spPr>
            <a:xfrm>
              <a:off x="813916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13916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54895" y="3215912"/>
            <a:ext cx="723481" cy="1266092"/>
            <a:chOff x="813916" y="1040004"/>
            <a:chExt cx="723481" cy="1266092"/>
          </a:xfrm>
        </p:grpSpPr>
        <p:sp>
          <p:nvSpPr>
            <p:cNvPr id="5" name="Rounded Rectangle 4"/>
            <p:cNvSpPr/>
            <p:nvPr/>
          </p:nvSpPr>
          <p:spPr>
            <a:xfrm>
              <a:off x="813916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3916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300113" y="3261129"/>
            <a:ext cx="633046" cy="452175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1300113" y="3758523"/>
            <a:ext cx="633046" cy="361740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1300113" y="4165481"/>
            <a:ext cx="633046" cy="271305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13" name="Group 12"/>
          <p:cNvGrpSpPr/>
          <p:nvPr/>
        </p:nvGrpSpPr>
        <p:grpSpPr>
          <a:xfrm>
            <a:off x="2068811" y="2582866"/>
            <a:ext cx="723481" cy="633046"/>
            <a:chOff x="1627832" y="406958"/>
            <a:chExt cx="723481" cy="633046"/>
          </a:xfrm>
        </p:grpSpPr>
        <p:sp>
          <p:nvSpPr>
            <p:cNvPr id="11" name="Rounded Rectangle 10"/>
            <p:cNvSpPr/>
            <p:nvPr/>
          </p:nvSpPr>
          <p:spPr>
            <a:xfrm>
              <a:off x="1627832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27832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68811" y="3215912"/>
            <a:ext cx="723481" cy="1266092"/>
            <a:chOff x="1627832" y="1040004"/>
            <a:chExt cx="723481" cy="1266092"/>
          </a:xfrm>
        </p:grpSpPr>
        <p:sp>
          <p:nvSpPr>
            <p:cNvPr id="14" name="Rounded Rectangle 13"/>
            <p:cNvSpPr/>
            <p:nvPr/>
          </p:nvSpPr>
          <p:spPr>
            <a:xfrm>
              <a:off x="1627832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627832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114029" y="3261129"/>
            <a:ext cx="633046" cy="452175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2114029" y="3758523"/>
            <a:ext cx="633046" cy="361740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2114029" y="4165481"/>
            <a:ext cx="633046" cy="271305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22" name="Group 21"/>
          <p:cNvGrpSpPr/>
          <p:nvPr/>
        </p:nvGrpSpPr>
        <p:grpSpPr>
          <a:xfrm>
            <a:off x="2882728" y="2582866"/>
            <a:ext cx="723481" cy="633046"/>
            <a:chOff x="2441749" y="406958"/>
            <a:chExt cx="723481" cy="633046"/>
          </a:xfrm>
        </p:grpSpPr>
        <p:sp>
          <p:nvSpPr>
            <p:cNvPr id="20" name="Rounded Rectangle 19"/>
            <p:cNvSpPr/>
            <p:nvPr/>
          </p:nvSpPr>
          <p:spPr>
            <a:xfrm>
              <a:off x="2441749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441749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82728" y="3215912"/>
            <a:ext cx="723481" cy="1266092"/>
            <a:chOff x="2441749" y="1040004"/>
            <a:chExt cx="723481" cy="1266092"/>
          </a:xfrm>
        </p:grpSpPr>
        <p:sp>
          <p:nvSpPr>
            <p:cNvPr id="23" name="Rounded Rectangle 22"/>
            <p:cNvSpPr/>
            <p:nvPr/>
          </p:nvSpPr>
          <p:spPr>
            <a:xfrm>
              <a:off x="2441749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441749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2927946" y="3261129"/>
            <a:ext cx="633046" cy="452175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2927946" y="3758523"/>
            <a:ext cx="633046" cy="361740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8" name="Rounded Rectangle 27"/>
          <p:cNvSpPr/>
          <p:nvPr/>
        </p:nvSpPr>
        <p:spPr>
          <a:xfrm>
            <a:off x="2927946" y="4165481"/>
            <a:ext cx="633046" cy="271305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31" name="Group 30"/>
          <p:cNvGrpSpPr/>
          <p:nvPr/>
        </p:nvGrpSpPr>
        <p:grpSpPr>
          <a:xfrm>
            <a:off x="3696644" y="2582866"/>
            <a:ext cx="723481" cy="633046"/>
            <a:chOff x="3255665" y="406958"/>
            <a:chExt cx="723481" cy="633046"/>
          </a:xfrm>
        </p:grpSpPr>
        <p:sp>
          <p:nvSpPr>
            <p:cNvPr id="29" name="Rounded Rectangle 28"/>
            <p:cNvSpPr/>
            <p:nvPr/>
          </p:nvSpPr>
          <p:spPr>
            <a:xfrm>
              <a:off x="3255665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255665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96644" y="3215912"/>
            <a:ext cx="723481" cy="1266092"/>
            <a:chOff x="3255665" y="1040004"/>
            <a:chExt cx="723481" cy="1266092"/>
          </a:xfrm>
        </p:grpSpPr>
        <p:sp>
          <p:nvSpPr>
            <p:cNvPr id="32" name="Rounded Rectangle 31"/>
            <p:cNvSpPr/>
            <p:nvPr/>
          </p:nvSpPr>
          <p:spPr>
            <a:xfrm>
              <a:off x="3255665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255665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3741862" y="3261129"/>
            <a:ext cx="633046" cy="452175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3741862" y="3758523"/>
            <a:ext cx="633046" cy="361740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3741862" y="4165481"/>
            <a:ext cx="633046" cy="271305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40" name="Group 39"/>
          <p:cNvGrpSpPr/>
          <p:nvPr/>
        </p:nvGrpSpPr>
        <p:grpSpPr>
          <a:xfrm>
            <a:off x="4510561" y="2582866"/>
            <a:ext cx="723481" cy="633046"/>
            <a:chOff x="4069582" y="406958"/>
            <a:chExt cx="723481" cy="633046"/>
          </a:xfrm>
        </p:grpSpPr>
        <p:sp>
          <p:nvSpPr>
            <p:cNvPr id="38" name="Rounded Rectangle 37"/>
            <p:cNvSpPr/>
            <p:nvPr/>
          </p:nvSpPr>
          <p:spPr>
            <a:xfrm>
              <a:off x="4069582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069582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510561" y="3215912"/>
            <a:ext cx="723481" cy="1266092"/>
            <a:chOff x="4069582" y="1040004"/>
            <a:chExt cx="723481" cy="1266092"/>
          </a:xfrm>
        </p:grpSpPr>
        <p:sp>
          <p:nvSpPr>
            <p:cNvPr id="41" name="Rounded Rectangle 40"/>
            <p:cNvSpPr/>
            <p:nvPr/>
          </p:nvSpPr>
          <p:spPr>
            <a:xfrm>
              <a:off x="4069582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069582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4555779" y="3261129"/>
            <a:ext cx="633046" cy="452175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5" name="Rounded Rectangle 44"/>
          <p:cNvSpPr/>
          <p:nvPr/>
        </p:nvSpPr>
        <p:spPr>
          <a:xfrm>
            <a:off x="4555779" y="3758523"/>
            <a:ext cx="633046" cy="361740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6" name="Rounded Rectangle 45"/>
          <p:cNvSpPr/>
          <p:nvPr/>
        </p:nvSpPr>
        <p:spPr>
          <a:xfrm>
            <a:off x="4555779" y="4165481"/>
            <a:ext cx="633046" cy="271305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49" name="Group 48"/>
          <p:cNvGrpSpPr/>
          <p:nvPr/>
        </p:nvGrpSpPr>
        <p:grpSpPr>
          <a:xfrm>
            <a:off x="5324477" y="2582866"/>
            <a:ext cx="723481" cy="633046"/>
            <a:chOff x="4883498" y="406958"/>
            <a:chExt cx="723481" cy="633046"/>
          </a:xfrm>
        </p:grpSpPr>
        <p:sp>
          <p:nvSpPr>
            <p:cNvPr id="47" name="Rounded Rectangle 46"/>
            <p:cNvSpPr/>
            <p:nvPr/>
          </p:nvSpPr>
          <p:spPr>
            <a:xfrm>
              <a:off x="4883498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883498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324477" y="3215912"/>
            <a:ext cx="723481" cy="1266092"/>
            <a:chOff x="4883498" y="1040004"/>
            <a:chExt cx="723481" cy="1266092"/>
          </a:xfrm>
        </p:grpSpPr>
        <p:sp>
          <p:nvSpPr>
            <p:cNvPr id="50" name="Rounded Rectangle 49"/>
            <p:cNvSpPr/>
            <p:nvPr/>
          </p:nvSpPr>
          <p:spPr>
            <a:xfrm>
              <a:off x="4883498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883498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5369695" y="3261129"/>
            <a:ext cx="633046" cy="452175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5369695" y="3758523"/>
            <a:ext cx="633046" cy="361740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5" name="Rounded Rectangle 54"/>
          <p:cNvSpPr/>
          <p:nvPr/>
        </p:nvSpPr>
        <p:spPr>
          <a:xfrm>
            <a:off x="5369695" y="4165481"/>
            <a:ext cx="633046" cy="271305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8" name="Group 57"/>
          <p:cNvGrpSpPr/>
          <p:nvPr/>
        </p:nvGrpSpPr>
        <p:grpSpPr>
          <a:xfrm>
            <a:off x="6138394" y="2582866"/>
            <a:ext cx="723481" cy="633046"/>
            <a:chOff x="5697415" y="406958"/>
            <a:chExt cx="723481" cy="633046"/>
          </a:xfrm>
        </p:grpSpPr>
        <p:sp>
          <p:nvSpPr>
            <p:cNvPr id="56" name="Rounded Rectangle 55"/>
            <p:cNvSpPr/>
            <p:nvPr/>
          </p:nvSpPr>
          <p:spPr>
            <a:xfrm>
              <a:off x="5697415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697415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138394" y="3215912"/>
            <a:ext cx="723481" cy="1266092"/>
            <a:chOff x="5697415" y="1040004"/>
            <a:chExt cx="723481" cy="1266092"/>
          </a:xfrm>
        </p:grpSpPr>
        <p:sp>
          <p:nvSpPr>
            <p:cNvPr id="59" name="Rounded Rectangle 58"/>
            <p:cNvSpPr/>
            <p:nvPr/>
          </p:nvSpPr>
          <p:spPr>
            <a:xfrm>
              <a:off x="5697415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697415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62" name="Rounded Rectangle 61"/>
          <p:cNvSpPr/>
          <p:nvPr/>
        </p:nvSpPr>
        <p:spPr>
          <a:xfrm>
            <a:off x="6183611" y="3261129"/>
            <a:ext cx="633046" cy="452175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3" name="Rounded Rectangle 62"/>
          <p:cNvSpPr/>
          <p:nvPr/>
        </p:nvSpPr>
        <p:spPr>
          <a:xfrm>
            <a:off x="6183611" y="3758523"/>
            <a:ext cx="633046" cy="361740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4" name="Rounded Rectangle 63"/>
          <p:cNvSpPr/>
          <p:nvPr/>
        </p:nvSpPr>
        <p:spPr>
          <a:xfrm>
            <a:off x="6183611" y="4165481"/>
            <a:ext cx="633046" cy="271305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67" name="Group 66"/>
          <p:cNvGrpSpPr/>
          <p:nvPr/>
        </p:nvGrpSpPr>
        <p:grpSpPr>
          <a:xfrm>
            <a:off x="6952310" y="2582866"/>
            <a:ext cx="723481" cy="633046"/>
            <a:chOff x="6511331" y="406958"/>
            <a:chExt cx="723481" cy="633046"/>
          </a:xfrm>
        </p:grpSpPr>
        <p:sp>
          <p:nvSpPr>
            <p:cNvPr id="65" name="Rounded Rectangle 64"/>
            <p:cNvSpPr/>
            <p:nvPr/>
          </p:nvSpPr>
          <p:spPr>
            <a:xfrm>
              <a:off x="6511331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6511331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952310" y="3215912"/>
            <a:ext cx="723481" cy="1266092"/>
            <a:chOff x="6511331" y="1040004"/>
            <a:chExt cx="723481" cy="1266092"/>
          </a:xfrm>
        </p:grpSpPr>
        <p:sp>
          <p:nvSpPr>
            <p:cNvPr id="68" name="Rounded Rectangle 67"/>
            <p:cNvSpPr/>
            <p:nvPr/>
          </p:nvSpPr>
          <p:spPr>
            <a:xfrm>
              <a:off x="6511331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6511331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6997528" y="3261129"/>
            <a:ext cx="633046" cy="452175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2" name="Rounded Rectangle 71"/>
          <p:cNvSpPr/>
          <p:nvPr/>
        </p:nvSpPr>
        <p:spPr>
          <a:xfrm>
            <a:off x="6997528" y="3758523"/>
            <a:ext cx="633046" cy="361740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3" name="Rounded Rectangle 72"/>
          <p:cNvSpPr/>
          <p:nvPr/>
        </p:nvSpPr>
        <p:spPr>
          <a:xfrm>
            <a:off x="6997528" y="4165481"/>
            <a:ext cx="633046" cy="271305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76" name="Group 75"/>
          <p:cNvGrpSpPr/>
          <p:nvPr/>
        </p:nvGrpSpPr>
        <p:grpSpPr>
          <a:xfrm>
            <a:off x="7766227" y="2582866"/>
            <a:ext cx="723481" cy="633046"/>
            <a:chOff x="7325248" y="406958"/>
            <a:chExt cx="723481" cy="633046"/>
          </a:xfrm>
        </p:grpSpPr>
        <p:sp>
          <p:nvSpPr>
            <p:cNvPr id="74" name="Rounded Rectangle 73"/>
            <p:cNvSpPr/>
            <p:nvPr/>
          </p:nvSpPr>
          <p:spPr>
            <a:xfrm>
              <a:off x="7325248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325248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766227" y="3215912"/>
            <a:ext cx="723481" cy="1266092"/>
            <a:chOff x="7325248" y="1040004"/>
            <a:chExt cx="723481" cy="1266092"/>
          </a:xfrm>
        </p:grpSpPr>
        <p:sp>
          <p:nvSpPr>
            <p:cNvPr id="77" name="Rounded Rectangle 76"/>
            <p:cNvSpPr/>
            <p:nvPr/>
          </p:nvSpPr>
          <p:spPr>
            <a:xfrm>
              <a:off x="7325248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7325248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7811444" y="3261129"/>
            <a:ext cx="633046" cy="452175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1" name="Rounded Rectangle 80"/>
          <p:cNvSpPr/>
          <p:nvPr/>
        </p:nvSpPr>
        <p:spPr>
          <a:xfrm>
            <a:off x="7811444" y="3758523"/>
            <a:ext cx="633046" cy="361740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2" name="Rounded Rectangle 81"/>
          <p:cNvSpPr/>
          <p:nvPr/>
        </p:nvSpPr>
        <p:spPr>
          <a:xfrm>
            <a:off x="7811444" y="4165481"/>
            <a:ext cx="633046" cy="271305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3" name="TextBox 82"/>
          <p:cNvSpPr txBox="1"/>
          <p:nvPr/>
        </p:nvSpPr>
        <p:spPr>
          <a:xfrm>
            <a:off x="7052693" y="3321796"/>
            <a:ext cx="599132" cy="39565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SCADA, detecção de
vazamentos,
sistemas de
supressão de
incêndios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45636" y="3321796"/>
            <a:ext cx="520002" cy="39565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Geradores de
energia, água de
resfriamento,
tratamento de
resíduos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77510" y="3389623"/>
            <a:ext cx="565219" cy="23739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Unidade modular
para separação de
petróleo bruto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68554" y="3389623"/>
            <a:ext cx="610437" cy="23739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Equipamento para
remover enxofre dos
combustíveis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007378" y="3389623"/>
            <a:ext cx="570871" cy="23739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Tanques para
petróleo bruto e
produtos refinados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614863" y="3355710"/>
            <a:ext cx="593480" cy="31652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Recuperação de
calor, otimização de
processos, redução
de emissões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35675" y="3389623"/>
            <a:ext cx="604785" cy="23739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Unidade piloto para
coprocessamento
de óleo vegetal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243600" y="3355710"/>
            <a:ext cx="576524" cy="31652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Custos de
comissionamento,
teste e manutenção
preventiva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74345" y="3449536"/>
            <a:ext cx="378697" cy="11078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500" b="1">
                <a:solidFill>
                  <a:srgbClr val="484848"/>
                </a:solidFill>
                <a:latin typeface="Roboto"/>
              </a:rPr>
              <a:t>Descrição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893477" y="3423536"/>
            <a:ext cx="520002" cy="15826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Soma de todos os
investimentos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404452" y="3807885"/>
            <a:ext cx="486089" cy="31652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Processar 1.000
bpd, produzir
gasolina, diesel,
querosene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81215" y="3807885"/>
            <a:ext cx="610437" cy="31652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Atender normas
ambientais,
melhorar qualidade
dos combustíveis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016534" y="3841799"/>
            <a:ext cx="531306" cy="23739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Garantir 7 dias de
suprimento para
distribuição local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824686" y="3841799"/>
            <a:ext cx="536958" cy="23739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Apoiar operações,
reduzir custos de
energia externa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616031" y="3841799"/>
            <a:ext cx="576524" cy="23739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Minimizar consumo
de energia e
emissões de GEE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408371" y="2906925"/>
            <a:ext cx="452175" cy="33234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FFFFFF"/>
                </a:solidFill>
                <a:latin typeface="Roboto"/>
              </a:rPr>
              <a:t>Unidade de
Destilação
Atmosférica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28968" y="3807885"/>
            <a:ext cx="616089" cy="31652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Atender demanda
por combustíveis
renováveis,
diversificar produtos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145983" y="2906925"/>
            <a:ext cx="627393" cy="33234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FFFFFF"/>
                </a:solidFill>
                <a:latin typeface="Roboto"/>
              </a:rPr>
              <a:t>Unidade de
Hidrotratamento
(HDT)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268093" y="3807885"/>
            <a:ext cx="548263" cy="31652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Garantir operação
confiável e evitar
paradas não
planejadas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043637" y="2906925"/>
            <a:ext cx="203479" cy="11078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FFFFFF"/>
                </a:solidFill>
                <a:latin typeface="Roboto"/>
              </a:rPr>
              <a:t>Total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082085" y="3807885"/>
            <a:ext cx="536958" cy="31652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Proteger
trabalhadores,
equipamentos e o
meio ambiente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094482" y="2906925"/>
            <a:ext cx="469132" cy="33234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FFFFFF"/>
                </a:solidFill>
                <a:latin typeface="Roboto"/>
              </a:rPr>
              <a:t>Sistemas de
Segurança e
Controle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64085" y="3841799"/>
            <a:ext cx="604785" cy="23739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Representar custo
total para construir e
operar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31470" y="3901712"/>
            <a:ext cx="316523" cy="11078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500" b="1">
                <a:solidFill>
                  <a:srgbClr val="484848"/>
                </a:solidFill>
                <a:latin typeface="Roboto"/>
              </a:rPr>
              <a:t>Objetivo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54292" y="4218235"/>
            <a:ext cx="503045" cy="22156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500" b="1">
                <a:solidFill>
                  <a:srgbClr val="484848"/>
                </a:solidFill>
                <a:latin typeface="Roboto"/>
              </a:rPr>
              <a:t>Estimativa de
Custo (USD)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380487" y="4271366"/>
            <a:ext cx="520002" cy="791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US$ 10-15 milhões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226169" y="4271366"/>
            <a:ext cx="452175" cy="791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US$ 5-8 milhões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993436" y="4271366"/>
            <a:ext cx="553915" cy="791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US$ 2.5-3.5 milhões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843715" y="2375995"/>
            <a:ext cx="2221313" cy="131884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Comparação de Investimento em Mini Refinarias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830677" y="4271366"/>
            <a:ext cx="503045" cy="791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US$ 2-3.5 milhões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250345" y="2906925"/>
            <a:ext cx="531306" cy="22156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FFFFFF"/>
                </a:solidFill>
                <a:latin typeface="Roboto"/>
              </a:rPr>
              <a:t>Manutenção e
Início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667918" y="4271366"/>
            <a:ext cx="452175" cy="791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US$ 1-2 milhões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04173" y="2906925"/>
            <a:ext cx="650002" cy="22156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FFFFFF"/>
                </a:solidFill>
                <a:latin typeface="Roboto"/>
              </a:rPr>
              <a:t>Integração de
Biocombustíveis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81835" y="4271366"/>
            <a:ext cx="452175" cy="791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US$ 2-3 milhões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964383" y="2906925"/>
            <a:ext cx="627393" cy="33234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FFFFFF"/>
                </a:solidFill>
                <a:latin typeface="Roboto"/>
              </a:rPr>
              <a:t>Infraestrutura
de
Armazenamento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295751" y="4271366"/>
            <a:ext cx="452175" cy="791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US$ 1-2 milhões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840286" y="2906925"/>
            <a:ext cx="457828" cy="22156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FFFFFF"/>
                </a:solidFill>
                <a:latin typeface="Roboto"/>
              </a:rPr>
              <a:t>Sistemas de
Utilidade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086343" y="4271366"/>
            <a:ext cx="503045" cy="7913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US$ 1-1.5 milhões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944912" y="4237452"/>
            <a:ext cx="384349" cy="15826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FFFFFF"/>
                </a:solidFill>
                <a:latin typeface="Roboto"/>
              </a:rPr>
              <a:t>US$ 24.5-38.5
milhões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625074" y="2906925"/>
            <a:ext cx="536958" cy="33234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FFFFFF"/>
                </a:solidFill>
                <a:latin typeface="Roboto"/>
              </a:rPr>
              <a:t>Tecnologia de
Eficiência
Energética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6409699" y="2673301"/>
            <a:ext cx="177856" cy="175029"/>
          </a:xfrm>
          <a:custGeom>
            <a:avLst/>
            <a:gdLst/>
            <a:ahLst/>
            <a:cxnLst/>
            <a:rect l="0" t="0" r="0" b="0"/>
            <a:pathLst>
              <a:path w="177856" h="175029">
                <a:moveTo>
                  <a:pt x="6029" y="175029"/>
                </a:moveTo>
                <a:cubicBezTo>
                  <a:pt x="12812" y="155435"/>
                  <a:pt x="32406" y="141116"/>
                  <a:pt x="54261" y="141116"/>
                </a:cubicBezTo>
                <a:cubicBezTo>
                  <a:pt x="76116" y="141116"/>
                  <a:pt x="94956" y="155435"/>
                  <a:pt x="101739" y="175029"/>
                </a:cubicBezTo>
                <a:moveTo>
                  <a:pt x="53508" y="50681"/>
                </a:moveTo>
                <a:lnTo>
                  <a:pt x="53508" y="73290"/>
                </a:lnTo>
                <a:moveTo>
                  <a:pt x="94956" y="95145"/>
                </a:moveTo>
                <a:lnTo>
                  <a:pt x="12057" y="95145"/>
                </a:lnTo>
                <a:moveTo>
                  <a:pt x="22608" y="88362"/>
                </a:moveTo>
                <a:cubicBezTo>
                  <a:pt x="23362" y="71782"/>
                  <a:pt x="36927" y="58217"/>
                  <a:pt x="53507" y="58217"/>
                </a:cubicBezTo>
                <a:cubicBezTo>
                  <a:pt x="70840" y="58217"/>
                  <a:pt x="84406" y="71782"/>
                  <a:pt x="84406" y="89116"/>
                </a:cubicBezTo>
                <a:lnTo>
                  <a:pt x="84406" y="102681"/>
                </a:lnTo>
                <a:cubicBezTo>
                  <a:pt x="84406" y="120014"/>
                  <a:pt x="70840" y="133580"/>
                  <a:pt x="53507" y="133580"/>
                </a:cubicBezTo>
                <a:cubicBezTo>
                  <a:pt x="36927" y="133580"/>
                  <a:pt x="23362" y="120014"/>
                  <a:pt x="22608" y="103435"/>
                </a:cubicBezTo>
                <a:close/>
                <a:moveTo>
                  <a:pt x="0" y="0"/>
                </a:moveTo>
                <a:moveTo>
                  <a:pt x="144697" y="12246"/>
                </a:moveTo>
                <a:lnTo>
                  <a:pt x="147711" y="21289"/>
                </a:lnTo>
                <a:cubicBezTo>
                  <a:pt x="148465" y="24304"/>
                  <a:pt x="152233" y="26565"/>
                  <a:pt x="155247" y="25811"/>
                </a:cubicBezTo>
                <a:lnTo>
                  <a:pt x="164291" y="23550"/>
                </a:lnTo>
                <a:cubicBezTo>
                  <a:pt x="172581" y="22043"/>
                  <a:pt x="177856" y="31087"/>
                  <a:pt x="172581" y="37116"/>
                </a:cubicBezTo>
                <a:lnTo>
                  <a:pt x="165798" y="43898"/>
                </a:lnTo>
                <a:cubicBezTo>
                  <a:pt x="163537" y="46159"/>
                  <a:pt x="163537" y="49927"/>
                  <a:pt x="165798" y="52188"/>
                </a:cubicBezTo>
                <a:lnTo>
                  <a:pt x="172581" y="58971"/>
                </a:lnTo>
                <a:cubicBezTo>
                  <a:pt x="177856" y="65000"/>
                  <a:pt x="172581" y="74797"/>
                  <a:pt x="164291" y="72536"/>
                </a:cubicBezTo>
                <a:lnTo>
                  <a:pt x="155247" y="71782"/>
                </a:lnTo>
                <a:cubicBezTo>
                  <a:pt x="152233" y="71029"/>
                  <a:pt x="148465" y="72536"/>
                  <a:pt x="147711" y="76304"/>
                </a:cubicBezTo>
                <a:lnTo>
                  <a:pt x="144697" y="85348"/>
                </a:lnTo>
                <a:cubicBezTo>
                  <a:pt x="142436" y="93638"/>
                  <a:pt x="131131" y="93638"/>
                  <a:pt x="128870" y="85348"/>
                </a:cubicBezTo>
                <a:lnTo>
                  <a:pt x="125856" y="76304"/>
                </a:lnTo>
                <a:cubicBezTo>
                  <a:pt x="125102" y="73290"/>
                  <a:pt x="121334" y="71029"/>
                  <a:pt x="118320" y="71782"/>
                </a:cubicBezTo>
                <a:lnTo>
                  <a:pt x="109276" y="74043"/>
                </a:lnTo>
                <a:cubicBezTo>
                  <a:pt x="100986" y="75551"/>
                  <a:pt x="95711" y="66507"/>
                  <a:pt x="100986" y="60478"/>
                </a:cubicBezTo>
                <a:lnTo>
                  <a:pt x="107769" y="53695"/>
                </a:lnTo>
                <a:cubicBezTo>
                  <a:pt x="110030" y="51434"/>
                  <a:pt x="110030" y="47666"/>
                  <a:pt x="107769" y="45405"/>
                </a:cubicBezTo>
                <a:lnTo>
                  <a:pt x="101740" y="37116"/>
                </a:lnTo>
                <a:cubicBezTo>
                  <a:pt x="96464" y="31087"/>
                  <a:pt x="101740" y="21289"/>
                  <a:pt x="110030" y="23550"/>
                </a:cubicBezTo>
                <a:lnTo>
                  <a:pt x="119073" y="25811"/>
                </a:lnTo>
                <a:cubicBezTo>
                  <a:pt x="122088" y="26565"/>
                  <a:pt x="125856" y="25058"/>
                  <a:pt x="126609" y="21289"/>
                </a:cubicBezTo>
                <a:lnTo>
                  <a:pt x="129624" y="12246"/>
                </a:lnTo>
                <a:cubicBezTo>
                  <a:pt x="131131" y="3956"/>
                  <a:pt x="142436" y="3956"/>
                  <a:pt x="144697" y="12246"/>
                </a:cubicBezTo>
                <a:close/>
                <a:moveTo>
                  <a:pt x="125478" y="48797"/>
                </a:moveTo>
                <a:cubicBezTo>
                  <a:pt x="125478" y="55040"/>
                  <a:pt x="130539" y="60101"/>
                  <a:pt x="136783" y="60101"/>
                </a:cubicBezTo>
                <a:cubicBezTo>
                  <a:pt x="143026" y="60101"/>
                  <a:pt x="148087" y="55040"/>
                  <a:pt x="148087" y="48797"/>
                </a:cubicBezTo>
                <a:cubicBezTo>
                  <a:pt x="148087" y="42554"/>
                  <a:pt x="143026" y="37492"/>
                  <a:pt x="136783" y="37492"/>
                </a:cubicBezTo>
                <a:cubicBezTo>
                  <a:pt x="130539" y="37492"/>
                  <a:pt x="125478" y="42554"/>
                  <a:pt x="125478" y="48797"/>
                </a:cubicBez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4" name="Rounded Rectangle 123"/>
          <p:cNvSpPr/>
          <p:nvPr/>
        </p:nvSpPr>
        <p:spPr>
          <a:xfrm>
            <a:off x="5601435" y="2678953"/>
            <a:ext cx="169565" cy="169559"/>
          </a:xfrm>
          <a:custGeom>
            <a:avLst/>
            <a:gdLst/>
            <a:ahLst/>
            <a:cxnLst/>
            <a:rect l="0" t="0" r="0" b="0"/>
            <a:pathLst>
              <a:path w="169565" h="169559">
                <a:moveTo>
                  <a:pt x="82898" y="25623"/>
                </a:moveTo>
                <a:lnTo>
                  <a:pt x="64058" y="25623"/>
                </a:lnTo>
                <a:moveTo>
                  <a:pt x="113043" y="52753"/>
                </a:moveTo>
                <a:lnTo>
                  <a:pt x="33913" y="52753"/>
                </a:lnTo>
                <a:moveTo>
                  <a:pt x="169565" y="6029"/>
                </a:moveTo>
                <a:lnTo>
                  <a:pt x="164290" y="13565"/>
                </a:lnTo>
                <a:cubicBezTo>
                  <a:pt x="160522" y="19594"/>
                  <a:pt x="158261" y="26377"/>
                  <a:pt x="158261" y="33913"/>
                </a:cubicBezTo>
                <a:lnTo>
                  <a:pt x="158261" y="101739"/>
                </a:lnTo>
                <a:cubicBezTo>
                  <a:pt x="158261" y="107768"/>
                  <a:pt x="152986" y="113043"/>
                  <a:pt x="146957" y="113043"/>
                </a:cubicBezTo>
                <a:cubicBezTo>
                  <a:pt x="140928" y="113043"/>
                  <a:pt x="135652" y="107768"/>
                  <a:pt x="135652" y="101739"/>
                </a:cubicBezTo>
                <a:lnTo>
                  <a:pt x="135652" y="64058"/>
                </a:lnTo>
                <a:cubicBezTo>
                  <a:pt x="135652" y="58029"/>
                  <a:pt x="130377" y="52754"/>
                  <a:pt x="124348" y="52754"/>
                </a:cubicBezTo>
                <a:lnTo>
                  <a:pt x="113043" y="52754"/>
                </a:lnTo>
                <a:moveTo>
                  <a:pt x="158261" y="33159"/>
                </a:moveTo>
                <a:lnTo>
                  <a:pt x="169565" y="33159"/>
                </a:lnTo>
                <a:moveTo>
                  <a:pt x="33913" y="73101"/>
                </a:moveTo>
                <a:lnTo>
                  <a:pt x="33913" y="7536"/>
                </a:lnTo>
                <a:cubicBezTo>
                  <a:pt x="33913" y="3014"/>
                  <a:pt x="36927" y="0"/>
                  <a:pt x="41449" y="0"/>
                </a:cubicBezTo>
                <a:lnTo>
                  <a:pt x="105507" y="0"/>
                </a:lnTo>
                <a:cubicBezTo>
                  <a:pt x="110029" y="0"/>
                  <a:pt x="113043" y="3014"/>
                  <a:pt x="113043" y="7536"/>
                </a:cubicBezTo>
                <a:lnTo>
                  <a:pt x="113043" y="119072"/>
                </a:lnTo>
                <a:cubicBezTo>
                  <a:pt x="113043" y="123594"/>
                  <a:pt x="110029" y="126609"/>
                  <a:pt x="105507" y="126609"/>
                </a:cubicBezTo>
                <a:lnTo>
                  <a:pt x="94203" y="126609"/>
                </a:lnTo>
                <a:moveTo>
                  <a:pt x="22671" y="142115"/>
                </a:moveTo>
                <a:lnTo>
                  <a:pt x="0" y="142115"/>
                </a:lnTo>
                <a:lnTo>
                  <a:pt x="0" y="164787"/>
                </a:lnTo>
                <a:moveTo>
                  <a:pt x="68014" y="146887"/>
                </a:moveTo>
                <a:cubicBezTo>
                  <a:pt x="63838" y="160013"/>
                  <a:pt x="51309" y="169559"/>
                  <a:pt x="36393" y="169559"/>
                </a:cubicBezTo>
                <a:cubicBezTo>
                  <a:pt x="20284" y="169559"/>
                  <a:pt x="6562" y="158223"/>
                  <a:pt x="3579" y="142711"/>
                </a:cubicBezTo>
                <a:moveTo>
                  <a:pt x="49519" y="124216"/>
                </a:moveTo>
                <a:lnTo>
                  <a:pt x="71594" y="124216"/>
                </a:lnTo>
                <a:lnTo>
                  <a:pt x="71594" y="102141"/>
                </a:lnTo>
                <a:moveTo>
                  <a:pt x="3579" y="120040"/>
                </a:moveTo>
                <a:cubicBezTo>
                  <a:pt x="7755" y="106914"/>
                  <a:pt x="20284" y="97368"/>
                  <a:pt x="35200" y="97368"/>
                </a:cubicBezTo>
                <a:cubicBezTo>
                  <a:pt x="51309" y="97368"/>
                  <a:pt x="65031" y="108704"/>
                  <a:pt x="68014" y="124216"/>
                </a:cubicBez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5" name="Rounded Rectangle 124"/>
          <p:cNvSpPr/>
          <p:nvPr/>
        </p:nvSpPr>
        <p:spPr>
          <a:xfrm>
            <a:off x="7229268" y="2678953"/>
            <a:ext cx="169565" cy="169565"/>
          </a:xfrm>
          <a:custGeom>
            <a:avLst/>
            <a:gdLst/>
            <a:ahLst/>
            <a:cxnLst/>
            <a:rect l="0" t="0" r="0" b="0"/>
            <a:pathLst>
              <a:path w="169565" h="169565">
                <a:moveTo>
                  <a:pt x="75362" y="91942"/>
                </a:moveTo>
                <a:cubicBezTo>
                  <a:pt x="97217" y="97217"/>
                  <a:pt x="113043" y="116812"/>
                  <a:pt x="113043" y="139420"/>
                </a:cubicBezTo>
                <a:lnTo>
                  <a:pt x="113043" y="146957"/>
                </a:lnTo>
                <a:moveTo>
                  <a:pt x="52753" y="146957"/>
                </a:moveTo>
                <a:lnTo>
                  <a:pt x="52753" y="86667"/>
                </a:lnTo>
                <a:cubicBezTo>
                  <a:pt x="52753" y="82145"/>
                  <a:pt x="55768" y="79130"/>
                  <a:pt x="60290" y="79130"/>
                </a:cubicBezTo>
                <a:lnTo>
                  <a:pt x="67826" y="79130"/>
                </a:lnTo>
                <a:cubicBezTo>
                  <a:pt x="72348" y="79130"/>
                  <a:pt x="75362" y="82145"/>
                  <a:pt x="75362" y="86667"/>
                </a:cubicBezTo>
                <a:lnTo>
                  <a:pt x="75362" y="146957"/>
                </a:lnTo>
                <a:moveTo>
                  <a:pt x="15072" y="146957"/>
                </a:moveTo>
                <a:lnTo>
                  <a:pt x="15072" y="139420"/>
                </a:lnTo>
                <a:cubicBezTo>
                  <a:pt x="15072" y="116812"/>
                  <a:pt x="30898" y="97217"/>
                  <a:pt x="52753" y="91942"/>
                </a:cubicBezTo>
                <a:moveTo>
                  <a:pt x="128116" y="162029"/>
                </a:moveTo>
                <a:cubicBezTo>
                  <a:pt x="128116" y="166551"/>
                  <a:pt x="125101" y="169565"/>
                  <a:pt x="120580" y="169565"/>
                </a:cubicBezTo>
                <a:lnTo>
                  <a:pt x="7536" y="169565"/>
                </a:lnTo>
                <a:cubicBezTo>
                  <a:pt x="3014" y="169565"/>
                  <a:pt x="0" y="166551"/>
                  <a:pt x="0" y="162029"/>
                </a:cubicBezTo>
                <a:lnTo>
                  <a:pt x="0" y="154493"/>
                </a:lnTo>
                <a:cubicBezTo>
                  <a:pt x="0" y="149971"/>
                  <a:pt x="3014" y="146957"/>
                  <a:pt x="7536" y="146957"/>
                </a:cubicBezTo>
                <a:lnTo>
                  <a:pt x="120580" y="146957"/>
                </a:lnTo>
                <a:cubicBezTo>
                  <a:pt x="125101" y="146957"/>
                  <a:pt x="128116" y="149971"/>
                  <a:pt x="128116" y="154493"/>
                </a:cubicBezTo>
                <a:close/>
                <a:moveTo>
                  <a:pt x="71594" y="56521"/>
                </a:moveTo>
                <a:lnTo>
                  <a:pt x="71594" y="15072"/>
                </a:lnTo>
                <a:cubicBezTo>
                  <a:pt x="71594" y="6782"/>
                  <a:pt x="78377" y="0"/>
                  <a:pt x="86667" y="0"/>
                </a:cubicBezTo>
                <a:lnTo>
                  <a:pt x="154493" y="0"/>
                </a:lnTo>
                <a:cubicBezTo>
                  <a:pt x="162783" y="0"/>
                  <a:pt x="169565" y="6782"/>
                  <a:pt x="169565" y="15072"/>
                </a:cubicBezTo>
                <a:lnTo>
                  <a:pt x="169565" y="97971"/>
                </a:lnTo>
                <a:cubicBezTo>
                  <a:pt x="169565" y="106261"/>
                  <a:pt x="162783" y="113043"/>
                  <a:pt x="154493" y="113043"/>
                </a:cubicBezTo>
                <a:lnTo>
                  <a:pt x="131884" y="113043"/>
                </a:lnTo>
                <a:moveTo>
                  <a:pt x="146957" y="22608"/>
                </a:moveTo>
                <a:lnTo>
                  <a:pt x="94203" y="22608"/>
                </a:lnTo>
                <a:lnTo>
                  <a:pt x="94203" y="45217"/>
                </a:lnTo>
                <a:lnTo>
                  <a:pt x="146957" y="45217"/>
                </a:lnTo>
                <a:close/>
                <a:moveTo>
                  <a:pt x="95710" y="64058"/>
                </a:moveTo>
                <a:cubicBezTo>
                  <a:pt x="94878" y="64058"/>
                  <a:pt x="94203" y="64733"/>
                  <a:pt x="94203" y="65565"/>
                </a:cubicBezTo>
                <a:cubicBezTo>
                  <a:pt x="94203" y="66397"/>
                  <a:pt x="94878" y="67072"/>
                  <a:pt x="95710" y="67072"/>
                </a:cubicBezTo>
                <a:moveTo>
                  <a:pt x="95710" y="67072"/>
                </a:moveTo>
                <a:cubicBezTo>
                  <a:pt x="96542" y="67072"/>
                  <a:pt x="97217" y="66397"/>
                  <a:pt x="97217" y="65565"/>
                </a:cubicBezTo>
                <a:cubicBezTo>
                  <a:pt x="97217" y="64733"/>
                  <a:pt x="96542" y="64058"/>
                  <a:pt x="95710" y="64058"/>
                </a:cubicBezTo>
                <a:moveTo>
                  <a:pt x="120580" y="64058"/>
                </a:moveTo>
                <a:cubicBezTo>
                  <a:pt x="119748" y="64058"/>
                  <a:pt x="119072" y="64733"/>
                  <a:pt x="119072" y="65565"/>
                </a:cubicBezTo>
                <a:cubicBezTo>
                  <a:pt x="119072" y="66397"/>
                  <a:pt x="119748" y="67072"/>
                  <a:pt x="120580" y="67072"/>
                </a:cubicBezTo>
                <a:moveTo>
                  <a:pt x="120579" y="67072"/>
                </a:moveTo>
                <a:cubicBezTo>
                  <a:pt x="121412" y="67072"/>
                  <a:pt x="122087" y="66397"/>
                  <a:pt x="122087" y="65565"/>
                </a:cubicBezTo>
                <a:cubicBezTo>
                  <a:pt x="122087" y="64733"/>
                  <a:pt x="121412" y="64058"/>
                  <a:pt x="120579" y="64058"/>
                </a:cubicBezTo>
                <a:moveTo>
                  <a:pt x="144697" y="64058"/>
                </a:moveTo>
                <a:cubicBezTo>
                  <a:pt x="143865" y="64058"/>
                  <a:pt x="143189" y="64733"/>
                  <a:pt x="143189" y="65565"/>
                </a:cubicBezTo>
                <a:cubicBezTo>
                  <a:pt x="143189" y="66397"/>
                  <a:pt x="143865" y="67072"/>
                  <a:pt x="144697" y="67072"/>
                </a:cubicBezTo>
                <a:moveTo>
                  <a:pt x="144696" y="67072"/>
                </a:moveTo>
                <a:cubicBezTo>
                  <a:pt x="145529" y="67072"/>
                  <a:pt x="146203" y="66397"/>
                  <a:pt x="146203" y="65565"/>
                </a:cubicBezTo>
                <a:cubicBezTo>
                  <a:pt x="146203" y="64733"/>
                  <a:pt x="145529" y="64058"/>
                  <a:pt x="144696" y="64058"/>
                </a:cubicBezTo>
                <a:moveTo>
                  <a:pt x="120580" y="86667"/>
                </a:moveTo>
                <a:cubicBezTo>
                  <a:pt x="119748" y="86667"/>
                  <a:pt x="119072" y="87341"/>
                  <a:pt x="119072" y="88174"/>
                </a:cubicBezTo>
                <a:cubicBezTo>
                  <a:pt x="119072" y="89007"/>
                  <a:pt x="119748" y="89681"/>
                  <a:pt x="120580" y="89681"/>
                </a:cubicBezTo>
                <a:moveTo>
                  <a:pt x="120579" y="89681"/>
                </a:moveTo>
                <a:cubicBezTo>
                  <a:pt x="121412" y="89681"/>
                  <a:pt x="122087" y="89007"/>
                  <a:pt x="122087" y="88174"/>
                </a:cubicBezTo>
                <a:cubicBezTo>
                  <a:pt x="122087" y="87341"/>
                  <a:pt x="121412" y="86667"/>
                  <a:pt x="120579" y="86667"/>
                </a:cubicBezTo>
                <a:moveTo>
                  <a:pt x="144697" y="86667"/>
                </a:moveTo>
                <a:cubicBezTo>
                  <a:pt x="143865" y="86667"/>
                  <a:pt x="143189" y="87341"/>
                  <a:pt x="143189" y="88174"/>
                </a:cubicBezTo>
                <a:cubicBezTo>
                  <a:pt x="143189" y="89007"/>
                  <a:pt x="143865" y="89681"/>
                  <a:pt x="144697" y="89681"/>
                </a:cubicBezTo>
                <a:moveTo>
                  <a:pt x="144696" y="89681"/>
                </a:moveTo>
                <a:cubicBezTo>
                  <a:pt x="145529" y="89681"/>
                  <a:pt x="146203" y="89007"/>
                  <a:pt x="146203" y="88174"/>
                </a:cubicBezTo>
                <a:cubicBezTo>
                  <a:pt x="146203" y="87341"/>
                  <a:pt x="145529" y="86667"/>
                  <a:pt x="144696" y="86667"/>
                </a:cubicBez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" name="Rounded Rectangle 125"/>
          <p:cNvSpPr/>
          <p:nvPr/>
        </p:nvSpPr>
        <p:spPr>
          <a:xfrm>
            <a:off x="4789403" y="2680837"/>
            <a:ext cx="165797" cy="165797"/>
          </a:xfrm>
          <a:custGeom>
            <a:avLst/>
            <a:gdLst/>
            <a:ahLst/>
            <a:cxnLst/>
            <a:rect l="0" t="0" r="0" b="0"/>
            <a:pathLst>
              <a:path w="165797" h="165797">
                <a:moveTo>
                  <a:pt x="90435" y="116812"/>
                </a:moveTo>
                <a:lnTo>
                  <a:pt x="90435" y="15072"/>
                </a:lnTo>
                <a:cubicBezTo>
                  <a:pt x="90435" y="6748"/>
                  <a:pt x="97183" y="0"/>
                  <a:pt x="105507" y="0"/>
                </a:cubicBezTo>
                <a:lnTo>
                  <a:pt x="150725" y="0"/>
                </a:lnTo>
                <a:cubicBezTo>
                  <a:pt x="159049" y="0"/>
                  <a:pt x="165797" y="6748"/>
                  <a:pt x="165797" y="15072"/>
                </a:cubicBezTo>
                <a:lnTo>
                  <a:pt x="165797" y="165797"/>
                </a:lnTo>
                <a:lnTo>
                  <a:pt x="101739" y="165797"/>
                </a:lnTo>
                <a:moveTo>
                  <a:pt x="130422" y="26376"/>
                </a:moveTo>
                <a:lnTo>
                  <a:pt x="119954" y="45217"/>
                </a:lnTo>
                <a:lnTo>
                  <a:pt x="135652" y="45217"/>
                </a:lnTo>
                <a:lnTo>
                  <a:pt x="125184" y="64058"/>
                </a:lnTo>
                <a:moveTo>
                  <a:pt x="25962" y="41750"/>
                </a:moveTo>
                <a:cubicBezTo>
                  <a:pt x="25960" y="35319"/>
                  <a:pt x="31174" y="30103"/>
                  <a:pt x="37605" y="30103"/>
                </a:cubicBezTo>
                <a:cubicBezTo>
                  <a:pt x="44037" y="30103"/>
                  <a:pt x="49251" y="35319"/>
                  <a:pt x="49249" y="41750"/>
                </a:cubicBezTo>
                <a:cubicBezTo>
                  <a:pt x="49251" y="48182"/>
                  <a:pt x="44037" y="53397"/>
                  <a:pt x="37605" y="53397"/>
                </a:cubicBezTo>
                <a:cubicBezTo>
                  <a:pt x="31174" y="53397"/>
                  <a:pt x="25960" y="48182"/>
                  <a:pt x="25962" y="41750"/>
                </a:cubicBezTo>
                <a:moveTo>
                  <a:pt x="37605" y="7031"/>
                </a:moveTo>
                <a:lnTo>
                  <a:pt x="37605" y="13346"/>
                </a:lnTo>
                <a:moveTo>
                  <a:pt x="37605" y="76478"/>
                </a:moveTo>
                <a:lnTo>
                  <a:pt x="37605" y="70162"/>
                </a:lnTo>
                <a:moveTo>
                  <a:pt x="13000" y="27552"/>
                </a:moveTo>
                <a:lnTo>
                  <a:pt x="7536" y="24394"/>
                </a:lnTo>
                <a:moveTo>
                  <a:pt x="67675" y="59114"/>
                </a:moveTo>
                <a:lnTo>
                  <a:pt x="62211" y="55956"/>
                </a:lnTo>
                <a:moveTo>
                  <a:pt x="13000" y="55956"/>
                </a:moveTo>
                <a:lnTo>
                  <a:pt x="7536" y="59114"/>
                </a:lnTo>
                <a:moveTo>
                  <a:pt x="67675" y="24394"/>
                </a:moveTo>
                <a:lnTo>
                  <a:pt x="62211" y="27552"/>
                </a:lnTo>
                <a:moveTo>
                  <a:pt x="75362" y="163913"/>
                </a:moveTo>
                <a:lnTo>
                  <a:pt x="0" y="163913"/>
                </a:lnTo>
                <a:lnTo>
                  <a:pt x="7536" y="114928"/>
                </a:lnTo>
                <a:lnTo>
                  <a:pt x="67826" y="114928"/>
                </a:lnTo>
                <a:close/>
                <a:moveTo>
                  <a:pt x="4054" y="137536"/>
                </a:moveTo>
                <a:lnTo>
                  <a:pt x="71308" y="137536"/>
                </a:lnTo>
                <a:moveTo>
                  <a:pt x="37681" y="114928"/>
                </a:moveTo>
                <a:lnTo>
                  <a:pt x="37681" y="163913"/>
                </a:ln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7" name="Rounded Rectangle 126"/>
          <p:cNvSpPr/>
          <p:nvPr/>
        </p:nvSpPr>
        <p:spPr>
          <a:xfrm>
            <a:off x="3973602" y="2678953"/>
            <a:ext cx="169565" cy="169565"/>
          </a:xfrm>
          <a:custGeom>
            <a:avLst/>
            <a:gdLst/>
            <a:ahLst/>
            <a:cxnLst/>
            <a:rect l="0" t="0" r="0" b="0"/>
            <a:pathLst>
              <a:path w="169565" h="169565">
                <a:moveTo>
                  <a:pt x="84029" y="120580"/>
                </a:moveTo>
                <a:lnTo>
                  <a:pt x="84029" y="104000"/>
                </a:lnTo>
                <a:moveTo>
                  <a:pt x="14319" y="120580"/>
                </a:moveTo>
                <a:cubicBezTo>
                  <a:pt x="14319" y="116058"/>
                  <a:pt x="17333" y="113043"/>
                  <a:pt x="21855" y="113043"/>
                </a:cubicBezTo>
                <a:lnTo>
                  <a:pt x="146203" y="113043"/>
                </a:lnTo>
                <a:cubicBezTo>
                  <a:pt x="150725" y="113043"/>
                  <a:pt x="153739" y="116058"/>
                  <a:pt x="153739" y="120580"/>
                </a:cubicBezTo>
                <a:moveTo>
                  <a:pt x="73478" y="62550"/>
                </a:moveTo>
                <a:lnTo>
                  <a:pt x="73478" y="7536"/>
                </a:lnTo>
                <a:cubicBezTo>
                  <a:pt x="73478" y="3014"/>
                  <a:pt x="76493" y="0"/>
                  <a:pt x="81014" y="0"/>
                </a:cubicBezTo>
                <a:lnTo>
                  <a:pt x="88551" y="0"/>
                </a:lnTo>
                <a:cubicBezTo>
                  <a:pt x="93072" y="0"/>
                  <a:pt x="96087" y="3014"/>
                  <a:pt x="96087" y="7536"/>
                </a:cubicBezTo>
                <a:lnTo>
                  <a:pt x="96087" y="61797"/>
                </a:lnTo>
                <a:moveTo>
                  <a:pt x="141304" y="77623"/>
                </a:moveTo>
                <a:cubicBezTo>
                  <a:pt x="141304" y="82145"/>
                  <a:pt x="138290" y="85159"/>
                  <a:pt x="133768" y="85159"/>
                </a:cubicBezTo>
                <a:lnTo>
                  <a:pt x="35797" y="85159"/>
                </a:lnTo>
                <a:cubicBezTo>
                  <a:pt x="31275" y="85159"/>
                  <a:pt x="28260" y="82145"/>
                  <a:pt x="28260" y="77623"/>
                </a:cubicBezTo>
                <a:lnTo>
                  <a:pt x="28260" y="70087"/>
                </a:lnTo>
                <a:cubicBezTo>
                  <a:pt x="28260" y="65565"/>
                  <a:pt x="31275" y="62550"/>
                  <a:pt x="35797" y="62550"/>
                </a:cubicBezTo>
                <a:lnTo>
                  <a:pt x="133768" y="62550"/>
                </a:lnTo>
                <a:cubicBezTo>
                  <a:pt x="138290" y="62550"/>
                  <a:pt x="141304" y="65565"/>
                  <a:pt x="141304" y="70087"/>
                </a:cubicBezTo>
                <a:close/>
                <a:moveTo>
                  <a:pt x="96087" y="15072"/>
                </a:moveTo>
                <a:cubicBezTo>
                  <a:pt x="115681" y="20347"/>
                  <a:pt x="130000" y="37681"/>
                  <a:pt x="130000" y="58782"/>
                </a:cubicBezTo>
                <a:lnTo>
                  <a:pt x="130000" y="62550"/>
                </a:lnTo>
                <a:moveTo>
                  <a:pt x="39565" y="62550"/>
                </a:moveTo>
                <a:lnTo>
                  <a:pt x="39565" y="58782"/>
                </a:lnTo>
                <a:cubicBezTo>
                  <a:pt x="39565" y="37681"/>
                  <a:pt x="53884" y="20347"/>
                  <a:pt x="73478" y="15072"/>
                </a:cubicBezTo>
                <a:moveTo>
                  <a:pt x="30145" y="169565"/>
                </a:moveTo>
                <a:lnTo>
                  <a:pt x="0" y="169565"/>
                </a:lnTo>
                <a:lnTo>
                  <a:pt x="0" y="154493"/>
                </a:lnTo>
                <a:lnTo>
                  <a:pt x="15072" y="139420"/>
                </a:lnTo>
                <a:lnTo>
                  <a:pt x="30145" y="154493"/>
                </a:lnTo>
                <a:close/>
                <a:moveTo>
                  <a:pt x="97971" y="169565"/>
                </a:moveTo>
                <a:lnTo>
                  <a:pt x="67826" y="169565"/>
                </a:lnTo>
                <a:lnTo>
                  <a:pt x="67826" y="154493"/>
                </a:lnTo>
                <a:lnTo>
                  <a:pt x="82898" y="139420"/>
                </a:lnTo>
                <a:lnTo>
                  <a:pt x="97971" y="154493"/>
                </a:lnTo>
                <a:close/>
                <a:moveTo>
                  <a:pt x="169565" y="169565"/>
                </a:moveTo>
                <a:lnTo>
                  <a:pt x="139420" y="169565"/>
                </a:lnTo>
                <a:lnTo>
                  <a:pt x="139420" y="154493"/>
                </a:lnTo>
                <a:lnTo>
                  <a:pt x="154493" y="139420"/>
                </a:lnTo>
                <a:lnTo>
                  <a:pt x="169565" y="154493"/>
                </a:lnTo>
                <a:close/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8" name="Rounded Rectangle 127"/>
          <p:cNvSpPr/>
          <p:nvPr/>
        </p:nvSpPr>
        <p:spPr>
          <a:xfrm>
            <a:off x="8043185" y="2679707"/>
            <a:ext cx="169565" cy="168058"/>
          </a:xfrm>
          <a:custGeom>
            <a:avLst/>
            <a:gdLst/>
            <a:ahLst/>
            <a:cxnLst/>
            <a:rect l="0" t="0" r="0" b="0"/>
            <a:pathLst>
              <a:path w="169565" h="168058">
                <a:moveTo>
                  <a:pt x="38434" y="0"/>
                </a:moveTo>
                <a:lnTo>
                  <a:pt x="38434" y="77623"/>
                </a:lnTo>
                <a:moveTo>
                  <a:pt x="0" y="39190"/>
                </a:moveTo>
                <a:lnTo>
                  <a:pt x="77623" y="39190"/>
                </a:lnTo>
                <a:moveTo>
                  <a:pt x="88927" y="122843"/>
                </a:moveTo>
                <a:lnTo>
                  <a:pt x="166550" y="122843"/>
                </a:lnTo>
                <a:moveTo>
                  <a:pt x="1506" y="168058"/>
                </a:moveTo>
                <a:lnTo>
                  <a:pt x="169565" y="0"/>
                </a:ln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9" name="Rounded Rectangle 128"/>
          <p:cNvSpPr/>
          <p:nvPr/>
        </p:nvSpPr>
        <p:spPr>
          <a:xfrm>
            <a:off x="3165338" y="2680845"/>
            <a:ext cx="158261" cy="169565"/>
          </a:xfrm>
          <a:custGeom>
            <a:avLst/>
            <a:gdLst/>
            <a:ahLst/>
            <a:cxnLst/>
            <a:rect l="0" t="0" r="0" b="0"/>
            <a:pathLst>
              <a:path w="158261" h="169565">
                <a:moveTo>
                  <a:pt x="22631" y="22608"/>
                </a:moveTo>
                <a:cubicBezTo>
                  <a:pt x="22631" y="35095"/>
                  <a:pt x="51311" y="45217"/>
                  <a:pt x="86689" y="45217"/>
                </a:cubicBezTo>
                <a:cubicBezTo>
                  <a:pt x="122068" y="45217"/>
                  <a:pt x="150747" y="35095"/>
                  <a:pt x="150747" y="22608"/>
                </a:cubicBezTo>
                <a:cubicBezTo>
                  <a:pt x="150747" y="10122"/>
                  <a:pt x="122068" y="0"/>
                  <a:pt x="86689" y="0"/>
                </a:cubicBezTo>
                <a:cubicBezTo>
                  <a:pt x="51311" y="0"/>
                  <a:pt x="22631" y="10122"/>
                  <a:pt x="22631" y="22608"/>
                </a:cubicBezTo>
                <a:close/>
                <a:moveTo>
                  <a:pt x="22608" y="52746"/>
                </a:moveTo>
                <a:cubicBezTo>
                  <a:pt x="22608" y="65241"/>
                  <a:pt x="51291" y="75355"/>
                  <a:pt x="86667" y="75355"/>
                </a:cubicBezTo>
                <a:cubicBezTo>
                  <a:pt x="122042" y="75355"/>
                  <a:pt x="150725" y="65233"/>
                  <a:pt x="150725" y="52746"/>
                </a:cubicBezTo>
                <a:moveTo>
                  <a:pt x="22608" y="82891"/>
                </a:moveTo>
                <a:cubicBezTo>
                  <a:pt x="22608" y="95378"/>
                  <a:pt x="51291" y="105500"/>
                  <a:pt x="86667" y="105500"/>
                </a:cubicBezTo>
                <a:cubicBezTo>
                  <a:pt x="122042" y="105500"/>
                  <a:pt x="150725" y="95378"/>
                  <a:pt x="150725" y="82891"/>
                </a:cubicBezTo>
                <a:moveTo>
                  <a:pt x="150725" y="22601"/>
                </a:moveTo>
                <a:lnTo>
                  <a:pt x="150725" y="113036"/>
                </a:lnTo>
                <a:cubicBezTo>
                  <a:pt x="150725" y="125524"/>
                  <a:pt x="122042" y="135645"/>
                  <a:pt x="86667" y="135645"/>
                </a:cubicBezTo>
                <a:cubicBezTo>
                  <a:pt x="51291" y="135645"/>
                  <a:pt x="22608" y="125524"/>
                  <a:pt x="22608" y="113036"/>
                </a:cubicBezTo>
                <a:lnTo>
                  <a:pt x="22608" y="22601"/>
                </a:lnTo>
                <a:moveTo>
                  <a:pt x="0" y="158261"/>
                </a:moveTo>
                <a:lnTo>
                  <a:pt x="71594" y="158261"/>
                </a:lnTo>
                <a:moveTo>
                  <a:pt x="82921" y="135652"/>
                </a:moveTo>
                <a:lnTo>
                  <a:pt x="82921" y="146957"/>
                </a:lnTo>
                <a:moveTo>
                  <a:pt x="71594" y="158261"/>
                </a:moveTo>
                <a:cubicBezTo>
                  <a:pt x="71594" y="152018"/>
                  <a:pt x="76655" y="146957"/>
                  <a:pt x="82898" y="146957"/>
                </a:cubicBezTo>
                <a:cubicBezTo>
                  <a:pt x="89142" y="146957"/>
                  <a:pt x="94203" y="152018"/>
                  <a:pt x="94203" y="158261"/>
                </a:cubicBezTo>
                <a:cubicBezTo>
                  <a:pt x="94203" y="164504"/>
                  <a:pt x="89142" y="169565"/>
                  <a:pt x="82898" y="169565"/>
                </a:cubicBezTo>
                <a:cubicBezTo>
                  <a:pt x="76655" y="169565"/>
                  <a:pt x="71594" y="164504"/>
                  <a:pt x="71594" y="158261"/>
                </a:cubicBezTo>
                <a:close/>
                <a:moveTo>
                  <a:pt x="94203" y="158261"/>
                </a:moveTo>
                <a:lnTo>
                  <a:pt x="158261" y="158261"/>
                </a:ln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0" name="Rounded Rectangle 129"/>
          <p:cNvSpPr/>
          <p:nvPr/>
        </p:nvSpPr>
        <p:spPr>
          <a:xfrm>
            <a:off x="2343885" y="2677069"/>
            <a:ext cx="173334" cy="173334"/>
          </a:xfrm>
          <a:custGeom>
            <a:avLst/>
            <a:gdLst/>
            <a:ahLst/>
            <a:cxnLst/>
            <a:rect l="0" t="0" r="0" b="0"/>
            <a:pathLst>
              <a:path w="173334" h="173334">
                <a:moveTo>
                  <a:pt x="7536" y="0"/>
                </a:moveTo>
                <a:lnTo>
                  <a:pt x="165797" y="0"/>
                </a:lnTo>
                <a:cubicBezTo>
                  <a:pt x="165797" y="0"/>
                  <a:pt x="173334" y="0"/>
                  <a:pt x="173334" y="7536"/>
                </a:cubicBezTo>
                <a:lnTo>
                  <a:pt x="173334" y="165797"/>
                </a:lnTo>
                <a:cubicBezTo>
                  <a:pt x="173334" y="165797"/>
                  <a:pt x="173334" y="173334"/>
                  <a:pt x="165797" y="173334"/>
                </a:cubicBezTo>
                <a:lnTo>
                  <a:pt x="7536" y="173334"/>
                </a:lnTo>
                <a:cubicBezTo>
                  <a:pt x="7536" y="173334"/>
                  <a:pt x="0" y="173334"/>
                  <a:pt x="0" y="165797"/>
                </a:cubicBezTo>
                <a:lnTo>
                  <a:pt x="0" y="7536"/>
                </a:lnTo>
                <a:cubicBezTo>
                  <a:pt x="0" y="7536"/>
                  <a:pt x="0" y="0"/>
                  <a:pt x="7536" y="0"/>
                </a:cubicBezTo>
                <a:moveTo>
                  <a:pt x="124348" y="139420"/>
                </a:moveTo>
                <a:lnTo>
                  <a:pt x="48985" y="139420"/>
                </a:lnTo>
                <a:moveTo>
                  <a:pt x="50869" y="120580"/>
                </a:moveTo>
                <a:lnTo>
                  <a:pt x="50869" y="52753"/>
                </a:lnTo>
                <a:moveTo>
                  <a:pt x="84782" y="52753"/>
                </a:moveTo>
                <a:lnTo>
                  <a:pt x="84782" y="120580"/>
                </a:lnTo>
                <a:moveTo>
                  <a:pt x="50869" y="83840"/>
                </a:moveTo>
                <a:lnTo>
                  <a:pt x="84782" y="83840"/>
                </a:lnTo>
                <a:moveTo>
                  <a:pt x="99538" y="114302"/>
                </a:moveTo>
                <a:cubicBezTo>
                  <a:pt x="101264" y="117957"/>
                  <a:pt x="106630" y="120580"/>
                  <a:pt x="112101" y="120580"/>
                </a:cubicBezTo>
                <a:cubicBezTo>
                  <a:pt x="119035" y="120580"/>
                  <a:pt x="124657" y="116359"/>
                  <a:pt x="124657" y="111159"/>
                </a:cubicBezTo>
                <a:lnTo>
                  <a:pt x="124657" y="110609"/>
                </a:lnTo>
                <a:cubicBezTo>
                  <a:pt x="124657" y="106321"/>
                  <a:pt x="120768" y="102576"/>
                  <a:pt x="115221" y="101536"/>
                </a:cubicBezTo>
                <a:lnTo>
                  <a:pt x="108122" y="100209"/>
                </a:lnTo>
                <a:cubicBezTo>
                  <a:pt x="103081" y="99260"/>
                  <a:pt x="99538" y="95861"/>
                  <a:pt x="99538" y="91965"/>
                </a:cubicBezTo>
                <a:cubicBezTo>
                  <a:pt x="99538" y="86960"/>
                  <a:pt x="105424" y="82898"/>
                  <a:pt x="112101" y="82898"/>
                </a:cubicBezTo>
                <a:cubicBezTo>
                  <a:pt x="117573" y="82898"/>
                  <a:pt x="122931" y="85521"/>
                  <a:pt x="124657" y="89176"/>
                </a:cubicBez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1" name="Rounded Rectangle 130"/>
          <p:cNvSpPr/>
          <p:nvPr/>
        </p:nvSpPr>
        <p:spPr>
          <a:xfrm>
            <a:off x="1529386" y="2678953"/>
            <a:ext cx="172070" cy="169565"/>
          </a:xfrm>
          <a:custGeom>
            <a:avLst/>
            <a:gdLst/>
            <a:ahLst/>
            <a:cxnLst/>
            <a:rect l="0" t="0" r="0" b="0"/>
            <a:pathLst>
              <a:path w="172070" h="169565">
                <a:moveTo>
                  <a:pt x="55257" y="70381"/>
                </a:moveTo>
                <a:lnTo>
                  <a:pt x="55257" y="15072"/>
                </a:lnTo>
                <a:cubicBezTo>
                  <a:pt x="55257" y="6748"/>
                  <a:pt x="62006" y="0"/>
                  <a:pt x="70330" y="0"/>
                </a:cubicBezTo>
                <a:lnTo>
                  <a:pt x="92939" y="0"/>
                </a:lnTo>
                <a:cubicBezTo>
                  <a:pt x="101263" y="0"/>
                  <a:pt x="108011" y="6748"/>
                  <a:pt x="108011" y="15072"/>
                </a:cubicBezTo>
                <a:lnTo>
                  <a:pt x="108011" y="169565"/>
                </a:lnTo>
                <a:lnTo>
                  <a:pt x="85403" y="169565"/>
                </a:lnTo>
                <a:moveTo>
                  <a:pt x="172070" y="169565"/>
                </a:moveTo>
                <a:lnTo>
                  <a:pt x="134388" y="169565"/>
                </a:lnTo>
                <a:lnTo>
                  <a:pt x="134388" y="56521"/>
                </a:lnTo>
                <a:cubicBezTo>
                  <a:pt x="134388" y="46116"/>
                  <a:pt x="142823" y="37681"/>
                  <a:pt x="153229" y="37681"/>
                </a:cubicBezTo>
                <a:cubicBezTo>
                  <a:pt x="163634" y="37681"/>
                  <a:pt x="172070" y="46116"/>
                  <a:pt x="172070" y="56521"/>
                </a:cubicBezTo>
                <a:close/>
                <a:moveTo>
                  <a:pt x="134388" y="75362"/>
                </a:moveTo>
                <a:lnTo>
                  <a:pt x="108011" y="75362"/>
                </a:lnTo>
                <a:moveTo>
                  <a:pt x="108011" y="101739"/>
                </a:moveTo>
                <a:lnTo>
                  <a:pt x="134388" y="101739"/>
                </a:lnTo>
                <a:moveTo>
                  <a:pt x="108011" y="128116"/>
                </a:moveTo>
                <a:lnTo>
                  <a:pt x="134388" y="128116"/>
                </a:lnTo>
                <a:moveTo>
                  <a:pt x="32649" y="82898"/>
                </a:moveTo>
                <a:lnTo>
                  <a:pt x="32649" y="48985"/>
                </a:lnTo>
                <a:cubicBezTo>
                  <a:pt x="32649" y="44823"/>
                  <a:pt x="36023" y="41449"/>
                  <a:pt x="40185" y="41449"/>
                </a:cubicBezTo>
                <a:lnTo>
                  <a:pt x="55257" y="41449"/>
                </a:lnTo>
                <a:moveTo>
                  <a:pt x="2504" y="169565"/>
                </a:moveTo>
                <a:lnTo>
                  <a:pt x="2504" y="120580"/>
                </a:lnTo>
                <a:moveTo>
                  <a:pt x="32649" y="150725"/>
                </a:moveTo>
                <a:lnTo>
                  <a:pt x="32649" y="169565"/>
                </a:lnTo>
                <a:moveTo>
                  <a:pt x="62794" y="120580"/>
                </a:moveTo>
                <a:lnTo>
                  <a:pt x="62794" y="169565"/>
                </a:lnTo>
                <a:moveTo>
                  <a:pt x="61767" y="128526"/>
                </a:moveTo>
                <a:cubicBezTo>
                  <a:pt x="58235" y="141705"/>
                  <a:pt x="46293" y="150869"/>
                  <a:pt x="32649" y="150869"/>
                </a:cubicBezTo>
                <a:cubicBezTo>
                  <a:pt x="19005" y="150869"/>
                  <a:pt x="7062" y="141705"/>
                  <a:pt x="3531" y="128526"/>
                </a:cubicBezTo>
                <a:cubicBezTo>
                  <a:pt x="0" y="115347"/>
                  <a:pt x="5760" y="101439"/>
                  <a:pt x="17576" y="94617"/>
                </a:cubicBezTo>
                <a:lnTo>
                  <a:pt x="17576" y="82898"/>
                </a:lnTo>
                <a:lnTo>
                  <a:pt x="47721" y="82898"/>
                </a:lnTo>
                <a:lnTo>
                  <a:pt x="47721" y="94617"/>
                </a:lnTo>
                <a:cubicBezTo>
                  <a:pt x="59537" y="101439"/>
                  <a:pt x="65298" y="115347"/>
                  <a:pt x="61767" y="128526"/>
                </a:cubicBezTo>
                <a:close/>
                <a:moveTo>
                  <a:pt x="61309" y="116812"/>
                </a:moveTo>
                <a:cubicBezTo>
                  <a:pt x="54298" y="120012"/>
                  <a:pt x="46568" y="121312"/>
                  <a:pt x="38896" y="120580"/>
                </a:cubicBezTo>
                <a:cubicBezTo>
                  <a:pt x="32867" y="119660"/>
                  <a:pt x="31413" y="115696"/>
                  <a:pt x="20056" y="115402"/>
                </a:cubicBezTo>
                <a:cubicBezTo>
                  <a:pt x="12918" y="115595"/>
                  <a:pt x="6330" y="119280"/>
                  <a:pt x="2428" y="125260"/>
                </a:cubicBezTo>
                <a:moveTo>
                  <a:pt x="106406" y="41449"/>
                </a:moveTo>
                <a:lnTo>
                  <a:pt x="81634" y="41449"/>
                </a:lnTo>
                <a:moveTo>
                  <a:pt x="81634" y="60425"/>
                </a:moveTo>
                <a:lnTo>
                  <a:pt x="106406" y="60425"/>
                </a:lnTo>
                <a:moveTo>
                  <a:pt x="170155" y="67592"/>
                </a:moveTo>
                <a:lnTo>
                  <a:pt x="134388" y="67592"/>
                </a:lnTo>
                <a:moveTo>
                  <a:pt x="170155" y="89508"/>
                </a:moveTo>
                <a:lnTo>
                  <a:pt x="134388" y="89508"/>
                </a:lnTo>
                <a:moveTo>
                  <a:pt x="170155" y="128116"/>
                </a:moveTo>
                <a:lnTo>
                  <a:pt x="155414" y="128116"/>
                </a:ln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