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6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9" y="91"/>
      </p:cViewPr>
      <p:guideLst>
        <p:guide orient="horz" pos="2160"/>
        <p:guide pos="76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F3EEB-3894-4C23-B899-4D9DE24E49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9E04-4302-4661-841E-CBBFFE53E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>
                <a:latin typeface="Helvetica" pitchFamily="2" charset="0"/>
              </a:rPr>
              <a:t>Sustentabilidade: </a:t>
            </a:r>
            <a:r>
              <a:rPr lang="pt-BR" sz="1200" dirty="0">
                <a:latin typeface="Helvetica" pitchFamily="2" charset="0"/>
              </a:rPr>
              <a:t>Compromisso com práticas que reduzam o impacto ambiental e promovam um futuro energético limpo.</a:t>
            </a:r>
          </a:p>
          <a:p>
            <a:r>
              <a:rPr lang="pt-BR" sz="1200" b="1" dirty="0">
                <a:latin typeface="Helvetica" pitchFamily="2" charset="0"/>
              </a:rPr>
              <a:t>Segurança: </a:t>
            </a:r>
            <a:r>
              <a:rPr lang="pt-BR" sz="1200" dirty="0">
                <a:latin typeface="Helvetica" pitchFamily="2" charset="0"/>
              </a:rPr>
              <a:t>Priorizar a proteção de colaboradores, comunidades e operações com rigor e prevenção.</a:t>
            </a:r>
          </a:p>
          <a:p>
            <a:r>
              <a:rPr lang="pt-BR" sz="1200" b="1" dirty="0">
                <a:latin typeface="Helvetica" pitchFamily="2" charset="0"/>
              </a:rPr>
              <a:t>Inovação: </a:t>
            </a:r>
            <a:r>
              <a:rPr lang="pt-BR" sz="1200" dirty="0">
                <a:latin typeface="Helvetica" pitchFamily="2" charset="0"/>
              </a:rPr>
              <a:t>Investir em tecnologias e processos que otimizem a eficiência e minimizem emissões.</a:t>
            </a:r>
          </a:p>
          <a:p>
            <a:r>
              <a:rPr lang="pt-BR" sz="1200" b="1" dirty="0">
                <a:latin typeface="Helvetica" pitchFamily="2" charset="0"/>
              </a:rPr>
              <a:t>Integridade: </a:t>
            </a:r>
            <a:r>
              <a:rPr lang="pt-BR" sz="1200" dirty="0">
                <a:latin typeface="Helvetica" pitchFamily="2" charset="0"/>
              </a:rPr>
              <a:t>Agir com ética, transparência e respeito em todas as interações com parceiros e comunidades.</a:t>
            </a:r>
          </a:p>
          <a:p>
            <a:r>
              <a:rPr lang="pt-BR" sz="1200" b="1" dirty="0">
                <a:latin typeface="Helvetica" pitchFamily="2" charset="0"/>
              </a:rPr>
              <a:t>Respeito à Comunidade: </a:t>
            </a:r>
            <a:r>
              <a:rPr lang="pt-BR" sz="1200" dirty="0">
                <a:latin typeface="Helvetica" pitchFamily="2" charset="0"/>
              </a:rPr>
              <a:t>Fomentar o desenvolvimento social e econômico das regiões onde atuamos, valorizando a cultura local.</a:t>
            </a:r>
          </a:p>
          <a:p>
            <a:r>
              <a:rPr lang="pt-BR" sz="1200" b="1" dirty="0">
                <a:latin typeface="Helvetica" pitchFamily="2" charset="0"/>
              </a:rPr>
              <a:t>Excelência: </a:t>
            </a:r>
            <a:r>
              <a:rPr lang="pt-BR" sz="1200" dirty="0">
                <a:latin typeface="Helvetica" pitchFamily="2" charset="0"/>
              </a:rPr>
              <a:t>Buscar qualidade superior e eficiência em todas as etapas da produção e gestão.</a:t>
            </a:r>
          </a:p>
          <a:p>
            <a:r>
              <a:rPr lang="pt-BR" sz="1200" b="1" dirty="0">
                <a:latin typeface="Helvetica" pitchFamily="2" charset="0"/>
              </a:rPr>
              <a:t>Colaboração: </a:t>
            </a:r>
            <a:r>
              <a:rPr lang="pt-BR" sz="1200" dirty="0">
                <a:latin typeface="Helvetica" pitchFamily="2" charset="0"/>
              </a:rPr>
              <a:t>Promover um ambiente de trabalho inclusivo, valorizando a diversidade e o trabalho em equipe.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8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3048-8AC2-C706-6EA8-A45DAD54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B3D11-79B0-E2ED-EBA4-54A584F91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ABC39F-E4A4-457E-7557-9F030EE7C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>
                <a:effectLst/>
              </a:rPr>
              <a:t>A ideia base do negócio é estruturar uma operação de refino de petróleo no Paraguai, aproveitando a compra de petróleo no mercado </a:t>
            </a:r>
            <a:r>
              <a:rPr lang="pt-BR" i="1" dirty="0">
                <a:effectLst/>
              </a:rPr>
              <a:t>off-</a:t>
            </a:r>
            <a:r>
              <a:rPr lang="pt-BR" i="1" dirty="0" err="1">
                <a:effectLst/>
              </a:rPr>
              <a:t>market</a:t>
            </a:r>
            <a:r>
              <a:rPr lang="pt-BR" dirty="0">
                <a:effectLst/>
              </a:rPr>
              <a:t> (transações privadas, fora de bolsas tradicionais) a preços competitivos. O petróleo seria beneficiado em uma refinaria instalada no Paraguai, utilizando o regime de </a:t>
            </a:r>
            <a:r>
              <a:rPr lang="pt-BR" i="1" dirty="0">
                <a:effectLst/>
              </a:rPr>
              <a:t>maquila</a:t>
            </a:r>
            <a:r>
              <a:rPr lang="pt-BR" dirty="0">
                <a:effectLst/>
              </a:rPr>
              <a:t>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pPr>
              <a:buNone/>
            </a:pPr>
            <a:r>
              <a:rPr lang="pt-BR" dirty="0">
                <a:effectLst/>
              </a:rPr>
              <a:t>O modelo de negócio contempla: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Aquisição de Petróleo</a:t>
            </a:r>
            <a:r>
              <a:rPr lang="pt-BR" dirty="0"/>
              <a:t>: Comprar petróleo bruto no mercado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aproveitando oportunidades de preços mais baixos em negociações diretas com produtores ou intermediários, garantindo fornecimento estável e econômico.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Beneficiamento no Paraguai</a:t>
            </a:r>
            <a:r>
              <a:rPr lang="pt-BR" dirty="0"/>
              <a:t>: Instalar ou operar uma refinaria no Paraguai para processar o petróleo bruto em combustíveis (como gasolina, diesel e querosene) e outros derivados (lubrificantes, asfalto, etc.). O Paraguai oferece custos operacionais reduzidos, incluindo energia barata (devido às hidrelétricas de Itaipu e Yacyretá) e mão de obra acessível.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Uso da Lei da Maquila</a:t>
            </a:r>
            <a:r>
              <a:rPr lang="pt-BR" dirty="0"/>
              <a:t>: Aproveitar os benefícios do regime de </a:t>
            </a:r>
            <a:r>
              <a:rPr lang="pt-BR" i="1" dirty="0"/>
              <a:t>maquila</a:t>
            </a:r>
            <a:r>
              <a:rPr lang="pt-BR" dirty="0"/>
              <a:t>, que permite importar petróleo sem impostos, processá-lo no Paraguai e exportar os produtos com isenção fiscal. Isso reduz significativamente os custos de produção e aumenta a competitividade no mercado internacional.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Mercado Alvo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Fornecimento Local</a:t>
            </a:r>
            <a:r>
              <a:rPr lang="pt-BR" dirty="0"/>
              <a:t>: Atender à demanda interna do Paraguai por combustíveis e derivados, que depende fortemente de importações, oferecendo preços competitivos e contribuindo para a segurança energética do país.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Exportação</a:t>
            </a:r>
            <a:r>
              <a:rPr lang="pt-BR" dirty="0"/>
              <a:t>: Exportar a maior parte da produção para mercados regionais (como Brasil, Argentina e Bolívia) e internacionais, aproveitando a localização estratégica do Paraguai e acordos comerciais do Mercosul.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Vantagens Competitivas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Redução de custos via incentivos fiscais da </a:t>
            </a:r>
            <a:r>
              <a:rPr lang="pt-BR" i="1" dirty="0"/>
              <a:t>maquila</a:t>
            </a:r>
            <a:r>
              <a:rPr lang="pt-BR" dirty="0"/>
              <a:t> e acesso a energia barata.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Flexibilidade na compra de petróleo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evitando volatilidade de preços em mercados regulados.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Proximidade com mercados consumidores no Mercosul, reduzindo custos logísticos.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Contribuição para o desenvolvimento econômico do Paraguai, gerando empregos e infraestrutura.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Sustentabilidade e Conformidade</a:t>
            </a:r>
            <a:r>
              <a:rPr lang="pt-BR" dirty="0"/>
              <a:t>: Incorporar tecnologias de refino que minimizem impactos ambientais, atendendo a regulamentações locais e internacionais, e investir em práticas que alinhem o negócio a padrões de sustentabilidade, aumentando a aceitação no mercado global.</a:t>
            </a:r>
          </a:p>
          <a:p>
            <a:r>
              <a:rPr lang="pt-BR" dirty="0">
                <a:effectLst/>
              </a:rPr>
              <a:t>O negócio se baseia em combinar vantagens logísticas, fiscais e operacionais do Paraguai com uma estratégia de </a:t>
            </a:r>
            <a:r>
              <a:rPr lang="pt-BR" dirty="0" err="1">
                <a:effectLst/>
              </a:rPr>
              <a:t>sourcing</a:t>
            </a:r>
            <a:r>
              <a:rPr lang="pt-BR" dirty="0">
                <a:effectLst/>
              </a:rPr>
              <a:t> eficiente e foco em exportação, criando uma operação rentável e escalável no setor de refino de petróleo.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9D2F-F778-3AC6-659E-76B0CB8FC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E512-1CA2-A64A-44D1-94699381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5EF38C-2059-2A73-92FE-1B100CAF4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B98F3-E8AA-6033-B8E3-F09C14B44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>
                <a:effectLst/>
              </a:rPr>
              <a:t>A ideia base do negócio é estruturar uma operação de refino de petróleo no Paraguai, aproveitando a compra de petróleo no mercado </a:t>
            </a:r>
            <a:r>
              <a:rPr lang="pt-BR" i="1" dirty="0">
                <a:effectLst/>
              </a:rPr>
              <a:t>off-</a:t>
            </a:r>
            <a:r>
              <a:rPr lang="pt-BR" i="1" dirty="0" err="1">
                <a:effectLst/>
              </a:rPr>
              <a:t>market</a:t>
            </a:r>
            <a:r>
              <a:rPr lang="pt-BR" dirty="0">
                <a:effectLst/>
              </a:rPr>
              <a:t> (transações privadas, fora de bolsas tradicionais) a preços competitivos. O petróleo seria beneficiado em uma refinaria instalada no Paraguai, utilizando o regime de </a:t>
            </a:r>
            <a:r>
              <a:rPr lang="pt-BR" i="1" dirty="0">
                <a:effectLst/>
              </a:rPr>
              <a:t>maquila</a:t>
            </a:r>
            <a:r>
              <a:rPr lang="pt-BR" dirty="0">
                <a:effectLst/>
              </a:rPr>
              <a:t>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pPr>
              <a:buNone/>
            </a:pPr>
            <a:r>
              <a:rPr lang="pt-BR" dirty="0">
                <a:effectLst/>
              </a:rPr>
              <a:t>O modelo de negócio contempla: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Aquisição de Petróleo</a:t>
            </a:r>
            <a:r>
              <a:rPr lang="pt-BR" dirty="0"/>
              <a:t>: Comprar petróleo bruto no mercado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aproveitando oportunidades de preços mais baixos em negociações diretas com produtores ou intermediários, garantindo fornecimento estável e econômico.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Beneficiamento no Paraguai</a:t>
            </a:r>
            <a:r>
              <a:rPr lang="pt-BR" dirty="0"/>
              <a:t>: Instalar ou operar uma refinaria no Paraguai para processar o petróleo bruto em combustíveis (como gasolina, diesel e querosene) e outros derivados (lubrificantes, asfalto, etc.). O Paraguai oferece custos operacionais reduzidos, incluindo energia barata (devido às hidrelétricas de Itaipu e Yacyretá) e mão de obra acessível.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Uso da Lei da Maquila</a:t>
            </a:r>
            <a:r>
              <a:rPr lang="pt-BR" dirty="0"/>
              <a:t>: Aproveitar os benefícios do regime de </a:t>
            </a:r>
            <a:r>
              <a:rPr lang="pt-BR" i="1" dirty="0"/>
              <a:t>maquila</a:t>
            </a:r>
            <a:r>
              <a:rPr lang="pt-BR" dirty="0"/>
              <a:t>, que permite importar petróleo sem impostos, processá-lo no Paraguai e exportar os produtos com isenção fiscal. Isso reduz significativamente os custos de produção e aumenta a competitividade no mercado internacional.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Mercado Alvo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Fornecimento Local</a:t>
            </a:r>
            <a:r>
              <a:rPr lang="pt-BR" dirty="0"/>
              <a:t>: Atender à demanda interna do Paraguai por combustíveis e derivados, que depende fortemente de importações, oferecendo preços competitivos e contribuindo para a segurança energética do país.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Exportação</a:t>
            </a:r>
            <a:r>
              <a:rPr lang="pt-BR" dirty="0"/>
              <a:t>: Exportar a maior parte da produção para mercados regionais (como Brasil, Argentina e Bolívia) e internacionais, aproveitando a localização estratégica do Paraguai e acordos comerciais do Mercosul.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Vantagens Competitivas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Redução de custos via incentivos fiscais da </a:t>
            </a:r>
            <a:r>
              <a:rPr lang="pt-BR" i="1" dirty="0"/>
              <a:t>maquila</a:t>
            </a:r>
            <a:r>
              <a:rPr lang="pt-BR" dirty="0"/>
              <a:t> e acesso a energia barata.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Flexibilidade na compra de petróleo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evitando volatilidade de preços em mercados regulados.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Proximidade com mercados consumidores no Mercosul, reduzindo custos logísticos.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Contribuição para o desenvolvimento econômico do Paraguai, gerando empregos e infraestrutura.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Sustentabilidade e Conformidade</a:t>
            </a:r>
            <a:r>
              <a:rPr lang="pt-BR" dirty="0"/>
              <a:t>: Incorporar tecnologias de refino que minimizem impactos ambientais, atendendo a regulamentações locais e internacionais, e investir em práticas que alinhem o negócio a padrões de sustentabilidade, aumentando a aceitação no mercado global.</a:t>
            </a:r>
          </a:p>
          <a:p>
            <a:r>
              <a:rPr lang="pt-BR" dirty="0">
                <a:effectLst/>
              </a:rPr>
              <a:t>O negócio se baseia em combinar vantagens logísticas, fiscais e operacionais do Paraguai com uma estratégia de </a:t>
            </a:r>
            <a:r>
              <a:rPr lang="pt-BR" dirty="0" err="1">
                <a:effectLst/>
              </a:rPr>
              <a:t>sourcing</a:t>
            </a:r>
            <a:r>
              <a:rPr lang="pt-BR" dirty="0">
                <a:effectLst/>
              </a:rPr>
              <a:t> eficiente e foco em exportação, criando uma operação rentável e escalável no setor de refino de petróleo.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0CDF7-98AF-C29F-1D94-48AE008C3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4796-1225-B83A-3371-913354F7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833F-2939-D676-97D9-470A448F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510B-7B86-7563-E152-A084CE1B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4B5B-67B0-C6F2-77A7-84D195ED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3EC0-2869-B4BA-421C-6B31E3DB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D5BE-1F39-03F7-EDD2-5DDB3756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B3715-C0CB-DBB2-7D9B-0F8D32AB7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0F43-6844-B384-0F38-FACCAEEF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98EE-4159-9674-B9A2-61199F6E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D613-D626-51E8-6ECB-F76AF71B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8E4EB-0262-9063-3F5A-54C7AB84E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E75C-33C2-9E60-23C9-D4CE0960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5CF4-E11D-C665-659D-46362FE5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FF5B-31A2-2328-B787-3E117BE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72B5-070B-E8F9-B7EC-8890C7D6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7F42-0A90-A728-EF88-DFAD3C63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DB86-1454-1AA2-1129-EE8743BD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8F4A-5B25-F0FB-2A37-8CF4E45F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1AAB-CF80-E63C-1088-5170A47D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EAC6-3903-D08A-BC53-0C16B657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0CF2-3422-7562-9E71-EF0A7DBF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4753-2BB5-12E4-2A91-A2F3809E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0C3F-506E-729A-CB5A-A60226CB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5413-54BA-B341-EF73-9FF6EF6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421C-4CE6-EDE5-859E-3523F29E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BB5-AB2B-D28E-8BAF-7650D032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F47C-A661-0CBC-46FF-9490D59A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00F83-9432-1AF2-81DA-C47FCF86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7843-36D7-A736-7956-BE70FE9F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7BE3-8780-4B39-6915-FA49992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95417-1CE4-783C-1518-28829ED2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4E54-3536-B1FB-E810-F84771C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435A-AC3E-7A5C-9470-90FF70FE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69F4-9995-FC17-E316-1CA9694C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C7D8-6CA4-8148-BD43-F9AD66D5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A452-0EF1-4F7B-1A29-770172BE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10B4B-94AC-7831-EC31-083F2B2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A3273-C48C-3AF5-186A-EC89197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68B0D-D339-42B1-8846-C5F87C9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BCB-080A-6B26-022B-9BEE8B09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55AB7-4040-77C7-9845-B244817E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3AC13-D9AE-A068-4D3D-D8550A6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CBDE0-99F4-345A-7EC9-486C188C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6F45-9D30-E32B-A710-81B8E117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BBE37-781F-FD02-D6D7-4EFBBD92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BBF4-0761-D05A-A3A8-4B2DEC74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3F43-B148-80E8-E584-D8F61E32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8156-A605-9772-0D30-12A24656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F042C-AE66-25EA-3E2B-20D3BE21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9BED-8529-103E-6F98-F62AAE10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22FC-4151-662A-55DD-DDE013F0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E7E8D-A5B9-29CB-228D-99B88D6D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8DB8-1C17-7991-99C7-A3B58182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5E985-7624-3D04-3C2A-7F0594CC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0BD68-5C70-43A2-079A-0D3252A6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EE61-8579-E944-F135-5FACCA1D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47457-EC20-8D31-A44C-C9DBC311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052BC-DFB9-9EDE-1588-034C638E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5103E-D2BE-1A07-479D-5A2ADDF3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7978-7BD0-B5A0-E49D-134B6842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22C5-3FBB-F4A7-8DCF-4BADB2164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77B43-9D81-4BCA-BF5B-1E880D4BFBC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1CF3-21A3-DF99-250B-79E8545EF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9FC5-EB9F-366B-9D44-5C6CE441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141E12D-BFAB-32A2-33EC-2941B067E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93" y="2148119"/>
            <a:ext cx="9401226" cy="24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D6F50-CF59-CC63-579C-D0A692458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4A4ADDA-142F-F856-7965-98F2A99A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CAC49B-51E5-8EFF-1EE1-30555AE11702}"/>
              </a:ext>
            </a:extLst>
          </p:cNvPr>
          <p:cNvSpPr txBox="1"/>
          <p:nvPr/>
        </p:nvSpPr>
        <p:spPr>
          <a:xfrm>
            <a:off x="638212" y="1162284"/>
            <a:ext cx="1067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Missão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dirty="0"/>
          </a:p>
          <a:p>
            <a:endParaRPr lang="pt-BR" sz="2400" dirty="0"/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Produzir combustíveis e derivados de petróleo com excelência, segurança e sustentabilidade, atendendo às necessidades do mercado com inovação, responsabilidade ambiental e compromisso com o desenvolvimento socioeconômico das comunidades onde atuamos.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D95FC-FA41-9F89-7147-E15147CC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9231DB3-ED56-7D84-D8AB-21A14188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30EC5-5CD8-7AF1-9DB8-E10227704B90}"/>
              </a:ext>
            </a:extLst>
          </p:cNvPr>
          <p:cNvSpPr txBox="1"/>
          <p:nvPr/>
        </p:nvSpPr>
        <p:spPr>
          <a:xfrm>
            <a:off x="638212" y="1162284"/>
            <a:ext cx="10670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Visão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dirty="0"/>
          </a:p>
          <a:p>
            <a:endParaRPr lang="pt-BR" sz="2400" dirty="0"/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Ser referência no refino de petróleo, destacando-se pela inovação tecnológica, excelência operacional e sustentabilidade ambiental, promovendo o desenvolvimento econômico e social das comunidades locais onde atuamos, com responsabilidade e compromisso com um futuro energético sustentável.</a:t>
            </a:r>
          </a:p>
          <a:p>
            <a:endParaRPr lang="pt-BR" sz="2400" dirty="0"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0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2A8F-A5FA-5275-2A48-67C2D8F52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0F3FEEC-97AF-40DD-5258-F0D103BBF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F2742-FCAC-5AEF-3D7B-610DF88E89A9}"/>
              </a:ext>
            </a:extLst>
          </p:cNvPr>
          <p:cNvSpPr txBox="1"/>
          <p:nvPr/>
        </p:nvSpPr>
        <p:spPr>
          <a:xfrm>
            <a:off x="626259" y="768124"/>
            <a:ext cx="407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Valores</a:t>
            </a:r>
            <a:endParaRPr lang="pt-BR" b="1" dirty="0">
              <a:latin typeface="Hurme Geometric Sans 1" panose="020B040002000000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07A30D-5F66-99D2-110E-877C108450C0}"/>
              </a:ext>
            </a:extLst>
          </p:cNvPr>
          <p:cNvGrpSpPr/>
          <p:nvPr/>
        </p:nvGrpSpPr>
        <p:grpSpPr>
          <a:xfrm>
            <a:off x="2579513" y="2799496"/>
            <a:ext cx="1384368" cy="1292962"/>
            <a:chOff x="615758" y="2631260"/>
            <a:chExt cx="1384368" cy="1292962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0AE63EBD-F8B5-DDC6-8259-7913B5C4B331}"/>
                </a:ext>
              </a:extLst>
            </p:cNvPr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9CFEEB27-B77F-FF11-F8F1-C61F9AC60BC7}"/>
                </a:ext>
              </a:extLst>
            </p:cNvPr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10773" y="668936"/>
                  </a:move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64AEA726-20E4-4DE3-0470-2B4BF4CA8C93}"/>
                </a:ext>
              </a:extLst>
            </p:cNvPr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007DA8A8-0E58-DC96-6700-DDEED5B8A37C}"/>
                </a:ext>
              </a:extLst>
            </p:cNvPr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547311" y="1069415"/>
                  </a:move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lnTo>
                    <a:pt x="10773" y="668936"/>
                  </a:ln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223546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E2647F-435B-D629-439B-B9FE72186A9C}"/>
              </a:ext>
            </a:extLst>
          </p:cNvPr>
          <p:cNvGrpSpPr/>
          <p:nvPr/>
        </p:nvGrpSpPr>
        <p:grpSpPr>
          <a:xfrm>
            <a:off x="3963882" y="3023043"/>
            <a:ext cx="845868" cy="845868"/>
            <a:chOff x="2000127" y="2854807"/>
            <a:chExt cx="845868" cy="845868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410E9BFF-FEB3-1425-6083-45516C819B1E}"/>
                </a:ext>
              </a:extLst>
            </p:cNvPr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67DED052-775A-E3FF-E0EE-E938F5085E43}"/>
                </a:ext>
              </a:extLst>
            </p:cNvPr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92F4D3-731F-FA6B-D82B-FA2229B5C7C4}"/>
              </a:ext>
            </a:extLst>
          </p:cNvPr>
          <p:cNvGrpSpPr/>
          <p:nvPr/>
        </p:nvGrpSpPr>
        <p:grpSpPr>
          <a:xfrm>
            <a:off x="4809751" y="3023043"/>
            <a:ext cx="845868" cy="845868"/>
            <a:chOff x="2845996" y="2854807"/>
            <a:chExt cx="845868" cy="845868"/>
          </a:xfrm>
        </p:grpSpPr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CAFFBB39-C392-79A0-71FF-559CCE52CEC8}"/>
                </a:ext>
              </a:extLst>
            </p:cNvPr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B51AB255-63F3-27E8-9FDB-E8E7DA162D75}"/>
                </a:ext>
              </a:extLst>
            </p:cNvPr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B443A-6F95-0D62-1559-E382E7CC34B1}"/>
              </a:ext>
            </a:extLst>
          </p:cNvPr>
          <p:cNvGrpSpPr/>
          <p:nvPr/>
        </p:nvGrpSpPr>
        <p:grpSpPr>
          <a:xfrm>
            <a:off x="5655620" y="3023043"/>
            <a:ext cx="845868" cy="845868"/>
            <a:chOff x="3691865" y="2854807"/>
            <a:chExt cx="845868" cy="845868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B6CDE201-B634-2822-E7DA-EAF0A11CF37B}"/>
                </a:ext>
              </a:extLst>
            </p:cNvPr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7900D940-721D-4015-2CE2-CFA88BC51F34}"/>
                </a:ext>
              </a:extLst>
            </p:cNvPr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FCF36A-57B6-5AF1-6162-CBD3BF864875}"/>
              </a:ext>
            </a:extLst>
          </p:cNvPr>
          <p:cNvGrpSpPr/>
          <p:nvPr/>
        </p:nvGrpSpPr>
        <p:grpSpPr>
          <a:xfrm>
            <a:off x="6501489" y="3023043"/>
            <a:ext cx="845868" cy="845868"/>
            <a:chOff x="4537734" y="2854807"/>
            <a:chExt cx="845868" cy="845868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1E350571-9916-5A3F-681D-B8E13F51A910}"/>
                </a:ext>
              </a:extLst>
            </p:cNvPr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5CF5976C-83E1-DC0E-0E5F-31191820E4DF}"/>
                </a:ext>
              </a:extLst>
            </p:cNvPr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01ED1D-DB79-4EFD-4F7A-AE1741424EC6}"/>
              </a:ext>
            </a:extLst>
          </p:cNvPr>
          <p:cNvGrpSpPr/>
          <p:nvPr/>
        </p:nvGrpSpPr>
        <p:grpSpPr>
          <a:xfrm>
            <a:off x="7347358" y="3023043"/>
            <a:ext cx="845868" cy="845868"/>
            <a:chOff x="5383603" y="2854807"/>
            <a:chExt cx="845868" cy="845868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790C8317-7BA7-86B4-FF84-70646F333738}"/>
                </a:ext>
              </a:extLst>
            </p:cNvPr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19">
              <a:extLst>
                <a:ext uri="{FF2B5EF4-FFF2-40B4-BE49-F238E27FC236}">
                  <a16:creationId xmlns:a16="http://schemas.microsoft.com/office/drawing/2014/main" id="{6D8150E6-5C25-62A2-11A1-47D628787052}"/>
                </a:ext>
              </a:extLst>
            </p:cNvPr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FF8F25-1573-A99F-ECC8-A21A73B6C904}"/>
              </a:ext>
            </a:extLst>
          </p:cNvPr>
          <p:cNvGrpSpPr/>
          <p:nvPr/>
        </p:nvGrpSpPr>
        <p:grpSpPr>
          <a:xfrm>
            <a:off x="8193227" y="2796464"/>
            <a:ext cx="1384369" cy="1292962"/>
            <a:chOff x="6229472" y="2628228"/>
            <a:chExt cx="1384369" cy="1292962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009FF38D-3F2D-9B1E-BBD0-B8C03C29F5E4}"/>
                </a:ext>
              </a:extLst>
            </p:cNvPr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2">
              <a:extLst>
                <a:ext uri="{FF2B5EF4-FFF2-40B4-BE49-F238E27FC236}">
                  <a16:creationId xmlns:a16="http://schemas.microsoft.com/office/drawing/2014/main" id="{A91B52E0-9C58-8FA7-CA10-3AC2E4FD9D30}"/>
                </a:ext>
              </a:extLst>
            </p:cNvPr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31204" y="1280232"/>
                  </a:moveTo>
                  <a:cubicBezTo>
                    <a:pt x="20680" y="1292962"/>
                    <a:pt x="0" y="1285520"/>
                    <a:pt x="0" y="1269004"/>
                  </a:cubicBez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3">
              <a:extLst>
                <a:ext uri="{FF2B5EF4-FFF2-40B4-BE49-F238E27FC236}">
                  <a16:creationId xmlns:a16="http://schemas.microsoft.com/office/drawing/2014/main" id="{D471AD54-01C7-C005-D6B0-8D48A67207EF}"/>
                </a:ext>
              </a:extLst>
            </p:cNvPr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3B3AB670-969B-3A6C-432E-19C44A1934C9}"/>
                </a:ext>
              </a:extLst>
            </p:cNvPr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0" y="226579"/>
                  </a:move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lnTo>
                    <a:pt x="31204" y="1280232"/>
                  </a:lnTo>
                  <a:cubicBezTo>
                    <a:pt x="20680" y="1292962"/>
                    <a:pt x="0" y="1285520"/>
                    <a:pt x="0" y="1269004"/>
                  </a:cubicBezTo>
                  <a:lnTo>
                    <a:pt x="0" y="1072448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99423-92C0-353F-9202-66C1B8A6D3B6}"/>
              </a:ext>
            </a:extLst>
          </p:cNvPr>
          <p:cNvSpPr txBox="1"/>
          <p:nvPr/>
        </p:nvSpPr>
        <p:spPr>
          <a:xfrm>
            <a:off x="2857380" y="2530501"/>
            <a:ext cx="50223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sz="1100" b="1" dirty="0" err="1"/>
              <a:t>Interno</a:t>
            </a:r>
            <a:endParaRPr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2966DB-C2AB-A2C0-04ED-C409466A8F45}"/>
              </a:ext>
            </a:extLst>
          </p:cNvPr>
          <p:cNvSpPr txBox="1"/>
          <p:nvPr/>
        </p:nvSpPr>
        <p:spPr>
          <a:xfrm>
            <a:off x="8786819" y="2530501"/>
            <a:ext cx="69528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sz="1100" b="1" dirty="0" err="1"/>
              <a:t>Externo</a:t>
            </a:r>
            <a:endParaRPr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D03A23-4088-BE0B-4E3A-7231717B1BF2}"/>
              </a:ext>
            </a:extLst>
          </p:cNvPr>
          <p:cNvSpPr txBox="1"/>
          <p:nvPr/>
        </p:nvSpPr>
        <p:spPr>
          <a:xfrm>
            <a:off x="6938433" y="2081133"/>
            <a:ext cx="1493487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Desenvolve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
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comunidades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,
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valorizando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 a 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cultura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
local.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AA52DC-2E85-E11D-6331-261769ADA23C}"/>
              </a:ext>
            </a:extLst>
          </p:cNvPr>
          <p:cNvSpPr txBox="1"/>
          <p:nvPr/>
        </p:nvSpPr>
        <p:spPr>
          <a:xfrm>
            <a:off x="5427147" y="2081133"/>
            <a:ext cx="140097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Promove</a:t>
            </a:r>
            <a:r>
              <a:rPr dirty="0"/>
              <a:t> o </a:t>
            </a:r>
            <a:r>
              <a:rPr dirty="0" err="1"/>
              <a:t>trabalho</a:t>
            </a:r>
            <a:r>
              <a:rPr dirty="0"/>
              <a:t>
</a:t>
            </a:r>
            <a:r>
              <a:rPr dirty="0" err="1"/>
              <a:t>em</a:t>
            </a:r>
            <a:r>
              <a:rPr dirty="0"/>
              <a:t> equipe </a:t>
            </a:r>
            <a:r>
              <a:rPr dirty="0" err="1"/>
              <a:t>inclusivo</a:t>
            </a:r>
            <a:r>
              <a:rPr dirty="0"/>
              <a:t>
e </a:t>
            </a:r>
            <a:r>
              <a:rPr dirty="0" err="1"/>
              <a:t>valoriza</a:t>
            </a:r>
            <a:r>
              <a:rPr dirty="0"/>
              <a:t> a
</a:t>
            </a:r>
            <a:r>
              <a:rPr dirty="0" err="1"/>
              <a:t>diversidade</a:t>
            </a:r>
            <a:r>
              <a:rPr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61F178-5261-4E01-6BD7-B05A28F05842}"/>
              </a:ext>
            </a:extLst>
          </p:cNvPr>
          <p:cNvSpPr txBox="1"/>
          <p:nvPr/>
        </p:nvSpPr>
        <p:spPr>
          <a:xfrm>
            <a:off x="3942207" y="2213300"/>
            <a:ext cx="140097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/>
              <a:t>Busca </a:t>
            </a:r>
            <a:r>
              <a:rPr dirty="0" err="1"/>
              <a:t>qualidade</a:t>
            </a:r>
            <a:r>
              <a:rPr dirty="0"/>
              <a:t>
superior e </a:t>
            </a:r>
            <a:r>
              <a:rPr dirty="0" err="1"/>
              <a:t>eficiência</a:t>
            </a:r>
            <a:r>
              <a:rPr dirty="0"/>
              <a:t>
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produção</a:t>
            </a:r>
            <a:r>
              <a:rPr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C43E89-101F-16EC-50C8-B4C76DF921F6}"/>
              </a:ext>
            </a:extLst>
          </p:cNvPr>
          <p:cNvSpPr txBox="1"/>
          <p:nvPr/>
        </p:nvSpPr>
        <p:spPr>
          <a:xfrm>
            <a:off x="5527682" y="1771862"/>
            <a:ext cx="1136636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dirty="0" err="1">
                <a:solidFill>
                  <a:srgbClr val="DE8431"/>
                </a:solidFill>
                <a:latin typeface="Roboto"/>
              </a:rPr>
              <a:t>Colaboração</a:t>
            </a:r>
            <a:endParaRPr sz="1300"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569B5B-5B9E-3B2B-76C4-3C5D84AB44F1}"/>
              </a:ext>
            </a:extLst>
          </p:cNvPr>
          <p:cNvSpPr txBox="1"/>
          <p:nvPr/>
        </p:nvSpPr>
        <p:spPr>
          <a:xfrm>
            <a:off x="4121690" y="1877596"/>
            <a:ext cx="92516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92BD39"/>
                </a:solidFill>
                <a:latin typeface="Roboto"/>
              </a:rPr>
              <a:t>Excelência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0C150-D02D-1DE5-6415-49A2A59A692B}"/>
              </a:ext>
            </a:extLst>
          </p:cNvPr>
          <p:cNvSpPr txBox="1"/>
          <p:nvPr/>
        </p:nvSpPr>
        <p:spPr>
          <a:xfrm>
            <a:off x="7059058" y="1560395"/>
            <a:ext cx="1123419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E55753"/>
                </a:solidFill>
                <a:latin typeface="Roboto"/>
              </a:rPr>
              <a:t>Respeito à
Comunidade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1D19C-D2AA-C374-7C09-66BED72ABD1C}"/>
              </a:ext>
            </a:extLst>
          </p:cNvPr>
          <p:cNvSpPr txBox="1"/>
          <p:nvPr/>
        </p:nvSpPr>
        <p:spPr>
          <a:xfrm>
            <a:off x="7854263" y="4539440"/>
            <a:ext cx="1374537" cy="692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Investe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
</a:t>
            </a:r>
            <a:r>
              <a:rPr dirty="0" err="1"/>
              <a:t>tecnologia</a:t>
            </a:r>
            <a:r>
              <a:rPr dirty="0"/>
              <a:t> para
</a:t>
            </a:r>
            <a:r>
              <a:rPr dirty="0" err="1"/>
              <a:t>otimizar</a:t>
            </a:r>
            <a:r>
              <a:rPr dirty="0"/>
              <a:t> a </a:t>
            </a:r>
            <a:r>
              <a:rPr dirty="0" err="1"/>
              <a:t>eficiência</a:t>
            </a:r>
            <a:r>
              <a:rPr dirty="0"/>
              <a:t>
e </a:t>
            </a:r>
            <a:r>
              <a:rPr dirty="0" err="1"/>
              <a:t>minimizar</a:t>
            </a:r>
            <a:r>
              <a:rPr dirty="0"/>
              <a:t>
</a:t>
            </a:r>
            <a:r>
              <a:rPr dirty="0" err="1"/>
              <a:t>emissões</a:t>
            </a:r>
            <a:r>
              <a:rPr dirty="0"/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A82096-9974-3082-E070-6BFB4CA831AE}"/>
              </a:ext>
            </a:extLst>
          </p:cNvPr>
          <p:cNvSpPr txBox="1"/>
          <p:nvPr/>
        </p:nvSpPr>
        <p:spPr>
          <a:xfrm>
            <a:off x="3277583" y="4203735"/>
            <a:ext cx="951602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3CC583"/>
                </a:solidFill>
                <a:latin typeface="Roboto"/>
              </a:rPr>
              <a:t>Segurança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F5BBA-122F-3FD9-F763-1FD7B10725EB}"/>
              </a:ext>
            </a:extLst>
          </p:cNvPr>
          <p:cNvSpPr txBox="1"/>
          <p:nvPr/>
        </p:nvSpPr>
        <p:spPr>
          <a:xfrm>
            <a:off x="4780234" y="4203735"/>
            <a:ext cx="100446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E0CB15"/>
                </a:solidFill>
                <a:latin typeface="Roboto"/>
              </a:rPr>
              <a:t>Integridade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D39DDF-15E6-64BD-EB4B-48D2F4717C65}"/>
              </a:ext>
            </a:extLst>
          </p:cNvPr>
          <p:cNvSpPr txBox="1"/>
          <p:nvPr/>
        </p:nvSpPr>
        <p:spPr>
          <a:xfrm>
            <a:off x="6152568" y="4203735"/>
            <a:ext cx="1467053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1EABDA"/>
                </a:solidFill>
                <a:latin typeface="Roboto"/>
              </a:rPr>
              <a:t>Sustentabilidade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A1D7E2-AB9F-5608-325F-A6EBD119327E}"/>
              </a:ext>
            </a:extLst>
          </p:cNvPr>
          <p:cNvSpPr txBox="1"/>
          <p:nvPr/>
        </p:nvSpPr>
        <p:spPr>
          <a:xfrm>
            <a:off x="8099388" y="4203735"/>
            <a:ext cx="819435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7F64EA"/>
                </a:solidFill>
                <a:latin typeface="Roboto"/>
              </a:rPr>
              <a:t>Inovação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8AA33-BD59-1CB5-EF4E-238B164FA240}"/>
              </a:ext>
            </a:extLst>
          </p:cNvPr>
          <p:cNvSpPr txBox="1"/>
          <p:nvPr/>
        </p:nvSpPr>
        <p:spPr>
          <a:xfrm>
            <a:off x="3120921" y="4539440"/>
            <a:ext cx="1387753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Prioriza</a:t>
            </a:r>
            <a:r>
              <a:rPr dirty="0"/>
              <a:t> a </a:t>
            </a:r>
            <a:r>
              <a:rPr dirty="0" err="1"/>
              <a:t>proteção</a:t>
            </a:r>
            <a:r>
              <a:rPr dirty="0"/>
              <a:t>
de </a:t>
            </a:r>
            <a:r>
              <a:rPr dirty="0" err="1"/>
              <a:t>colaboradores</a:t>
            </a:r>
            <a:r>
              <a:rPr dirty="0"/>
              <a:t> e
</a:t>
            </a:r>
            <a:r>
              <a:rPr dirty="0" err="1"/>
              <a:t>operações</a:t>
            </a:r>
            <a:r>
              <a:rPr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F653B-5FFD-F019-7D4B-F1F1A931FD82}"/>
              </a:ext>
            </a:extLst>
          </p:cNvPr>
          <p:cNvSpPr txBox="1"/>
          <p:nvPr/>
        </p:nvSpPr>
        <p:spPr>
          <a:xfrm>
            <a:off x="4667363" y="4539440"/>
            <a:ext cx="128202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/>
              <a:t>Age </a:t>
            </a:r>
            <a:r>
              <a:rPr dirty="0" err="1"/>
              <a:t>eticamente</a:t>
            </a:r>
            <a:r>
              <a:rPr dirty="0"/>
              <a:t> e
com </a:t>
            </a:r>
            <a:r>
              <a:rPr dirty="0" err="1"/>
              <a:t>transparência</a:t>
            </a:r>
            <a:r>
              <a:rPr dirty="0"/>
              <a:t>
com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parceiros</a:t>
            </a:r>
            <a:r>
              <a:rPr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7E9201-0D83-2A43-70DA-4F596032692A}"/>
              </a:ext>
            </a:extLst>
          </p:cNvPr>
          <p:cNvSpPr txBox="1"/>
          <p:nvPr/>
        </p:nvSpPr>
        <p:spPr>
          <a:xfrm>
            <a:off x="6252751" y="4539440"/>
            <a:ext cx="1295236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Reduz</a:t>
            </a:r>
            <a:r>
              <a:rPr dirty="0"/>
              <a:t> o </a:t>
            </a:r>
            <a:r>
              <a:rPr dirty="0" err="1"/>
              <a:t>impacto</a:t>
            </a:r>
            <a:r>
              <a:rPr dirty="0"/>
              <a:t>
</a:t>
            </a:r>
            <a:r>
              <a:rPr dirty="0" err="1"/>
              <a:t>ambiental</a:t>
            </a:r>
            <a:r>
              <a:rPr dirty="0"/>
              <a:t> para um
</a:t>
            </a:r>
            <a:r>
              <a:rPr dirty="0" err="1"/>
              <a:t>futuro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limpo</a:t>
            </a:r>
            <a:r>
              <a:rPr dirty="0"/>
              <a:t>.</a:t>
            </a:r>
          </a:p>
        </p:txBody>
      </p:sp>
      <p:sp>
        <p:nvSpPr>
          <p:cNvPr id="45" name="Rounded Rectangle 43">
            <a:extLst>
              <a:ext uri="{FF2B5EF4-FFF2-40B4-BE49-F238E27FC236}">
                <a16:creationId xmlns:a16="http://schemas.microsoft.com/office/drawing/2014/main" id="{FF8787CD-F1D2-BED8-6A77-3B8356066256}"/>
              </a:ext>
            </a:extLst>
          </p:cNvPr>
          <p:cNvSpPr/>
          <p:nvPr/>
        </p:nvSpPr>
        <p:spPr>
          <a:xfrm>
            <a:off x="3359949" y="3247198"/>
            <a:ext cx="362137" cy="398121"/>
          </a:xfrm>
          <a:custGeom>
            <a:avLst/>
            <a:gdLst/>
            <a:ahLst/>
            <a:cxnLst/>
            <a:rect l="0" t="0" r="0" b="0"/>
            <a:pathLst>
              <a:path w="362137" h="398121">
                <a:moveTo>
                  <a:pt x="16089" y="32759"/>
                </a:moveTo>
                <a:cubicBezTo>
                  <a:pt x="68314" y="10978"/>
                  <a:pt x="124415" y="19"/>
                  <a:pt x="180998" y="546"/>
                </a:cubicBezTo>
                <a:cubicBezTo>
                  <a:pt x="237628" y="0"/>
                  <a:pt x="293779" y="10959"/>
                  <a:pt x="346048" y="32759"/>
                </a:cubicBezTo>
                <a:cubicBezTo>
                  <a:pt x="355778" y="36897"/>
                  <a:pt x="362106" y="46434"/>
                  <a:pt x="362137" y="57008"/>
                </a:cubicBezTo>
                <a:lnTo>
                  <a:pt x="362137" y="188646"/>
                </a:lnTo>
                <a:cubicBezTo>
                  <a:pt x="361107" y="277756"/>
                  <a:pt x="304508" y="356727"/>
                  <a:pt x="220454" y="386333"/>
                </a:cubicBezTo>
                <a:lnTo>
                  <a:pt x="201070" y="393381"/>
                </a:lnTo>
                <a:cubicBezTo>
                  <a:pt x="188157" y="398121"/>
                  <a:pt x="173980" y="398121"/>
                  <a:pt x="161067" y="393381"/>
                </a:cubicBezTo>
                <a:lnTo>
                  <a:pt x="141683" y="386333"/>
                </a:lnTo>
                <a:cubicBezTo>
                  <a:pt x="57628" y="356727"/>
                  <a:pt x="1029" y="277756"/>
                  <a:pt x="0" y="188646"/>
                </a:cubicBezTo>
                <a:lnTo>
                  <a:pt x="0" y="57008"/>
                </a:lnTo>
                <a:cubicBezTo>
                  <a:pt x="30" y="46434"/>
                  <a:pt x="6359" y="36897"/>
                  <a:pt x="16089" y="32759"/>
                </a:cubicBezTo>
                <a:close/>
                <a:moveTo>
                  <a:pt x="75264" y="173526"/>
                </a:moveTo>
                <a:cubicBezTo>
                  <a:pt x="75264" y="231921"/>
                  <a:pt x="122603" y="279260"/>
                  <a:pt x="180998" y="279260"/>
                </a:cubicBezTo>
                <a:cubicBezTo>
                  <a:pt x="239393" y="279260"/>
                  <a:pt x="286731" y="231921"/>
                  <a:pt x="286731" y="173526"/>
                </a:cubicBezTo>
                <a:cubicBezTo>
                  <a:pt x="286731" y="115131"/>
                  <a:pt x="239393" y="67792"/>
                  <a:pt x="180998" y="67792"/>
                </a:cubicBezTo>
                <a:cubicBezTo>
                  <a:pt x="122603" y="67792"/>
                  <a:pt x="75264" y="115131"/>
                  <a:pt x="75264" y="173526"/>
                </a:cubicBezTo>
                <a:moveTo>
                  <a:pt x="207431" y="219309"/>
                </a:moveTo>
                <a:cubicBezTo>
                  <a:pt x="191074" y="228752"/>
                  <a:pt x="170922" y="228752"/>
                  <a:pt x="154564" y="219309"/>
                </a:cubicBezTo>
                <a:moveTo>
                  <a:pt x="180998" y="67792"/>
                </a:moveTo>
                <a:cubicBezTo>
                  <a:pt x="195597" y="67792"/>
                  <a:pt x="207431" y="79627"/>
                  <a:pt x="207431" y="94226"/>
                </a:cubicBezTo>
                <a:cubicBezTo>
                  <a:pt x="207431" y="108825"/>
                  <a:pt x="195597" y="120659"/>
                  <a:pt x="180998" y="120659"/>
                </a:cubicBezTo>
                <a:moveTo>
                  <a:pt x="227256" y="147093"/>
                </a:moveTo>
                <a:cubicBezTo>
                  <a:pt x="230906" y="147093"/>
                  <a:pt x="233865" y="150051"/>
                  <a:pt x="233865" y="153701"/>
                </a:cubicBezTo>
                <a:moveTo>
                  <a:pt x="220648" y="153701"/>
                </a:moveTo>
                <a:cubicBezTo>
                  <a:pt x="220648" y="150051"/>
                  <a:pt x="223607" y="147093"/>
                  <a:pt x="227256" y="147093"/>
                </a:cubicBezTo>
                <a:moveTo>
                  <a:pt x="227256" y="160309"/>
                </a:moveTo>
                <a:cubicBezTo>
                  <a:pt x="223607" y="160309"/>
                  <a:pt x="220648" y="157351"/>
                  <a:pt x="220648" y="153701"/>
                </a:cubicBezTo>
                <a:moveTo>
                  <a:pt x="233865" y="153701"/>
                </a:moveTo>
                <a:cubicBezTo>
                  <a:pt x="233865" y="157351"/>
                  <a:pt x="230906" y="160309"/>
                  <a:pt x="227256" y="160309"/>
                </a:cubicBezTo>
                <a:moveTo>
                  <a:pt x="134739" y="147093"/>
                </a:moveTo>
                <a:cubicBezTo>
                  <a:pt x="138389" y="147093"/>
                  <a:pt x="141348" y="150051"/>
                  <a:pt x="141348" y="153701"/>
                </a:cubicBezTo>
                <a:moveTo>
                  <a:pt x="128131" y="153701"/>
                </a:moveTo>
                <a:cubicBezTo>
                  <a:pt x="128131" y="150051"/>
                  <a:pt x="131090" y="147093"/>
                  <a:pt x="134739" y="147093"/>
                </a:cubicBezTo>
                <a:moveTo>
                  <a:pt x="134739" y="160309"/>
                </a:moveTo>
                <a:cubicBezTo>
                  <a:pt x="131090" y="160309"/>
                  <a:pt x="128131" y="157351"/>
                  <a:pt x="128131" y="153701"/>
                </a:cubicBezTo>
                <a:moveTo>
                  <a:pt x="141348" y="153701"/>
                </a:moveTo>
                <a:cubicBezTo>
                  <a:pt x="141348" y="157351"/>
                  <a:pt x="138389" y="160309"/>
                  <a:pt x="134739" y="16030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4">
            <a:extLst>
              <a:ext uri="{FF2B5EF4-FFF2-40B4-BE49-F238E27FC236}">
                <a16:creationId xmlns:a16="http://schemas.microsoft.com/office/drawing/2014/main" id="{7B73D0EB-4C51-890A-4317-A1D25E1CE4F4}"/>
              </a:ext>
            </a:extLst>
          </p:cNvPr>
          <p:cNvSpPr/>
          <p:nvPr/>
        </p:nvSpPr>
        <p:spPr>
          <a:xfrm>
            <a:off x="4175349" y="3234510"/>
            <a:ext cx="397551" cy="399803"/>
          </a:xfrm>
          <a:custGeom>
            <a:avLst/>
            <a:gdLst/>
            <a:ahLst/>
            <a:cxnLst/>
            <a:rect l="0" t="0" r="0" b="0"/>
            <a:pathLst>
              <a:path w="397551" h="399803">
                <a:moveTo>
                  <a:pt x="188905" y="350209"/>
                </a:moveTo>
                <a:cubicBezTo>
                  <a:pt x="98584" y="350209"/>
                  <a:pt x="25365" y="276990"/>
                  <a:pt x="25365" y="186669"/>
                </a:cubicBezTo>
                <a:cubicBezTo>
                  <a:pt x="25365" y="96348"/>
                  <a:pt x="98584" y="23129"/>
                  <a:pt x="188905" y="23129"/>
                </a:cubicBezTo>
                <a:cubicBezTo>
                  <a:pt x="279226" y="23129"/>
                  <a:pt x="352445" y="96348"/>
                  <a:pt x="352445" y="186669"/>
                </a:cubicBezTo>
                <a:cubicBezTo>
                  <a:pt x="352445" y="276990"/>
                  <a:pt x="279226" y="350209"/>
                  <a:pt x="188905" y="350209"/>
                </a:cubicBezTo>
                <a:close/>
                <a:moveTo>
                  <a:pt x="0" y="0"/>
                </a:moveTo>
                <a:moveTo>
                  <a:pt x="302056" y="304327"/>
                </a:moveTo>
                <a:lnTo>
                  <a:pt x="397551" y="399803"/>
                </a:lnTo>
                <a:moveTo>
                  <a:pt x="287137" y="186623"/>
                </a:moveTo>
                <a:cubicBezTo>
                  <a:pt x="238182" y="176781"/>
                  <a:pt x="198775" y="136887"/>
                  <a:pt x="188919" y="86665"/>
                </a:cubicBezTo>
                <a:cubicBezTo>
                  <a:pt x="179063" y="136887"/>
                  <a:pt x="139648" y="176781"/>
                  <a:pt x="90692" y="186623"/>
                </a:cubicBezTo>
                <a:moveTo>
                  <a:pt x="90692" y="186679"/>
                </a:moveTo>
                <a:cubicBezTo>
                  <a:pt x="139648" y="196521"/>
                  <a:pt x="179052" y="236415"/>
                  <a:pt x="188910" y="286636"/>
                </a:cubicBezTo>
                <a:cubicBezTo>
                  <a:pt x="198766" y="236415"/>
                  <a:pt x="238182" y="196521"/>
                  <a:pt x="287137" y="18667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5">
            <a:extLst>
              <a:ext uri="{FF2B5EF4-FFF2-40B4-BE49-F238E27FC236}">
                <a16:creationId xmlns:a16="http://schemas.microsoft.com/office/drawing/2014/main" id="{95435F28-F90F-382E-19B7-59B40D101D70}"/>
              </a:ext>
            </a:extLst>
          </p:cNvPr>
          <p:cNvSpPr/>
          <p:nvPr/>
        </p:nvSpPr>
        <p:spPr>
          <a:xfrm>
            <a:off x="5021218" y="3234510"/>
            <a:ext cx="404972" cy="409192"/>
          </a:xfrm>
          <a:custGeom>
            <a:avLst/>
            <a:gdLst/>
            <a:ahLst/>
            <a:cxnLst/>
            <a:rect l="0" t="0" r="0" b="0"/>
            <a:pathLst>
              <a:path w="404972" h="409192">
                <a:moveTo>
                  <a:pt x="295719" y="397593"/>
                </a:moveTo>
                <a:cubicBezTo>
                  <a:pt x="296614" y="400282"/>
                  <a:pt x="296162" y="403237"/>
                  <a:pt x="294503" y="405535"/>
                </a:cubicBezTo>
                <a:cubicBezTo>
                  <a:pt x="292845" y="407832"/>
                  <a:pt x="290182" y="409192"/>
                  <a:pt x="287348" y="409189"/>
                </a:cubicBezTo>
                <a:lnTo>
                  <a:pt x="135585" y="409189"/>
                </a:lnTo>
                <a:cubicBezTo>
                  <a:pt x="132751" y="409192"/>
                  <a:pt x="130089" y="407832"/>
                  <a:pt x="128430" y="405535"/>
                </a:cubicBezTo>
                <a:cubicBezTo>
                  <a:pt x="126771" y="403237"/>
                  <a:pt x="126319" y="400282"/>
                  <a:pt x="127215" y="397593"/>
                </a:cubicBezTo>
                <a:lnTo>
                  <a:pt x="135409" y="373045"/>
                </a:lnTo>
                <a:cubicBezTo>
                  <a:pt x="138737" y="363063"/>
                  <a:pt x="148077" y="356327"/>
                  <a:pt x="158600" y="356322"/>
                </a:cubicBezTo>
                <a:lnTo>
                  <a:pt x="264334" y="356322"/>
                </a:lnTo>
                <a:cubicBezTo>
                  <a:pt x="274856" y="356327"/>
                  <a:pt x="284196" y="363063"/>
                  <a:pt x="287524" y="373045"/>
                </a:cubicBezTo>
                <a:close/>
                <a:moveTo>
                  <a:pt x="246711" y="356322"/>
                </a:moveTo>
                <a:lnTo>
                  <a:pt x="176222" y="356322"/>
                </a:lnTo>
                <a:lnTo>
                  <a:pt x="176222" y="338700"/>
                </a:lnTo>
                <a:cubicBezTo>
                  <a:pt x="176222" y="319234"/>
                  <a:pt x="192002" y="303455"/>
                  <a:pt x="211467" y="303455"/>
                </a:cubicBezTo>
                <a:cubicBezTo>
                  <a:pt x="230932" y="303455"/>
                  <a:pt x="246711" y="319234"/>
                  <a:pt x="246711" y="338700"/>
                </a:cubicBezTo>
                <a:close/>
                <a:moveTo>
                  <a:pt x="0" y="0"/>
                </a:moveTo>
                <a:moveTo>
                  <a:pt x="211467" y="303455"/>
                </a:moveTo>
                <a:lnTo>
                  <a:pt x="211467" y="91988"/>
                </a:lnTo>
                <a:moveTo>
                  <a:pt x="237900" y="65554"/>
                </a:moveTo>
                <a:cubicBezTo>
                  <a:pt x="237900" y="80153"/>
                  <a:pt x="226065" y="91988"/>
                  <a:pt x="211467" y="91988"/>
                </a:cubicBezTo>
                <a:cubicBezTo>
                  <a:pt x="196868" y="91988"/>
                  <a:pt x="185033" y="80153"/>
                  <a:pt x="185033" y="65554"/>
                </a:cubicBezTo>
                <a:cubicBezTo>
                  <a:pt x="188784" y="49008"/>
                  <a:pt x="195061" y="33139"/>
                  <a:pt x="203642" y="18503"/>
                </a:cubicBezTo>
                <a:cubicBezTo>
                  <a:pt x="205156" y="15579"/>
                  <a:pt x="208174" y="13743"/>
                  <a:pt x="211467" y="13743"/>
                </a:cubicBezTo>
                <a:cubicBezTo>
                  <a:pt x="214759" y="13743"/>
                  <a:pt x="217777" y="15579"/>
                  <a:pt x="219291" y="18503"/>
                </a:cubicBezTo>
                <a:cubicBezTo>
                  <a:pt x="227884" y="33133"/>
                  <a:pt x="234161" y="49005"/>
                  <a:pt x="237900" y="65554"/>
                </a:cubicBezTo>
                <a:close/>
                <a:moveTo>
                  <a:pt x="0" y="0"/>
                </a:moveTo>
                <a:moveTo>
                  <a:pt x="52866" y="127232"/>
                </a:moveTo>
                <a:lnTo>
                  <a:pt x="370067" y="127232"/>
                </a:lnTo>
                <a:moveTo>
                  <a:pt x="0" y="0"/>
                </a:moveTo>
                <a:moveTo>
                  <a:pt x="88111" y="215344"/>
                </a:moveTo>
                <a:lnTo>
                  <a:pt x="88111" y="127232"/>
                </a:lnTo>
                <a:moveTo>
                  <a:pt x="149154" y="215344"/>
                </a:moveTo>
                <a:cubicBezTo>
                  <a:pt x="151725" y="215318"/>
                  <a:pt x="154179" y="216416"/>
                  <a:pt x="155873" y="218350"/>
                </a:cubicBezTo>
                <a:cubicBezTo>
                  <a:pt x="157566" y="220284"/>
                  <a:pt x="158331" y="222861"/>
                  <a:pt x="157966" y="225406"/>
                </a:cubicBezTo>
                <a:cubicBezTo>
                  <a:pt x="153016" y="260144"/>
                  <a:pt x="123270" y="285951"/>
                  <a:pt x="88181" y="285951"/>
                </a:cubicBezTo>
                <a:cubicBezTo>
                  <a:pt x="53093" y="285951"/>
                  <a:pt x="23347" y="260144"/>
                  <a:pt x="18397" y="225406"/>
                </a:cubicBezTo>
                <a:cubicBezTo>
                  <a:pt x="18032" y="222861"/>
                  <a:pt x="18796" y="220284"/>
                  <a:pt x="20490" y="218350"/>
                </a:cubicBezTo>
                <a:cubicBezTo>
                  <a:pt x="22184" y="216416"/>
                  <a:pt x="24638" y="215318"/>
                  <a:pt x="27208" y="215344"/>
                </a:cubicBezTo>
                <a:close/>
                <a:moveTo>
                  <a:pt x="0" y="0"/>
                </a:moveTo>
                <a:moveTo>
                  <a:pt x="334823" y="215344"/>
                </a:moveTo>
                <a:lnTo>
                  <a:pt x="334823" y="127232"/>
                </a:lnTo>
                <a:moveTo>
                  <a:pt x="395796" y="215291"/>
                </a:moveTo>
                <a:cubicBezTo>
                  <a:pt x="398366" y="215265"/>
                  <a:pt x="400820" y="216363"/>
                  <a:pt x="402514" y="218297"/>
                </a:cubicBezTo>
                <a:cubicBezTo>
                  <a:pt x="404208" y="220231"/>
                  <a:pt x="404972" y="222808"/>
                  <a:pt x="404607" y="225353"/>
                </a:cubicBezTo>
                <a:cubicBezTo>
                  <a:pt x="399529" y="260986"/>
                  <a:pt x="368420" y="287070"/>
                  <a:pt x="332448" y="285857"/>
                </a:cubicBezTo>
                <a:cubicBezTo>
                  <a:pt x="296475" y="284645"/>
                  <a:pt x="267194" y="256525"/>
                  <a:pt x="264527" y="220630"/>
                </a:cubicBezTo>
                <a:cubicBezTo>
                  <a:pt x="264445" y="219263"/>
                  <a:pt x="264929" y="217921"/>
                  <a:pt x="265866" y="216921"/>
                </a:cubicBezTo>
                <a:cubicBezTo>
                  <a:pt x="266802" y="215921"/>
                  <a:pt x="268109" y="215351"/>
                  <a:pt x="269479" y="215344"/>
                </a:cubicBezTo>
                <a:close/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6">
            <a:extLst>
              <a:ext uri="{FF2B5EF4-FFF2-40B4-BE49-F238E27FC236}">
                <a16:creationId xmlns:a16="http://schemas.microsoft.com/office/drawing/2014/main" id="{8D58A6B0-5E64-0D72-6B2F-27E980D80916}"/>
              </a:ext>
            </a:extLst>
          </p:cNvPr>
          <p:cNvSpPr/>
          <p:nvPr/>
        </p:nvSpPr>
        <p:spPr>
          <a:xfrm>
            <a:off x="5875898" y="3245758"/>
            <a:ext cx="405312" cy="400425"/>
          </a:xfrm>
          <a:custGeom>
            <a:avLst/>
            <a:gdLst/>
            <a:ahLst/>
            <a:cxnLst/>
            <a:rect l="0" t="0" r="0" b="0"/>
            <a:pathLst>
              <a:path w="405312" h="400425">
                <a:moveTo>
                  <a:pt x="0" y="290410"/>
                </a:moveTo>
                <a:cubicBezTo>
                  <a:pt x="0" y="264297"/>
                  <a:pt x="21168" y="243129"/>
                  <a:pt x="47280" y="243129"/>
                </a:cubicBezTo>
                <a:cubicBezTo>
                  <a:pt x="73392" y="243129"/>
                  <a:pt x="94561" y="264297"/>
                  <a:pt x="94561" y="290410"/>
                </a:cubicBezTo>
                <a:cubicBezTo>
                  <a:pt x="94561" y="316522"/>
                  <a:pt x="73392" y="337690"/>
                  <a:pt x="47280" y="337690"/>
                </a:cubicBezTo>
                <a:cubicBezTo>
                  <a:pt x="21168" y="337690"/>
                  <a:pt x="0" y="316522"/>
                  <a:pt x="0" y="290410"/>
                </a:cubicBezTo>
                <a:moveTo>
                  <a:pt x="0" y="366432"/>
                </a:moveTo>
                <a:cubicBezTo>
                  <a:pt x="19977" y="352075"/>
                  <a:pt x="45392" y="347567"/>
                  <a:pt x="69088" y="354177"/>
                </a:cubicBezTo>
                <a:cubicBezTo>
                  <a:pt x="92785" y="360787"/>
                  <a:pt x="112197" y="377801"/>
                  <a:pt x="121857" y="400425"/>
                </a:cubicBezTo>
                <a:moveTo>
                  <a:pt x="310751" y="290410"/>
                </a:moveTo>
                <a:cubicBezTo>
                  <a:pt x="310751" y="264297"/>
                  <a:pt x="331919" y="243129"/>
                  <a:pt x="358031" y="243129"/>
                </a:cubicBezTo>
                <a:cubicBezTo>
                  <a:pt x="384143" y="243129"/>
                  <a:pt x="405312" y="264297"/>
                  <a:pt x="405312" y="290410"/>
                </a:cubicBezTo>
                <a:cubicBezTo>
                  <a:pt x="405312" y="316522"/>
                  <a:pt x="384143" y="337690"/>
                  <a:pt x="358031" y="337690"/>
                </a:cubicBezTo>
                <a:cubicBezTo>
                  <a:pt x="331919" y="337690"/>
                  <a:pt x="310751" y="316522"/>
                  <a:pt x="310751" y="290410"/>
                </a:cubicBezTo>
                <a:moveTo>
                  <a:pt x="283454" y="400425"/>
                </a:moveTo>
                <a:cubicBezTo>
                  <a:pt x="293114" y="377801"/>
                  <a:pt x="312527" y="360787"/>
                  <a:pt x="336223" y="354177"/>
                </a:cubicBezTo>
                <a:cubicBezTo>
                  <a:pt x="359919" y="347567"/>
                  <a:pt x="385335" y="352075"/>
                  <a:pt x="405312" y="366432"/>
                </a:cubicBezTo>
                <a:moveTo>
                  <a:pt x="141859" y="276893"/>
                </a:moveTo>
                <a:cubicBezTo>
                  <a:pt x="141850" y="243310"/>
                  <a:pt x="169072" y="216081"/>
                  <a:pt x="202656" y="216081"/>
                </a:cubicBezTo>
                <a:cubicBezTo>
                  <a:pt x="236239" y="216081"/>
                  <a:pt x="263461" y="243310"/>
                  <a:pt x="263452" y="276893"/>
                </a:cubicBezTo>
                <a:cubicBezTo>
                  <a:pt x="263461" y="310477"/>
                  <a:pt x="236239" y="337706"/>
                  <a:pt x="202656" y="337706"/>
                </a:cubicBezTo>
                <a:cubicBezTo>
                  <a:pt x="169072" y="337706"/>
                  <a:pt x="141850" y="310477"/>
                  <a:pt x="141859" y="276893"/>
                </a:cubicBezTo>
                <a:moveTo>
                  <a:pt x="121857" y="400425"/>
                </a:moveTo>
                <a:cubicBezTo>
                  <a:pt x="142563" y="377679"/>
                  <a:pt x="171897" y="364713"/>
                  <a:pt x="202656" y="364713"/>
                </a:cubicBezTo>
                <a:cubicBezTo>
                  <a:pt x="233414" y="364713"/>
                  <a:pt x="262749" y="377679"/>
                  <a:pt x="283454" y="400425"/>
                </a:cubicBezTo>
                <a:moveTo>
                  <a:pt x="175641" y="121606"/>
                </a:moveTo>
                <a:cubicBezTo>
                  <a:pt x="175641" y="136526"/>
                  <a:pt x="187736" y="148621"/>
                  <a:pt x="202656" y="148621"/>
                </a:cubicBezTo>
                <a:cubicBezTo>
                  <a:pt x="217576" y="148621"/>
                  <a:pt x="229671" y="136526"/>
                  <a:pt x="229671" y="121606"/>
                </a:cubicBezTo>
                <a:cubicBezTo>
                  <a:pt x="229671" y="106686"/>
                  <a:pt x="217575" y="94591"/>
                  <a:pt x="202656" y="94591"/>
                </a:cubicBezTo>
                <a:cubicBezTo>
                  <a:pt x="187736" y="94591"/>
                  <a:pt x="175641" y="106686"/>
                  <a:pt x="175641" y="121606"/>
                </a:cubicBezTo>
                <a:moveTo>
                  <a:pt x="150599" y="187689"/>
                </a:moveTo>
                <a:lnTo>
                  <a:pt x="124060" y="193840"/>
                </a:lnTo>
                <a:cubicBezTo>
                  <a:pt x="113751" y="196145"/>
                  <a:pt x="103141" y="191470"/>
                  <a:pt x="97886" y="182306"/>
                </a:cubicBezTo>
                <a:cubicBezTo>
                  <a:pt x="92631" y="173142"/>
                  <a:pt x="93954" y="161623"/>
                  <a:pt x="101151" y="153890"/>
                </a:cubicBezTo>
                <a:lnTo>
                  <a:pt x="119672" y="133871"/>
                </a:lnTo>
                <a:cubicBezTo>
                  <a:pt x="126087" y="126945"/>
                  <a:pt x="126087" y="116249"/>
                  <a:pt x="119672" y="109323"/>
                </a:cubicBezTo>
                <a:lnTo>
                  <a:pt x="101116" y="89322"/>
                </a:lnTo>
                <a:cubicBezTo>
                  <a:pt x="93930" y="81583"/>
                  <a:pt x="92612" y="70071"/>
                  <a:pt x="97864" y="60908"/>
                </a:cubicBezTo>
                <a:cubicBezTo>
                  <a:pt x="103116" y="51746"/>
                  <a:pt x="113716" y="47065"/>
                  <a:pt x="124025" y="49355"/>
                </a:cubicBezTo>
                <a:lnTo>
                  <a:pt x="150564" y="55505"/>
                </a:lnTo>
                <a:cubicBezTo>
                  <a:pt x="159762" y="57607"/>
                  <a:pt x="169014" y="52211"/>
                  <a:pt x="171711" y="43169"/>
                </a:cubicBezTo>
                <a:lnTo>
                  <a:pt x="179747" y="17071"/>
                </a:lnTo>
                <a:cubicBezTo>
                  <a:pt x="182791" y="6937"/>
                  <a:pt x="192119" y="0"/>
                  <a:pt x="202700" y="0"/>
                </a:cubicBezTo>
                <a:cubicBezTo>
                  <a:pt x="213280" y="0"/>
                  <a:pt x="222609" y="6938"/>
                  <a:pt x="225653" y="17071"/>
                </a:cubicBezTo>
                <a:lnTo>
                  <a:pt x="233618" y="43240"/>
                </a:lnTo>
                <a:cubicBezTo>
                  <a:pt x="236315" y="52281"/>
                  <a:pt x="245567" y="57678"/>
                  <a:pt x="254765" y="55575"/>
                </a:cubicBezTo>
                <a:lnTo>
                  <a:pt x="281198" y="49425"/>
                </a:lnTo>
                <a:cubicBezTo>
                  <a:pt x="291507" y="47135"/>
                  <a:pt x="302108" y="51817"/>
                  <a:pt x="307359" y="60979"/>
                </a:cubicBezTo>
                <a:cubicBezTo>
                  <a:pt x="312611" y="70141"/>
                  <a:pt x="311293" y="81654"/>
                  <a:pt x="304107" y="89393"/>
                </a:cubicBezTo>
                <a:lnTo>
                  <a:pt x="285621" y="109323"/>
                </a:lnTo>
                <a:cubicBezTo>
                  <a:pt x="279224" y="116255"/>
                  <a:pt x="279224" y="126939"/>
                  <a:pt x="285621" y="133871"/>
                </a:cubicBezTo>
                <a:lnTo>
                  <a:pt x="304195" y="153890"/>
                </a:lnTo>
                <a:cubicBezTo>
                  <a:pt x="311392" y="161623"/>
                  <a:pt x="312716" y="173142"/>
                  <a:pt x="307461" y="182306"/>
                </a:cubicBezTo>
                <a:cubicBezTo>
                  <a:pt x="302205" y="191470"/>
                  <a:pt x="291596" y="196145"/>
                  <a:pt x="281286" y="193840"/>
                </a:cubicBezTo>
                <a:lnTo>
                  <a:pt x="254853" y="187690"/>
                </a:lnTo>
                <a:moveTo>
                  <a:pt x="155075" y="238988"/>
                </a:moveTo>
                <a:cubicBezTo>
                  <a:pt x="184912" y="265193"/>
                  <a:pt x="223771" y="278767"/>
                  <a:pt x="263435" y="276841"/>
                </a:cubicBezTo>
                <a:moveTo>
                  <a:pt x="10150" y="261227"/>
                </a:moveTo>
                <a:cubicBezTo>
                  <a:pt x="33486" y="281462"/>
                  <a:pt x="63728" y="291915"/>
                  <a:pt x="94578" y="290410"/>
                </a:cubicBezTo>
                <a:moveTo>
                  <a:pt x="320883" y="261227"/>
                </a:moveTo>
                <a:cubicBezTo>
                  <a:pt x="344220" y="281462"/>
                  <a:pt x="374461" y="291915"/>
                  <a:pt x="405312" y="290410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7">
            <a:extLst>
              <a:ext uri="{FF2B5EF4-FFF2-40B4-BE49-F238E27FC236}">
                <a16:creationId xmlns:a16="http://schemas.microsoft.com/office/drawing/2014/main" id="{24EC5D72-8BC9-CFF8-38FD-20B054DC4289}"/>
              </a:ext>
            </a:extLst>
          </p:cNvPr>
          <p:cNvSpPr/>
          <p:nvPr/>
        </p:nvSpPr>
        <p:spPr>
          <a:xfrm>
            <a:off x="6721767" y="3238264"/>
            <a:ext cx="405312" cy="410369"/>
          </a:xfrm>
          <a:custGeom>
            <a:avLst/>
            <a:gdLst/>
            <a:ahLst/>
            <a:cxnLst/>
            <a:rect l="0" t="0" r="0" b="0"/>
            <a:pathLst>
              <a:path w="405312" h="410369">
                <a:moveTo>
                  <a:pt x="149789" y="216771"/>
                </a:moveTo>
                <a:lnTo>
                  <a:pt x="149789" y="188716"/>
                </a:lnTo>
                <a:cubicBezTo>
                  <a:pt x="149789" y="158107"/>
                  <a:pt x="158247" y="137330"/>
                  <a:pt x="171358" y="129788"/>
                </a:cubicBezTo>
                <a:moveTo>
                  <a:pt x="171376" y="129788"/>
                </a:moveTo>
                <a:cubicBezTo>
                  <a:pt x="171376" y="129788"/>
                  <a:pt x="124889" y="0"/>
                  <a:pt x="284035" y="5216"/>
                </a:cubicBezTo>
                <a:cubicBezTo>
                  <a:pt x="240632" y="40302"/>
                  <a:pt x="275030" y="147797"/>
                  <a:pt x="171376" y="129788"/>
                </a:cubicBezTo>
                <a:close/>
                <a:moveTo>
                  <a:pt x="155727" y="150476"/>
                </a:moveTo>
                <a:cubicBezTo>
                  <a:pt x="46998" y="182143"/>
                  <a:pt x="59052" y="92199"/>
                  <a:pt x="2079" y="55051"/>
                </a:cubicBezTo>
                <a:cubicBezTo>
                  <a:pt x="68533" y="34803"/>
                  <a:pt x="109363" y="60655"/>
                  <a:pt x="125629" y="74753"/>
                </a:cubicBezTo>
                <a:moveTo>
                  <a:pt x="405312" y="151322"/>
                </a:moveTo>
                <a:lnTo>
                  <a:pt x="299807" y="286150"/>
                </a:lnTo>
                <a:cubicBezTo>
                  <a:pt x="293568" y="294122"/>
                  <a:pt x="284202" y="299026"/>
                  <a:pt x="274096" y="299613"/>
                </a:cubicBezTo>
                <a:lnTo>
                  <a:pt x="125911" y="308248"/>
                </a:lnTo>
                <a:cubicBezTo>
                  <a:pt x="118340" y="308720"/>
                  <a:pt x="111555" y="303604"/>
                  <a:pt x="109927" y="296195"/>
                </a:cubicBezTo>
                <a:lnTo>
                  <a:pt x="109927" y="296195"/>
                </a:lnTo>
                <a:cubicBezTo>
                  <a:pt x="108215" y="288384"/>
                  <a:pt x="112773" y="280563"/>
                  <a:pt x="120412" y="278202"/>
                </a:cubicBezTo>
                <a:lnTo>
                  <a:pt x="240543" y="238094"/>
                </a:lnTo>
                <a:lnTo>
                  <a:pt x="380641" y="25129"/>
                </a:lnTo>
                <a:moveTo>
                  <a:pt x="149665" y="348691"/>
                </a:moveTo>
                <a:lnTo>
                  <a:pt x="149665" y="410369"/>
                </a:lnTo>
                <a:moveTo>
                  <a:pt x="0" y="366314"/>
                </a:moveTo>
                <a:lnTo>
                  <a:pt x="96922" y="366314"/>
                </a:lnTo>
                <a:moveTo>
                  <a:pt x="403179" y="366314"/>
                </a:moveTo>
                <a:lnTo>
                  <a:pt x="200523" y="366314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F452C83D-A231-09F2-24A3-7BB52AECA0BB}"/>
              </a:ext>
            </a:extLst>
          </p:cNvPr>
          <p:cNvSpPr/>
          <p:nvPr/>
        </p:nvSpPr>
        <p:spPr>
          <a:xfrm>
            <a:off x="8404694" y="3234510"/>
            <a:ext cx="409717" cy="409717"/>
          </a:xfrm>
          <a:custGeom>
            <a:avLst/>
            <a:gdLst/>
            <a:ahLst/>
            <a:cxnLst/>
            <a:rect l="0" t="0" r="0" b="0"/>
            <a:pathLst>
              <a:path w="409717" h="409717">
                <a:moveTo>
                  <a:pt x="126879" y="228208"/>
                </a:moveTo>
                <a:cubicBezTo>
                  <a:pt x="126879" y="182390"/>
                  <a:pt x="165648" y="143621"/>
                  <a:pt x="211467" y="143621"/>
                </a:cubicBezTo>
                <a:cubicBezTo>
                  <a:pt x="257285" y="143621"/>
                  <a:pt x="296054" y="182390"/>
                  <a:pt x="296054" y="228208"/>
                </a:cubicBezTo>
                <a:cubicBezTo>
                  <a:pt x="296054" y="251117"/>
                  <a:pt x="287242" y="272264"/>
                  <a:pt x="271382" y="288124"/>
                </a:cubicBezTo>
                <a:cubicBezTo>
                  <a:pt x="257285" y="302221"/>
                  <a:pt x="248474" y="321606"/>
                  <a:pt x="248474" y="342753"/>
                </a:cubicBezTo>
                <a:lnTo>
                  <a:pt x="248474" y="360375"/>
                </a:lnTo>
                <a:cubicBezTo>
                  <a:pt x="248474" y="377997"/>
                  <a:pt x="234376" y="392095"/>
                  <a:pt x="216753" y="392095"/>
                </a:cubicBezTo>
                <a:lnTo>
                  <a:pt x="206180" y="392095"/>
                </a:lnTo>
                <a:cubicBezTo>
                  <a:pt x="188558" y="392095"/>
                  <a:pt x="174460" y="377997"/>
                  <a:pt x="174460" y="360375"/>
                </a:cubicBezTo>
                <a:lnTo>
                  <a:pt x="174460" y="342753"/>
                </a:lnTo>
                <a:cubicBezTo>
                  <a:pt x="174460" y="321606"/>
                  <a:pt x="165648" y="302221"/>
                  <a:pt x="151551" y="288124"/>
                </a:cubicBezTo>
                <a:cubicBezTo>
                  <a:pt x="135691" y="272264"/>
                  <a:pt x="126879" y="251117"/>
                  <a:pt x="126879" y="228208"/>
                </a:cubicBezTo>
                <a:close/>
                <a:moveTo>
                  <a:pt x="211467" y="392095"/>
                </a:moveTo>
                <a:lnTo>
                  <a:pt x="211467" y="409717"/>
                </a:lnTo>
                <a:moveTo>
                  <a:pt x="249739" y="328655"/>
                </a:moveTo>
                <a:lnTo>
                  <a:pt x="172986" y="328655"/>
                </a:lnTo>
                <a:moveTo>
                  <a:pt x="339228" y="271382"/>
                </a:moveTo>
                <a:cubicBezTo>
                  <a:pt x="339228" y="251919"/>
                  <a:pt x="355007" y="236138"/>
                  <a:pt x="374473" y="236138"/>
                </a:cubicBezTo>
                <a:cubicBezTo>
                  <a:pt x="393937" y="236138"/>
                  <a:pt x="409717" y="251919"/>
                  <a:pt x="409717" y="271382"/>
                </a:cubicBezTo>
                <a:cubicBezTo>
                  <a:pt x="409717" y="290848"/>
                  <a:pt x="393937" y="306627"/>
                  <a:pt x="374473" y="306627"/>
                </a:cubicBezTo>
                <a:cubicBezTo>
                  <a:pt x="355007" y="306627"/>
                  <a:pt x="339228" y="290848"/>
                  <a:pt x="339228" y="271382"/>
                </a:cubicBezTo>
                <a:close/>
                <a:moveTo>
                  <a:pt x="43175" y="180628"/>
                </a:moveTo>
                <a:cubicBezTo>
                  <a:pt x="43175" y="88992"/>
                  <a:pt x="118951" y="13216"/>
                  <a:pt x="210586" y="13216"/>
                </a:cubicBezTo>
                <a:cubicBezTo>
                  <a:pt x="302221" y="13216"/>
                  <a:pt x="377997" y="88992"/>
                  <a:pt x="377997" y="180628"/>
                </a:cubicBezTo>
                <a:moveTo>
                  <a:pt x="0" y="0"/>
                </a:moveTo>
                <a:moveTo>
                  <a:pt x="369186" y="59036"/>
                </a:moveTo>
                <a:lnTo>
                  <a:pt x="319844" y="108378"/>
                </a:lnTo>
                <a:moveTo>
                  <a:pt x="43175" y="266098"/>
                </a:moveTo>
                <a:cubicBezTo>
                  <a:pt x="46094" y="266098"/>
                  <a:pt x="48461" y="268464"/>
                  <a:pt x="48461" y="271384"/>
                </a:cubicBezTo>
                <a:cubicBezTo>
                  <a:pt x="48461" y="274304"/>
                  <a:pt x="46094" y="276671"/>
                  <a:pt x="43175" y="276671"/>
                </a:cubicBezTo>
                <a:moveTo>
                  <a:pt x="43175" y="276671"/>
                </a:moveTo>
                <a:cubicBezTo>
                  <a:pt x="40255" y="276671"/>
                  <a:pt x="37888" y="274304"/>
                  <a:pt x="37888" y="271384"/>
                </a:cubicBezTo>
                <a:cubicBezTo>
                  <a:pt x="37888" y="268464"/>
                  <a:pt x="40255" y="266098"/>
                  <a:pt x="43175" y="266098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49">
            <a:extLst>
              <a:ext uri="{FF2B5EF4-FFF2-40B4-BE49-F238E27FC236}">
                <a16:creationId xmlns:a16="http://schemas.microsoft.com/office/drawing/2014/main" id="{365F6BA6-F3CA-F6CB-8AEE-216294EEABB7}"/>
              </a:ext>
            </a:extLst>
          </p:cNvPr>
          <p:cNvSpPr/>
          <p:nvPr/>
        </p:nvSpPr>
        <p:spPr>
          <a:xfrm>
            <a:off x="7585259" y="3220060"/>
            <a:ext cx="370067" cy="428573"/>
          </a:xfrm>
          <a:custGeom>
            <a:avLst/>
            <a:gdLst/>
            <a:ahLst/>
            <a:cxnLst/>
            <a:rect l="0" t="0" r="0" b="0"/>
            <a:pathLst>
              <a:path w="370067" h="428573">
                <a:moveTo>
                  <a:pt x="96922" y="71370"/>
                </a:moveTo>
                <a:cubicBezTo>
                  <a:pt x="96922" y="17269"/>
                  <a:pt x="168997" y="0"/>
                  <a:pt x="185033" y="66788"/>
                </a:cubicBezTo>
                <a:cubicBezTo>
                  <a:pt x="201070" y="1762"/>
                  <a:pt x="273145" y="18150"/>
                  <a:pt x="273145" y="72251"/>
                </a:cubicBezTo>
                <a:cubicBezTo>
                  <a:pt x="273145" y="111372"/>
                  <a:pt x="209352" y="163358"/>
                  <a:pt x="190320" y="177984"/>
                </a:cubicBezTo>
                <a:cubicBezTo>
                  <a:pt x="187168" y="180277"/>
                  <a:pt x="182898" y="180277"/>
                  <a:pt x="179747" y="177984"/>
                </a:cubicBezTo>
                <a:cubicBezTo>
                  <a:pt x="160715" y="163358"/>
                  <a:pt x="96922" y="111372"/>
                  <a:pt x="96922" y="71370"/>
                </a:cubicBezTo>
                <a:close/>
                <a:moveTo>
                  <a:pt x="246711" y="234728"/>
                </a:moveTo>
                <a:cubicBezTo>
                  <a:pt x="246711" y="205531"/>
                  <a:pt x="270381" y="181861"/>
                  <a:pt x="299578" y="181861"/>
                </a:cubicBezTo>
                <a:cubicBezTo>
                  <a:pt x="328776" y="181861"/>
                  <a:pt x="352445" y="205531"/>
                  <a:pt x="352445" y="234728"/>
                </a:cubicBezTo>
                <a:cubicBezTo>
                  <a:pt x="352445" y="263926"/>
                  <a:pt x="328776" y="287595"/>
                  <a:pt x="299578" y="287595"/>
                </a:cubicBezTo>
                <a:cubicBezTo>
                  <a:pt x="270381" y="287595"/>
                  <a:pt x="246711" y="263926"/>
                  <a:pt x="246711" y="234728"/>
                </a:cubicBezTo>
                <a:moveTo>
                  <a:pt x="353150" y="243539"/>
                </a:moveTo>
                <a:cubicBezTo>
                  <a:pt x="332876" y="243469"/>
                  <a:pt x="313613" y="234673"/>
                  <a:pt x="300283" y="219397"/>
                </a:cubicBezTo>
                <a:cubicBezTo>
                  <a:pt x="286953" y="234673"/>
                  <a:pt x="267690" y="243469"/>
                  <a:pt x="247416" y="243539"/>
                </a:cubicBezTo>
                <a:moveTo>
                  <a:pt x="229089" y="428573"/>
                </a:moveTo>
                <a:lnTo>
                  <a:pt x="245654" y="357027"/>
                </a:lnTo>
                <a:cubicBezTo>
                  <a:pt x="251436" y="331905"/>
                  <a:pt x="273799" y="314104"/>
                  <a:pt x="299578" y="314104"/>
                </a:cubicBezTo>
                <a:cubicBezTo>
                  <a:pt x="325357" y="314104"/>
                  <a:pt x="347720" y="331905"/>
                  <a:pt x="353502" y="357027"/>
                </a:cubicBezTo>
                <a:lnTo>
                  <a:pt x="370067" y="428573"/>
                </a:lnTo>
                <a:moveTo>
                  <a:pt x="266096" y="325307"/>
                </a:moveTo>
                <a:lnTo>
                  <a:pt x="299578" y="375706"/>
                </a:lnTo>
                <a:lnTo>
                  <a:pt x="333060" y="325307"/>
                </a:lnTo>
                <a:moveTo>
                  <a:pt x="17622" y="234728"/>
                </a:moveTo>
                <a:cubicBezTo>
                  <a:pt x="17622" y="205531"/>
                  <a:pt x="41291" y="181861"/>
                  <a:pt x="70489" y="181861"/>
                </a:cubicBezTo>
                <a:cubicBezTo>
                  <a:pt x="99686" y="181861"/>
                  <a:pt x="123355" y="205531"/>
                  <a:pt x="123355" y="234728"/>
                </a:cubicBezTo>
                <a:cubicBezTo>
                  <a:pt x="123355" y="263926"/>
                  <a:pt x="99686" y="287595"/>
                  <a:pt x="70489" y="287595"/>
                </a:cubicBezTo>
                <a:cubicBezTo>
                  <a:pt x="41291" y="287595"/>
                  <a:pt x="17622" y="263926"/>
                  <a:pt x="17622" y="234728"/>
                </a:cubicBezTo>
                <a:moveTo>
                  <a:pt x="124060" y="243539"/>
                </a:moveTo>
                <a:cubicBezTo>
                  <a:pt x="103786" y="243469"/>
                  <a:pt x="84524" y="234673"/>
                  <a:pt x="71193" y="219397"/>
                </a:cubicBezTo>
                <a:cubicBezTo>
                  <a:pt x="57863" y="234673"/>
                  <a:pt x="38601" y="243469"/>
                  <a:pt x="18327" y="243539"/>
                </a:cubicBezTo>
                <a:moveTo>
                  <a:pt x="0" y="428573"/>
                </a:moveTo>
                <a:lnTo>
                  <a:pt x="16564" y="357027"/>
                </a:lnTo>
                <a:cubicBezTo>
                  <a:pt x="22346" y="331905"/>
                  <a:pt x="44710" y="314104"/>
                  <a:pt x="70489" y="314104"/>
                </a:cubicBezTo>
                <a:cubicBezTo>
                  <a:pt x="96267" y="314104"/>
                  <a:pt x="118631" y="331905"/>
                  <a:pt x="124413" y="357027"/>
                </a:cubicBezTo>
                <a:lnTo>
                  <a:pt x="140978" y="428573"/>
                </a:lnTo>
                <a:moveTo>
                  <a:pt x="37006" y="325307"/>
                </a:moveTo>
                <a:lnTo>
                  <a:pt x="70489" y="375706"/>
                </a:lnTo>
                <a:lnTo>
                  <a:pt x="103971" y="325307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6187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F5031-B25C-4E03-30FC-8729E33D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160AE97-AD25-F1EF-B14A-BF58FE679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AA2D0B-3541-D86B-9BA3-6634FDBC6451}"/>
              </a:ext>
            </a:extLst>
          </p:cNvPr>
          <p:cNvSpPr txBox="1"/>
          <p:nvPr/>
        </p:nvSpPr>
        <p:spPr>
          <a:xfrm>
            <a:off x="100338" y="923510"/>
            <a:ext cx="54159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Negocio</a:t>
            </a:r>
          </a:p>
          <a:p>
            <a:endParaRPr lang="pt-BR" sz="1400" b="1" dirty="0">
              <a:latin typeface="Hurme Geometric Sans 1" panose="020B0400020000000000" pitchFamily="34" charset="0"/>
            </a:endParaRPr>
          </a:p>
          <a:p>
            <a:r>
              <a:rPr lang="pt-BR" sz="1600" dirty="0">
                <a:effectLst/>
                <a:latin typeface="Helvetica" pitchFamily="2" charset="0"/>
              </a:rPr>
              <a:t>A ideia base do negócio é estruturar uma operação de refino de petróleo no Paraguai, aproveitando a compra de petróleo no mercado off-</a:t>
            </a:r>
            <a:r>
              <a:rPr lang="pt-BR" sz="1600" dirty="0" err="1">
                <a:effectLst/>
                <a:latin typeface="Helvetica" pitchFamily="2" charset="0"/>
              </a:rPr>
              <a:t>market</a:t>
            </a:r>
            <a:r>
              <a:rPr lang="pt-BR" sz="1600" dirty="0">
                <a:effectLst/>
                <a:latin typeface="Helvetica" pitchFamily="2" charset="0"/>
              </a:rPr>
              <a:t> (transações privadas, fora de bolsas tradicionais) a preços competitivos. O petróleo seria beneficiado em uma refinaria instalada no Paraguai, utilizando o regime de maquila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endParaRPr lang="pt-BR" b="1" dirty="0">
              <a:latin typeface="Hurme Geometric Sans 1" panose="020B0400020000000000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1957B7-2FA3-6A8F-7598-6BA76B9EDD47}"/>
              </a:ext>
            </a:extLst>
          </p:cNvPr>
          <p:cNvGrpSpPr/>
          <p:nvPr/>
        </p:nvGrpSpPr>
        <p:grpSpPr>
          <a:xfrm>
            <a:off x="6344997" y="1244079"/>
            <a:ext cx="357510" cy="268132"/>
            <a:chOff x="402198" y="491575"/>
            <a:chExt cx="357510" cy="268132"/>
          </a:xfrm>
        </p:grpSpPr>
        <p:sp>
          <p:nvSpPr>
            <p:cNvPr id="57" name="Rounded Rectangle 1">
              <a:extLst>
                <a:ext uri="{FF2B5EF4-FFF2-40B4-BE49-F238E27FC236}">
                  <a16:creationId xmlns:a16="http://schemas.microsoft.com/office/drawing/2014/main" id="{697DF45F-0C42-53F9-AC65-CB6045D9CB11}"/>
                </a:ext>
              </a:extLst>
            </p:cNvPr>
            <p:cNvSpPr/>
            <p:nvPr/>
          </p:nvSpPr>
          <p:spPr>
            <a:xfrm>
              <a:off x="402198" y="491575"/>
              <a:ext cx="357510" cy="268132"/>
            </a:xfrm>
            <a:custGeom>
              <a:avLst/>
              <a:gdLst/>
              <a:ahLst/>
              <a:cxnLst/>
              <a:rect l="0" t="0" r="0" b="0"/>
              <a:pathLst>
                <a:path w="357510" h="268132">
                  <a:moveTo>
                    <a:pt x="178754" y="268132"/>
                  </a:moveTo>
                  <a:lnTo>
                    <a:pt x="0" y="217075"/>
                  </a:lnTo>
                  <a:lnTo>
                    <a:pt x="0" y="44688"/>
                  </a:lnTo>
                  <a:lnTo>
                    <a:pt x="178754" y="0"/>
                  </a:lnTo>
                  <a:lnTo>
                    <a:pt x="357510" y="44688"/>
                  </a:lnTo>
                  <a:lnTo>
                    <a:pt x="357510" y="2170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2">
              <a:extLst>
                <a:ext uri="{FF2B5EF4-FFF2-40B4-BE49-F238E27FC236}">
                  <a16:creationId xmlns:a16="http://schemas.microsoft.com/office/drawing/2014/main" id="{1BDF62AA-3603-29F7-CA2D-F7C0527B086F}"/>
                </a:ext>
              </a:extLst>
            </p:cNvPr>
            <p:cNvSpPr/>
            <p:nvPr/>
          </p:nvSpPr>
          <p:spPr>
            <a:xfrm>
              <a:off x="402198" y="491575"/>
              <a:ext cx="357510" cy="268132"/>
            </a:xfrm>
            <a:custGeom>
              <a:avLst/>
              <a:gdLst/>
              <a:ahLst/>
              <a:cxnLst/>
              <a:rect l="0" t="0" r="0" b="0"/>
              <a:pathLst>
                <a:path w="357510" h="268132">
                  <a:moveTo>
                    <a:pt x="178754" y="268132"/>
                  </a:moveTo>
                  <a:lnTo>
                    <a:pt x="0" y="217075"/>
                  </a:lnTo>
                  <a:lnTo>
                    <a:pt x="0" y="44688"/>
                  </a:lnTo>
                  <a:moveTo>
                    <a:pt x="178754" y="268132"/>
                  </a:moveTo>
                  <a:lnTo>
                    <a:pt x="178754" y="96825"/>
                  </a:lnTo>
                  <a:moveTo>
                    <a:pt x="357510" y="44688"/>
                  </a:moveTo>
                  <a:lnTo>
                    <a:pt x="357510" y="217075"/>
                  </a:lnTo>
                  <a:lnTo>
                    <a:pt x="178754" y="268132"/>
                  </a:lnTo>
                  <a:moveTo>
                    <a:pt x="0" y="44688"/>
                  </a:moveTo>
                  <a:lnTo>
                    <a:pt x="178754" y="96825"/>
                  </a:lnTo>
                  <a:moveTo>
                    <a:pt x="0" y="44688"/>
                  </a:moveTo>
                  <a:lnTo>
                    <a:pt x="178754" y="0"/>
                  </a:lnTo>
                  <a:lnTo>
                    <a:pt x="357510" y="44688"/>
                  </a:lnTo>
                  <a:moveTo>
                    <a:pt x="178754" y="96825"/>
                  </a:moveTo>
                  <a:lnTo>
                    <a:pt x="357510" y="44688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D65F1D-F9BC-0FB9-B9AC-2672C90BE1BD}"/>
              </a:ext>
            </a:extLst>
          </p:cNvPr>
          <p:cNvGrpSpPr/>
          <p:nvPr/>
        </p:nvGrpSpPr>
        <p:grpSpPr>
          <a:xfrm>
            <a:off x="6344997" y="1996340"/>
            <a:ext cx="357510" cy="230891"/>
            <a:chOff x="402198" y="1243836"/>
            <a:chExt cx="357510" cy="23089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D6A4AA38-3446-25D9-3814-E6990E132FDB}"/>
                </a:ext>
              </a:extLst>
            </p:cNvPr>
            <p:cNvSpPr/>
            <p:nvPr/>
          </p:nvSpPr>
          <p:spPr>
            <a:xfrm>
              <a:off x="402198" y="1243836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5">
              <a:extLst>
                <a:ext uri="{FF2B5EF4-FFF2-40B4-BE49-F238E27FC236}">
                  <a16:creationId xmlns:a16="http://schemas.microsoft.com/office/drawing/2014/main" id="{29CF05BE-D7C8-DAB5-196A-45F2F033EE53}"/>
                </a:ext>
              </a:extLst>
            </p:cNvPr>
            <p:cNvSpPr/>
            <p:nvPr/>
          </p:nvSpPr>
          <p:spPr>
            <a:xfrm>
              <a:off x="402198" y="1243836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2" name="Rounded Rectangle 7">
            <a:extLst>
              <a:ext uri="{FF2B5EF4-FFF2-40B4-BE49-F238E27FC236}">
                <a16:creationId xmlns:a16="http://schemas.microsoft.com/office/drawing/2014/main" id="{69E4783F-B557-0A12-C38F-B00979ED750B}"/>
              </a:ext>
            </a:extLst>
          </p:cNvPr>
          <p:cNvSpPr/>
          <p:nvPr/>
        </p:nvSpPr>
        <p:spPr>
          <a:xfrm>
            <a:off x="7283459" y="1735655"/>
            <a:ext cx="1029233" cy="89378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68646B-9122-E436-8401-551C177E9C88}"/>
              </a:ext>
            </a:extLst>
          </p:cNvPr>
          <p:cNvGrpSpPr/>
          <p:nvPr/>
        </p:nvGrpSpPr>
        <p:grpSpPr>
          <a:xfrm>
            <a:off x="6210931" y="1385594"/>
            <a:ext cx="625642" cy="662882"/>
            <a:chOff x="268132" y="633090"/>
            <a:chExt cx="625642" cy="662882"/>
          </a:xfrm>
        </p:grpSpPr>
        <p:sp>
          <p:nvSpPr>
            <p:cNvPr id="64" name="Rounded Rectangle 8">
              <a:extLst>
                <a:ext uri="{FF2B5EF4-FFF2-40B4-BE49-F238E27FC236}">
                  <a16:creationId xmlns:a16="http://schemas.microsoft.com/office/drawing/2014/main" id="{090F6676-0AF3-3278-AEBE-BBD7F3036D34}"/>
                </a:ext>
              </a:extLst>
            </p:cNvPr>
            <p:cNvSpPr/>
            <p:nvPr/>
          </p:nvSpPr>
          <p:spPr>
            <a:xfrm>
              <a:off x="268132" y="633090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5" name="Rounded Rectangle 9">
              <a:extLst>
                <a:ext uri="{FF2B5EF4-FFF2-40B4-BE49-F238E27FC236}">
                  <a16:creationId xmlns:a16="http://schemas.microsoft.com/office/drawing/2014/main" id="{01E5C62B-5B01-E783-8128-A927BA356C36}"/>
                </a:ext>
              </a:extLst>
            </p:cNvPr>
            <p:cNvSpPr/>
            <p:nvPr/>
          </p:nvSpPr>
          <p:spPr>
            <a:xfrm>
              <a:off x="268132" y="633090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3C53549-8D4A-5BC3-954D-6E6FC07A61CB}"/>
              </a:ext>
            </a:extLst>
          </p:cNvPr>
          <p:cNvGrpSpPr/>
          <p:nvPr/>
        </p:nvGrpSpPr>
        <p:grpSpPr>
          <a:xfrm>
            <a:off x="6344997" y="2800737"/>
            <a:ext cx="357510" cy="230891"/>
            <a:chOff x="402198" y="2048233"/>
            <a:chExt cx="357510" cy="230891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4A72763E-A4A4-5A72-E0E9-936A4AC10CD5}"/>
                </a:ext>
              </a:extLst>
            </p:cNvPr>
            <p:cNvSpPr/>
            <p:nvPr/>
          </p:nvSpPr>
          <p:spPr>
            <a:xfrm>
              <a:off x="402198" y="204823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12">
              <a:extLst>
                <a:ext uri="{FF2B5EF4-FFF2-40B4-BE49-F238E27FC236}">
                  <a16:creationId xmlns:a16="http://schemas.microsoft.com/office/drawing/2014/main" id="{D43379F3-3E90-2942-79D7-DFFB6D76D14D}"/>
                </a:ext>
              </a:extLst>
            </p:cNvPr>
            <p:cNvSpPr/>
            <p:nvPr/>
          </p:nvSpPr>
          <p:spPr>
            <a:xfrm>
              <a:off x="402198" y="204823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9" name="Rounded Rectangle 14">
            <a:extLst>
              <a:ext uri="{FF2B5EF4-FFF2-40B4-BE49-F238E27FC236}">
                <a16:creationId xmlns:a16="http://schemas.microsoft.com/office/drawing/2014/main" id="{CA29F076-176D-774D-88A7-7C59579DFBB1}"/>
              </a:ext>
            </a:extLst>
          </p:cNvPr>
          <p:cNvSpPr/>
          <p:nvPr/>
        </p:nvSpPr>
        <p:spPr>
          <a:xfrm>
            <a:off x="7283460" y="2495364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5B521E3-F45B-FB80-F702-91F684FF1C4A}"/>
              </a:ext>
            </a:extLst>
          </p:cNvPr>
          <p:cNvGrpSpPr/>
          <p:nvPr/>
        </p:nvGrpSpPr>
        <p:grpSpPr>
          <a:xfrm>
            <a:off x="6210931" y="2100613"/>
            <a:ext cx="625642" cy="752260"/>
            <a:chOff x="268132" y="1348109"/>
            <a:chExt cx="625642" cy="752260"/>
          </a:xfrm>
        </p:grpSpPr>
        <p:sp>
          <p:nvSpPr>
            <p:cNvPr id="71" name="Rounded Rectangle 15">
              <a:extLst>
                <a:ext uri="{FF2B5EF4-FFF2-40B4-BE49-F238E27FC236}">
                  <a16:creationId xmlns:a16="http://schemas.microsoft.com/office/drawing/2014/main" id="{A86CAEE4-B1AE-8A36-A325-9BD98CD65EC0}"/>
                </a:ext>
              </a:extLst>
            </p:cNvPr>
            <p:cNvSpPr/>
            <p:nvPr/>
          </p:nvSpPr>
          <p:spPr>
            <a:xfrm>
              <a:off x="268132" y="1348109"/>
              <a:ext cx="625642" cy="752260"/>
            </a:xfrm>
            <a:custGeom>
              <a:avLst/>
              <a:gdLst/>
              <a:ahLst/>
              <a:cxnLst/>
              <a:rect l="0" t="0" r="0" b="0"/>
              <a:pathLst>
                <a:path w="625642" h="752260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618193"/>
                  </a:moveTo>
                  <a:lnTo>
                    <a:pt x="0" y="618193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618193"/>
                  </a:moveTo>
                  <a:lnTo>
                    <a:pt x="312821" y="618193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618193"/>
                  </a:moveTo>
                  <a:lnTo>
                    <a:pt x="312821" y="618193"/>
                  </a:lnTo>
                  <a:lnTo>
                    <a:pt x="312821" y="752260"/>
                  </a:lnTo>
                  <a:lnTo>
                    <a:pt x="0" y="662882"/>
                  </a:lnTo>
                  <a:close/>
                  <a:moveTo>
                    <a:pt x="625642" y="662886"/>
                  </a:moveTo>
                  <a:lnTo>
                    <a:pt x="312821" y="752260"/>
                  </a:lnTo>
                  <a:lnTo>
                    <a:pt x="312821" y="618193"/>
                  </a:lnTo>
                  <a:lnTo>
                    <a:pt x="625642" y="618197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2" name="Rounded Rectangle 16">
              <a:extLst>
                <a:ext uri="{FF2B5EF4-FFF2-40B4-BE49-F238E27FC236}">
                  <a16:creationId xmlns:a16="http://schemas.microsoft.com/office/drawing/2014/main" id="{6AA94685-DFAE-F107-F099-AE2BC69B4AD5}"/>
                </a:ext>
              </a:extLst>
            </p:cNvPr>
            <p:cNvSpPr/>
            <p:nvPr/>
          </p:nvSpPr>
          <p:spPr>
            <a:xfrm>
              <a:off x="268132" y="1348109"/>
              <a:ext cx="625642" cy="752260"/>
            </a:xfrm>
            <a:custGeom>
              <a:avLst/>
              <a:gdLst/>
              <a:ahLst/>
              <a:cxnLst/>
              <a:rect l="0" t="0" r="0" b="0"/>
              <a:pathLst>
                <a:path w="625642" h="752260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618193"/>
                  </a:lnTo>
                  <a:moveTo>
                    <a:pt x="312821" y="171306"/>
                  </a:moveTo>
                  <a:lnTo>
                    <a:pt x="312821" y="618193"/>
                  </a:lnTo>
                  <a:moveTo>
                    <a:pt x="625642" y="171306"/>
                  </a:moveTo>
                  <a:lnTo>
                    <a:pt x="625642" y="618193"/>
                  </a:lnTo>
                  <a:moveTo>
                    <a:pt x="312821" y="618193"/>
                  </a:moveTo>
                  <a:lnTo>
                    <a:pt x="312821" y="752260"/>
                  </a:lnTo>
                  <a:moveTo>
                    <a:pt x="312821" y="752260"/>
                  </a:moveTo>
                  <a:lnTo>
                    <a:pt x="0" y="662882"/>
                  </a:lnTo>
                  <a:lnTo>
                    <a:pt x="0" y="618193"/>
                  </a:lnTo>
                  <a:moveTo>
                    <a:pt x="625642" y="618197"/>
                  </a:moveTo>
                  <a:lnTo>
                    <a:pt x="625642" y="662886"/>
                  </a:lnTo>
                  <a:lnTo>
                    <a:pt x="312821" y="752260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3D1B77-110B-9BAD-E65B-CDD5167F4B33}"/>
              </a:ext>
            </a:extLst>
          </p:cNvPr>
          <p:cNvGrpSpPr/>
          <p:nvPr/>
        </p:nvGrpSpPr>
        <p:grpSpPr>
          <a:xfrm>
            <a:off x="6344997" y="3515756"/>
            <a:ext cx="357510" cy="230891"/>
            <a:chOff x="402198" y="2763252"/>
            <a:chExt cx="357510" cy="230891"/>
          </a:xfrm>
        </p:grpSpPr>
        <p:sp>
          <p:nvSpPr>
            <p:cNvPr id="74" name="Rounded Rectangle 18">
              <a:extLst>
                <a:ext uri="{FF2B5EF4-FFF2-40B4-BE49-F238E27FC236}">
                  <a16:creationId xmlns:a16="http://schemas.microsoft.com/office/drawing/2014/main" id="{69DDB9C5-626D-CE11-F160-A4361F54F9D8}"/>
                </a:ext>
              </a:extLst>
            </p:cNvPr>
            <p:cNvSpPr/>
            <p:nvPr/>
          </p:nvSpPr>
          <p:spPr>
            <a:xfrm>
              <a:off x="402198" y="276325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5" name="Rounded Rectangle 19">
              <a:extLst>
                <a:ext uri="{FF2B5EF4-FFF2-40B4-BE49-F238E27FC236}">
                  <a16:creationId xmlns:a16="http://schemas.microsoft.com/office/drawing/2014/main" id="{FD60DC58-FE38-BE1B-F0C1-643E213BE1DC}"/>
                </a:ext>
              </a:extLst>
            </p:cNvPr>
            <p:cNvSpPr/>
            <p:nvPr/>
          </p:nvSpPr>
          <p:spPr>
            <a:xfrm>
              <a:off x="402198" y="276325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6" name="Rounded Rectangle 21">
            <a:extLst>
              <a:ext uri="{FF2B5EF4-FFF2-40B4-BE49-F238E27FC236}">
                <a16:creationId xmlns:a16="http://schemas.microsoft.com/office/drawing/2014/main" id="{E07C384A-0CF0-7717-7E88-F115D31403D1}"/>
              </a:ext>
            </a:extLst>
          </p:cNvPr>
          <p:cNvSpPr/>
          <p:nvPr/>
        </p:nvSpPr>
        <p:spPr>
          <a:xfrm>
            <a:off x="7283460" y="3255072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57E9507-A2D2-9413-EA17-35D9D7C5F0BD}"/>
              </a:ext>
            </a:extLst>
          </p:cNvPr>
          <p:cNvGrpSpPr/>
          <p:nvPr/>
        </p:nvGrpSpPr>
        <p:grpSpPr>
          <a:xfrm>
            <a:off x="6210931" y="2905010"/>
            <a:ext cx="625642" cy="662882"/>
            <a:chOff x="268132" y="2152506"/>
            <a:chExt cx="625642" cy="662882"/>
          </a:xfrm>
        </p:grpSpPr>
        <p:sp>
          <p:nvSpPr>
            <p:cNvPr id="78" name="Rounded Rectangle 22">
              <a:extLst>
                <a:ext uri="{FF2B5EF4-FFF2-40B4-BE49-F238E27FC236}">
                  <a16:creationId xmlns:a16="http://schemas.microsoft.com/office/drawing/2014/main" id="{AFE0B335-FF96-2733-3F42-B7D08A4D29CD}"/>
                </a:ext>
              </a:extLst>
            </p:cNvPr>
            <p:cNvSpPr/>
            <p:nvPr/>
          </p:nvSpPr>
          <p:spPr>
            <a:xfrm>
              <a:off x="268132" y="215250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9" name="Rounded Rectangle 23">
              <a:extLst>
                <a:ext uri="{FF2B5EF4-FFF2-40B4-BE49-F238E27FC236}">
                  <a16:creationId xmlns:a16="http://schemas.microsoft.com/office/drawing/2014/main" id="{B871EA2F-E0CE-AB28-D68A-4F9E9CB74630}"/>
                </a:ext>
              </a:extLst>
            </p:cNvPr>
            <p:cNvSpPr/>
            <p:nvPr/>
          </p:nvSpPr>
          <p:spPr>
            <a:xfrm>
              <a:off x="268132" y="215250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B7FCBC3-52B1-9613-6230-4CF5B184586F}"/>
              </a:ext>
            </a:extLst>
          </p:cNvPr>
          <p:cNvGrpSpPr/>
          <p:nvPr/>
        </p:nvGrpSpPr>
        <p:grpSpPr>
          <a:xfrm>
            <a:off x="6344997" y="4230776"/>
            <a:ext cx="357510" cy="230891"/>
            <a:chOff x="402198" y="3478272"/>
            <a:chExt cx="357510" cy="230891"/>
          </a:xfrm>
        </p:grpSpPr>
        <p:sp>
          <p:nvSpPr>
            <p:cNvPr id="81" name="Rounded Rectangle 25">
              <a:extLst>
                <a:ext uri="{FF2B5EF4-FFF2-40B4-BE49-F238E27FC236}">
                  <a16:creationId xmlns:a16="http://schemas.microsoft.com/office/drawing/2014/main" id="{D547DA50-2095-0028-95D8-D83415C001BF}"/>
                </a:ext>
              </a:extLst>
            </p:cNvPr>
            <p:cNvSpPr/>
            <p:nvPr/>
          </p:nvSpPr>
          <p:spPr>
            <a:xfrm>
              <a:off x="402198" y="347827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2" name="Rounded Rectangle 26">
              <a:extLst>
                <a:ext uri="{FF2B5EF4-FFF2-40B4-BE49-F238E27FC236}">
                  <a16:creationId xmlns:a16="http://schemas.microsoft.com/office/drawing/2014/main" id="{2D849855-21B0-5698-B667-2851D3B5EA45}"/>
                </a:ext>
              </a:extLst>
            </p:cNvPr>
            <p:cNvSpPr/>
            <p:nvPr/>
          </p:nvSpPr>
          <p:spPr>
            <a:xfrm>
              <a:off x="402198" y="347827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3" name="Rounded Rectangle 28">
            <a:extLst>
              <a:ext uri="{FF2B5EF4-FFF2-40B4-BE49-F238E27FC236}">
                <a16:creationId xmlns:a16="http://schemas.microsoft.com/office/drawing/2014/main" id="{59FAB174-683D-796B-9B6E-8F41FCDB716F}"/>
              </a:ext>
            </a:extLst>
          </p:cNvPr>
          <p:cNvSpPr/>
          <p:nvPr/>
        </p:nvSpPr>
        <p:spPr>
          <a:xfrm>
            <a:off x="7283460" y="397009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040868-15C8-87DF-CA17-6FC9FE88C738}"/>
              </a:ext>
            </a:extLst>
          </p:cNvPr>
          <p:cNvGrpSpPr/>
          <p:nvPr/>
        </p:nvGrpSpPr>
        <p:grpSpPr>
          <a:xfrm>
            <a:off x="6210931" y="3620030"/>
            <a:ext cx="625642" cy="662882"/>
            <a:chOff x="268132" y="2867526"/>
            <a:chExt cx="625642" cy="662882"/>
          </a:xfrm>
        </p:grpSpPr>
        <p:sp>
          <p:nvSpPr>
            <p:cNvPr id="85" name="Rounded Rectangle 29">
              <a:extLst>
                <a:ext uri="{FF2B5EF4-FFF2-40B4-BE49-F238E27FC236}">
                  <a16:creationId xmlns:a16="http://schemas.microsoft.com/office/drawing/2014/main" id="{D41D7210-5EED-8BA1-711E-04021EB14E07}"/>
                </a:ext>
              </a:extLst>
            </p:cNvPr>
            <p:cNvSpPr/>
            <p:nvPr/>
          </p:nvSpPr>
          <p:spPr>
            <a:xfrm>
              <a:off x="268132" y="286752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6" name="Rounded Rectangle 30">
              <a:extLst>
                <a:ext uri="{FF2B5EF4-FFF2-40B4-BE49-F238E27FC236}">
                  <a16:creationId xmlns:a16="http://schemas.microsoft.com/office/drawing/2014/main" id="{3C1E033A-CA2F-A375-7CFE-00D4DFEE2B04}"/>
                </a:ext>
              </a:extLst>
            </p:cNvPr>
            <p:cNvSpPr/>
            <p:nvPr/>
          </p:nvSpPr>
          <p:spPr>
            <a:xfrm>
              <a:off x="268132" y="286752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E99EFB-0A12-7351-0D3A-64EC90CF7B73}"/>
              </a:ext>
            </a:extLst>
          </p:cNvPr>
          <p:cNvGrpSpPr/>
          <p:nvPr/>
        </p:nvGrpSpPr>
        <p:grpSpPr>
          <a:xfrm>
            <a:off x="6344997" y="4945795"/>
            <a:ext cx="357510" cy="230891"/>
            <a:chOff x="402198" y="4193291"/>
            <a:chExt cx="357510" cy="230891"/>
          </a:xfrm>
        </p:grpSpPr>
        <p:sp>
          <p:nvSpPr>
            <p:cNvPr id="88" name="Rounded Rectangle 32">
              <a:extLst>
                <a:ext uri="{FF2B5EF4-FFF2-40B4-BE49-F238E27FC236}">
                  <a16:creationId xmlns:a16="http://schemas.microsoft.com/office/drawing/2014/main" id="{ED00A49C-3C10-E92D-0EE2-19B04BC3E0DE}"/>
                </a:ext>
              </a:extLst>
            </p:cNvPr>
            <p:cNvSpPr/>
            <p:nvPr/>
          </p:nvSpPr>
          <p:spPr>
            <a:xfrm>
              <a:off x="402198" y="419329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9" name="Rounded Rectangle 33">
              <a:extLst>
                <a:ext uri="{FF2B5EF4-FFF2-40B4-BE49-F238E27FC236}">
                  <a16:creationId xmlns:a16="http://schemas.microsoft.com/office/drawing/2014/main" id="{BB2C7F8B-DFF1-BAA9-E963-B5A8555D9533}"/>
                </a:ext>
              </a:extLst>
            </p:cNvPr>
            <p:cNvSpPr/>
            <p:nvPr/>
          </p:nvSpPr>
          <p:spPr>
            <a:xfrm>
              <a:off x="402198" y="419329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90" name="Rounded Rectangle 35">
            <a:extLst>
              <a:ext uri="{FF2B5EF4-FFF2-40B4-BE49-F238E27FC236}">
                <a16:creationId xmlns:a16="http://schemas.microsoft.com/office/drawing/2014/main" id="{D0379BD7-B658-17BE-EF3E-B12A894D3DC1}"/>
              </a:ext>
            </a:extLst>
          </p:cNvPr>
          <p:cNvSpPr/>
          <p:nvPr/>
        </p:nvSpPr>
        <p:spPr>
          <a:xfrm>
            <a:off x="7283460" y="468511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8002FD9-A76E-3B67-5C17-C2983CBCDDE6}"/>
              </a:ext>
            </a:extLst>
          </p:cNvPr>
          <p:cNvGrpSpPr/>
          <p:nvPr/>
        </p:nvGrpSpPr>
        <p:grpSpPr>
          <a:xfrm>
            <a:off x="6210931" y="4335049"/>
            <a:ext cx="625642" cy="662882"/>
            <a:chOff x="268132" y="3582545"/>
            <a:chExt cx="625642" cy="662882"/>
          </a:xfrm>
        </p:grpSpPr>
        <p:sp>
          <p:nvSpPr>
            <p:cNvPr id="92" name="Rounded Rectangle 36">
              <a:extLst>
                <a:ext uri="{FF2B5EF4-FFF2-40B4-BE49-F238E27FC236}">
                  <a16:creationId xmlns:a16="http://schemas.microsoft.com/office/drawing/2014/main" id="{EC60909F-4E5E-1394-7901-41876222A182}"/>
                </a:ext>
              </a:extLst>
            </p:cNvPr>
            <p:cNvSpPr/>
            <p:nvPr/>
          </p:nvSpPr>
          <p:spPr>
            <a:xfrm>
              <a:off x="268132" y="358254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3" name="Rounded Rectangle 37">
              <a:extLst>
                <a:ext uri="{FF2B5EF4-FFF2-40B4-BE49-F238E27FC236}">
                  <a16:creationId xmlns:a16="http://schemas.microsoft.com/office/drawing/2014/main" id="{C51F79C0-A74B-6A5B-C5D9-5585429F02A7}"/>
                </a:ext>
              </a:extLst>
            </p:cNvPr>
            <p:cNvSpPr/>
            <p:nvPr/>
          </p:nvSpPr>
          <p:spPr>
            <a:xfrm>
              <a:off x="268132" y="358254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D8EDDCB-A0FC-6916-6D3B-462F777F43AA}"/>
              </a:ext>
            </a:extLst>
          </p:cNvPr>
          <p:cNvGrpSpPr/>
          <p:nvPr/>
        </p:nvGrpSpPr>
        <p:grpSpPr>
          <a:xfrm>
            <a:off x="6344997" y="5660815"/>
            <a:ext cx="357510" cy="230891"/>
            <a:chOff x="402198" y="4908311"/>
            <a:chExt cx="357510" cy="230891"/>
          </a:xfrm>
        </p:grpSpPr>
        <p:sp>
          <p:nvSpPr>
            <p:cNvPr id="95" name="Rounded Rectangle 39">
              <a:extLst>
                <a:ext uri="{FF2B5EF4-FFF2-40B4-BE49-F238E27FC236}">
                  <a16:creationId xmlns:a16="http://schemas.microsoft.com/office/drawing/2014/main" id="{762F9156-6DC1-269A-8A71-CA21309CA536}"/>
                </a:ext>
              </a:extLst>
            </p:cNvPr>
            <p:cNvSpPr/>
            <p:nvPr/>
          </p:nvSpPr>
          <p:spPr>
            <a:xfrm>
              <a:off x="402198" y="490831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6" name="Rounded Rectangle 40">
              <a:extLst>
                <a:ext uri="{FF2B5EF4-FFF2-40B4-BE49-F238E27FC236}">
                  <a16:creationId xmlns:a16="http://schemas.microsoft.com/office/drawing/2014/main" id="{87EB32F2-8DC2-5481-AE39-E8EA7B3DD725}"/>
                </a:ext>
              </a:extLst>
            </p:cNvPr>
            <p:cNvSpPr/>
            <p:nvPr/>
          </p:nvSpPr>
          <p:spPr>
            <a:xfrm>
              <a:off x="402198" y="490831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97" name="Rounded Rectangle 42">
            <a:extLst>
              <a:ext uri="{FF2B5EF4-FFF2-40B4-BE49-F238E27FC236}">
                <a16:creationId xmlns:a16="http://schemas.microsoft.com/office/drawing/2014/main" id="{D7D02F52-B6BC-83C0-AC70-9D0C8BEE24B2}"/>
              </a:ext>
            </a:extLst>
          </p:cNvPr>
          <p:cNvSpPr/>
          <p:nvPr/>
        </p:nvSpPr>
        <p:spPr>
          <a:xfrm>
            <a:off x="7283460" y="540013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6D85BE-D825-50CE-0B12-CDA77DB15BA8}"/>
              </a:ext>
            </a:extLst>
          </p:cNvPr>
          <p:cNvGrpSpPr/>
          <p:nvPr/>
        </p:nvGrpSpPr>
        <p:grpSpPr>
          <a:xfrm>
            <a:off x="6210931" y="5050069"/>
            <a:ext cx="625642" cy="662882"/>
            <a:chOff x="268132" y="4297565"/>
            <a:chExt cx="625642" cy="662882"/>
          </a:xfrm>
        </p:grpSpPr>
        <p:sp>
          <p:nvSpPr>
            <p:cNvPr id="99" name="Rounded Rectangle 43">
              <a:extLst>
                <a:ext uri="{FF2B5EF4-FFF2-40B4-BE49-F238E27FC236}">
                  <a16:creationId xmlns:a16="http://schemas.microsoft.com/office/drawing/2014/main" id="{1A70477F-CDDF-181E-B4AD-D599255C4569}"/>
                </a:ext>
              </a:extLst>
            </p:cNvPr>
            <p:cNvSpPr/>
            <p:nvPr/>
          </p:nvSpPr>
          <p:spPr>
            <a:xfrm>
              <a:off x="268132" y="429756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0" name="Rounded Rectangle 44">
              <a:extLst>
                <a:ext uri="{FF2B5EF4-FFF2-40B4-BE49-F238E27FC236}">
                  <a16:creationId xmlns:a16="http://schemas.microsoft.com/office/drawing/2014/main" id="{DE42A763-BC1C-5E10-29F4-014087A178D1}"/>
                </a:ext>
              </a:extLst>
            </p:cNvPr>
            <p:cNvSpPr/>
            <p:nvPr/>
          </p:nvSpPr>
          <p:spPr>
            <a:xfrm>
              <a:off x="268132" y="429756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FBE938-86EC-8BED-FEDC-979600FEF97F}"/>
              </a:ext>
            </a:extLst>
          </p:cNvPr>
          <p:cNvGrpSpPr/>
          <p:nvPr/>
        </p:nvGrpSpPr>
        <p:grpSpPr>
          <a:xfrm>
            <a:off x="6344997" y="6286457"/>
            <a:ext cx="357510" cy="230891"/>
            <a:chOff x="402198" y="5533953"/>
            <a:chExt cx="357510" cy="230891"/>
          </a:xfrm>
        </p:grpSpPr>
        <p:sp>
          <p:nvSpPr>
            <p:cNvPr id="102" name="Rounded Rectangle 46">
              <a:extLst>
                <a:ext uri="{FF2B5EF4-FFF2-40B4-BE49-F238E27FC236}">
                  <a16:creationId xmlns:a16="http://schemas.microsoft.com/office/drawing/2014/main" id="{75C48507-E20C-8D77-20E1-8FCED0A1BEF2}"/>
                </a:ext>
              </a:extLst>
            </p:cNvPr>
            <p:cNvSpPr/>
            <p:nvPr/>
          </p:nvSpPr>
          <p:spPr>
            <a:xfrm>
              <a:off x="402198" y="553395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3" name="Rounded Rectangle 47">
              <a:extLst>
                <a:ext uri="{FF2B5EF4-FFF2-40B4-BE49-F238E27FC236}">
                  <a16:creationId xmlns:a16="http://schemas.microsoft.com/office/drawing/2014/main" id="{B5D8B72B-EDB2-A85C-3238-52F3B1F9AB1D}"/>
                </a:ext>
              </a:extLst>
            </p:cNvPr>
            <p:cNvSpPr/>
            <p:nvPr/>
          </p:nvSpPr>
          <p:spPr>
            <a:xfrm>
              <a:off x="402198" y="553395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4" name="Rounded Rectangle 49">
            <a:extLst>
              <a:ext uri="{FF2B5EF4-FFF2-40B4-BE49-F238E27FC236}">
                <a16:creationId xmlns:a16="http://schemas.microsoft.com/office/drawing/2014/main" id="{06D16156-BEC6-33D5-5B17-4BFFC01CE4A1}"/>
              </a:ext>
            </a:extLst>
          </p:cNvPr>
          <p:cNvSpPr/>
          <p:nvPr/>
        </p:nvSpPr>
        <p:spPr>
          <a:xfrm>
            <a:off x="7283460" y="607046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A06550-0DB9-AF41-93B3-1F55B5E2E65A}"/>
              </a:ext>
            </a:extLst>
          </p:cNvPr>
          <p:cNvGrpSpPr/>
          <p:nvPr/>
        </p:nvGrpSpPr>
        <p:grpSpPr>
          <a:xfrm>
            <a:off x="6210931" y="5765088"/>
            <a:ext cx="625642" cy="573505"/>
            <a:chOff x="268132" y="5012584"/>
            <a:chExt cx="625642" cy="573505"/>
          </a:xfrm>
        </p:grpSpPr>
        <p:sp>
          <p:nvSpPr>
            <p:cNvPr id="106" name="Rounded Rectangle 50">
              <a:extLst>
                <a:ext uri="{FF2B5EF4-FFF2-40B4-BE49-F238E27FC236}">
                  <a16:creationId xmlns:a16="http://schemas.microsoft.com/office/drawing/2014/main" id="{DE4F894B-A771-5D83-D74E-D4D3CD8A8ECB}"/>
                </a:ext>
              </a:extLst>
            </p:cNvPr>
            <p:cNvSpPr/>
            <p:nvPr/>
          </p:nvSpPr>
          <p:spPr>
            <a:xfrm>
              <a:off x="268132" y="5012584"/>
              <a:ext cx="625642" cy="573505"/>
            </a:xfrm>
            <a:custGeom>
              <a:avLst/>
              <a:gdLst/>
              <a:ahLst/>
              <a:cxnLst/>
              <a:rect l="0" t="0" r="0" b="0"/>
              <a:pathLst>
                <a:path w="625642" h="573505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439439"/>
                  </a:moveTo>
                  <a:lnTo>
                    <a:pt x="0" y="439439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439439"/>
                  </a:moveTo>
                  <a:lnTo>
                    <a:pt x="312821" y="439439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439439"/>
                  </a:moveTo>
                  <a:lnTo>
                    <a:pt x="312821" y="439439"/>
                  </a:lnTo>
                  <a:lnTo>
                    <a:pt x="312821" y="573505"/>
                  </a:lnTo>
                  <a:lnTo>
                    <a:pt x="0" y="484127"/>
                  </a:lnTo>
                  <a:close/>
                  <a:moveTo>
                    <a:pt x="625642" y="484131"/>
                  </a:moveTo>
                  <a:lnTo>
                    <a:pt x="312821" y="573505"/>
                  </a:lnTo>
                  <a:lnTo>
                    <a:pt x="312821" y="439439"/>
                  </a:lnTo>
                  <a:lnTo>
                    <a:pt x="625642" y="439442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51">
              <a:extLst>
                <a:ext uri="{FF2B5EF4-FFF2-40B4-BE49-F238E27FC236}">
                  <a16:creationId xmlns:a16="http://schemas.microsoft.com/office/drawing/2014/main" id="{5F4DD62B-EF65-1CCF-44CF-A796916B972C}"/>
                </a:ext>
              </a:extLst>
            </p:cNvPr>
            <p:cNvSpPr/>
            <p:nvPr/>
          </p:nvSpPr>
          <p:spPr>
            <a:xfrm>
              <a:off x="268132" y="5012584"/>
              <a:ext cx="625642" cy="573505"/>
            </a:xfrm>
            <a:custGeom>
              <a:avLst/>
              <a:gdLst/>
              <a:ahLst/>
              <a:cxnLst/>
              <a:rect l="0" t="0" r="0" b="0"/>
              <a:pathLst>
                <a:path w="625642" h="573505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439439"/>
                  </a:lnTo>
                  <a:moveTo>
                    <a:pt x="312821" y="171306"/>
                  </a:moveTo>
                  <a:lnTo>
                    <a:pt x="312821" y="439439"/>
                  </a:lnTo>
                  <a:moveTo>
                    <a:pt x="625642" y="171306"/>
                  </a:moveTo>
                  <a:lnTo>
                    <a:pt x="625642" y="439439"/>
                  </a:lnTo>
                  <a:moveTo>
                    <a:pt x="312821" y="573505"/>
                  </a:moveTo>
                  <a:lnTo>
                    <a:pt x="312821" y="439439"/>
                  </a:lnTo>
                  <a:moveTo>
                    <a:pt x="312821" y="573505"/>
                  </a:moveTo>
                  <a:lnTo>
                    <a:pt x="0" y="484127"/>
                  </a:lnTo>
                  <a:lnTo>
                    <a:pt x="0" y="439439"/>
                  </a:lnTo>
                  <a:moveTo>
                    <a:pt x="625642" y="439442"/>
                  </a:moveTo>
                  <a:lnTo>
                    <a:pt x="625642" y="484131"/>
                  </a:lnTo>
                  <a:lnTo>
                    <a:pt x="312821" y="573505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EE34562-A7A1-9961-DC13-D1B40ABD3987}"/>
              </a:ext>
            </a:extLst>
          </p:cNvPr>
          <p:cNvSpPr txBox="1"/>
          <p:nvPr/>
        </p:nvSpPr>
        <p:spPr>
          <a:xfrm>
            <a:off x="8355401" y="3219676"/>
            <a:ext cx="1865895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Aproveitar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incentivos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fiscais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para
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reduzir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custos de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produção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aumentar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a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competitividade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527E1-9F95-01E9-3A01-B2AF75381FF6}"/>
              </a:ext>
            </a:extLst>
          </p:cNvPr>
          <p:cNvSpPr txBox="1"/>
          <p:nvPr/>
        </p:nvSpPr>
        <p:spPr>
          <a:xfrm>
            <a:off x="8355401" y="3774881"/>
            <a:ext cx="136896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DE58A9"/>
                </a:solidFill>
                <a:latin typeface="Roboto"/>
              </a:rPr>
              <a:t>Fornecimento</a:t>
            </a:r>
            <a:r>
              <a:rPr sz="1200" b="1" dirty="0">
                <a:solidFill>
                  <a:srgbClr val="DE58A9"/>
                </a:solidFill>
                <a:latin typeface="Roboto"/>
              </a:rPr>
              <a:t> Local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F30D4F-1D70-91F3-1076-5BA25804CF19}"/>
              </a:ext>
            </a:extLst>
          </p:cNvPr>
          <p:cNvSpPr txBox="1"/>
          <p:nvPr/>
        </p:nvSpPr>
        <p:spPr>
          <a:xfrm>
            <a:off x="6633112" y="3914231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ACA671-2529-ECCE-CCA2-684236038530}"/>
              </a:ext>
            </a:extLst>
          </p:cNvPr>
          <p:cNvSpPr txBox="1"/>
          <p:nvPr/>
        </p:nvSpPr>
        <p:spPr>
          <a:xfrm>
            <a:off x="6633112" y="3199211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3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C872AD-1522-81D1-A671-B5C939141D90}"/>
              </a:ext>
            </a:extLst>
          </p:cNvPr>
          <p:cNvSpPr txBox="1"/>
          <p:nvPr/>
        </p:nvSpPr>
        <p:spPr>
          <a:xfrm>
            <a:off x="8355400" y="3970091"/>
            <a:ext cx="24619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Atender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à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demanda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interna do
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Paraguai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por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combustíveis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e</a:t>
            </a:r>
            <a:r>
              <a:rPr lang="en-US" sz="100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derivados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1B3A93-8AA7-5D24-5C12-266AFDF9C33F}"/>
              </a:ext>
            </a:extLst>
          </p:cNvPr>
          <p:cNvSpPr txBox="1"/>
          <p:nvPr/>
        </p:nvSpPr>
        <p:spPr>
          <a:xfrm>
            <a:off x="8355401" y="3041933"/>
            <a:ext cx="15148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E55753"/>
                </a:solidFill>
                <a:latin typeface="Roboto"/>
              </a:rPr>
              <a:t>Uso da Lei da Maquila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796B2-309B-71A9-54EF-0E86C758F370}"/>
              </a:ext>
            </a:extLst>
          </p:cNvPr>
          <p:cNvSpPr txBox="1"/>
          <p:nvPr/>
        </p:nvSpPr>
        <p:spPr>
          <a:xfrm>
            <a:off x="8355401" y="2468800"/>
            <a:ext cx="189955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Estabelecer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uma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refinaria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no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Paraguai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para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processar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petróleo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bruto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em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vários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produtos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C7B147D-1F57-004A-F8E7-84140F80BDDB}"/>
              </a:ext>
            </a:extLst>
          </p:cNvPr>
          <p:cNvSpPr txBox="1"/>
          <p:nvPr/>
        </p:nvSpPr>
        <p:spPr>
          <a:xfrm>
            <a:off x="8355401" y="4513804"/>
            <a:ext cx="77585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BA5DE5"/>
                </a:solidFill>
                <a:latin typeface="Roboto"/>
              </a:rPr>
              <a:t>Exportação</a:t>
            </a:r>
            <a:endParaRPr sz="1200" b="1" dirty="0">
              <a:solidFill>
                <a:srgbClr val="BA5DE5"/>
              </a:solidFill>
              <a:latin typeface="Roboto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D3E604-2C90-603A-5943-1C96A036F9F9}"/>
              </a:ext>
            </a:extLst>
          </p:cNvPr>
          <p:cNvSpPr txBox="1"/>
          <p:nvPr/>
        </p:nvSpPr>
        <p:spPr>
          <a:xfrm>
            <a:off x="6633112" y="462925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5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F0179E-84F2-14CA-5D74-D53091D9D042}"/>
              </a:ext>
            </a:extLst>
          </p:cNvPr>
          <p:cNvSpPr txBox="1"/>
          <p:nvPr/>
        </p:nvSpPr>
        <p:spPr>
          <a:xfrm>
            <a:off x="8364217" y="4720596"/>
            <a:ext cx="235755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F3D58"/>
                </a:solidFill>
                <a:latin typeface="Roboto"/>
              </a:rPr>
              <a:t>Exportar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produtos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refinados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para
mercados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regionais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e</a:t>
            </a:r>
            <a:r>
              <a:rPr lang="pt-BR"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internacionais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357ED6-F4D5-C2F9-7106-010D54AC7254}"/>
              </a:ext>
            </a:extLst>
          </p:cNvPr>
          <p:cNvSpPr txBox="1"/>
          <p:nvPr/>
        </p:nvSpPr>
        <p:spPr>
          <a:xfrm>
            <a:off x="6633112" y="2439503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2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B296146-B8C5-406E-A7EA-1623999882D0}"/>
              </a:ext>
            </a:extLst>
          </p:cNvPr>
          <p:cNvSpPr txBox="1"/>
          <p:nvPr/>
        </p:nvSpPr>
        <p:spPr>
          <a:xfrm>
            <a:off x="8355400" y="2243512"/>
            <a:ext cx="23663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DE8431"/>
                </a:solidFill>
                <a:latin typeface="Roboto"/>
              </a:rPr>
              <a:t>Beneficiamento</a:t>
            </a:r>
            <a:r>
              <a:rPr sz="1200" b="1" dirty="0">
                <a:solidFill>
                  <a:srgbClr val="DE8431"/>
                </a:solidFill>
                <a:latin typeface="Roboto"/>
              </a:rPr>
              <a:t> no</a:t>
            </a:r>
            <a:r>
              <a:rPr lang="pt-BR" sz="1200" b="1" dirty="0">
                <a:solidFill>
                  <a:srgbClr val="DE8431"/>
                </a:solidFill>
                <a:latin typeface="Roboto"/>
              </a:rPr>
              <a:t> </a:t>
            </a:r>
            <a:r>
              <a:rPr sz="1200" b="1" dirty="0" err="1">
                <a:solidFill>
                  <a:srgbClr val="DE8431"/>
                </a:solidFill>
                <a:latin typeface="Roboto"/>
              </a:rPr>
              <a:t>Paraguai</a:t>
            </a:r>
            <a:endParaRPr sz="1200"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C56B91-D35E-AEB2-7E62-1D7089D36E8F}"/>
              </a:ext>
            </a:extLst>
          </p:cNvPr>
          <p:cNvSpPr txBox="1"/>
          <p:nvPr/>
        </p:nvSpPr>
        <p:spPr>
          <a:xfrm>
            <a:off x="8355401" y="5228824"/>
            <a:ext cx="168956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4E88E7"/>
                </a:solidFill>
                <a:latin typeface="Roboto"/>
              </a:rPr>
              <a:t>Vantagens</a:t>
            </a:r>
            <a:r>
              <a:rPr sz="1200" b="1" dirty="0">
                <a:solidFill>
                  <a:srgbClr val="4E88E7"/>
                </a:solidFill>
                <a:latin typeface="Roboto"/>
              </a:rPr>
              <a:t> </a:t>
            </a:r>
            <a:r>
              <a:rPr sz="1200" b="1" dirty="0" err="1">
                <a:solidFill>
                  <a:srgbClr val="4E88E7"/>
                </a:solidFill>
                <a:latin typeface="Roboto"/>
              </a:rPr>
              <a:t>Competitivas</a:t>
            </a:r>
            <a:endParaRPr sz="1200" b="1" dirty="0">
              <a:solidFill>
                <a:srgbClr val="4E88E7"/>
              </a:solidFill>
              <a:latin typeface="Roboto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4277D8-9B97-62C2-92E5-9A71AC915204}"/>
              </a:ext>
            </a:extLst>
          </p:cNvPr>
          <p:cNvSpPr txBox="1"/>
          <p:nvPr/>
        </p:nvSpPr>
        <p:spPr>
          <a:xfrm>
            <a:off x="6633112" y="534427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6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7E421F-126E-8C10-A384-F068585DB412}"/>
              </a:ext>
            </a:extLst>
          </p:cNvPr>
          <p:cNvSpPr txBox="1"/>
          <p:nvPr/>
        </p:nvSpPr>
        <p:spPr>
          <a:xfrm>
            <a:off x="8355401" y="1646475"/>
            <a:ext cx="1970091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Comprar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petróleo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bruto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fontes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
off-market para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garantir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fornecimento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estável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e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econômico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D8FE20-9B84-55DF-7ECF-C29B281FAEFF}"/>
              </a:ext>
            </a:extLst>
          </p:cNvPr>
          <p:cNvSpPr txBox="1"/>
          <p:nvPr/>
        </p:nvSpPr>
        <p:spPr>
          <a:xfrm>
            <a:off x="8364217" y="5425274"/>
            <a:ext cx="264128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Alcançar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vantagens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custo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proximidade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com mercados</a:t>
            </a:r>
            <a:r>
              <a:rPr lang="pt-BR" sz="1000" b="0" dirty="0">
                <a:solidFill>
                  <a:srgbClr val="3A4455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consumidores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49CB3F-B488-81FE-D1B4-3281F3DA3CFC}"/>
              </a:ext>
            </a:extLst>
          </p:cNvPr>
          <p:cNvSpPr txBox="1"/>
          <p:nvPr/>
        </p:nvSpPr>
        <p:spPr>
          <a:xfrm>
            <a:off x="6633112" y="601460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7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5C47C1-FB34-AE76-545A-985747F7AC59}"/>
              </a:ext>
            </a:extLst>
          </p:cNvPr>
          <p:cNvSpPr txBox="1"/>
          <p:nvPr/>
        </p:nvSpPr>
        <p:spPr>
          <a:xfrm>
            <a:off x="6633112" y="1679794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7D4215-1106-B334-C3C6-E31F837C13CB}"/>
              </a:ext>
            </a:extLst>
          </p:cNvPr>
          <p:cNvSpPr txBox="1"/>
          <p:nvPr/>
        </p:nvSpPr>
        <p:spPr>
          <a:xfrm>
            <a:off x="8355401" y="1426901"/>
            <a:ext cx="151804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E0CB15"/>
                </a:solidFill>
                <a:latin typeface="Roboto"/>
              </a:rPr>
              <a:t>Aquisição</a:t>
            </a:r>
            <a:r>
              <a:rPr sz="1200" b="1" dirty="0">
                <a:solidFill>
                  <a:srgbClr val="E0CB15"/>
                </a:solidFill>
                <a:latin typeface="Roboto"/>
              </a:rPr>
              <a:t> de Petróleo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62B95B-E1CE-5F1E-21D4-7C7404DF7BDA}"/>
              </a:ext>
            </a:extLst>
          </p:cNvPr>
          <p:cNvSpPr txBox="1"/>
          <p:nvPr/>
        </p:nvSpPr>
        <p:spPr>
          <a:xfrm>
            <a:off x="8355401" y="6140294"/>
            <a:ext cx="201818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374840"/>
                </a:solidFill>
                <a:latin typeface="Roboto"/>
              </a:rPr>
              <a:t>Implementar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práticas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sustentáveis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
para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atender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a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padrões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ambientais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542D524-EE3A-0037-DEC9-93C85687EEBA}"/>
              </a:ext>
            </a:extLst>
          </p:cNvPr>
          <p:cNvSpPr txBox="1"/>
          <p:nvPr/>
        </p:nvSpPr>
        <p:spPr>
          <a:xfrm>
            <a:off x="8355401" y="5943843"/>
            <a:ext cx="115897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3CC583"/>
                </a:solidFill>
                <a:latin typeface="Roboto"/>
              </a:rPr>
              <a:t>Sustentabilidade</a:t>
            </a:r>
            <a:endParaRPr sz="1200" b="1" dirty="0">
              <a:solidFill>
                <a:srgbClr val="3CC583"/>
              </a:solidFill>
              <a:latin typeface="Roboto"/>
            </a:endParaRPr>
          </a:p>
        </p:txBody>
      </p:sp>
      <p:sp>
        <p:nvSpPr>
          <p:cNvPr id="129" name="Rounded Rectangle 75">
            <a:extLst>
              <a:ext uri="{FF2B5EF4-FFF2-40B4-BE49-F238E27FC236}">
                <a16:creationId xmlns:a16="http://schemas.microsoft.com/office/drawing/2014/main" id="{64A383AF-9B25-DE87-F265-9B96957B4C0F}"/>
              </a:ext>
            </a:extLst>
          </p:cNvPr>
          <p:cNvSpPr/>
          <p:nvPr/>
        </p:nvSpPr>
        <p:spPr>
          <a:xfrm>
            <a:off x="6901807" y="3083765"/>
            <a:ext cx="310896" cy="310896"/>
          </a:xfrm>
          <a:custGeom>
            <a:avLst/>
            <a:gdLst/>
            <a:ahLst/>
            <a:cxnLst/>
            <a:rect l="0" t="0" r="0" b="0"/>
            <a:pathLst>
              <a:path w="169787" h="171591">
                <a:moveTo>
                  <a:pt x="66615" y="169684"/>
                </a:moveTo>
                <a:lnTo>
                  <a:pt x="47586" y="150654"/>
                </a:lnTo>
                <a:lnTo>
                  <a:pt x="30455" y="167785"/>
                </a:lnTo>
                <a:lnTo>
                  <a:pt x="15223" y="152553"/>
                </a:lnTo>
                <a:lnTo>
                  <a:pt x="0" y="167785"/>
                </a:lnTo>
                <a:lnTo>
                  <a:pt x="0" y="22628"/>
                </a:lnTo>
                <a:cubicBezTo>
                  <a:pt x="0" y="10288"/>
                  <a:pt x="10003" y="284"/>
                  <a:pt x="22344" y="284"/>
                </a:cubicBezTo>
                <a:lnTo>
                  <a:pt x="141074" y="284"/>
                </a:lnTo>
                <a:moveTo>
                  <a:pt x="121814" y="19545"/>
                </a:moveTo>
                <a:lnTo>
                  <a:pt x="121814" y="93549"/>
                </a:lnTo>
                <a:moveTo>
                  <a:pt x="53417" y="43051"/>
                </a:moveTo>
                <a:lnTo>
                  <a:pt x="36160" y="43051"/>
                </a:lnTo>
                <a:cubicBezTo>
                  <a:pt x="30664" y="43018"/>
                  <a:pt x="25925" y="46909"/>
                  <a:pt x="24887" y="52306"/>
                </a:cubicBezTo>
                <a:cubicBezTo>
                  <a:pt x="23849" y="57703"/>
                  <a:pt x="26806" y="63074"/>
                  <a:pt x="31922" y="65083"/>
                </a:cubicBezTo>
                <a:lnTo>
                  <a:pt x="49470" y="72099"/>
                </a:lnTo>
                <a:cubicBezTo>
                  <a:pt x="54515" y="74152"/>
                  <a:pt x="57406" y="79484"/>
                  <a:pt x="56373" y="84832"/>
                </a:cubicBezTo>
                <a:cubicBezTo>
                  <a:pt x="55340" y="90180"/>
                  <a:pt x="50671" y="94052"/>
                  <a:pt x="45224" y="94078"/>
                </a:cubicBezTo>
                <a:lnTo>
                  <a:pt x="27937" y="94078"/>
                </a:lnTo>
                <a:moveTo>
                  <a:pt x="40696" y="102584"/>
                </a:moveTo>
                <a:lnTo>
                  <a:pt x="40696" y="94078"/>
                </a:lnTo>
                <a:moveTo>
                  <a:pt x="40696" y="34545"/>
                </a:moveTo>
                <a:lnTo>
                  <a:pt x="40696" y="43059"/>
                </a:lnTo>
                <a:moveTo>
                  <a:pt x="76425" y="46366"/>
                </a:moveTo>
                <a:lnTo>
                  <a:pt x="97369" y="46366"/>
                </a:lnTo>
                <a:moveTo>
                  <a:pt x="97369" y="67168"/>
                </a:moveTo>
                <a:lnTo>
                  <a:pt x="76425" y="67168"/>
                </a:lnTo>
                <a:moveTo>
                  <a:pt x="97369" y="89207"/>
                </a:moveTo>
                <a:lnTo>
                  <a:pt x="76425" y="89207"/>
                </a:lnTo>
                <a:moveTo>
                  <a:pt x="168245" y="139638"/>
                </a:moveTo>
                <a:cubicBezTo>
                  <a:pt x="169787" y="141645"/>
                  <a:pt x="169787" y="144439"/>
                  <a:pt x="168245" y="146446"/>
                </a:cubicBezTo>
                <a:cubicBezTo>
                  <a:pt x="162465" y="154021"/>
                  <a:pt x="146601" y="171591"/>
                  <a:pt x="123720" y="171591"/>
                </a:cubicBezTo>
                <a:cubicBezTo>
                  <a:pt x="100840" y="171591"/>
                  <a:pt x="84990" y="154013"/>
                  <a:pt x="79195" y="146438"/>
                </a:cubicBezTo>
                <a:cubicBezTo>
                  <a:pt x="77654" y="144434"/>
                  <a:pt x="77654" y="141643"/>
                  <a:pt x="79195" y="139638"/>
                </a:cubicBezTo>
                <a:cubicBezTo>
                  <a:pt x="84975" y="132064"/>
                  <a:pt x="100840" y="114486"/>
                  <a:pt x="123720" y="114486"/>
                </a:cubicBezTo>
                <a:cubicBezTo>
                  <a:pt x="146601" y="114486"/>
                  <a:pt x="162473" y="132071"/>
                  <a:pt x="168245" y="139638"/>
                </a:cubicBezTo>
                <a:close/>
                <a:moveTo>
                  <a:pt x="123720" y="129956"/>
                </a:moveTo>
                <a:cubicBezTo>
                  <a:pt x="116493" y="129956"/>
                  <a:pt x="110634" y="135815"/>
                  <a:pt x="110634" y="143042"/>
                </a:cubicBezTo>
                <a:cubicBezTo>
                  <a:pt x="110634" y="150270"/>
                  <a:pt x="116493" y="156128"/>
                  <a:pt x="123720" y="156128"/>
                </a:cubicBezTo>
                <a:cubicBezTo>
                  <a:pt x="130948" y="156128"/>
                  <a:pt x="136807" y="150270"/>
                  <a:pt x="136807" y="143042"/>
                </a:cubicBezTo>
                <a:cubicBezTo>
                  <a:pt x="136807" y="135815"/>
                  <a:pt x="130948" y="129956"/>
                  <a:pt x="123720" y="129956"/>
                </a:cubicBezTo>
                <a:moveTo>
                  <a:pt x="121814" y="19545"/>
                </a:moveTo>
                <a:cubicBezTo>
                  <a:pt x="121806" y="14252"/>
                  <a:pt x="123977" y="9189"/>
                  <a:pt x="127816" y="5546"/>
                </a:cubicBezTo>
                <a:cubicBezTo>
                  <a:pt x="131655" y="1902"/>
                  <a:pt x="136824" y="0"/>
                  <a:pt x="142110" y="284"/>
                </a:cubicBezTo>
                <a:cubicBezTo>
                  <a:pt x="152583" y="1210"/>
                  <a:pt x="160548" y="10091"/>
                  <a:pt x="160335" y="20602"/>
                </a:cubicBezTo>
                <a:lnTo>
                  <a:pt x="160335" y="44868"/>
                </a:lnTo>
                <a:cubicBezTo>
                  <a:pt x="160335" y="48982"/>
                  <a:pt x="157001" y="52317"/>
                  <a:pt x="152887" y="52317"/>
                </a:cubicBezTo>
                <a:lnTo>
                  <a:pt x="123720" y="52317"/>
                </a:lnTo>
              </a:path>
            </a:pathLst>
          </a:custGeom>
          <a:noFill/>
          <a:ln w="5586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0" name="Rounded Rectangle 76">
            <a:extLst>
              <a:ext uri="{FF2B5EF4-FFF2-40B4-BE49-F238E27FC236}">
                <a16:creationId xmlns:a16="http://schemas.microsoft.com/office/drawing/2014/main" id="{249ABD40-A14F-3FFB-E574-555B81598EBF}"/>
              </a:ext>
            </a:extLst>
          </p:cNvPr>
          <p:cNvSpPr/>
          <p:nvPr/>
        </p:nvSpPr>
        <p:spPr>
          <a:xfrm>
            <a:off x="6901807" y="3812331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76">
                <a:moveTo>
                  <a:pt x="81929" y="25323"/>
                </a:moveTo>
                <a:lnTo>
                  <a:pt x="63309" y="25323"/>
                </a:lnTo>
                <a:moveTo>
                  <a:pt x="111721" y="52136"/>
                </a:moveTo>
                <a:lnTo>
                  <a:pt x="33516" y="52136"/>
                </a:lnTo>
                <a:moveTo>
                  <a:pt x="167582" y="5958"/>
                </a:moveTo>
                <a:lnTo>
                  <a:pt x="162369" y="13406"/>
                </a:lnTo>
                <a:cubicBezTo>
                  <a:pt x="158644" y="19365"/>
                  <a:pt x="156410" y="26068"/>
                  <a:pt x="156410" y="33516"/>
                </a:cubicBezTo>
                <a:lnTo>
                  <a:pt x="156410" y="100549"/>
                </a:lnTo>
                <a:cubicBezTo>
                  <a:pt x="156410" y="106508"/>
                  <a:pt x="151196" y="111721"/>
                  <a:pt x="145238" y="111721"/>
                </a:cubicBezTo>
                <a:cubicBezTo>
                  <a:pt x="139279" y="111721"/>
                  <a:pt x="134066" y="106508"/>
                  <a:pt x="134066" y="100549"/>
                </a:cubicBezTo>
                <a:lnTo>
                  <a:pt x="134066" y="63309"/>
                </a:lnTo>
                <a:cubicBezTo>
                  <a:pt x="134066" y="57350"/>
                  <a:pt x="128852" y="52137"/>
                  <a:pt x="122893" y="52137"/>
                </a:cubicBezTo>
                <a:lnTo>
                  <a:pt x="111721" y="52137"/>
                </a:lnTo>
                <a:moveTo>
                  <a:pt x="156410" y="32771"/>
                </a:moveTo>
                <a:lnTo>
                  <a:pt x="167582" y="32771"/>
                </a:lnTo>
                <a:moveTo>
                  <a:pt x="33516" y="72246"/>
                </a:moveTo>
                <a:lnTo>
                  <a:pt x="33516" y="7448"/>
                </a:lnTo>
                <a:cubicBezTo>
                  <a:pt x="33516" y="2979"/>
                  <a:pt x="36495" y="0"/>
                  <a:pt x="40964" y="0"/>
                </a:cubicBezTo>
                <a:lnTo>
                  <a:pt x="104273" y="0"/>
                </a:lnTo>
                <a:cubicBezTo>
                  <a:pt x="108742" y="0"/>
                  <a:pt x="111721" y="2979"/>
                  <a:pt x="111721" y="7448"/>
                </a:cubicBezTo>
                <a:lnTo>
                  <a:pt x="111721" y="117680"/>
                </a:lnTo>
                <a:cubicBezTo>
                  <a:pt x="111721" y="122149"/>
                  <a:pt x="108742" y="125128"/>
                  <a:pt x="104273" y="125128"/>
                </a:cubicBezTo>
                <a:lnTo>
                  <a:pt x="93101" y="125128"/>
                </a:lnTo>
                <a:moveTo>
                  <a:pt x="22406" y="140452"/>
                </a:moveTo>
                <a:lnTo>
                  <a:pt x="0" y="140452"/>
                </a:lnTo>
                <a:lnTo>
                  <a:pt x="0" y="162859"/>
                </a:lnTo>
                <a:moveTo>
                  <a:pt x="67219" y="145169"/>
                </a:moveTo>
                <a:cubicBezTo>
                  <a:pt x="63091" y="158142"/>
                  <a:pt x="50709" y="167576"/>
                  <a:pt x="35968" y="167576"/>
                </a:cubicBezTo>
                <a:cubicBezTo>
                  <a:pt x="20047" y="167576"/>
                  <a:pt x="6485" y="156373"/>
                  <a:pt x="3537" y="141042"/>
                </a:cubicBezTo>
                <a:moveTo>
                  <a:pt x="48940" y="122763"/>
                </a:moveTo>
                <a:lnTo>
                  <a:pt x="70757" y="122763"/>
                </a:lnTo>
                <a:lnTo>
                  <a:pt x="70757" y="100946"/>
                </a:lnTo>
                <a:moveTo>
                  <a:pt x="3537" y="118636"/>
                </a:moveTo>
                <a:cubicBezTo>
                  <a:pt x="7665" y="105664"/>
                  <a:pt x="20047" y="96229"/>
                  <a:pt x="34788" y="96229"/>
                </a:cubicBezTo>
                <a:cubicBezTo>
                  <a:pt x="50709" y="96229"/>
                  <a:pt x="64270" y="107433"/>
                  <a:pt x="67219" y="122763"/>
                </a:cubicBezTo>
              </a:path>
            </a:pathLst>
          </a:custGeom>
          <a:noFill/>
          <a:ln w="5586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1" name="Rounded Rectangle 77">
            <a:extLst>
              <a:ext uri="{FF2B5EF4-FFF2-40B4-BE49-F238E27FC236}">
                <a16:creationId xmlns:a16="http://schemas.microsoft.com/office/drawing/2014/main" id="{ABF11257-9B1B-E155-E5C3-1CABB905CFE7}"/>
              </a:ext>
            </a:extLst>
          </p:cNvPr>
          <p:cNvSpPr/>
          <p:nvPr/>
        </p:nvSpPr>
        <p:spPr>
          <a:xfrm>
            <a:off x="6890852" y="4506366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1269" h="174665">
                <a:moveTo>
                  <a:pt x="22314" y="44688"/>
                </a:moveTo>
                <a:lnTo>
                  <a:pt x="119140" y="44688"/>
                </a:lnTo>
                <a:moveTo>
                  <a:pt x="148932" y="22344"/>
                </a:moveTo>
                <a:lnTo>
                  <a:pt x="22314" y="22344"/>
                </a:lnTo>
                <a:moveTo>
                  <a:pt x="22314" y="0"/>
                </a:moveTo>
                <a:lnTo>
                  <a:pt x="148932" y="0"/>
                </a:lnTo>
                <a:moveTo>
                  <a:pt x="53395" y="144121"/>
                </a:moveTo>
                <a:lnTo>
                  <a:pt x="145081" y="98687"/>
                </a:lnTo>
                <a:cubicBezTo>
                  <a:pt x="146059" y="98202"/>
                  <a:pt x="147201" y="98170"/>
                  <a:pt x="148205" y="98600"/>
                </a:cubicBezTo>
                <a:cubicBezTo>
                  <a:pt x="149208" y="99030"/>
                  <a:pt x="149972" y="99879"/>
                  <a:pt x="150295" y="100922"/>
                </a:cubicBezTo>
                <a:cubicBezTo>
                  <a:pt x="154197" y="113236"/>
                  <a:pt x="153177" y="126583"/>
                  <a:pt x="147450" y="138162"/>
                </a:cubicBezTo>
                <a:moveTo>
                  <a:pt x="0" y="170777"/>
                </a:moveTo>
                <a:cubicBezTo>
                  <a:pt x="18285" y="174665"/>
                  <a:pt x="33181" y="155732"/>
                  <a:pt x="33181" y="155732"/>
                </a:cubicBezTo>
                <a:lnTo>
                  <a:pt x="33181" y="155732"/>
                </a:lnTo>
                <a:cubicBezTo>
                  <a:pt x="39209" y="164840"/>
                  <a:pt x="49218" y="170528"/>
                  <a:pt x="60128" y="171046"/>
                </a:cubicBezTo>
                <a:cubicBezTo>
                  <a:pt x="71638" y="170466"/>
                  <a:pt x="82316" y="164869"/>
                  <a:pt x="89340" y="155732"/>
                </a:cubicBezTo>
                <a:lnTo>
                  <a:pt x="89340" y="155732"/>
                </a:lnTo>
                <a:cubicBezTo>
                  <a:pt x="94155" y="164978"/>
                  <a:pt x="103638" y="170852"/>
                  <a:pt x="114060" y="171046"/>
                </a:cubicBezTo>
                <a:cubicBezTo>
                  <a:pt x="125049" y="170787"/>
                  <a:pt x="135177" y="165037"/>
                  <a:pt x="141030" y="155732"/>
                </a:cubicBezTo>
                <a:lnTo>
                  <a:pt x="141030" y="155732"/>
                </a:lnTo>
                <a:cubicBezTo>
                  <a:pt x="141030" y="155732"/>
                  <a:pt x="152649" y="174353"/>
                  <a:pt x="171269" y="170472"/>
                </a:cubicBezTo>
                <a:moveTo>
                  <a:pt x="72567" y="68813"/>
                </a:moveTo>
                <a:lnTo>
                  <a:pt x="99633" y="121210"/>
                </a:lnTo>
                <a:moveTo>
                  <a:pt x="65781" y="97555"/>
                </a:moveTo>
                <a:lnTo>
                  <a:pt x="99931" y="79910"/>
                </a:lnTo>
              </a:path>
            </a:pathLst>
          </a:custGeom>
          <a:noFill/>
          <a:ln w="5586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2" name="Rounded Rectangle 78">
            <a:extLst>
              <a:ext uri="{FF2B5EF4-FFF2-40B4-BE49-F238E27FC236}">
                <a16:creationId xmlns:a16="http://schemas.microsoft.com/office/drawing/2014/main" id="{20518DE3-BECA-CF4E-52E2-17B24E7D7FF3}"/>
              </a:ext>
            </a:extLst>
          </p:cNvPr>
          <p:cNvSpPr/>
          <p:nvPr/>
        </p:nvSpPr>
        <p:spPr>
          <a:xfrm>
            <a:off x="6922659" y="2292447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82">
                <a:moveTo>
                  <a:pt x="0" y="33516"/>
                </a:moveTo>
                <a:lnTo>
                  <a:pt x="81929" y="33516"/>
                </a:lnTo>
                <a:lnTo>
                  <a:pt x="81929" y="167582"/>
                </a:lnTo>
                <a:lnTo>
                  <a:pt x="0" y="167582"/>
                </a:lnTo>
                <a:close/>
                <a:moveTo>
                  <a:pt x="29792" y="0"/>
                </a:moveTo>
                <a:lnTo>
                  <a:pt x="52136" y="0"/>
                </a:lnTo>
                <a:cubicBezTo>
                  <a:pt x="68590" y="0"/>
                  <a:pt x="81929" y="13338"/>
                  <a:pt x="81929" y="29792"/>
                </a:cubicBezTo>
                <a:lnTo>
                  <a:pt x="81929" y="33516"/>
                </a:lnTo>
                <a:lnTo>
                  <a:pt x="81929" y="33516"/>
                </a:lnTo>
                <a:lnTo>
                  <a:pt x="0" y="33516"/>
                </a:lnTo>
                <a:lnTo>
                  <a:pt x="0" y="33516"/>
                </a:lnTo>
                <a:lnTo>
                  <a:pt x="0" y="29792"/>
                </a:lnTo>
                <a:cubicBezTo>
                  <a:pt x="0" y="13338"/>
                  <a:pt x="13338" y="0"/>
                  <a:pt x="29792" y="0"/>
                </a:cubicBezTo>
                <a:close/>
                <a:moveTo>
                  <a:pt x="141514" y="167582"/>
                </a:moveTo>
                <a:lnTo>
                  <a:pt x="141514" y="137790"/>
                </a:lnTo>
                <a:cubicBezTo>
                  <a:pt x="141514" y="131620"/>
                  <a:pt x="136512" y="126618"/>
                  <a:pt x="130342" y="126618"/>
                </a:cubicBezTo>
                <a:lnTo>
                  <a:pt x="81929" y="126618"/>
                </a:lnTo>
                <a:lnTo>
                  <a:pt x="81929" y="100549"/>
                </a:lnTo>
                <a:lnTo>
                  <a:pt x="130342" y="100549"/>
                </a:lnTo>
                <a:cubicBezTo>
                  <a:pt x="150909" y="100549"/>
                  <a:pt x="167582" y="117222"/>
                  <a:pt x="167582" y="137790"/>
                </a:cubicBezTo>
                <a:lnTo>
                  <a:pt x="167582" y="167582"/>
                </a:lnTo>
                <a:close/>
                <a:moveTo>
                  <a:pt x="111721" y="134066"/>
                </a:moveTo>
                <a:lnTo>
                  <a:pt x="111721" y="93101"/>
                </a:lnTo>
                <a:moveTo>
                  <a:pt x="33516" y="33516"/>
                </a:moveTo>
                <a:lnTo>
                  <a:pt x="33516" y="163858"/>
                </a:lnTo>
                <a:moveTo>
                  <a:pt x="59584" y="163858"/>
                </a:moveTo>
                <a:lnTo>
                  <a:pt x="59584" y="33516"/>
                </a:lnTo>
                <a:moveTo>
                  <a:pt x="33516" y="67033"/>
                </a:moveTo>
                <a:lnTo>
                  <a:pt x="59584" y="67033"/>
                </a:lnTo>
                <a:moveTo>
                  <a:pt x="33516" y="100549"/>
                </a:moveTo>
                <a:lnTo>
                  <a:pt x="59584" y="100549"/>
                </a:lnTo>
                <a:moveTo>
                  <a:pt x="33516" y="134066"/>
                </a:moveTo>
                <a:lnTo>
                  <a:pt x="59584" y="134066"/>
                </a:lnTo>
                <a:moveTo>
                  <a:pt x="81929" y="167582"/>
                </a:moveTo>
                <a:lnTo>
                  <a:pt x="145238" y="167582"/>
                </a:lnTo>
              </a:path>
            </a:pathLst>
          </a:custGeom>
          <a:noFill/>
          <a:ln w="5586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3" name="Rounded Rectangle 79">
            <a:extLst>
              <a:ext uri="{FF2B5EF4-FFF2-40B4-BE49-F238E27FC236}">
                <a16:creationId xmlns:a16="http://schemas.microsoft.com/office/drawing/2014/main" id="{CC6A432A-BD02-CDFA-09C6-F81378FAC437}"/>
              </a:ext>
            </a:extLst>
          </p:cNvPr>
          <p:cNvSpPr/>
          <p:nvPr/>
        </p:nvSpPr>
        <p:spPr>
          <a:xfrm>
            <a:off x="6894565" y="5236070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7024" h="173234">
                <a:moveTo>
                  <a:pt x="107973" y="136329"/>
                </a:moveTo>
                <a:cubicBezTo>
                  <a:pt x="81203" y="149485"/>
                  <a:pt x="49057" y="144439"/>
                  <a:pt x="27604" y="123715"/>
                </a:cubicBezTo>
                <a:cubicBezTo>
                  <a:pt x="6152" y="102990"/>
                  <a:pt x="0" y="71038"/>
                  <a:pt x="12223" y="43829"/>
                </a:cubicBezTo>
                <a:cubicBezTo>
                  <a:pt x="24447" y="16620"/>
                  <a:pt x="52421" y="0"/>
                  <a:pt x="82162" y="2274"/>
                </a:cubicBezTo>
                <a:cubicBezTo>
                  <a:pt x="111904" y="4549"/>
                  <a:pt x="137025" y="25231"/>
                  <a:pt x="144968" y="53982"/>
                </a:cubicBezTo>
                <a:moveTo>
                  <a:pt x="106543" y="72819"/>
                </a:moveTo>
                <a:cubicBezTo>
                  <a:pt x="106176" y="46260"/>
                  <a:pt x="95492" y="20885"/>
                  <a:pt x="76751" y="2062"/>
                </a:cubicBezTo>
                <a:cubicBezTo>
                  <a:pt x="58010" y="20885"/>
                  <a:pt x="47326" y="46260"/>
                  <a:pt x="46958" y="72819"/>
                </a:cubicBezTo>
                <a:cubicBezTo>
                  <a:pt x="47326" y="99378"/>
                  <a:pt x="58010" y="124753"/>
                  <a:pt x="76751" y="143576"/>
                </a:cubicBezTo>
                <a:cubicBezTo>
                  <a:pt x="83843" y="136564"/>
                  <a:pt x="89814" y="128503"/>
                  <a:pt x="94455" y="119675"/>
                </a:cubicBezTo>
                <a:moveTo>
                  <a:pt x="5994" y="72819"/>
                </a:moveTo>
                <a:lnTo>
                  <a:pt x="106543" y="72819"/>
                </a:lnTo>
                <a:moveTo>
                  <a:pt x="14417" y="39302"/>
                </a:moveTo>
                <a:lnTo>
                  <a:pt x="139077" y="39302"/>
                </a:lnTo>
                <a:moveTo>
                  <a:pt x="14417" y="106335"/>
                </a:moveTo>
                <a:lnTo>
                  <a:pt x="94790" y="106335"/>
                </a:lnTo>
                <a:moveTo>
                  <a:pt x="167260" y="125313"/>
                </a:moveTo>
                <a:lnTo>
                  <a:pt x="167260" y="173234"/>
                </a:lnTo>
                <a:lnTo>
                  <a:pt x="144916" y="154614"/>
                </a:lnTo>
                <a:lnTo>
                  <a:pt x="122572" y="173234"/>
                </a:lnTo>
                <a:lnTo>
                  <a:pt x="122572" y="125306"/>
                </a:lnTo>
                <a:moveTo>
                  <a:pt x="133744" y="102477"/>
                </a:moveTo>
                <a:cubicBezTo>
                  <a:pt x="133744" y="108647"/>
                  <a:pt x="138746" y="113649"/>
                  <a:pt x="144916" y="113649"/>
                </a:cubicBezTo>
                <a:cubicBezTo>
                  <a:pt x="151086" y="113649"/>
                  <a:pt x="156088" y="108647"/>
                  <a:pt x="156088" y="102477"/>
                </a:cubicBezTo>
                <a:cubicBezTo>
                  <a:pt x="156088" y="96307"/>
                  <a:pt x="151086" y="91305"/>
                  <a:pt x="144916" y="91305"/>
                </a:cubicBezTo>
                <a:cubicBezTo>
                  <a:pt x="138746" y="91305"/>
                  <a:pt x="133744" y="96307"/>
                  <a:pt x="133744" y="102477"/>
                </a:cubicBezTo>
                <a:moveTo>
                  <a:pt x="173945" y="119229"/>
                </a:moveTo>
                <a:cubicBezTo>
                  <a:pt x="170877" y="124548"/>
                  <a:pt x="164850" y="127428"/>
                  <a:pt x="158784" y="126475"/>
                </a:cubicBezTo>
                <a:cubicBezTo>
                  <a:pt x="156579" y="132206"/>
                  <a:pt x="151072" y="135987"/>
                  <a:pt x="144931" y="135987"/>
                </a:cubicBezTo>
                <a:cubicBezTo>
                  <a:pt x="138790" y="135987"/>
                  <a:pt x="133283" y="132206"/>
                  <a:pt x="131077" y="126475"/>
                </a:cubicBezTo>
                <a:cubicBezTo>
                  <a:pt x="125009" y="127430"/>
                  <a:pt x="118978" y="124551"/>
                  <a:pt x="115906" y="119230"/>
                </a:cubicBezTo>
                <a:cubicBezTo>
                  <a:pt x="112835" y="113910"/>
                  <a:pt x="113355" y="107248"/>
                  <a:pt x="117216" y="102470"/>
                </a:cubicBezTo>
                <a:cubicBezTo>
                  <a:pt x="113354" y="97694"/>
                  <a:pt x="112831" y="91033"/>
                  <a:pt x="115902" y="85713"/>
                </a:cubicBezTo>
                <a:cubicBezTo>
                  <a:pt x="118973" y="80394"/>
                  <a:pt x="125003" y="77515"/>
                  <a:pt x="131070" y="78472"/>
                </a:cubicBezTo>
                <a:cubicBezTo>
                  <a:pt x="133276" y="72741"/>
                  <a:pt x="138783" y="68959"/>
                  <a:pt x="144923" y="68959"/>
                </a:cubicBezTo>
                <a:cubicBezTo>
                  <a:pt x="151064" y="68959"/>
                  <a:pt x="156571" y="72741"/>
                  <a:pt x="158777" y="78472"/>
                </a:cubicBezTo>
                <a:cubicBezTo>
                  <a:pt x="164847" y="77512"/>
                  <a:pt x="170881" y="80391"/>
                  <a:pt x="173953" y="85714"/>
                </a:cubicBezTo>
                <a:cubicBezTo>
                  <a:pt x="177024" y="91037"/>
                  <a:pt x="176499" y="97702"/>
                  <a:pt x="172630" y="102477"/>
                </a:cubicBezTo>
                <a:cubicBezTo>
                  <a:pt x="176491" y="107252"/>
                  <a:pt x="177014" y="113911"/>
                  <a:pt x="173945" y="119229"/>
                </a:cubicBezTo>
                <a:close/>
              </a:path>
            </a:pathLst>
          </a:custGeom>
          <a:noFill/>
          <a:ln w="5586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4" name="Rounded Rectangle 80">
            <a:extLst>
              <a:ext uri="{FF2B5EF4-FFF2-40B4-BE49-F238E27FC236}">
                <a16:creationId xmlns:a16="http://schemas.microsoft.com/office/drawing/2014/main" id="{6BDCBCA1-2F7A-B06E-3FCF-F695F893D7E7}"/>
              </a:ext>
            </a:extLst>
          </p:cNvPr>
          <p:cNvSpPr/>
          <p:nvPr/>
        </p:nvSpPr>
        <p:spPr>
          <a:xfrm>
            <a:off x="6910489" y="1562224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82">
                <a:moveTo>
                  <a:pt x="23834" y="84163"/>
                </a:moveTo>
                <a:cubicBezTo>
                  <a:pt x="33516" y="93846"/>
                  <a:pt x="46178" y="100549"/>
                  <a:pt x="61074" y="100549"/>
                </a:cubicBezTo>
                <a:cubicBezTo>
                  <a:pt x="68522" y="100549"/>
                  <a:pt x="75970" y="99060"/>
                  <a:pt x="81929" y="96080"/>
                </a:cubicBezTo>
                <a:moveTo>
                  <a:pt x="20109" y="99060"/>
                </a:moveTo>
                <a:cubicBezTo>
                  <a:pt x="20109" y="81783"/>
                  <a:pt x="34115" y="67777"/>
                  <a:pt x="51392" y="67777"/>
                </a:cubicBezTo>
                <a:cubicBezTo>
                  <a:pt x="68668" y="67777"/>
                  <a:pt x="82674" y="81783"/>
                  <a:pt x="82674" y="99060"/>
                </a:cubicBezTo>
                <a:cubicBezTo>
                  <a:pt x="82674" y="116336"/>
                  <a:pt x="68668" y="130342"/>
                  <a:pt x="51392" y="130342"/>
                </a:cubicBezTo>
                <a:cubicBezTo>
                  <a:pt x="34115" y="130342"/>
                  <a:pt x="20109" y="116336"/>
                  <a:pt x="20109" y="99060"/>
                </a:cubicBezTo>
                <a:close/>
                <a:moveTo>
                  <a:pt x="51391" y="167582"/>
                </a:moveTo>
                <a:lnTo>
                  <a:pt x="51391" y="137790"/>
                </a:lnTo>
                <a:moveTo>
                  <a:pt x="0" y="167582"/>
                </a:moveTo>
                <a:cubicBezTo>
                  <a:pt x="10427" y="149707"/>
                  <a:pt x="29792" y="137790"/>
                  <a:pt x="51391" y="137790"/>
                </a:cubicBezTo>
                <a:cubicBezTo>
                  <a:pt x="72991" y="137790"/>
                  <a:pt x="92356" y="149707"/>
                  <a:pt x="102784" y="167582"/>
                </a:cubicBezTo>
                <a:moveTo>
                  <a:pt x="44688" y="45433"/>
                </a:moveTo>
                <a:lnTo>
                  <a:pt x="44688" y="37985"/>
                </a:lnTo>
                <a:cubicBezTo>
                  <a:pt x="44688" y="33516"/>
                  <a:pt x="47667" y="30537"/>
                  <a:pt x="52136" y="30537"/>
                </a:cubicBezTo>
                <a:lnTo>
                  <a:pt x="63309" y="30537"/>
                </a:lnTo>
                <a:cubicBezTo>
                  <a:pt x="67777" y="30537"/>
                  <a:pt x="70757" y="33516"/>
                  <a:pt x="70757" y="37985"/>
                </a:cubicBezTo>
                <a:lnTo>
                  <a:pt x="70757" y="49157"/>
                </a:lnTo>
                <a:moveTo>
                  <a:pt x="154548" y="48412"/>
                </a:moveTo>
                <a:lnTo>
                  <a:pt x="154548" y="70757"/>
                </a:lnTo>
                <a:moveTo>
                  <a:pt x="100549" y="63309"/>
                </a:moveTo>
                <a:cubicBezTo>
                  <a:pt x="96080" y="63309"/>
                  <a:pt x="93101" y="60329"/>
                  <a:pt x="93101" y="55860"/>
                </a:cubicBezTo>
                <a:lnTo>
                  <a:pt x="93101" y="22344"/>
                </a:lnTo>
                <a:cubicBezTo>
                  <a:pt x="93101" y="17875"/>
                  <a:pt x="96080" y="14896"/>
                  <a:pt x="100549" y="14896"/>
                </a:cubicBezTo>
                <a:lnTo>
                  <a:pt x="111721" y="14896"/>
                </a:lnTo>
                <a:cubicBezTo>
                  <a:pt x="116190" y="14896"/>
                  <a:pt x="119169" y="17875"/>
                  <a:pt x="119169" y="22344"/>
                </a:cubicBezTo>
                <a:lnTo>
                  <a:pt x="119169" y="55860"/>
                </a:lnTo>
                <a:cubicBezTo>
                  <a:pt x="119169" y="60329"/>
                  <a:pt x="116190" y="63309"/>
                  <a:pt x="111721" y="63309"/>
                </a:cubicBezTo>
                <a:close/>
                <a:moveTo>
                  <a:pt x="106135" y="63309"/>
                </a:moveTo>
                <a:lnTo>
                  <a:pt x="106135" y="78205"/>
                </a:lnTo>
                <a:moveTo>
                  <a:pt x="106135" y="0"/>
                </a:moveTo>
                <a:lnTo>
                  <a:pt x="106135" y="14896"/>
                </a:lnTo>
                <a:moveTo>
                  <a:pt x="148962" y="48412"/>
                </a:moveTo>
                <a:cubicBezTo>
                  <a:pt x="144493" y="48412"/>
                  <a:pt x="141514" y="45433"/>
                  <a:pt x="141514" y="40964"/>
                </a:cubicBezTo>
                <a:lnTo>
                  <a:pt x="141514" y="7448"/>
                </a:lnTo>
                <a:cubicBezTo>
                  <a:pt x="141514" y="2979"/>
                  <a:pt x="144493" y="0"/>
                  <a:pt x="148962" y="0"/>
                </a:cubicBezTo>
                <a:lnTo>
                  <a:pt x="160134" y="0"/>
                </a:lnTo>
                <a:cubicBezTo>
                  <a:pt x="164603" y="0"/>
                  <a:pt x="167582" y="2979"/>
                  <a:pt x="167582" y="7448"/>
                </a:cubicBezTo>
                <a:lnTo>
                  <a:pt x="167582" y="40964"/>
                </a:lnTo>
                <a:cubicBezTo>
                  <a:pt x="167582" y="45433"/>
                  <a:pt x="164603" y="48412"/>
                  <a:pt x="160134" y="48412"/>
                </a:cubicBezTo>
                <a:close/>
              </a:path>
            </a:pathLst>
          </a:custGeom>
          <a:noFill/>
          <a:ln w="5586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ounded Rectangle 81">
            <a:extLst>
              <a:ext uri="{FF2B5EF4-FFF2-40B4-BE49-F238E27FC236}">
                <a16:creationId xmlns:a16="http://schemas.microsoft.com/office/drawing/2014/main" id="{8FED52C2-99B7-0C6C-3C10-19DDEEDE8AEE}"/>
              </a:ext>
            </a:extLst>
          </p:cNvPr>
          <p:cNvSpPr/>
          <p:nvPr/>
        </p:nvSpPr>
        <p:spPr>
          <a:xfrm>
            <a:off x="6878104" y="5948129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1157" h="168711">
                <a:moveTo>
                  <a:pt x="99506" y="129075"/>
                </a:moveTo>
                <a:cubicBezTo>
                  <a:pt x="90307" y="132636"/>
                  <a:pt x="80546" y="134528"/>
                  <a:pt x="70682" y="134662"/>
                </a:cubicBezTo>
                <a:cubicBezTo>
                  <a:pt x="46542" y="134780"/>
                  <a:pt x="25056" y="119378"/>
                  <a:pt x="17417" y="96478"/>
                </a:cubicBezTo>
                <a:cubicBezTo>
                  <a:pt x="9778" y="73577"/>
                  <a:pt x="17714" y="48361"/>
                  <a:pt x="37091" y="33963"/>
                </a:cubicBezTo>
                <a:lnTo>
                  <a:pt x="37091" y="33963"/>
                </a:lnTo>
                <a:cubicBezTo>
                  <a:pt x="39251" y="31877"/>
                  <a:pt x="57797" y="15492"/>
                  <a:pt x="100475" y="15492"/>
                </a:cubicBezTo>
                <a:cubicBezTo>
                  <a:pt x="121114" y="16538"/>
                  <a:pt x="141591" y="11347"/>
                  <a:pt x="159240" y="595"/>
                </a:cubicBezTo>
                <a:cubicBezTo>
                  <a:pt x="160358" y="0"/>
                  <a:pt x="161698" y="0"/>
                  <a:pt x="162815" y="595"/>
                </a:cubicBezTo>
                <a:cubicBezTo>
                  <a:pt x="163996" y="1054"/>
                  <a:pt x="164846" y="2102"/>
                  <a:pt x="165050" y="3351"/>
                </a:cubicBezTo>
                <a:cubicBezTo>
                  <a:pt x="169315" y="27671"/>
                  <a:pt x="166577" y="52701"/>
                  <a:pt x="157155" y="75523"/>
                </a:cubicBezTo>
                <a:moveTo>
                  <a:pt x="171157" y="140769"/>
                </a:moveTo>
                <a:cubicBezTo>
                  <a:pt x="171053" y="148427"/>
                  <a:pt x="167800" y="155704"/>
                  <a:pt x="162164" y="160890"/>
                </a:cubicBezTo>
                <a:cubicBezTo>
                  <a:pt x="156528" y="166075"/>
                  <a:pt x="149005" y="168711"/>
                  <a:pt x="141365" y="168178"/>
                </a:cubicBezTo>
                <a:cubicBezTo>
                  <a:pt x="133725" y="168711"/>
                  <a:pt x="126202" y="166075"/>
                  <a:pt x="120566" y="160890"/>
                </a:cubicBezTo>
                <a:cubicBezTo>
                  <a:pt x="114929" y="155704"/>
                  <a:pt x="111677" y="148427"/>
                  <a:pt x="111572" y="140769"/>
                </a:cubicBezTo>
                <a:cubicBezTo>
                  <a:pt x="111572" y="127660"/>
                  <a:pt x="130416" y="94740"/>
                  <a:pt x="138088" y="81929"/>
                </a:cubicBezTo>
                <a:cubicBezTo>
                  <a:pt x="138728" y="80758"/>
                  <a:pt x="139956" y="80029"/>
                  <a:pt x="141290" y="80029"/>
                </a:cubicBezTo>
                <a:cubicBezTo>
                  <a:pt x="142625" y="80029"/>
                  <a:pt x="143853" y="80758"/>
                  <a:pt x="144493" y="81929"/>
                </a:cubicBezTo>
                <a:cubicBezTo>
                  <a:pt x="152611" y="94740"/>
                  <a:pt x="171157" y="127660"/>
                  <a:pt x="171157" y="140769"/>
                </a:cubicBezTo>
                <a:close/>
                <a:moveTo>
                  <a:pt x="119169" y="60255"/>
                </a:moveTo>
                <a:cubicBezTo>
                  <a:pt x="55786" y="59361"/>
                  <a:pt x="0" y="103081"/>
                  <a:pt x="0" y="160730"/>
                </a:cubicBezTo>
                <a:lnTo>
                  <a:pt x="0" y="168178"/>
                </a:lnTo>
              </a:path>
            </a:pathLst>
          </a:custGeom>
          <a:noFill/>
          <a:ln w="5586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751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DB55-F2F4-32F2-8409-308954E7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F0FAFFD-B823-2D95-7031-4D69201A1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930F1-053E-0C69-658F-467D4B907EFB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Negocio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7BE090-332D-6EFB-4AA6-60D48E04C56F}"/>
              </a:ext>
            </a:extLst>
          </p:cNvPr>
          <p:cNvGrpSpPr/>
          <p:nvPr/>
        </p:nvGrpSpPr>
        <p:grpSpPr>
          <a:xfrm>
            <a:off x="2985746" y="4734502"/>
            <a:ext cx="6777396" cy="1743991"/>
            <a:chOff x="636814" y="4026523"/>
            <a:chExt cx="6277169" cy="154611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1557E848-86E4-976E-7281-34EC25E14385}"/>
                </a:ext>
              </a:extLst>
            </p:cNvPr>
            <p:cNvSpPr/>
            <p:nvPr/>
          </p:nvSpPr>
          <p:spPr>
            <a:xfrm>
              <a:off x="636814" y="4026523"/>
              <a:ext cx="6277169" cy="1546116"/>
            </a:xfrm>
            <a:custGeom>
              <a:avLst/>
              <a:gdLst/>
              <a:ahLst/>
              <a:cxnLst/>
              <a:rect l="0" t="0" r="0" b="0"/>
              <a:pathLst>
                <a:path w="6277169" h="1546116">
                  <a:moveTo>
                    <a:pt x="3004580" y="68631"/>
                  </a:moveTo>
                  <a:cubicBezTo>
                    <a:pt x="1634922" y="85759"/>
                    <a:pt x="545840" y="363946"/>
                    <a:pt x="545840" y="704609"/>
                  </a:cubicBezTo>
                  <a:cubicBezTo>
                    <a:pt x="545840" y="1056315"/>
                    <a:pt x="1706654" y="1341426"/>
                    <a:pt x="3138584" y="1341426"/>
                  </a:cubicBezTo>
                  <a:cubicBezTo>
                    <a:pt x="4570514" y="1341426"/>
                    <a:pt x="5731328" y="1056315"/>
                    <a:pt x="5731328" y="704609"/>
                  </a:cubicBezTo>
                  <a:cubicBezTo>
                    <a:pt x="5731328" y="363759"/>
                    <a:pt x="4641049" y="85454"/>
                    <a:pt x="3270337" y="68603"/>
                  </a:cubicBezTo>
                  <a:cubicBezTo>
                    <a:pt x="3261975" y="44008"/>
                    <a:pt x="3253575" y="20898"/>
                    <a:pt x="3244750" y="0"/>
                  </a:cubicBezTo>
                  <a:cubicBezTo>
                    <a:pt x="4928995" y="13793"/>
                    <a:pt x="6277169" y="354526"/>
                    <a:pt x="6277169" y="772842"/>
                  </a:cubicBezTo>
                  <a:cubicBezTo>
                    <a:pt x="6277169" y="1199909"/>
                    <a:pt x="4871978" y="1546116"/>
                    <a:pt x="3138584" y="1546116"/>
                  </a:cubicBezTo>
                  <a:cubicBezTo>
                    <a:pt x="1405191" y="1546116"/>
                    <a:pt x="0" y="1199909"/>
                    <a:pt x="0" y="772842"/>
                  </a:cubicBezTo>
                  <a:cubicBezTo>
                    <a:pt x="0" y="354724"/>
                    <a:pt x="1346900" y="14114"/>
                    <a:pt x="3030030" y="19"/>
                  </a:cubicBezTo>
                  <a:cubicBezTo>
                    <a:pt x="3021244" y="20922"/>
                    <a:pt x="3012889" y="44034"/>
                    <a:pt x="3004580" y="68631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82CF5C72-9B6A-8511-E3C8-A47DBAD35D87}"/>
                </a:ext>
              </a:extLst>
            </p:cNvPr>
            <p:cNvSpPr/>
            <p:nvPr/>
          </p:nvSpPr>
          <p:spPr>
            <a:xfrm>
              <a:off x="636814" y="4026523"/>
              <a:ext cx="6277169" cy="1546114"/>
            </a:xfrm>
            <a:custGeom>
              <a:avLst/>
              <a:gdLst/>
              <a:ahLst/>
              <a:cxnLst/>
              <a:rect l="0" t="0" r="0" b="0"/>
              <a:pathLst>
                <a:path w="6277169" h="1546114">
                  <a:moveTo>
                    <a:pt x="3004580" y="68631"/>
                  </a:moveTo>
                  <a:cubicBezTo>
                    <a:pt x="1634925" y="85759"/>
                    <a:pt x="545840" y="363946"/>
                    <a:pt x="545840" y="704609"/>
                  </a:cubicBezTo>
                  <a:cubicBezTo>
                    <a:pt x="545840" y="1056313"/>
                    <a:pt x="1706651" y="1341424"/>
                    <a:pt x="3138584" y="1341424"/>
                  </a:cubicBezTo>
                  <a:cubicBezTo>
                    <a:pt x="4570516" y="1341424"/>
                    <a:pt x="5731328" y="1056313"/>
                    <a:pt x="5731328" y="704609"/>
                  </a:cubicBezTo>
                  <a:cubicBezTo>
                    <a:pt x="5731328" y="363759"/>
                    <a:pt x="4641050" y="85454"/>
                    <a:pt x="3270338" y="68603"/>
                  </a:cubicBezTo>
                  <a:cubicBezTo>
                    <a:pt x="3261972" y="44008"/>
                    <a:pt x="3253576" y="20898"/>
                    <a:pt x="3244753" y="0"/>
                  </a:cubicBezTo>
                  <a:cubicBezTo>
                    <a:pt x="4928992" y="13793"/>
                    <a:pt x="6277169" y="354526"/>
                    <a:pt x="6277169" y="772840"/>
                  </a:cubicBezTo>
                  <a:cubicBezTo>
                    <a:pt x="6277169" y="1199908"/>
                    <a:pt x="4871977" y="1546114"/>
                    <a:pt x="3138584" y="1546114"/>
                  </a:cubicBezTo>
                  <a:cubicBezTo>
                    <a:pt x="1405192" y="1546114"/>
                    <a:pt x="0" y="1199908"/>
                    <a:pt x="0" y="772840"/>
                  </a:cubicBezTo>
                  <a:cubicBezTo>
                    <a:pt x="0" y="354724"/>
                    <a:pt x="1346903" y="14114"/>
                    <a:pt x="3030029" y="19"/>
                  </a:cubicBezTo>
                  <a:cubicBezTo>
                    <a:pt x="3021242" y="20922"/>
                    <a:pt x="3012889" y="44034"/>
                    <a:pt x="3004580" y="68631"/>
                  </a:cubicBezTo>
                  <a:close/>
                </a:path>
              </a:pathLst>
            </a:custGeom>
            <a:noFill/>
            <a:ln w="1137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3CFB66-F570-92DD-E930-943D3B450907}"/>
              </a:ext>
            </a:extLst>
          </p:cNvPr>
          <p:cNvGrpSpPr/>
          <p:nvPr/>
        </p:nvGrpSpPr>
        <p:grpSpPr>
          <a:xfrm>
            <a:off x="3575085" y="4811882"/>
            <a:ext cx="5598718" cy="1435718"/>
            <a:chOff x="1182655" y="4095123"/>
            <a:chExt cx="5185487" cy="1272820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AF8D7160-0C34-9348-69BA-1A3FD39EC62C}"/>
                </a:ext>
              </a:extLst>
            </p:cNvPr>
            <p:cNvSpPr/>
            <p:nvPr/>
          </p:nvSpPr>
          <p:spPr>
            <a:xfrm>
              <a:off x="1182655" y="4095123"/>
              <a:ext cx="5185487" cy="1272817"/>
            </a:xfrm>
            <a:custGeom>
              <a:avLst/>
              <a:gdLst/>
              <a:ahLst/>
              <a:cxnLst/>
              <a:rect l="0" t="0" r="0" b="0"/>
              <a:pathLst>
                <a:path w="5185487" h="1272817">
                  <a:moveTo>
                    <a:pt x="2437937" y="63844"/>
                  </a:moveTo>
                  <a:cubicBezTo>
                    <a:pt x="2437399" y="65513"/>
                    <a:pt x="2436868" y="67185"/>
                    <a:pt x="2436330" y="68861"/>
                  </a:cubicBezTo>
                  <a:cubicBezTo>
                    <a:pt x="1378930" y="88392"/>
                    <a:pt x="545840" y="304302"/>
                    <a:pt x="545840" y="567776"/>
                  </a:cubicBezTo>
                  <a:cubicBezTo>
                    <a:pt x="545840" y="844112"/>
                    <a:pt x="1462269" y="1068127"/>
                    <a:pt x="2592743" y="1068127"/>
                  </a:cubicBezTo>
                  <a:cubicBezTo>
                    <a:pt x="3723218" y="1068127"/>
                    <a:pt x="4639646" y="844112"/>
                    <a:pt x="4639646" y="567776"/>
                  </a:cubicBezTo>
                  <a:cubicBezTo>
                    <a:pt x="4639646" y="304130"/>
                    <a:pt x="3805465" y="88110"/>
                    <a:pt x="2747087" y="68822"/>
                  </a:cubicBezTo>
                  <a:cubicBezTo>
                    <a:pt x="2746360" y="66587"/>
                    <a:pt x="2745639" y="64357"/>
                    <a:pt x="2744919" y="62134"/>
                  </a:cubicBezTo>
                  <a:cubicBezTo>
                    <a:pt x="2737990" y="40706"/>
                    <a:pt x="2731258" y="19868"/>
                    <a:pt x="2724496" y="0"/>
                  </a:cubicBezTo>
                  <a:cubicBezTo>
                    <a:pt x="4095208" y="16850"/>
                    <a:pt x="5185487" y="295155"/>
                    <a:pt x="5185487" y="636006"/>
                  </a:cubicBezTo>
                  <a:cubicBezTo>
                    <a:pt x="5185487" y="987706"/>
                    <a:pt x="4024673" y="1272817"/>
                    <a:pt x="2592743" y="1272817"/>
                  </a:cubicBezTo>
                  <a:cubicBezTo>
                    <a:pt x="1160813" y="1272817"/>
                    <a:pt x="0" y="987706"/>
                    <a:pt x="0" y="636006"/>
                  </a:cubicBezTo>
                  <a:cubicBezTo>
                    <a:pt x="0" y="295342"/>
                    <a:pt x="1089081" y="17155"/>
                    <a:pt x="2458739" y="28"/>
                  </a:cubicBezTo>
                  <a:cubicBezTo>
                    <a:pt x="2451848" y="20417"/>
                    <a:pt x="2444987" y="41827"/>
                    <a:pt x="2437937" y="63844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id="{5A202B20-CE32-C449-26D4-AC23728B6E22}"/>
                </a:ext>
              </a:extLst>
            </p:cNvPr>
            <p:cNvSpPr/>
            <p:nvPr/>
          </p:nvSpPr>
          <p:spPr>
            <a:xfrm>
              <a:off x="1182655" y="4095123"/>
              <a:ext cx="5185487" cy="1272820"/>
            </a:xfrm>
            <a:custGeom>
              <a:avLst/>
              <a:gdLst/>
              <a:ahLst/>
              <a:cxnLst/>
              <a:rect l="0" t="0" r="0" b="0"/>
              <a:pathLst>
                <a:path w="5185487" h="1272820">
                  <a:moveTo>
                    <a:pt x="2437935" y="63844"/>
                  </a:moveTo>
                  <a:cubicBezTo>
                    <a:pt x="2437401" y="65513"/>
                    <a:pt x="2436865" y="67185"/>
                    <a:pt x="2436327" y="68860"/>
                  </a:cubicBezTo>
                  <a:cubicBezTo>
                    <a:pt x="1378932" y="88392"/>
                    <a:pt x="545840" y="304302"/>
                    <a:pt x="545840" y="567776"/>
                  </a:cubicBezTo>
                  <a:cubicBezTo>
                    <a:pt x="545840" y="844114"/>
                    <a:pt x="1462270" y="1068130"/>
                    <a:pt x="2592743" y="1068130"/>
                  </a:cubicBezTo>
                  <a:cubicBezTo>
                    <a:pt x="3723217" y="1068130"/>
                    <a:pt x="4639646" y="844114"/>
                    <a:pt x="4639646" y="567776"/>
                  </a:cubicBezTo>
                  <a:cubicBezTo>
                    <a:pt x="4639646" y="304130"/>
                    <a:pt x="3805465" y="88110"/>
                    <a:pt x="2747086" y="68822"/>
                  </a:cubicBezTo>
                  <a:cubicBezTo>
                    <a:pt x="2746363" y="66587"/>
                    <a:pt x="2745642" y="64357"/>
                    <a:pt x="2744923" y="62134"/>
                  </a:cubicBezTo>
                  <a:cubicBezTo>
                    <a:pt x="2737994" y="40706"/>
                    <a:pt x="2731256" y="19868"/>
                    <a:pt x="2724497" y="0"/>
                  </a:cubicBezTo>
                  <a:cubicBezTo>
                    <a:pt x="4095209" y="16850"/>
                    <a:pt x="5185487" y="295155"/>
                    <a:pt x="5185487" y="636006"/>
                  </a:cubicBezTo>
                  <a:cubicBezTo>
                    <a:pt x="5185487" y="987708"/>
                    <a:pt x="4024676" y="1272820"/>
                    <a:pt x="2592743" y="1272820"/>
                  </a:cubicBezTo>
                  <a:cubicBezTo>
                    <a:pt x="1160810" y="1272820"/>
                    <a:pt x="0" y="987708"/>
                    <a:pt x="0" y="636006"/>
                  </a:cubicBezTo>
                  <a:cubicBezTo>
                    <a:pt x="0" y="295342"/>
                    <a:pt x="1089085" y="17155"/>
                    <a:pt x="2458739" y="28"/>
                  </a:cubicBezTo>
                  <a:cubicBezTo>
                    <a:pt x="2451850" y="20417"/>
                    <a:pt x="2444990" y="41827"/>
                    <a:pt x="2437935" y="63844"/>
                  </a:cubicBezTo>
                  <a:close/>
                </a:path>
              </a:pathLst>
            </a:custGeom>
            <a:noFill/>
            <a:ln w="1137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ABA59-4E68-5B14-80A4-7FA1422447E7}"/>
              </a:ext>
            </a:extLst>
          </p:cNvPr>
          <p:cNvGrpSpPr/>
          <p:nvPr/>
        </p:nvGrpSpPr>
        <p:grpSpPr>
          <a:xfrm>
            <a:off x="4164423" y="4889513"/>
            <a:ext cx="4420041" cy="1127200"/>
            <a:chOff x="1728495" y="4163946"/>
            <a:chExt cx="4093806" cy="999307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305A3613-6F4C-23F5-F7DE-1AEC345D0444}"/>
                </a:ext>
              </a:extLst>
            </p:cNvPr>
            <p:cNvSpPr/>
            <p:nvPr/>
          </p:nvSpPr>
          <p:spPr>
            <a:xfrm>
              <a:off x="1728495" y="4163946"/>
              <a:ext cx="4093806" cy="999305"/>
            </a:xfrm>
            <a:custGeom>
              <a:avLst/>
              <a:gdLst/>
              <a:ahLst/>
              <a:cxnLst/>
              <a:rect l="0" t="0" r="0" b="0"/>
              <a:pathLst>
                <a:path w="4093806" h="999305">
                  <a:moveTo>
                    <a:pt x="1867836" y="69247"/>
                  </a:moveTo>
                  <a:cubicBezTo>
                    <a:pt x="1072872" y="90856"/>
                    <a:pt x="454867" y="254633"/>
                    <a:pt x="454867" y="453466"/>
                  </a:cubicBezTo>
                  <a:cubicBezTo>
                    <a:pt x="454867" y="667000"/>
                    <a:pt x="1167644" y="840102"/>
                    <a:pt x="2046903" y="840102"/>
                  </a:cubicBezTo>
                  <a:cubicBezTo>
                    <a:pt x="2926161" y="840102"/>
                    <a:pt x="3638938" y="667000"/>
                    <a:pt x="3638938" y="453466"/>
                  </a:cubicBezTo>
                  <a:cubicBezTo>
                    <a:pt x="3638938" y="254481"/>
                    <a:pt x="3019978" y="90605"/>
                    <a:pt x="2224134" y="69197"/>
                  </a:cubicBezTo>
                  <a:cubicBezTo>
                    <a:pt x="2216106" y="45821"/>
                    <a:pt x="2208562" y="22608"/>
                    <a:pt x="2201247" y="0"/>
                  </a:cubicBezTo>
                  <a:cubicBezTo>
                    <a:pt x="3259624" y="19287"/>
                    <a:pt x="4093806" y="235307"/>
                    <a:pt x="4093806" y="498953"/>
                  </a:cubicBezTo>
                  <a:cubicBezTo>
                    <a:pt x="4093806" y="775291"/>
                    <a:pt x="3177377" y="999305"/>
                    <a:pt x="2046903" y="999305"/>
                  </a:cubicBezTo>
                  <a:cubicBezTo>
                    <a:pt x="916428" y="999305"/>
                    <a:pt x="0" y="775291"/>
                    <a:pt x="0" y="498953"/>
                  </a:cubicBezTo>
                  <a:cubicBezTo>
                    <a:pt x="0" y="235479"/>
                    <a:pt x="833089" y="19569"/>
                    <a:pt x="1890489" y="37"/>
                  </a:cubicBezTo>
                  <a:cubicBezTo>
                    <a:pt x="1883241" y="22652"/>
                    <a:pt x="1875766" y="45869"/>
                    <a:pt x="1867836" y="69247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id="{2F838A64-2605-6DB9-918C-A5D215069145}"/>
                </a:ext>
              </a:extLst>
            </p:cNvPr>
            <p:cNvSpPr/>
            <p:nvPr/>
          </p:nvSpPr>
          <p:spPr>
            <a:xfrm>
              <a:off x="1728495" y="4163946"/>
              <a:ext cx="4093806" cy="999307"/>
            </a:xfrm>
            <a:custGeom>
              <a:avLst/>
              <a:gdLst/>
              <a:ahLst/>
              <a:cxnLst/>
              <a:rect l="0" t="0" r="0" b="0"/>
              <a:pathLst>
                <a:path w="4093806" h="999307">
                  <a:moveTo>
                    <a:pt x="1867840" y="69247"/>
                  </a:moveTo>
                  <a:cubicBezTo>
                    <a:pt x="1072876" y="90856"/>
                    <a:pt x="454867" y="254633"/>
                    <a:pt x="454867" y="453466"/>
                  </a:cubicBezTo>
                  <a:cubicBezTo>
                    <a:pt x="454867" y="667000"/>
                    <a:pt x="1167645" y="840103"/>
                    <a:pt x="2046903" y="840103"/>
                  </a:cubicBezTo>
                  <a:cubicBezTo>
                    <a:pt x="2926160" y="840103"/>
                    <a:pt x="3638938" y="667000"/>
                    <a:pt x="3638938" y="453466"/>
                  </a:cubicBezTo>
                  <a:cubicBezTo>
                    <a:pt x="3638938" y="254481"/>
                    <a:pt x="3019979" y="90605"/>
                    <a:pt x="2224132" y="69197"/>
                  </a:cubicBezTo>
                  <a:cubicBezTo>
                    <a:pt x="2216108" y="45821"/>
                    <a:pt x="2208559" y="22607"/>
                    <a:pt x="2201245" y="0"/>
                  </a:cubicBezTo>
                  <a:cubicBezTo>
                    <a:pt x="3259624" y="19287"/>
                    <a:pt x="4093806" y="235307"/>
                    <a:pt x="4093806" y="498953"/>
                  </a:cubicBezTo>
                  <a:cubicBezTo>
                    <a:pt x="4093806" y="775291"/>
                    <a:pt x="3177376" y="999307"/>
                    <a:pt x="2046903" y="999307"/>
                  </a:cubicBezTo>
                  <a:cubicBezTo>
                    <a:pt x="916429" y="999307"/>
                    <a:pt x="0" y="775291"/>
                    <a:pt x="0" y="498953"/>
                  </a:cubicBezTo>
                  <a:cubicBezTo>
                    <a:pt x="0" y="235479"/>
                    <a:pt x="833091" y="19569"/>
                    <a:pt x="1890487" y="37"/>
                  </a:cubicBezTo>
                  <a:cubicBezTo>
                    <a:pt x="1883239" y="22652"/>
                    <a:pt x="1875770" y="45869"/>
                    <a:pt x="1867840" y="69247"/>
                  </a:cubicBezTo>
                  <a:close/>
                </a:path>
              </a:pathLst>
            </a:custGeom>
            <a:noFill/>
            <a:ln w="1137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B8514D-E753-41D5-BBB8-3423D7F4ABB7}"/>
              </a:ext>
            </a:extLst>
          </p:cNvPr>
          <p:cNvGrpSpPr/>
          <p:nvPr/>
        </p:nvGrpSpPr>
        <p:grpSpPr>
          <a:xfrm>
            <a:off x="4655540" y="4967560"/>
            <a:ext cx="3437810" cy="869571"/>
            <a:chOff x="2183363" y="4233138"/>
            <a:chExt cx="3184071" cy="770909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D3FA43DD-8592-0DF4-4D69-A82F896382B1}"/>
                </a:ext>
              </a:extLst>
            </p:cNvPr>
            <p:cNvSpPr/>
            <p:nvPr/>
          </p:nvSpPr>
          <p:spPr>
            <a:xfrm>
              <a:off x="2183363" y="4233138"/>
              <a:ext cx="3184071" cy="770909"/>
            </a:xfrm>
            <a:custGeom>
              <a:avLst/>
              <a:gdLst/>
              <a:ahLst/>
              <a:cxnLst/>
              <a:rect l="0" t="0" r="0" b="0"/>
              <a:pathLst>
                <a:path w="3184071" h="770909">
                  <a:moveTo>
                    <a:pt x="1390635" y="62287"/>
                  </a:moveTo>
                  <a:cubicBezTo>
                    <a:pt x="808162" y="85716"/>
                    <a:pt x="363893" y="209075"/>
                    <a:pt x="363893" y="357734"/>
                  </a:cubicBezTo>
                  <a:cubicBezTo>
                    <a:pt x="363893" y="523118"/>
                    <a:pt x="913752" y="657188"/>
                    <a:pt x="1592035" y="657188"/>
                  </a:cubicBezTo>
                  <a:cubicBezTo>
                    <a:pt x="2270318" y="657188"/>
                    <a:pt x="2820177" y="523118"/>
                    <a:pt x="2820177" y="357734"/>
                  </a:cubicBezTo>
                  <a:cubicBezTo>
                    <a:pt x="2820177" y="208943"/>
                    <a:pt x="2375120" y="85497"/>
                    <a:pt x="1791889" y="62225"/>
                  </a:cubicBezTo>
                  <a:cubicBezTo>
                    <a:pt x="1783860" y="41558"/>
                    <a:pt x="1776378" y="20714"/>
                    <a:pt x="1769267" y="0"/>
                  </a:cubicBezTo>
                  <a:cubicBezTo>
                    <a:pt x="2565110" y="21407"/>
                    <a:pt x="3184071" y="185283"/>
                    <a:pt x="3184071" y="384268"/>
                  </a:cubicBezTo>
                  <a:cubicBezTo>
                    <a:pt x="3184071" y="597802"/>
                    <a:pt x="2471294" y="770909"/>
                    <a:pt x="1592035" y="770909"/>
                  </a:cubicBezTo>
                  <a:cubicBezTo>
                    <a:pt x="712778" y="770909"/>
                    <a:pt x="0" y="597802"/>
                    <a:pt x="0" y="384268"/>
                  </a:cubicBezTo>
                  <a:cubicBezTo>
                    <a:pt x="0" y="185436"/>
                    <a:pt x="618009" y="21659"/>
                    <a:pt x="1412969" y="49"/>
                  </a:cubicBezTo>
                  <a:cubicBezTo>
                    <a:pt x="1405941" y="20771"/>
                    <a:pt x="1398550" y="41620"/>
                    <a:pt x="1390635" y="62287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07C6538F-7CFC-D35B-1E27-D6215B9BCFEF}"/>
                </a:ext>
              </a:extLst>
            </p:cNvPr>
            <p:cNvSpPr/>
            <p:nvPr/>
          </p:nvSpPr>
          <p:spPr>
            <a:xfrm>
              <a:off x="2183363" y="4233138"/>
              <a:ext cx="3184071" cy="770905"/>
            </a:xfrm>
            <a:custGeom>
              <a:avLst/>
              <a:gdLst/>
              <a:ahLst/>
              <a:cxnLst/>
              <a:rect l="0" t="0" r="0" b="0"/>
              <a:pathLst>
                <a:path w="3184071" h="770905">
                  <a:moveTo>
                    <a:pt x="1390633" y="62287"/>
                  </a:moveTo>
                  <a:cubicBezTo>
                    <a:pt x="808163" y="85716"/>
                    <a:pt x="363893" y="209075"/>
                    <a:pt x="363893" y="357734"/>
                  </a:cubicBezTo>
                  <a:cubicBezTo>
                    <a:pt x="363893" y="523118"/>
                    <a:pt x="913751" y="657188"/>
                    <a:pt x="1592035" y="657188"/>
                  </a:cubicBezTo>
                  <a:cubicBezTo>
                    <a:pt x="2270319" y="657188"/>
                    <a:pt x="2820177" y="523118"/>
                    <a:pt x="2820177" y="357734"/>
                  </a:cubicBezTo>
                  <a:cubicBezTo>
                    <a:pt x="2820177" y="208943"/>
                    <a:pt x="2375118" y="85497"/>
                    <a:pt x="1791886" y="62225"/>
                  </a:cubicBezTo>
                  <a:cubicBezTo>
                    <a:pt x="1783860" y="41558"/>
                    <a:pt x="1776376" y="20714"/>
                    <a:pt x="1769264" y="0"/>
                  </a:cubicBezTo>
                  <a:cubicBezTo>
                    <a:pt x="2565112" y="21407"/>
                    <a:pt x="3184071" y="185283"/>
                    <a:pt x="3184071" y="384268"/>
                  </a:cubicBezTo>
                  <a:cubicBezTo>
                    <a:pt x="3184071" y="597802"/>
                    <a:pt x="2471292" y="770905"/>
                    <a:pt x="1592035" y="770905"/>
                  </a:cubicBezTo>
                  <a:cubicBezTo>
                    <a:pt x="712778" y="770905"/>
                    <a:pt x="0" y="597802"/>
                    <a:pt x="0" y="384268"/>
                  </a:cubicBezTo>
                  <a:cubicBezTo>
                    <a:pt x="0" y="185436"/>
                    <a:pt x="618009" y="21659"/>
                    <a:pt x="1412973" y="49"/>
                  </a:cubicBezTo>
                  <a:cubicBezTo>
                    <a:pt x="1405944" y="20771"/>
                    <a:pt x="1398552" y="41620"/>
                    <a:pt x="1390633" y="62287"/>
                  </a:cubicBezTo>
                  <a:close/>
                </a:path>
              </a:pathLst>
            </a:custGeom>
            <a:noFill/>
            <a:ln w="1137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B7A676-666A-4F7A-F97A-17247E5DB6C9}"/>
              </a:ext>
            </a:extLst>
          </p:cNvPr>
          <p:cNvGrpSpPr/>
          <p:nvPr/>
        </p:nvGrpSpPr>
        <p:grpSpPr>
          <a:xfrm>
            <a:off x="5048432" y="5037742"/>
            <a:ext cx="2652024" cy="671108"/>
            <a:chOff x="2547257" y="4295357"/>
            <a:chExt cx="2456283" cy="594963"/>
          </a:xfrm>
        </p:grpSpPr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FDCDD4F5-0E3F-499A-61AF-A0AD077C68BE}"/>
                </a:ext>
              </a:extLst>
            </p:cNvPr>
            <p:cNvSpPr/>
            <p:nvPr/>
          </p:nvSpPr>
          <p:spPr>
            <a:xfrm>
              <a:off x="2547257" y="4295357"/>
              <a:ext cx="2456283" cy="594963"/>
            </a:xfrm>
            <a:custGeom>
              <a:avLst/>
              <a:gdLst/>
              <a:ahLst/>
              <a:cxnLst/>
              <a:rect l="0" t="0" r="0" b="0"/>
              <a:pathLst>
                <a:path w="2456283" h="594963">
                  <a:moveTo>
                    <a:pt x="996614" y="71123"/>
                  </a:moveTo>
                  <a:cubicBezTo>
                    <a:pt x="580934" y="96174"/>
                    <a:pt x="272920" y="187134"/>
                    <a:pt x="272920" y="295509"/>
                  </a:cubicBezTo>
                  <a:cubicBezTo>
                    <a:pt x="272920" y="423210"/>
                    <a:pt x="700587" y="526733"/>
                    <a:pt x="1228141" y="526733"/>
                  </a:cubicBezTo>
                  <a:cubicBezTo>
                    <a:pt x="1755696" y="526733"/>
                    <a:pt x="2183363" y="423210"/>
                    <a:pt x="2183363" y="295509"/>
                  </a:cubicBezTo>
                  <a:cubicBezTo>
                    <a:pt x="2183363" y="187036"/>
                    <a:pt x="1874788" y="96009"/>
                    <a:pt x="1458539" y="71056"/>
                  </a:cubicBezTo>
                  <a:cubicBezTo>
                    <a:pt x="1447440" y="47935"/>
                    <a:pt x="1437350" y="24088"/>
                    <a:pt x="1427995" y="0"/>
                  </a:cubicBezTo>
                  <a:cubicBezTo>
                    <a:pt x="2011226" y="23272"/>
                    <a:pt x="2456283" y="146718"/>
                    <a:pt x="2456283" y="295509"/>
                  </a:cubicBezTo>
                  <a:cubicBezTo>
                    <a:pt x="2456283" y="460893"/>
                    <a:pt x="1906424" y="594963"/>
                    <a:pt x="1228141" y="594963"/>
                  </a:cubicBezTo>
                  <a:cubicBezTo>
                    <a:pt x="549858" y="594963"/>
                    <a:pt x="0" y="460893"/>
                    <a:pt x="0" y="295509"/>
                  </a:cubicBezTo>
                  <a:cubicBezTo>
                    <a:pt x="0" y="146850"/>
                    <a:pt x="444269" y="23491"/>
                    <a:pt x="1026741" y="62"/>
                  </a:cubicBezTo>
                  <a:cubicBezTo>
                    <a:pt x="1017507" y="24158"/>
                    <a:pt x="1007553" y="48008"/>
                    <a:pt x="996614" y="71123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7C2E666C-D163-9D33-3FED-8B4D85087205}"/>
                </a:ext>
              </a:extLst>
            </p:cNvPr>
            <p:cNvSpPr/>
            <p:nvPr/>
          </p:nvSpPr>
          <p:spPr>
            <a:xfrm>
              <a:off x="2547257" y="4295357"/>
              <a:ext cx="2456283" cy="594963"/>
            </a:xfrm>
            <a:custGeom>
              <a:avLst/>
              <a:gdLst/>
              <a:ahLst/>
              <a:cxnLst/>
              <a:rect l="0" t="0" r="0" b="0"/>
              <a:pathLst>
                <a:path w="2456283" h="594963">
                  <a:moveTo>
                    <a:pt x="996616" y="71123"/>
                  </a:moveTo>
                  <a:cubicBezTo>
                    <a:pt x="580934" y="96174"/>
                    <a:pt x="272920" y="187134"/>
                    <a:pt x="272920" y="295509"/>
                  </a:cubicBezTo>
                  <a:cubicBezTo>
                    <a:pt x="272920" y="423210"/>
                    <a:pt x="700587" y="526733"/>
                    <a:pt x="1228141" y="526733"/>
                  </a:cubicBezTo>
                  <a:cubicBezTo>
                    <a:pt x="1755696" y="526733"/>
                    <a:pt x="2183363" y="423210"/>
                    <a:pt x="2183363" y="295509"/>
                  </a:cubicBezTo>
                  <a:cubicBezTo>
                    <a:pt x="2183363" y="187036"/>
                    <a:pt x="1874792" y="96009"/>
                    <a:pt x="1458539" y="71055"/>
                  </a:cubicBezTo>
                  <a:cubicBezTo>
                    <a:pt x="1447442" y="47935"/>
                    <a:pt x="1437348" y="24088"/>
                    <a:pt x="1427993" y="0"/>
                  </a:cubicBezTo>
                  <a:cubicBezTo>
                    <a:pt x="2011224" y="23272"/>
                    <a:pt x="2456283" y="146718"/>
                    <a:pt x="2456283" y="295509"/>
                  </a:cubicBezTo>
                  <a:cubicBezTo>
                    <a:pt x="2456283" y="460893"/>
                    <a:pt x="1906425" y="594963"/>
                    <a:pt x="1228141" y="594963"/>
                  </a:cubicBezTo>
                  <a:cubicBezTo>
                    <a:pt x="549858" y="594963"/>
                    <a:pt x="0" y="460893"/>
                    <a:pt x="0" y="295509"/>
                  </a:cubicBezTo>
                  <a:cubicBezTo>
                    <a:pt x="0" y="146850"/>
                    <a:pt x="444269" y="23491"/>
                    <a:pt x="1026739" y="62"/>
                  </a:cubicBezTo>
                  <a:cubicBezTo>
                    <a:pt x="1017505" y="24158"/>
                    <a:pt x="1007552" y="48008"/>
                    <a:pt x="996616" y="71123"/>
                  </a:cubicBezTo>
                  <a:close/>
                </a:path>
              </a:pathLst>
            </a:custGeom>
            <a:noFill/>
            <a:ln w="1137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9B0061-2D9F-96E0-08B1-0A9B81FB196C}"/>
              </a:ext>
            </a:extLst>
          </p:cNvPr>
          <p:cNvGrpSpPr/>
          <p:nvPr/>
        </p:nvGrpSpPr>
        <p:grpSpPr>
          <a:xfrm>
            <a:off x="5343101" y="5117894"/>
            <a:ext cx="2062685" cy="513995"/>
            <a:chOff x="2820177" y="4366415"/>
            <a:chExt cx="1910442" cy="455677"/>
          </a:xfrm>
        </p:grpSpPr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63F21E54-0511-030B-B8BB-3309A7C1ED31}"/>
                </a:ext>
              </a:extLst>
            </p:cNvPr>
            <p:cNvSpPr/>
            <p:nvPr/>
          </p:nvSpPr>
          <p:spPr>
            <a:xfrm>
              <a:off x="2820177" y="4366415"/>
              <a:ext cx="1910442" cy="455677"/>
            </a:xfrm>
            <a:custGeom>
              <a:avLst/>
              <a:gdLst/>
              <a:ahLst/>
              <a:cxnLst/>
              <a:rect l="0" t="0" r="0" b="0"/>
              <a:pathLst>
                <a:path w="1910442" h="455677">
                  <a:moveTo>
                    <a:pt x="695936" y="53016"/>
                  </a:moveTo>
                  <a:cubicBezTo>
                    <a:pt x="396392" y="78094"/>
                    <a:pt x="181939" y="145396"/>
                    <a:pt x="181939" y="224483"/>
                  </a:cubicBezTo>
                  <a:cubicBezTo>
                    <a:pt x="181939" y="324969"/>
                    <a:pt x="528147" y="406430"/>
                    <a:pt x="955213" y="406430"/>
                  </a:cubicBezTo>
                  <a:cubicBezTo>
                    <a:pt x="1382288" y="406430"/>
                    <a:pt x="1728495" y="324969"/>
                    <a:pt x="1728495" y="224483"/>
                  </a:cubicBezTo>
                  <a:cubicBezTo>
                    <a:pt x="1728495" y="145333"/>
                    <a:pt x="1513707" y="77988"/>
                    <a:pt x="1213790" y="52957"/>
                  </a:cubicBezTo>
                  <a:cubicBezTo>
                    <a:pt x="1203692" y="35911"/>
                    <a:pt x="1194345" y="18180"/>
                    <a:pt x="1185619" y="0"/>
                  </a:cubicBezTo>
                  <a:cubicBezTo>
                    <a:pt x="1601868" y="24954"/>
                    <a:pt x="1910442" y="115980"/>
                    <a:pt x="1910442" y="224453"/>
                  </a:cubicBezTo>
                  <a:cubicBezTo>
                    <a:pt x="1910442" y="352155"/>
                    <a:pt x="1482776" y="455677"/>
                    <a:pt x="955221" y="455677"/>
                  </a:cubicBezTo>
                  <a:cubicBezTo>
                    <a:pt x="427667" y="455677"/>
                    <a:pt x="0" y="352155"/>
                    <a:pt x="0" y="224453"/>
                  </a:cubicBezTo>
                  <a:cubicBezTo>
                    <a:pt x="0" y="116078"/>
                    <a:pt x="308014" y="25117"/>
                    <a:pt x="723696" y="67"/>
                  </a:cubicBezTo>
                  <a:cubicBezTo>
                    <a:pt x="715094" y="18250"/>
                    <a:pt x="705884" y="35979"/>
                    <a:pt x="695936" y="53016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17">
              <a:extLst>
                <a:ext uri="{FF2B5EF4-FFF2-40B4-BE49-F238E27FC236}">
                  <a16:creationId xmlns:a16="http://schemas.microsoft.com/office/drawing/2014/main" id="{37E4C09B-A8DB-36A2-1EE7-85A6ABD57A28}"/>
                </a:ext>
              </a:extLst>
            </p:cNvPr>
            <p:cNvSpPr/>
            <p:nvPr/>
          </p:nvSpPr>
          <p:spPr>
            <a:xfrm>
              <a:off x="2820177" y="4366415"/>
              <a:ext cx="1910442" cy="455677"/>
            </a:xfrm>
            <a:custGeom>
              <a:avLst/>
              <a:gdLst/>
              <a:ahLst/>
              <a:cxnLst/>
              <a:rect l="0" t="0" r="0" b="0"/>
              <a:pathLst>
                <a:path w="1910442" h="455677">
                  <a:moveTo>
                    <a:pt x="695936" y="53016"/>
                  </a:moveTo>
                  <a:cubicBezTo>
                    <a:pt x="396392" y="78094"/>
                    <a:pt x="181939" y="145396"/>
                    <a:pt x="181939" y="224483"/>
                  </a:cubicBezTo>
                  <a:cubicBezTo>
                    <a:pt x="181939" y="324969"/>
                    <a:pt x="528147" y="406430"/>
                    <a:pt x="955217" y="406430"/>
                  </a:cubicBezTo>
                  <a:cubicBezTo>
                    <a:pt x="1382286" y="406430"/>
                    <a:pt x="1728495" y="324969"/>
                    <a:pt x="1728495" y="224483"/>
                  </a:cubicBezTo>
                  <a:cubicBezTo>
                    <a:pt x="1728495" y="145333"/>
                    <a:pt x="1513705" y="77988"/>
                    <a:pt x="1213792" y="52957"/>
                  </a:cubicBezTo>
                  <a:cubicBezTo>
                    <a:pt x="1203693" y="35911"/>
                    <a:pt x="1194345" y="18180"/>
                    <a:pt x="1185619" y="0"/>
                  </a:cubicBezTo>
                  <a:cubicBezTo>
                    <a:pt x="1601872" y="24953"/>
                    <a:pt x="1910442" y="115980"/>
                    <a:pt x="1910442" y="224453"/>
                  </a:cubicBezTo>
                  <a:cubicBezTo>
                    <a:pt x="1910442" y="352155"/>
                    <a:pt x="1482775" y="455677"/>
                    <a:pt x="955221" y="455677"/>
                  </a:cubicBezTo>
                  <a:cubicBezTo>
                    <a:pt x="427667" y="455677"/>
                    <a:pt x="0" y="352155"/>
                    <a:pt x="0" y="224453"/>
                  </a:cubicBezTo>
                  <a:cubicBezTo>
                    <a:pt x="0" y="116078"/>
                    <a:pt x="308014" y="25117"/>
                    <a:pt x="723696" y="67"/>
                  </a:cubicBezTo>
                  <a:cubicBezTo>
                    <a:pt x="715094" y="18250"/>
                    <a:pt x="705884" y="35979"/>
                    <a:pt x="695936" y="53016"/>
                  </a:cubicBezTo>
                  <a:close/>
                </a:path>
              </a:pathLst>
            </a:custGeom>
            <a:noFill/>
            <a:ln w="1137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326CF5-0E76-233D-B7E9-348D8EEB2ED2}"/>
              </a:ext>
            </a:extLst>
          </p:cNvPr>
          <p:cNvGrpSpPr/>
          <p:nvPr/>
        </p:nvGrpSpPr>
        <p:grpSpPr>
          <a:xfrm>
            <a:off x="5539548" y="3370020"/>
            <a:ext cx="1669801" cy="2206325"/>
            <a:chOff x="3002124" y="2816856"/>
            <a:chExt cx="1546556" cy="1955993"/>
          </a:xfrm>
        </p:grpSpPr>
        <p:sp>
          <p:nvSpPr>
            <p:cNvPr id="23" name="Rounded Rectangle 19">
              <a:extLst>
                <a:ext uri="{FF2B5EF4-FFF2-40B4-BE49-F238E27FC236}">
                  <a16:creationId xmlns:a16="http://schemas.microsoft.com/office/drawing/2014/main" id="{81C494AE-971D-6FF7-B87E-30E31F8F5437}"/>
                </a:ext>
              </a:extLst>
            </p:cNvPr>
            <p:cNvSpPr/>
            <p:nvPr/>
          </p:nvSpPr>
          <p:spPr>
            <a:xfrm>
              <a:off x="3002124" y="3917411"/>
              <a:ext cx="1546556" cy="855438"/>
            </a:xfrm>
            <a:custGeom>
              <a:avLst/>
              <a:gdLst/>
              <a:ahLst/>
              <a:cxnLst/>
              <a:rect l="0" t="0" r="0" b="0"/>
              <a:pathLst>
                <a:path w="1546556" h="855438">
                  <a:moveTo>
                    <a:pt x="618474" y="241549"/>
                  </a:moveTo>
                  <a:cubicBezTo>
                    <a:pt x="660648" y="109919"/>
                    <a:pt x="695867" y="0"/>
                    <a:pt x="771925" y="0"/>
                  </a:cubicBezTo>
                  <a:cubicBezTo>
                    <a:pt x="847903" y="0"/>
                    <a:pt x="883132" y="108930"/>
                    <a:pt x="925457" y="239839"/>
                  </a:cubicBezTo>
                  <a:cubicBezTo>
                    <a:pt x="953310" y="325954"/>
                    <a:pt x="984226" y="421580"/>
                    <a:pt x="1031851" y="501965"/>
                  </a:cubicBezTo>
                  <a:cubicBezTo>
                    <a:pt x="1331768" y="526996"/>
                    <a:pt x="1546556" y="594341"/>
                    <a:pt x="1546556" y="673490"/>
                  </a:cubicBezTo>
                  <a:cubicBezTo>
                    <a:pt x="1546556" y="773979"/>
                    <a:pt x="1200349" y="855438"/>
                    <a:pt x="773274" y="855438"/>
                  </a:cubicBezTo>
                  <a:cubicBezTo>
                    <a:pt x="346208" y="855438"/>
                    <a:pt x="0" y="773979"/>
                    <a:pt x="0" y="673490"/>
                  </a:cubicBezTo>
                  <a:cubicBezTo>
                    <a:pt x="0" y="594403"/>
                    <a:pt x="214453" y="527102"/>
                    <a:pt x="513997" y="502024"/>
                  </a:cubicBezTo>
                  <a:cubicBezTo>
                    <a:pt x="560580" y="422239"/>
                    <a:pt x="591002" y="327289"/>
                    <a:pt x="618474" y="241549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BAFBF64E-A954-EEBF-B5F8-380D5EB8F599}"/>
                </a:ext>
              </a:extLst>
            </p:cNvPr>
            <p:cNvSpPr/>
            <p:nvPr/>
          </p:nvSpPr>
          <p:spPr>
            <a:xfrm>
              <a:off x="3547935" y="2816856"/>
              <a:ext cx="454932" cy="913053"/>
            </a:xfrm>
            <a:custGeom>
              <a:avLst/>
              <a:gdLst/>
              <a:ahLst/>
              <a:cxnLst/>
              <a:rect l="0" t="0" r="0" b="0"/>
              <a:pathLst>
                <a:path w="454932" h="913053">
                  <a:moveTo>
                    <a:pt x="35" y="227494"/>
                  </a:moveTo>
                  <a:cubicBezTo>
                    <a:pt x="0" y="101862"/>
                    <a:pt x="101834" y="0"/>
                    <a:pt x="227465" y="0"/>
                  </a:cubicBezTo>
                  <a:cubicBezTo>
                    <a:pt x="353097" y="0"/>
                    <a:pt x="454932" y="101862"/>
                    <a:pt x="454896" y="227494"/>
                  </a:cubicBezTo>
                  <a:cubicBezTo>
                    <a:pt x="454931" y="353125"/>
                    <a:pt x="353097" y="454988"/>
                    <a:pt x="227465" y="454988"/>
                  </a:cubicBezTo>
                  <a:cubicBezTo>
                    <a:pt x="101834" y="454988"/>
                    <a:pt x="0" y="353125"/>
                    <a:pt x="35" y="227494"/>
                  </a:cubicBezTo>
                  <a:moveTo>
                    <a:pt x="91003" y="776594"/>
                  </a:moveTo>
                  <a:cubicBezTo>
                    <a:pt x="91003" y="701230"/>
                    <a:pt x="152098" y="640135"/>
                    <a:pt x="227462" y="640135"/>
                  </a:cubicBezTo>
                  <a:cubicBezTo>
                    <a:pt x="302826" y="640135"/>
                    <a:pt x="363921" y="701230"/>
                    <a:pt x="363921" y="776594"/>
                  </a:cubicBezTo>
                  <a:cubicBezTo>
                    <a:pt x="363921" y="851958"/>
                    <a:pt x="302827" y="913053"/>
                    <a:pt x="227462" y="913053"/>
                  </a:cubicBezTo>
                  <a:cubicBezTo>
                    <a:pt x="152098" y="913053"/>
                    <a:pt x="91003" y="851959"/>
                    <a:pt x="91003" y="776594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4DA5F307-BE2E-40AC-AA68-BC85E4D84577}"/>
                </a:ext>
              </a:extLst>
            </p:cNvPr>
            <p:cNvSpPr/>
            <p:nvPr/>
          </p:nvSpPr>
          <p:spPr>
            <a:xfrm>
              <a:off x="3002124" y="3917411"/>
              <a:ext cx="1546555" cy="855437"/>
            </a:xfrm>
            <a:custGeom>
              <a:avLst/>
              <a:gdLst/>
              <a:ahLst/>
              <a:cxnLst/>
              <a:rect l="0" t="0" r="0" b="0"/>
              <a:pathLst>
                <a:path w="1546555" h="855437">
                  <a:moveTo>
                    <a:pt x="618474" y="241549"/>
                  </a:moveTo>
                  <a:cubicBezTo>
                    <a:pt x="660648" y="109919"/>
                    <a:pt x="695867" y="0"/>
                    <a:pt x="771926" y="0"/>
                  </a:cubicBezTo>
                  <a:cubicBezTo>
                    <a:pt x="847904" y="0"/>
                    <a:pt x="883129" y="108930"/>
                    <a:pt x="925460" y="239839"/>
                  </a:cubicBezTo>
                  <a:cubicBezTo>
                    <a:pt x="953307" y="325954"/>
                    <a:pt x="984230" y="421580"/>
                    <a:pt x="1031852" y="501965"/>
                  </a:cubicBezTo>
                  <a:cubicBezTo>
                    <a:pt x="1331765" y="526996"/>
                    <a:pt x="1546555" y="594341"/>
                    <a:pt x="1546555" y="673490"/>
                  </a:cubicBezTo>
                  <a:cubicBezTo>
                    <a:pt x="1546555" y="773977"/>
                    <a:pt x="1200347" y="855437"/>
                    <a:pt x="773277" y="855437"/>
                  </a:cubicBezTo>
                  <a:cubicBezTo>
                    <a:pt x="346208" y="855437"/>
                    <a:pt x="0" y="773977"/>
                    <a:pt x="0" y="673490"/>
                  </a:cubicBezTo>
                  <a:cubicBezTo>
                    <a:pt x="0" y="594403"/>
                    <a:pt x="214453" y="527102"/>
                    <a:pt x="513997" y="502024"/>
                  </a:cubicBezTo>
                  <a:cubicBezTo>
                    <a:pt x="560580" y="422239"/>
                    <a:pt x="591002" y="327289"/>
                    <a:pt x="618474" y="241549"/>
                  </a:cubicBezTo>
                  <a:close/>
                  <a:moveTo>
                    <a:pt x="304836" y="673495"/>
                  </a:moveTo>
                  <a:cubicBezTo>
                    <a:pt x="400501" y="650163"/>
                    <a:pt x="466222" y="583214"/>
                    <a:pt x="513997" y="502027"/>
                  </a:cubicBezTo>
                  <a:moveTo>
                    <a:pt x="1031852" y="501968"/>
                  </a:moveTo>
                  <a:cubicBezTo>
                    <a:pt x="1079897" y="582274"/>
                    <a:pt x="1146145" y="649214"/>
                    <a:pt x="1241731" y="673495"/>
                  </a:cubicBezTo>
                </a:path>
              </a:pathLst>
            </a:custGeom>
            <a:noFill/>
            <a:ln w="1137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2">
              <a:extLst>
                <a:ext uri="{FF2B5EF4-FFF2-40B4-BE49-F238E27FC236}">
                  <a16:creationId xmlns:a16="http://schemas.microsoft.com/office/drawing/2014/main" id="{0F63D291-C726-A42C-C5CD-1A4BA59CC4E0}"/>
                </a:ext>
              </a:extLst>
            </p:cNvPr>
            <p:cNvSpPr/>
            <p:nvPr/>
          </p:nvSpPr>
          <p:spPr>
            <a:xfrm>
              <a:off x="3547935" y="2816856"/>
              <a:ext cx="454932" cy="913053"/>
            </a:xfrm>
            <a:custGeom>
              <a:avLst/>
              <a:gdLst/>
              <a:ahLst/>
              <a:cxnLst/>
              <a:rect l="0" t="0" r="0" b="0"/>
              <a:pathLst>
                <a:path w="454932" h="913053">
                  <a:moveTo>
                    <a:pt x="35" y="227494"/>
                  </a:moveTo>
                  <a:cubicBezTo>
                    <a:pt x="0" y="101862"/>
                    <a:pt x="101834" y="0"/>
                    <a:pt x="227465" y="0"/>
                  </a:cubicBezTo>
                  <a:cubicBezTo>
                    <a:pt x="353097" y="0"/>
                    <a:pt x="454932" y="101862"/>
                    <a:pt x="454896" y="227494"/>
                  </a:cubicBezTo>
                  <a:cubicBezTo>
                    <a:pt x="454931" y="353125"/>
                    <a:pt x="353097" y="454988"/>
                    <a:pt x="227465" y="454988"/>
                  </a:cubicBezTo>
                  <a:cubicBezTo>
                    <a:pt x="101834" y="454988"/>
                    <a:pt x="0" y="353125"/>
                    <a:pt x="35" y="227494"/>
                  </a:cubicBezTo>
                  <a:moveTo>
                    <a:pt x="91003" y="776594"/>
                  </a:moveTo>
                  <a:cubicBezTo>
                    <a:pt x="91003" y="701230"/>
                    <a:pt x="152098" y="640135"/>
                    <a:pt x="227462" y="640135"/>
                  </a:cubicBezTo>
                  <a:cubicBezTo>
                    <a:pt x="302826" y="640135"/>
                    <a:pt x="363921" y="701230"/>
                    <a:pt x="363921" y="776594"/>
                  </a:cubicBezTo>
                  <a:cubicBezTo>
                    <a:pt x="363921" y="851958"/>
                    <a:pt x="302827" y="913053"/>
                    <a:pt x="227462" y="913053"/>
                  </a:cubicBezTo>
                  <a:cubicBezTo>
                    <a:pt x="152098" y="913053"/>
                    <a:pt x="91003" y="851959"/>
                    <a:pt x="91003" y="776594"/>
                  </a:cubicBezTo>
                </a:path>
              </a:pathLst>
            </a:custGeom>
            <a:noFill/>
            <a:ln w="1137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80C3F0-FB82-EA64-0398-A9F7675A101C}"/>
              </a:ext>
            </a:extLst>
          </p:cNvPr>
          <p:cNvGrpSpPr/>
          <p:nvPr/>
        </p:nvGrpSpPr>
        <p:grpSpPr>
          <a:xfrm>
            <a:off x="8068794" y="3989464"/>
            <a:ext cx="221001" cy="889342"/>
            <a:chOff x="5344691" y="3366018"/>
            <a:chExt cx="204689" cy="788436"/>
          </a:xfrm>
        </p:grpSpPr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E13659AD-2840-230F-7D4B-5B5E2CAA002A}"/>
                </a:ext>
              </a:extLst>
            </p:cNvPr>
            <p:cNvSpPr/>
            <p:nvPr/>
          </p:nvSpPr>
          <p:spPr>
            <a:xfrm>
              <a:off x="5367434" y="3366018"/>
              <a:ext cx="181946" cy="765693"/>
            </a:xfrm>
            <a:custGeom>
              <a:avLst/>
              <a:gdLst/>
              <a:ahLst/>
              <a:cxnLst/>
              <a:rect l="0" t="0" r="0" b="0"/>
              <a:pathLst>
                <a:path w="181946" h="765693">
                  <a:moveTo>
                    <a:pt x="0" y="765693"/>
                  </a:moveTo>
                  <a:lnTo>
                    <a:pt x="0" y="91542"/>
                  </a:lnTo>
                  <a:cubicBezTo>
                    <a:pt x="0" y="40985"/>
                    <a:pt x="40730" y="0"/>
                    <a:pt x="90973" y="0"/>
                  </a:cubicBezTo>
                  <a:lnTo>
                    <a:pt x="181946" y="0"/>
                  </a:lnTo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5">
              <a:extLst>
                <a:ext uri="{FF2B5EF4-FFF2-40B4-BE49-F238E27FC236}">
                  <a16:creationId xmlns:a16="http://schemas.microsoft.com/office/drawing/2014/main" id="{3D26FC08-E4C9-8FBF-A7B3-93E24C14F756}"/>
                </a:ext>
              </a:extLst>
            </p:cNvPr>
            <p:cNvSpPr/>
            <p:nvPr/>
          </p:nvSpPr>
          <p:spPr>
            <a:xfrm>
              <a:off x="5344691" y="4108968"/>
              <a:ext cx="45486" cy="45486"/>
            </a:xfrm>
            <a:custGeom>
              <a:avLst/>
              <a:gdLst/>
              <a:ahLst/>
              <a:cxnLst/>
              <a:rect l="0" t="0" r="0" b="0"/>
              <a:pathLst>
                <a:path w="45486" h="45486">
                  <a:moveTo>
                    <a:pt x="0" y="22743"/>
                  </a:moveTo>
                  <a:cubicBezTo>
                    <a:pt x="0" y="10182"/>
                    <a:pt x="10182" y="0"/>
                    <a:pt x="22743" y="0"/>
                  </a:cubicBezTo>
                  <a:cubicBezTo>
                    <a:pt x="35304" y="0"/>
                    <a:pt x="45486" y="10182"/>
                    <a:pt x="45486" y="22743"/>
                  </a:cubicBezTo>
                  <a:cubicBezTo>
                    <a:pt x="45486" y="35304"/>
                    <a:pt x="35304" y="45486"/>
                    <a:pt x="22743" y="45486"/>
                  </a:cubicBezTo>
                  <a:cubicBezTo>
                    <a:pt x="10182" y="45486"/>
                    <a:pt x="0" y="35304"/>
                    <a:pt x="0" y="22743"/>
                  </a:cubicBezTo>
                  <a:close/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EC9D804-4583-6F63-ED71-AB83614DBA97}"/>
              </a:ext>
            </a:extLst>
          </p:cNvPr>
          <p:cNvGrpSpPr/>
          <p:nvPr/>
        </p:nvGrpSpPr>
        <p:grpSpPr>
          <a:xfrm>
            <a:off x="4459093" y="3989464"/>
            <a:ext cx="221001" cy="1000509"/>
            <a:chOff x="2001416" y="3366018"/>
            <a:chExt cx="204689" cy="886990"/>
          </a:xfrm>
        </p:grpSpPr>
        <p:sp>
          <p:nvSpPr>
            <p:cNvPr id="31" name="Rounded Rectangle 27">
              <a:extLst>
                <a:ext uri="{FF2B5EF4-FFF2-40B4-BE49-F238E27FC236}">
                  <a16:creationId xmlns:a16="http://schemas.microsoft.com/office/drawing/2014/main" id="{9151306C-ED34-CCC7-E6BE-A7939044B45E}"/>
                </a:ext>
              </a:extLst>
            </p:cNvPr>
            <p:cNvSpPr/>
            <p:nvPr/>
          </p:nvSpPr>
          <p:spPr>
            <a:xfrm>
              <a:off x="2001416" y="3366018"/>
              <a:ext cx="181946" cy="864247"/>
            </a:xfrm>
            <a:custGeom>
              <a:avLst/>
              <a:gdLst/>
              <a:ahLst/>
              <a:cxnLst/>
              <a:rect l="0" t="0" r="0" b="0"/>
              <a:pathLst>
                <a:path w="181946" h="864247">
                  <a:moveTo>
                    <a:pt x="0" y="0"/>
                  </a:moveTo>
                  <a:lnTo>
                    <a:pt x="90973" y="0"/>
                  </a:lnTo>
                  <a:cubicBezTo>
                    <a:pt x="141216" y="0"/>
                    <a:pt x="181946" y="41204"/>
                    <a:pt x="181946" y="92031"/>
                  </a:cubicBezTo>
                  <a:lnTo>
                    <a:pt x="181946" y="864247"/>
                  </a:lnTo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28">
              <a:extLst>
                <a:ext uri="{FF2B5EF4-FFF2-40B4-BE49-F238E27FC236}">
                  <a16:creationId xmlns:a16="http://schemas.microsoft.com/office/drawing/2014/main" id="{E120B2C0-94EE-4325-D16E-E1D49B10728C}"/>
                </a:ext>
              </a:extLst>
            </p:cNvPr>
            <p:cNvSpPr/>
            <p:nvPr/>
          </p:nvSpPr>
          <p:spPr>
            <a:xfrm>
              <a:off x="2160619" y="4207522"/>
              <a:ext cx="45486" cy="45486"/>
            </a:xfrm>
            <a:custGeom>
              <a:avLst/>
              <a:gdLst/>
              <a:ahLst/>
              <a:cxnLst/>
              <a:rect l="0" t="0" r="0" b="0"/>
              <a:pathLst>
                <a:path w="45486" h="45486">
                  <a:moveTo>
                    <a:pt x="0" y="22743"/>
                  </a:moveTo>
                  <a:cubicBezTo>
                    <a:pt x="0" y="10182"/>
                    <a:pt x="10182" y="0"/>
                    <a:pt x="22743" y="0"/>
                  </a:cubicBezTo>
                  <a:cubicBezTo>
                    <a:pt x="35304" y="0"/>
                    <a:pt x="45486" y="10182"/>
                    <a:pt x="45486" y="22743"/>
                  </a:cubicBezTo>
                  <a:cubicBezTo>
                    <a:pt x="45486" y="35304"/>
                    <a:pt x="35304" y="45486"/>
                    <a:pt x="22743" y="45486"/>
                  </a:cubicBezTo>
                  <a:cubicBezTo>
                    <a:pt x="10182" y="45486"/>
                    <a:pt x="0" y="35304"/>
                    <a:pt x="0" y="22743"/>
                  </a:cubicBezTo>
                  <a:close/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93D8DB-FA19-41CB-4D78-A5B42FA06CEB}"/>
              </a:ext>
            </a:extLst>
          </p:cNvPr>
          <p:cNvGrpSpPr/>
          <p:nvPr/>
        </p:nvGrpSpPr>
        <p:grpSpPr>
          <a:xfrm>
            <a:off x="7675901" y="2758067"/>
            <a:ext cx="613893" cy="2266112"/>
            <a:chOff x="4980797" y="2274336"/>
            <a:chExt cx="568583" cy="2008997"/>
          </a:xfrm>
        </p:grpSpPr>
        <p:sp>
          <p:nvSpPr>
            <p:cNvPr id="34" name="Rounded Rectangle 30">
              <a:extLst>
                <a:ext uri="{FF2B5EF4-FFF2-40B4-BE49-F238E27FC236}">
                  <a16:creationId xmlns:a16="http://schemas.microsoft.com/office/drawing/2014/main" id="{EF9AB3F9-2A23-98B1-FB8E-523D2E9236F0}"/>
                </a:ext>
              </a:extLst>
            </p:cNvPr>
            <p:cNvSpPr/>
            <p:nvPr/>
          </p:nvSpPr>
          <p:spPr>
            <a:xfrm>
              <a:off x="5003540" y="2274336"/>
              <a:ext cx="545840" cy="1986254"/>
            </a:xfrm>
            <a:custGeom>
              <a:avLst/>
              <a:gdLst/>
              <a:ahLst/>
              <a:cxnLst/>
              <a:rect l="0" t="0" r="0" b="0"/>
              <a:pathLst>
                <a:path w="545840" h="1986254">
                  <a:moveTo>
                    <a:pt x="0" y="1986254"/>
                  </a:moveTo>
                  <a:lnTo>
                    <a:pt x="0" y="182514"/>
                  </a:lnTo>
                  <a:cubicBezTo>
                    <a:pt x="0" y="81713"/>
                    <a:pt x="81460" y="0"/>
                    <a:pt x="181946" y="0"/>
                  </a:cubicBezTo>
                  <a:lnTo>
                    <a:pt x="545840" y="0"/>
                  </a:lnTo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1">
              <a:extLst>
                <a:ext uri="{FF2B5EF4-FFF2-40B4-BE49-F238E27FC236}">
                  <a16:creationId xmlns:a16="http://schemas.microsoft.com/office/drawing/2014/main" id="{6A5881F6-210A-92E1-D539-F1C27663031D}"/>
                </a:ext>
              </a:extLst>
            </p:cNvPr>
            <p:cNvSpPr/>
            <p:nvPr/>
          </p:nvSpPr>
          <p:spPr>
            <a:xfrm>
              <a:off x="4980797" y="4237847"/>
              <a:ext cx="45486" cy="45486"/>
            </a:xfrm>
            <a:custGeom>
              <a:avLst/>
              <a:gdLst/>
              <a:ahLst/>
              <a:cxnLst/>
              <a:rect l="0" t="0" r="0" b="0"/>
              <a:pathLst>
                <a:path w="45486" h="45486">
                  <a:moveTo>
                    <a:pt x="0" y="22743"/>
                  </a:moveTo>
                  <a:cubicBezTo>
                    <a:pt x="0" y="10182"/>
                    <a:pt x="10182" y="0"/>
                    <a:pt x="22743" y="0"/>
                  </a:cubicBezTo>
                  <a:cubicBezTo>
                    <a:pt x="35304" y="0"/>
                    <a:pt x="45486" y="10182"/>
                    <a:pt x="45486" y="22743"/>
                  </a:cubicBezTo>
                  <a:cubicBezTo>
                    <a:pt x="45486" y="35304"/>
                    <a:pt x="35304" y="45486"/>
                    <a:pt x="22743" y="45486"/>
                  </a:cubicBezTo>
                  <a:cubicBezTo>
                    <a:pt x="10182" y="45486"/>
                    <a:pt x="0" y="35304"/>
                    <a:pt x="0" y="22743"/>
                  </a:cubicBezTo>
                  <a:close/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B4352B-BFB6-D840-BD33-2C3E89321E25}"/>
              </a:ext>
            </a:extLst>
          </p:cNvPr>
          <p:cNvGrpSpPr/>
          <p:nvPr/>
        </p:nvGrpSpPr>
        <p:grpSpPr>
          <a:xfrm>
            <a:off x="4459093" y="2758067"/>
            <a:ext cx="613893" cy="2394383"/>
            <a:chOff x="2001416" y="2274336"/>
            <a:chExt cx="568583" cy="2122714"/>
          </a:xfrm>
        </p:grpSpPr>
        <p:sp>
          <p:nvSpPr>
            <p:cNvPr id="37" name="Rounded Rectangle 33">
              <a:extLst>
                <a:ext uri="{FF2B5EF4-FFF2-40B4-BE49-F238E27FC236}">
                  <a16:creationId xmlns:a16="http://schemas.microsoft.com/office/drawing/2014/main" id="{AC96F1A5-FDC1-A5B3-723C-CBF42E6FE327}"/>
                </a:ext>
              </a:extLst>
            </p:cNvPr>
            <p:cNvSpPr/>
            <p:nvPr/>
          </p:nvSpPr>
          <p:spPr>
            <a:xfrm>
              <a:off x="2001416" y="2274336"/>
              <a:ext cx="545840" cy="2099970"/>
            </a:xfrm>
            <a:custGeom>
              <a:avLst/>
              <a:gdLst/>
              <a:ahLst/>
              <a:cxnLst/>
              <a:rect l="0" t="0" r="0" b="0"/>
              <a:pathLst>
                <a:path w="545840" h="2099970">
                  <a:moveTo>
                    <a:pt x="0" y="0"/>
                  </a:moveTo>
                  <a:lnTo>
                    <a:pt x="363893" y="0"/>
                  </a:lnTo>
                  <a:cubicBezTo>
                    <a:pt x="464380" y="0"/>
                    <a:pt x="545840" y="81946"/>
                    <a:pt x="545840" y="183033"/>
                  </a:cubicBezTo>
                  <a:lnTo>
                    <a:pt x="545840" y="2099970"/>
                  </a:lnTo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4">
              <a:extLst>
                <a:ext uri="{FF2B5EF4-FFF2-40B4-BE49-F238E27FC236}">
                  <a16:creationId xmlns:a16="http://schemas.microsoft.com/office/drawing/2014/main" id="{157B41F1-47DF-7DF8-298E-7518BF055911}"/>
                </a:ext>
              </a:extLst>
            </p:cNvPr>
            <p:cNvSpPr/>
            <p:nvPr/>
          </p:nvSpPr>
          <p:spPr>
            <a:xfrm>
              <a:off x="2524513" y="4351564"/>
              <a:ext cx="45486" cy="45486"/>
            </a:xfrm>
            <a:custGeom>
              <a:avLst/>
              <a:gdLst/>
              <a:ahLst/>
              <a:cxnLst/>
              <a:rect l="0" t="0" r="0" b="0"/>
              <a:pathLst>
                <a:path w="45486" h="45486">
                  <a:moveTo>
                    <a:pt x="0" y="22743"/>
                  </a:moveTo>
                  <a:cubicBezTo>
                    <a:pt x="0" y="10182"/>
                    <a:pt x="10182" y="0"/>
                    <a:pt x="22743" y="0"/>
                  </a:cubicBezTo>
                  <a:cubicBezTo>
                    <a:pt x="35304" y="0"/>
                    <a:pt x="45486" y="10182"/>
                    <a:pt x="45486" y="22743"/>
                  </a:cubicBezTo>
                  <a:cubicBezTo>
                    <a:pt x="45486" y="35304"/>
                    <a:pt x="35304" y="45486"/>
                    <a:pt x="22743" y="45486"/>
                  </a:cubicBezTo>
                  <a:cubicBezTo>
                    <a:pt x="10182" y="45486"/>
                    <a:pt x="0" y="35304"/>
                    <a:pt x="0" y="22743"/>
                  </a:cubicBezTo>
                  <a:close/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2F2F0E2-4B7F-27F5-5AD4-AFB26AF93DE3}"/>
              </a:ext>
            </a:extLst>
          </p:cNvPr>
          <p:cNvGrpSpPr/>
          <p:nvPr/>
        </p:nvGrpSpPr>
        <p:grpSpPr>
          <a:xfrm>
            <a:off x="7283008" y="1526670"/>
            <a:ext cx="1006786" cy="3634331"/>
            <a:chOff x="4616903" y="1182655"/>
            <a:chExt cx="932477" cy="3221976"/>
          </a:xfrm>
        </p:grpSpPr>
        <p:sp>
          <p:nvSpPr>
            <p:cNvPr id="40" name="Rounded Rectangle 36">
              <a:extLst>
                <a:ext uri="{FF2B5EF4-FFF2-40B4-BE49-F238E27FC236}">
                  <a16:creationId xmlns:a16="http://schemas.microsoft.com/office/drawing/2014/main" id="{340C4EA6-7783-047C-270E-9FB9963D43D5}"/>
                </a:ext>
              </a:extLst>
            </p:cNvPr>
            <p:cNvSpPr/>
            <p:nvPr/>
          </p:nvSpPr>
          <p:spPr>
            <a:xfrm>
              <a:off x="4639646" y="1182655"/>
              <a:ext cx="909734" cy="3199233"/>
            </a:xfrm>
            <a:custGeom>
              <a:avLst/>
              <a:gdLst/>
              <a:ahLst/>
              <a:cxnLst/>
              <a:rect l="0" t="0" r="0" b="0"/>
              <a:pathLst>
                <a:path w="909734" h="3199233">
                  <a:moveTo>
                    <a:pt x="0" y="3199233"/>
                  </a:moveTo>
                  <a:lnTo>
                    <a:pt x="0" y="272920"/>
                  </a:lnTo>
                  <a:cubicBezTo>
                    <a:pt x="0" y="122191"/>
                    <a:pt x="123217" y="0"/>
                    <a:pt x="275213" y="0"/>
                  </a:cubicBezTo>
                  <a:lnTo>
                    <a:pt x="909734" y="0"/>
                  </a:lnTo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Rounded Rectangle 37">
              <a:extLst>
                <a:ext uri="{FF2B5EF4-FFF2-40B4-BE49-F238E27FC236}">
                  <a16:creationId xmlns:a16="http://schemas.microsoft.com/office/drawing/2014/main" id="{4811944E-23C6-AE9A-D5FE-FE0317EE5647}"/>
                </a:ext>
              </a:extLst>
            </p:cNvPr>
            <p:cNvSpPr/>
            <p:nvPr/>
          </p:nvSpPr>
          <p:spPr>
            <a:xfrm>
              <a:off x="4616903" y="4359145"/>
              <a:ext cx="45486" cy="45486"/>
            </a:xfrm>
            <a:custGeom>
              <a:avLst/>
              <a:gdLst/>
              <a:ahLst/>
              <a:cxnLst/>
              <a:rect l="0" t="0" r="0" b="0"/>
              <a:pathLst>
                <a:path w="45486" h="45486">
                  <a:moveTo>
                    <a:pt x="0" y="22743"/>
                  </a:moveTo>
                  <a:cubicBezTo>
                    <a:pt x="0" y="10182"/>
                    <a:pt x="10182" y="0"/>
                    <a:pt x="22743" y="0"/>
                  </a:cubicBezTo>
                  <a:cubicBezTo>
                    <a:pt x="35304" y="0"/>
                    <a:pt x="45486" y="10182"/>
                    <a:pt x="45486" y="22743"/>
                  </a:cubicBezTo>
                  <a:cubicBezTo>
                    <a:pt x="45486" y="35304"/>
                    <a:pt x="35304" y="45486"/>
                    <a:pt x="22743" y="45486"/>
                  </a:cubicBezTo>
                  <a:cubicBezTo>
                    <a:pt x="10182" y="45486"/>
                    <a:pt x="0" y="35304"/>
                    <a:pt x="0" y="22743"/>
                  </a:cubicBezTo>
                  <a:close/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F1491-6F8B-C6BD-43BF-71ADA2E08EFE}"/>
              </a:ext>
            </a:extLst>
          </p:cNvPr>
          <p:cNvGrpSpPr/>
          <p:nvPr/>
        </p:nvGrpSpPr>
        <p:grpSpPr>
          <a:xfrm>
            <a:off x="4459093" y="1526670"/>
            <a:ext cx="1006786" cy="3762601"/>
            <a:chOff x="2001416" y="1182655"/>
            <a:chExt cx="932477" cy="3335693"/>
          </a:xfrm>
        </p:grpSpPr>
        <p:sp>
          <p:nvSpPr>
            <p:cNvPr id="43" name="Rounded Rectangle 39">
              <a:extLst>
                <a:ext uri="{FF2B5EF4-FFF2-40B4-BE49-F238E27FC236}">
                  <a16:creationId xmlns:a16="http://schemas.microsoft.com/office/drawing/2014/main" id="{9C0A2E12-DA25-69DC-A802-6DA156642CEF}"/>
                </a:ext>
              </a:extLst>
            </p:cNvPr>
            <p:cNvSpPr/>
            <p:nvPr/>
          </p:nvSpPr>
          <p:spPr>
            <a:xfrm>
              <a:off x="2001416" y="1182655"/>
              <a:ext cx="909734" cy="3312950"/>
            </a:xfrm>
            <a:custGeom>
              <a:avLst/>
              <a:gdLst/>
              <a:ahLst/>
              <a:cxnLst/>
              <a:rect l="0" t="0" r="0" b="0"/>
              <a:pathLst>
                <a:path w="909734" h="3312950">
                  <a:moveTo>
                    <a:pt x="0" y="0"/>
                  </a:moveTo>
                  <a:lnTo>
                    <a:pt x="636814" y="0"/>
                  </a:lnTo>
                  <a:cubicBezTo>
                    <a:pt x="787543" y="0"/>
                    <a:pt x="909734" y="122190"/>
                    <a:pt x="909734" y="272920"/>
                  </a:cubicBezTo>
                  <a:lnTo>
                    <a:pt x="909734" y="3312950"/>
                  </a:lnTo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40">
              <a:extLst>
                <a:ext uri="{FF2B5EF4-FFF2-40B4-BE49-F238E27FC236}">
                  <a16:creationId xmlns:a16="http://schemas.microsoft.com/office/drawing/2014/main" id="{0492AEDC-040B-5927-FBBA-AFA6CE4B8733}"/>
                </a:ext>
              </a:extLst>
            </p:cNvPr>
            <p:cNvSpPr/>
            <p:nvPr/>
          </p:nvSpPr>
          <p:spPr>
            <a:xfrm>
              <a:off x="2888407" y="4472862"/>
              <a:ext cx="45486" cy="45486"/>
            </a:xfrm>
            <a:custGeom>
              <a:avLst/>
              <a:gdLst/>
              <a:ahLst/>
              <a:cxnLst/>
              <a:rect l="0" t="0" r="0" b="0"/>
              <a:pathLst>
                <a:path w="45486" h="45486">
                  <a:moveTo>
                    <a:pt x="0" y="22743"/>
                  </a:moveTo>
                  <a:cubicBezTo>
                    <a:pt x="0" y="10182"/>
                    <a:pt x="10182" y="0"/>
                    <a:pt x="22743" y="0"/>
                  </a:cubicBezTo>
                  <a:cubicBezTo>
                    <a:pt x="35304" y="0"/>
                    <a:pt x="45486" y="10182"/>
                    <a:pt x="45486" y="22743"/>
                  </a:cubicBezTo>
                  <a:cubicBezTo>
                    <a:pt x="45486" y="35304"/>
                    <a:pt x="35304" y="45486"/>
                    <a:pt x="22743" y="45486"/>
                  </a:cubicBezTo>
                  <a:cubicBezTo>
                    <a:pt x="10182" y="45486"/>
                    <a:pt x="0" y="35304"/>
                    <a:pt x="0" y="22743"/>
                  </a:cubicBezTo>
                  <a:close/>
                </a:path>
              </a:pathLst>
            </a:custGeom>
            <a:noFill/>
            <a:ln w="1137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4CDBC7-B2FB-AC44-74B4-8FF920B82AC2}"/>
              </a:ext>
            </a:extLst>
          </p:cNvPr>
          <p:cNvSpPr txBox="1"/>
          <p:nvPr/>
        </p:nvSpPr>
        <p:spPr>
          <a:xfrm>
            <a:off x="3057777" y="2775169"/>
            <a:ext cx="884008" cy="2514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1">
                <a:solidFill>
                  <a:srgbClr val="DE8431"/>
                </a:solidFill>
                <a:latin typeface="Roboto"/>
              </a:rPr>
              <a:t>Querosene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824B5B-3019-ABD0-AF54-2EDB02AEFF7C}"/>
              </a:ext>
            </a:extLst>
          </p:cNvPr>
          <p:cNvSpPr txBox="1"/>
          <p:nvPr/>
        </p:nvSpPr>
        <p:spPr>
          <a:xfrm>
            <a:off x="8895505" y="2775169"/>
            <a:ext cx="503394" cy="2514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E55753"/>
                </a:solidFill>
                <a:latin typeface="Roboto"/>
              </a:rPr>
              <a:t>Diesel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8DA61E-89AA-150F-15AA-04D0853FFEB6}"/>
              </a:ext>
            </a:extLst>
          </p:cNvPr>
          <p:cNvSpPr txBox="1"/>
          <p:nvPr/>
        </p:nvSpPr>
        <p:spPr>
          <a:xfrm>
            <a:off x="2789048" y="3100977"/>
            <a:ext cx="1298433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Um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combustível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usado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em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aviões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aquecedores</a:t>
            </a:r>
            <a:endParaRPr sz="1000" b="0" dirty="0">
              <a:solidFill>
                <a:srgbClr val="4C4034"/>
              </a:solidFill>
              <a:latin typeface="Helvetica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2C2BE6-6363-3AF6-D41B-6936787A6CB9}"/>
              </a:ext>
            </a:extLst>
          </p:cNvPr>
          <p:cNvSpPr txBox="1"/>
          <p:nvPr/>
        </p:nvSpPr>
        <p:spPr>
          <a:xfrm>
            <a:off x="8895505" y="3075323"/>
            <a:ext cx="1308050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Um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combustível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usado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em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caminhões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e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trens</a:t>
            </a:r>
            <a:endParaRPr sz="1000" b="0" dirty="0">
              <a:solidFill>
                <a:srgbClr val="543A3A"/>
              </a:solidFill>
              <a:latin typeface="Helvetica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B8649-1770-1745-4127-D8605EEBFC0C}"/>
              </a:ext>
            </a:extLst>
          </p:cNvPr>
          <p:cNvSpPr txBox="1"/>
          <p:nvPr/>
        </p:nvSpPr>
        <p:spPr>
          <a:xfrm>
            <a:off x="8895505" y="1543773"/>
            <a:ext cx="442003" cy="2514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E0CB15"/>
                </a:solidFill>
                <a:latin typeface="Roboto"/>
              </a:rPr>
              <a:t>Náfta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DC22A3-EBB0-0B29-E8BB-38D19F329E38}"/>
              </a:ext>
            </a:extLst>
          </p:cNvPr>
          <p:cNvSpPr txBox="1"/>
          <p:nvPr/>
        </p:nvSpPr>
        <p:spPr>
          <a:xfrm>
            <a:off x="2887195" y="3801334"/>
            <a:ext cx="1043621" cy="5028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1">
                <a:solidFill>
                  <a:srgbClr val="1EABDA"/>
                </a:solidFill>
                <a:latin typeface="Roboto"/>
              </a:rPr>
              <a:t>Óleos
Lubrificantes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563201-DDBB-5723-6AD3-8F38A4A5E0D4}"/>
              </a:ext>
            </a:extLst>
          </p:cNvPr>
          <p:cNvSpPr txBox="1"/>
          <p:nvPr/>
        </p:nvSpPr>
        <p:spPr>
          <a:xfrm>
            <a:off x="8895505" y="4006567"/>
            <a:ext cx="810341" cy="2514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 dirty="0" err="1">
                <a:solidFill>
                  <a:srgbClr val="DE58A9"/>
                </a:solidFill>
                <a:latin typeface="Roboto"/>
              </a:rPr>
              <a:t>Resíduos</a:t>
            </a:r>
            <a:endParaRPr sz="1100" b="1" dirty="0">
              <a:solidFill>
                <a:srgbClr val="DE58A9"/>
              </a:solidFill>
              <a:latin typeface="Roboto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E45109-DB3A-6F38-6399-F4C6C3CCE280}"/>
              </a:ext>
            </a:extLst>
          </p:cNvPr>
          <p:cNvSpPr txBox="1"/>
          <p:nvPr/>
        </p:nvSpPr>
        <p:spPr>
          <a:xfrm>
            <a:off x="2951712" y="4332374"/>
            <a:ext cx="1064394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 dirty="0" err="1">
                <a:solidFill>
                  <a:srgbClr val="32444A"/>
                </a:solidFill>
                <a:latin typeface="Helvetica" pitchFamily="2" charset="0"/>
              </a:rPr>
              <a:t>Óleos</a:t>
            </a:r>
            <a:r>
              <a:rPr sz="1000" b="0" dirty="0">
                <a:solidFill>
                  <a:srgbClr val="32444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2444A"/>
                </a:solidFill>
                <a:latin typeface="Helvetica" pitchFamily="2" charset="0"/>
              </a:rPr>
              <a:t>usados</a:t>
            </a:r>
            <a:r>
              <a:rPr sz="1000" b="0" dirty="0">
                <a:solidFill>
                  <a:srgbClr val="32444A"/>
                </a:solidFill>
                <a:latin typeface="Helvetica" pitchFamily="2" charset="0"/>
              </a:rPr>
              <a:t> para
</a:t>
            </a:r>
            <a:r>
              <a:rPr sz="1000" b="0" dirty="0" err="1">
                <a:solidFill>
                  <a:srgbClr val="32444A"/>
                </a:solidFill>
                <a:latin typeface="Helvetica" pitchFamily="2" charset="0"/>
              </a:rPr>
              <a:t>reduzir</a:t>
            </a:r>
            <a:r>
              <a:rPr sz="1000" b="0" dirty="0">
                <a:solidFill>
                  <a:srgbClr val="32444A"/>
                </a:solidFill>
                <a:latin typeface="Helvetica" pitchFamily="2" charset="0"/>
              </a:rPr>
              <a:t> o </a:t>
            </a:r>
            <a:r>
              <a:rPr sz="1000" b="0" dirty="0" err="1">
                <a:solidFill>
                  <a:srgbClr val="32444A"/>
                </a:solidFill>
                <a:latin typeface="Helvetica" pitchFamily="2" charset="0"/>
              </a:rPr>
              <a:t>atrito</a:t>
            </a:r>
            <a:r>
              <a:rPr sz="1000" b="0" dirty="0">
                <a:solidFill>
                  <a:srgbClr val="32444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2444A"/>
                </a:solidFill>
                <a:latin typeface="Helvetica" pitchFamily="2" charset="0"/>
              </a:rPr>
              <a:t>em</a:t>
            </a:r>
            <a:r>
              <a:rPr sz="1000" b="0" dirty="0">
                <a:solidFill>
                  <a:srgbClr val="32444A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32444A"/>
                </a:solidFill>
                <a:latin typeface="Helvetica" pitchFamily="2" charset="0"/>
              </a:rPr>
              <a:t>máquinas</a:t>
            </a:r>
            <a:endParaRPr sz="1000" b="0" dirty="0">
              <a:solidFill>
                <a:srgbClr val="32444A"/>
              </a:solidFill>
              <a:latin typeface="Helvetica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276CA1-29C7-4C0A-6CC7-69E5E6E709E6}"/>
              </a:ext>
            </a:extLst>
          </p:cNvPr>
          <p:cNvSpPr txBox="1"/>
          <p:nvPr/>
        </p:nvSpPr>
        <p:spPr>
          <a:xfrm>
            <a:off x="8895505" y="4306721"/>
            <a:ext cx="1242328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Materiais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residuais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do
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processo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refino</a:t>
            </a:r>
            <a:endParaRPr sz="1000" b="0" dirty="0">
              <a:solidFill>
                <a:srgbClr val="573E4D"/>
              </a:solidFill>
              <a:latin typeface="Helvetic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FFC5E61-3F16-B44C-40E4-179C2078CB09}"/>
              </a:ext>
            </a:extLst>
          </p:cNvPr>
          <p:cNvSpPr txBox="1"/>
          <p:nvPr/>
        </p:nvSpPr>
        <p:spPr>
          <a:xfrm>
            <a:off x="8895505" y="1869580"/>
            <a:ext cx="1231106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Um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líquido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inflamável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usado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em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gasolina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solventes</a:t>
            </a:r>
            <a:endParaRPr sz="1000" b="0" dirty="0">
              <a:solidFill>
                <a:srgbClr val="46432D"/>
              </a:solidFill>
              <a:latin typeface="Helvetica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4390A87-FEE6-477C-75E7-F94B9E0F4E34}"/>
              </a:ext>
            </a:extLst>
          </p:cNvPr>
          <p:cNvSpPr txBox="1"/>
          <p:nvPr/>
        </p:nvSpPr>
        <p:spPr>
          <a:xfrm>
            <a:off x="3397546" y="1543773"/>
            <a:ext cx="503394" cy="2514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lang="en-US" sz="1100" b="1" dirty="0">
                <a:solidFill>
                  <a:srgbClr val="3CC583"/>
                </a:solidFill>
                <a:latin typeface="Roboto"/>
              </a:rPr>
              <a:t>Gases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8554C85-247D-3E54-3928-36179E8CCF9F}"/>
              </a:ext>
            </a:extLst>
          </p:cNvPr>
          <p:cNvSpPr txBox="1"/>
          <p:nvPr/>
        </p:nvSpPr>
        <p:spPr>
          <a:xfrm>
            <a:off x="2925119" y="1843926"/>
            <a:ext cx="1195840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374840"/>
                </a:solidFill>
                <a:latin typeface="Helvetica" pitchFamily="2" charset="0"/>
              </a:rPr>
              <a:t>Uma </a:t>
            </a:r>
            <a:r>
              <a:rPr sz="1000" b="0" dirty="0" err="1">
                <a:solidFill>
                  <a:srgbClr val="374840"/>
                </a:solidFill>
                <a:latin typeface="Helvetica" pitchFamily="2" charset="0"/>
              </a:rPr>
              <a:t>pequena</a:t>
            </a:r>
            <a:r>
              <a:rPr sz="1000" b="0" dirty="0">
                <a:solidFill>
                  <a:srgbClr val="374840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374840"/>
                </a:solidFill>
                <a:latin typeface="Helvetica" pitchFamily="2" charset="0"/>
              </a:rPr>
              <a:t>quantidade</a:t>
            </a:r>
            <a:r>
              <a:rPr sz="1000" b="0" dirty="0">
                <a:solidFill>
                  <a:srgbClr val="374840"/>
                </a:solidFill>
                <a:latin typeface="Helvetica" pitchFamily="2" charset="0"/>
              </a:rPr>
              <a:t> de gases
</a:t>
            </a:r>
            <a:r>
              <a:rPr sz="1000" b="0" dirty="0" err="1">
                <a:solidFill>
                  <a:srgbClr val="374840"/>
                </a:solidFill>
                <a:latin typeface="Helvetica" pitchFamily="2" charset="0"/>
              </a:rPr>
              <a:t>produzidos</a:t>
            </a:r>
            <a:r>
              <a:rPr sz="1000" b="0" dirty="0">
                <a:solidFill>
                  <a:srgbClr val="374840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Helvetica" pitchFamily="2" charset="0"/>
              </a:rPr>
              <a:t>durante</a:t>
            </a:r>
            <a:r>
              <a:rPr sz="1000" b="0" dirty="0">
                <a:solidFill>
                  <a:srgbClr val="374840"/>
                </a:solidFill>
                <a:latin typeface="Helvetica" pitchFamily="2" charset="0"/>
              </a:rPr>
              <a:t> o
</a:t>
            </a:r>
            <a:r>
              <a:rPr sz="1000" b="0" dirty="0" err="1">
                <a:solidFill>
                  <a:srgbClr val="374840"/>
                </a:solidFill>
                <a:latin typeface="Helvetica" pitchFamily="2" charset="0"/>
              </a:rPr>
              <a:t>processo</a:t>
            </a:r>
            <a:r>
              <a:rPr sz="1000" b="0" dirty="0">
                <a:solidFill>
                  <a:srgbClr val="374840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374840"/>
                </a:solidFill>
                <a:latin typeface="Helvetica" pitchFamily="2" charset="0"/>
              </a:rPr>
              <a:t>refino</a:t>
            </a:r>
            <a:endParaRPr sz="1000" b="0" dirty="0">
              <a:solidFill>
                <a:srgbClr val="374840"/>
              </a:solidFill>
              <a:latin typeface="Helvetica" pitchFamily="2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F2BC89A-5711-9045-B936-669339F9C5DF}"/>
              </a:ext>
            </a:extLst>
          </p:cNvPr>
          <p:cNvSpPr txBox="1"/>
          <p:nvPr/>
        </p:nvSpPr>
        <p:spPr>
          <a:xfrm>
            <a:off x="4984325" y="646734"/>
            <a:ext cx="30120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 err="1">
                <a:solidFill>
                  <a:srgbClr val="484848"/>
                </a:solidFill>
                <a:latin typeface="Helvetica" pitchFamily="2" charset="0"/>
              </a:rPr>
              <a:t>Derivados</a:t>
            </a:r>
            <a:r>
              <a:rPr sz="1400" b="1" dirty="0">
                <a:solidFill>
                  <a:srgbClr val="484848"/>
                </a:solidFill>
                <a:latin typeface="Helvetica" pitchFamily="2" charset="0"/>
              </a:rPr>
              <a:t> de Petróleo de um </a:t>
            </a:r>
            <a:r>
              <a:rPr sz="1400" b="1" dirty="0" err="1">
                <a:solidFill>
                  <a:srgbClr val="484848"/>
                </a:solidFill>
                <a:latin typeface="Helvetica" pitchFamily="2" charset="0"/>
              </a:rPr>
              <a:t>Barril</a:t>
            </a:r>
            <a:endParaRPr sz="1400" b="1" dirty="0">
              <a:solidFill>
                <a:srgbClr val="484848"/>
              </a:solidFill>
              <a:latin typeface="Helvetica" pitchFamily="2" charset="0"/>
            </a:endParaRPr>
          </a:p>
        </p:txBody>
      </p:sp>
      <p:sp>
        <p:nvSpPr>
          <p:cNvPr id="138" name="Rounded Rectangle 55">
            <a:extLst>
              <a:ext uri="{FF2B5EF4-FFF2-40B4-BE49-F238E27FC236}">
                <a16:creationId xmlns:a16="http://schemas.microsoft.com/office/drawing/2014/main" id="{0180F8A5-E3B0-48DB-22FD-4BC518931FB7}"/>
              </a:ext>
            </a:extLst>
          </p:cNvPr>
          <p:cNvSpPr/>
          <p:nvPr/>
        </p:nvSpPr>
        <p:spPr>
          <a:xfrm>
            <a:off x="3987678" y="3792783"/>
            <a:ext cx="353383" cy="393362"/>
          </a:xfrm>
          <a:custGeom>
            <a:avLst/>
            <a:gdLst/>
            <a:ahLst/>
            <a:cxnLst/>
            <a:rect l="0" t="0" r="0" b="0"/>
            <a:pathLst>
              <a:path w="327300" h="348731">
                <a:moveTo>
                  <a:pt x="243908" y="181946"/>
                </a:moveTo>
                <a:cubicBezTo>
                  <a:pt x="234331" y="182452"/>
                  <a:pt x="225224" y="186256"/>
                  <a:pt x="218132" y="192712"/>
                </a:cubicBezTo>
                <a:lnTo>
                  <a:pt x="122610" y="288082"/>
                </a:lnTo>
                <a:cubicBezTo>
                  <a:pt x="116922" y="293776"/>
                  <a:pt x="109204" y="296976"/>
                  <a:pt x="101156" y="296976"/>
                </a:cubicBezTo>
                <a:cubicBezTo>
                  <a:pt x="93107" y="296976"/>
                  <a:pt x="85389" y="293776"/>
                  <a:pt x="79701" y="288082"/>
                </a:cubicBezTo>
                <a:lnTo>
                  <a:pt x="8893" y="217274"/>
                </a:lnTo>
                <a:cubicBezTo>
                  <a:pt x="3199" y="211587"/>
                  <a:pt x="0" y="203868"/>
                  <a:pt x="0" y="195820"/>
                </a:cubicBezTo>
                <a:cubicBezTo>
                  <a:pt x="0" y="187771"/>
                  <a:pt x="3199" y="180053"/>
                  <a:pt x="8893" y="174365"/>
                </a:cubicBezTo>
                <a:lnTo>
                  <a:pt x="127159" y="56251"/>
                </a:lnTo>
                <a:cubicBezTo>
                  <a:pt x="133073" y="50373"/>
                  <a:pt x="142624" y="50373"/>
                  <a:pt x="148538" y="56251"/>
                </a:cubicBezTo>
                <a:lnTo>
                  <a:pt x="263619" y="171181"/>
                </a:lnTo>
                <a:cubicBezTo>
                  <a:pt x="269381" y="177095"/>
                  <a:pt x="267410" y="181946"/>
                  <a:pt x="259070" y="181946"/>
                </a:cubicBezTo>
                <a:close/>
                <a:moveTo>
                  <a:pt x="69542" y="113716"/>
                </a:moveTo>
                <a:lnTo>
                  <a:pt x="69542" y="30324"/>
                </a:lnTo>
                <a:cubicBezTo>
                  <a:pt x="69542" y="13576"/>
                  <a:pt x="83119" y="0"/>
                  <a:pt x="99867" y="0"/>
                </a:cubicBezTo>
                <a:lnTo>
                  <a:pt x="99867" y="0"/>
                </a:lnTo>
                <a:cubicBezTo>
                  <a:pt x="116615" y="0"/>
                  <a:pt x="130191" y="13576"/>
                  <a:pt x="130191" y="30324"/>
                </a:cubicBezTo>
                <a:lnTo>
                  <a:pt x="130191" y="151622"/>
                </a:lnTo>
                <a:moveTo>
                  <a:pt x="327300" y="310826"/>
                </a:moveTo>
                <a:cubicBezTo>
                  <a:pt x="327300" y="331760"/>
                  <a:pt x="310329" y="348731"/>
                  <a:pt x="289395" y="348731"/>
                </a:cubicBezTo>
                <a:cubicBezTo>
                  <a:pt x="268460" y="348731"/>
                  <a:pt x="251489" y="331760"/>
                  <a:pt x="251489" y="310826"/>
                </a:cubicBezTo>
                <a:cubicBezTo>
                  <a:pt x="251489" y="295663"/>
                  <a:pt x="271958" y="257606"/>
                  <a:pt x="282875" y="238653"/>
                </a:cubicBezTo>
                <a:cubicBezTo>
                  <a:pt x="284173" y="236274"/>
                  <a:pt x="286685" y="234814"/>
                  <a:pt x="289395" y="234863"/>
                </a:cubicBezTo>
                <a:cubicBezTo>
                  <a:pt x="292125" y="234886"/>
                  <a:pt x="294649" y="236320"/>
                  <a:pt x="296066" y="238653"/>
                </a:cubicBezTo>
                <a:cubicBezTo>
                  <a:pt x="306831" y="257606"/>
                  <a:pt x="327300" y="295663"/>
                  <a:pt x="327300" y="310826"/>
                </a:cubicBezTo>
                <a:close/>
              </a:path>
            </a:pathLst>
          </a:custGeom>
          <a:noFill/>
          <a:ln w="11371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9" name="Rounded Rectangle 56">
            <a:extLst>
              <a:ext uri="{FF2B5EF4-FFF2-40B4-BE49-F238E27FC236}">
                <a16:creationId xmlns:a16="http://schemas.microsoft.com/office/drawing/2014/main" id="{996C158B-234C-F09E-58AE-E4EBE2C5580F}"/>
              </a:ext>
            </a:extLst>
          </p:cNvPr>
          <p:cNvSpPr/>
          <p:nvPr/>
        </p:nvSpPr>
        <p:spPr>
          <a:xfrm>
            <a:off x="8400607" y="3797059"/>
            <a:ext cx="367714" cy="384811"/>
          </a:xfrm>
          <a:custGeom>
            <a:avLst/>
            <a:gdLst/>
            <a:ahLst/>
            <a:cxnLst/>
            <a:rect l="0" t="0" r="0" b="0"/>
            <a:pathLst>
              <a:path w="340574" h="341150">
                <a:moveTo>
                  <a:pt x="136460" y="341150"/>
                </a:moveTo>
                <a:lnTo>
                  <a:pt x="0" y="341150"/>
                </a:lnTo>
                <a:lnTo>
                  <a:pt x="0" y="219852"/>
                </a:lnTo>
                <a:cubicBezTo>
                  <a:pt x="0" y="211478"/>
                  <a:pt x="6788" y="204690"/>
                  <a:pt x="15162" y="204690"/>
                </a:cubicBezTo>
                <a:lnTo>
                  <a:pt x="151622" y="204690"/>
                </a:lnTo>
                <a:lnTo>
                  <a:pt x="185646" y="123056"/>
                </a:lnTo>
                <a:cubicBezTo>
                  <a:pt x="187999" y="117398"/>
                  <a:pt x="193528" y="113712"/>
                  <a:pt x="199656" y="113716"/>
                </a:cubicBezTo>
                <a:lnTo>
                  <a:pt x="320954" y="113716"/>
                </a:lnTo>
                <a:cubicBezTo>
                  <a:pt x="329328" y="113716"/>
                  <a:pt x="336116" y="120505"/>
                  <a:pt x="336116" y="128879"/>
                </a:cubicBezTo>
                <a:lnTo>
                  <a:pt x="336116" y="161477"/>
                </a:lnTo>
                <a:moveTo>
                  <a:pt x="26533" y="204690"/>
                </a:moveTo>
                <a:lnTo>
                  <a:pt x="41696" y="0"/>
                </a:lnTo>
                <a:lnTo>
                  <a:pt x="98554" y="0"/>
                </a:lnTo>
                <a:lnTo>
                  <a:pt x="113716" y="204690"/>
                </a:lnTo>
                <a:moveTo>
                  <a:pt x="102481" y="53067"/>
                </a:moveTo>
                <a:lnTo>
                  <a:pt x="37753" y="53067"/>
                </a:lnTo>
                <a:lnTo>
                  <a:pt x="34387" y="98554"/>
                </a:lnTo>
                <a:lnTo>
                  <a:pt x="105847" y="98554"/>
                </a:lnTo>
                <a:close/>
                <a:moveTo>
                  <a:pt x="215258" y="217396"/>
                </a:moveTo>
                <a:cubicBezTo>
                  <a:pt x="254441" y="196986"/>
                  <a:pt x="301026" y="196564"/>
                  <a:pt x="340574" y="216259"/>
                </a:cubicBezTo>
                <a:cubicBezTo>
                  <a:pt x="317527" y="245855"/>
                  <a:pt x="321742" y="329657"/>
                  <a:pt x="258698" y="335419"/>
                </a:cubicBezTo>
                <a:cubicBezTo>
                  <a:pt x="227600" y="338330"/>
                  <a:pt x="209117" y="300424"/>
                  <a:pt x="209117" y="300424"/>
                </a:cubicBezTo>
                <a:cubicBezTo>
                  <a:pt x="180279" y="266992"/>
                  <a:pt x="182598" y="235894"/>
                  <a:pt x="215258" y="217396"/>
                </a:cubicBezTo>
                <a:close/>
                <a:moveTo>
                  <a:pt x="253679" y="261988"/>
                </a:moveTo>
                <a:cubicBezTo>
                  <a:pt x="253679" y="261988"/>
                  <a:pt x="212741" y="267067"/>
                  <a:pt x="183584" y="338269"/>
                </a:cubicBezTo>
              </a:path>
            </a:pathLst>
          </a:custGeom>
          <a:noFill/>
          <a:ln w="11371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0" name="Rounded Rectangle 57">
            <a:extLst>
              <a:ext uri="{FF2B5EF4-FFF2-40B4-BE49-F238E27FC236}">
                <a16:creationId xmlns:a16="http://schemas.microsoft.com/office/drawing/2014/main" id="{46DCD9A1-C602-1D27-7695-08F1ED6A9946}"/>
              </a:ext>
            </a:extLst>
          </p:cNvPr>
          <p:cNvSpPr/>
          <p:nvPr/>
        </p:nvSpPr>
        <p:spPr>
          <a:xfrm>
            <a:off x="8400296" y="2566859"/>
            <a:ext cx="368336" cy="386522"/>
          </a:xfrm>
          <a:custGeom>
            <a:avLst/>
            <a:gdLst/>
            <a:ahLst/>
            <a:cxnLst/>
            <a:rect l="0" t="0" r="0" b="0"/>
            <a:pathLst>
              <a:path w="341150" h="342667">
                <a:moveTo>
                  <a:pt x="341150" y="0"/>
                </a:moveTo>
                <a:lnTo>
                  <a:pt x="322955" y="12129"/>
                </a:lnTo>
                <a:cubicBezTo>
                  <a:pt x="306277" y="22743"/>
                  <a:pt x="295663" y="42454"/>
                  <a:pt x="295663" y="62165"/>
                </a:cubicBezTo>
                <a:lnTo>
                  <a:pt x="295663" y="313858"/>
                </a:lnTo>
                <a:cubicBezTo>
                  <a:pt x="295663" y="329021"/>
                  <a:pt x="282017" y="342667"/>
                  <a:pt x="265339" y="339634"/>
                </a:cubicBezTo>
                <a:cubicBezTo>
                  <a:pt x="251693" y="338118"/>
                  <a:pt x="242595" y="325988"/>
                  <a:pt x="242595" y="312342"/>
                </a:cubicBezTo>
                <a:lnTo>
                  <a:pt x="242595" y="119781"/>
                </a:lnTo>
                <a:cubicBezTo>
                  <a:pt x="242595" y="107651"/>
                  <a:pt x="231982" y="97038"/>
                  <a:pt x="219852" y="97038"/>
                </a:cubicBezTo>
                <a:lnTo>
                  <a:pt x="189528" y="97038"/>
                </a:lnTo>
                <a:moveTo>
                  <a:pt x="318407" y="89455"/>
                </a:moveTo>
                <a:lnTo>
                  <a:pt x="295663" y="89455"/>
                </a:lnTo>
                <a:moveTo>
                  <a:pt x="189528" y="324718"/>
                </a:moveTo>
                <a:cubicBezTo>
                  <a:pt x="189528" y="333815"/>
                  <a:pt x="183463" y="339880"/>
                  <a:pt x="174365" y="339880"/>
                </a:cubicBezTo>
                <a:lnTo>
                  <a:pt x="15162" y="339880"/>
                </a:lnTo>
                <a:cubicBezTo>
                  <a:pt x="6064" y="339880"/>
                  <a:pt x="0" y="333815"/>
                  <a:pt x="0" y="324718"/>
                </a:cubicBezTo>
                <a:lnTo>
                  <a:pt x="0" y="36635"/>
                </a:lnTo>
                <a:cubicBezTo>
                  <a:pt x="0" y="27538"/>
                  <a:pt x="6064" y="21473"/>
                  <a:pt x="15162" y="21473"/>
                </a:cubicBezTo>
                <a:lnTo>
                  <a:pt x="174365" y="21473"/>
                </a:lnTo>
                <a:cubicBezTo>
                  <a:pt x="183463" y="21473"/>
                  <a:pt x="189528" y="27538"/>
                  <a:pt x="189528" y="36635"/>
                </a:cubicBezTo>
                <a:close/>
                <a:moveTo>
                  <a:pt x="147831" y="89703"/>
                </a:moveTo>
                <a:cubicBezTo>
                  <a:pt x="147831" y="77573"/>
                  <a:pt x="137218" y="66960"/>
                  <a:pt x="125088" y="66960"/>
                </a:cubicBezTo>
                <a:lnTo>
                  <a:pt x="64439" y="66960"/>
                </a:lnTo>
                <a:cubicBezTo>
                  <a:pt x="52309" y="66960"/>
                  <a:pt x="41696" y="77573"/>
                  <a:pt x="41696" y="89703"/>
                </a:cubicBezTo>
                <a:cubicBezTo>
                  <a:pt x="41696" y="101833"/>
                  <a:pt x="52309" y="112447"/>
                  <a:pt x="64439" y="112447"/>
                </a:cubicBezTo>
                <a:lnTo>
                  <a:pt x="125088" y="112447"/>
                </a:lnTo>
                <a:cubicBezTo>
                  <a:pt x="137218" y="112447"/>
                  <a:pt x="147831" y="101833"/>
                  <a:pt x="147831" y="89703"/>
                </a:cubicBezTo>
                <a:close/>
                <a:moveTo>
                  <a:pt x="189468" y="157933"/>
                </a:moveTo>
                <a:lnTo>
                  <a:pt x="0" y="157933"/>
                </a:lnTo>
              </a:path>
            </a:pathLst>
          </a:custGeom>
          <a:noFill/>
          <a:ln w="11371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1" name="Rounded Rectangle 58">
            <a:extLst>
              <a:ext uri="{FF2B5EF4-FFF2-40B4-BE49-F238E27FC236}">
                <a16:creationId xmlns:a16="http://schemas.microsoft.com/office/drawing/2014/main" id="{A08C5A8F-722C-0838-495F-757E7BFC3BD3}"/>
              </a:ext>
            </a:extLst>
          </p:cNvPr>
          <p:cNvSpPr/>
          <p:nvPr/>
        </p:nvSpPr>
        <p:spPr>
          <a:xfrm>
            <a:off x="3967977" y="2552834"/>
            <a:ext cx="380614" cy="397638"/>
          </a:xfrm>
          <a:custGeom>
            <a:avLst/>
            <a:gdLst/>
            <a:ahLst/>
            <a:cxnLst/>
            <a:rect l="0" t="0" r="0" b="0"/>
            <a:pathLst>
              <a:path w="352522" h="352522">
                <a:moveTo>
                  <a:pt x="232740" y="352522"/>
                </a:moveTo>
                <a:lnTo>
                  <a:pt x="31082" y="352522"/>
                </a:lnTo>
                <a:cubicBezTo>
                  <a:pt x="20468" y="352522"/>
                  <a:pt x="11371" y="343424"/>
                  <a:pt x="11371" y="332811"/>
                </a:cubicBezTo>
                <a:lnTo>
                  <a:pt x="11371" y="191802"/>
                </a:lnTo>
                <a:cubicBezTo>
                  <a:pt x="11371" y="181188"/>
                  <a:pt x="20468" y="172091"/>
                  <a:pt x="31082" y="172091"/>
                </a:cubicBezTo>
                <a:lnTo>
                  <a:pt x="232740" y="172091"/>
                </a:lnTo>
                <a:cubicBezTo>
                  <a:pt x="243354" y="172091"/>
                  <a:pt x="252451" y="181188"/>
                  <a:pt x="252451" y="191802"/>
                </a:cubicBezTo>
                <a:lnTo>
                  <a:pt x="252451" y="332811"/>
                </a:lnTo>
                <a:cubicBezTo>
                  <a:pt x="252451" y="343424"/>
                  <a:pt x="243354" y="352522"/>
                  <a:pt x="232740" y="352522"/>
                </a:cubicBezTo>
                <a:close/>
                <a:moveTo>
                  <a:pt x="15920" y="179672"/>
                </a:moveTo>
                <a:lnTo>
                  <a:pt x="53825" y="122056"/>
                </a:lnTo>
                <a:cubicBezTo>
                  <a:pt x="56858" y="115991"/>
                  <a:pt x="64439" y="112958"/>
                  <a:pt x="70504" y="112958"/>
                </a:cubicBezTo>
                <a:lnTo>
                  <a:pt x="146315" y="112958"/>
                </a:lnTo>
                <a:moveTo>
                  <a:pt x="0" y="0"/>
                </a:moveTo>
                <a:moveTo>
                  <a:pt x="246386" y="178156"/>
                </a:moveTo>
                <a:lnTo>
                  <a:pt x="231224" y="155413"/>
                </a:lnTo>
                <a:moveTo>
                  <a:pt x="131153" y="112958"/>
                </a:moveTo>
                <a:lnTo>
                  <a:pt x="131153" y="172091"/>
                </a:lnTo>
                <a:moveTo>
                  <a:pt x="203932" y="117507"/>
                </a:moveTo>
                <a:cubicBezTo>
                  <a:pt x="225159" y="75052"/>
                  <a:pt x="246386" y="53825"/>
                  <a:pt x="288840" y="53825"/>
                </a:cubicBezTo>
                <a:lnTo>
                  <a:pt x="331295" y="53825"/>
                </a:lnTo>
                <a:moveTo>
                  <a:pt x="0" y="0"/>
                </a:moveTo>
                <a:moveTo>
                  <a:pt x="310067" y="11371"/>
                </a:moveTo>
                <a:lnTo>
                  <a:pt x="352522" y="53825"/>
                </a:lnTo>
                <a:lnTo>
                  <a:pt x="310067" y="96280"/>
                </a:lnTo>
                <a:moveTo>
                  <a:pt x="0" y="0"/>
                </a:moveTo>
                <a:moveTo>
                  <a:pt x="162236" y="292631"/>
                </a:moveTo>
                <a:lnTo>
                  <a:pt x="101587" y="231982"/>
                </a:lnTo>
                <a:moveTo>
                  <a:pt x="0" y="0"/>
                </a:moveTo>
                <a:moveTo>
                  <a:pt x="101587" y="292631"/>
                </a:moveTo>
                <a:lnTo>
                  <a:pt x="162236" y="231982"/>
                </a:lnTo>
              </a:path>
            </a:pathLst>
          </a:custGeom>
          <a:noFill/>
          <a:ln w="11371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2" name="Rounded Rectangle 59">
            <a:extLst>
              <a:ext uri="{FF2B5EF4-FFF2-40B4-BE49-F238E27FC236}">
                <a16:creationId xmlns:a16="http://schemas.microsoft.com/office/drawing/2014/main" id="{4A169B0A-5AB2-4BD1-1061-CA5A8EC781C9}"/>
              </a:ext>
            </a:extLst>
          </p:cNvPr>
          <p:cNvSpPr/>
          <p:nvPr/>
        </p:nvSpPr>
        <p:spPr>
          <a:xfrm>
            <a:off x="8469862" y="1329710"/>
            <a:ext cx="229196" cy="393641"/>
          </a:xfrm>
          <a:custGeom>
            <a:avLst/>
            <a:gdLst/>
            <a:ahLst/>
            <a:cxnLst/>
            <a:rect l="0" t="0" r="0" b="0"/>
            <a:pathLst>
              <a:path w="212279" h="348978">
                <a:moveTo>
                  <a:pt x="136468" y="81925"/>
                </a:moveTo>
                <a:cubicBezTo>
                  <a:pt x="136468" y="150519"/>
                  <a:pt x="30332" y="156008"/>
                  <a:pt x="30332" y="81925"/>
                </a:cubicBezTo>
                <a:cubicBezTo>
                  <a:pt x="31032" y="63956"/>
                  <a:pt x="42772" y="48293"/>
                  <a:pt x="59823" y="42579"/>
                </a:cubicBezTo>
                <a:cubicBezTo>
                  <a:pt x="60778" y="42128"/>
                  <a:pt x="61879" y="42101"/>
                  <a:pt x="62855" y="42505"/>
                </a:cubicBezTo>
                <a:cubicBezTo>
                  <a:pt x="63831" y="42910"/>
                  <a:pt x="64591" y="43707"/>
                  <a:pt x="64948" y="44702"/>
                </a:cubicBezTo>
                <a:cubicBezTo>
                  <a:pt x="67250" y="50776"/>
                  <a:pt x="71276" y="56046"/>
                  <a:pt x="76532" y="59864"/>
                </a:cubicBezTo>
                <a:cubicBezTo>
                  <a:pt x="85269" y="42831"/>
                  <a:pt x="84299" y="22438"/>
                  <a:pt x="73984" y="6311"/>
                </a:cubicBezTo>
                <a:cubicBezTo>
                  <a:pt x="73098" y="4915"/>
                  <a:pt x="73189" y="3111"/>
                  <a:pt x="74212" y="1811"/>
                </a:cubicBezTo>
                <a:cubicBezTo>
                  <a:pt x="75235" y="511"/>
                  <a:pt x="76968" y="0"/>
                  <a:pt x="78533" y="534"/>
                </a:cubicBezTo>
                <a:cubicBezTo>
                  <a:pt x="112306" y="13737"/>
                  <a:pt x="135051" y="45691"/>
                  <a:pt x="136468" y="81925"/>
                </a:cubicBezTo>
                <a:close/>
                <a:moveTo>
                  <a:pt x="106144" y="167031"/>
                </a:moveTo>
                <a:lnTo>
                  <a:pt x="106144" y="235261"/>
                </a:lnTo>
                <a:lnTo>
                  <a:pt x="152555" y="275896"/>
                </a:lnTo>
                <a:cubicBezTo>
                  <a:pt x="161605" y="283815"/>
                  <a:pt x="166795" y="295256"/>
                  <a:pt x="166793" y="307281"/>
                </a:cubicBezTo>
                <a:lnTo>
                  <a:pt x="166793" y="307281"/>
                </a:lnTo>
                <a:cubicBezTo>
                  <a:pt x="166793" y="330310"/>
                  <a:pt x="148125" y="348978"/>
                  <a:pt x="125096" y="348978"/>
                </a:cubicBezTo>
                <a:lnTo>
                  <a:pt x="41704" y="348978"/>
                </a:lnTo>
                <a:cubicBezTo>
                  <a:pt x="18670" y="348978"/>
                  <a:pt x="0" y="330300"/>
                  <a:pt x="8" y="307266"/>
                </a:cubicBezTo>
                <a:lnTo>
                  <a:pt x="8" y="307266"/>
                </a:lnTo>
                <a:cubicBezTo>
                  <a:pt x="7" y="295234"/>
                  <a:pt x="5203" y="283787"/>
                  <a:pt x="14260" y="275865"/>
                </a:cubicBezTo>
                <a:lnTo>
                  <a:pt x="60657" y="235261"/>
                </a:lnTo>
                <a:lnTo>
                  <a:pt x="60657" y="167031"/>
                </a:lnTo>
                <a:moveTo>
                  <a:pt x="181955" y="182193"/>
                </a:moveTo>
                <a:lnTo>
                  <a:pt x="106144" y="182193"/>
                </a:lnTo>
                <a:moveTo>
                  <a:pt x="106144" y="212517"/>
                </a:moveTo>
                <a:lnTo>
                  <a:pt x="181955" y="212517"/>
                </a:lnTo>
                <a:moveTo>
                  <a:pt x="197117" y="167031"/>
                </a:moveTo>
                <a:lnTo>
                  <a:pt x="212279" y="167031"/>
                </a:lnTo>
                <a:lnTo>
                  <a:pt x="212279" y="167031"/>
                </a:lnTo>
                <a:lnTo>
                  <a:pt x="212279" y="227680"/>
                </a:lnTo>
                <a:lnTo>
                  <a:pt x="212279" y="227680"/>
                </a:lnTo>
                <a:lnTo>
                  <a:pt x="197117" y="227680"/>
                </a:lnTo>
                <a:cubicBezTo>
                  <a:pt x="188743" y="227680"/>
                  <a:pt x="181955" y="220891"/>
                  <a:pt x="181955" y="212517"/>
                </a:cubicBezTo>
                <a:lnTo>
                  <a:pt x="181955" y="182193"/>
                </a:lnTo>
                <a:cubicBezTo>
                  <a:pt x="181955" y="173819"/>
                  <a:pt x="188743" y="167031"/>
                  <a:pt x="197117" y="167031"/>
                </a:cubicBezTo>
                <a:close/>
                <a:moveTo>
                  <a:pt x="45495" y="136706"/>
                </a:moveTo>
                <a:lnTo>
                  <a:pt x="121306" y="136706"/>
                </a:lnTo>
                <a:lnTo>
                  <a:pt x="121306" y="136706"/>
                </a:lnTo>
                <a:lnTo>
                  <a:pt x="121306" y="151868"/>
                </a:lnTo>
                <a:cubicBezTo>
                  <a:pt x="121306" y="160242"/>
                  <a:pt x="114517" y="167031"/>
                  <a:pt x="106144" y="167031"/>
                </a:cubicBezTo>
                <a:lnTo>
                  <a:pt x="60657" y="167031"/>
                </a:lnTo>
                <a:cubicBezTo>
                  <a:pt x="52283" y="167031"/>
                  <a:pt x="45495" y="160242"/>
                  <a:pt x="45495" y="151868"/>
                </a:cubicBezTo>
                <a:lnTo>
                  <a:pt x="45495" y="136706"/>
                </a:lnTo>
                <a:close/>
                <a:moveTo>
                  <a:pt x="165261" y="296213"/>
                </a:moveTo>
                <a:lnTo>
                  <a:pt x="140759" y="307024"/>
                </a:lnTo>
                <a:cubicBezTo>
                  <a:pt x="123711" y="314321"/>
                  <a:pt x="104228" y="313198"/>
                  <a:pt x="88131" y="303991"/>
                </a:cubicBezTo>
                <a:lnTo>
                  <a:pt x="88131" y="303991"/>
                </a:lnTo>
                <a:cubicBezTo>
                  <a:pt x="70959" y="294193"/>
                  <a:pt x="50027" y="293624"/>
                  <a:pt x="32349" y="302475"/>
                </a:cubicBezTo>
                <a:lnTo>
                  <a:pt x="1372" y="317834"/>
                </a:lnTo>
              </a:path>
            </a:pathLst>
          </a:custGeom>
          <a:noFill/>
          <a:ln w="11371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3" name="Rounded Rectangle 60">
            <a:extLst>
              <a:ext uri="{FF2B5EF4-FFF2-40B4-BE49-F238E27FC236}">
                <a16:creationId xmlns:a16="http://schemas.microsoft.com/office/drawing/2014/main" id="{C5E37A88-A53F-9EAF-4D02-D1FA704E2318}"/>
              </a:ext>
            </a:extLst>
          </p:cNvPr>
          <p:cNvSpPr/>
          <p:nvPr/>
        </p:nvSpPr>
        <p:spPr>
          <a:xfrm>
            <a:off x="3980255" y="1335279"/>
            <a:ext cx="368336" cy="382685"/>
          </a:xfrm>
          <a:custGeom>
            <a:avLst/>
            <a:gdLst/>
            <a:ahLst/>
            <a:cxnLst/>
            <a:rect l="0" t="0" r="0" b="0"/>
            <a:pathLst>
              <a:path w="341150" h="339265">
                <a:moveTo>
                  <a:pt x="250268" y="210386"/>
                </a:moveTo>
                <a:lnTo>
                  <a:pt x="261548" y="66344"/>
                </a:lnTo>
                <a:lnTo>
                  <a:pt x="307035" y="66344"/>
                </a:lnTo>
                <a:lnTo>
                  <a:pt x="318467" y="210386"/>
                </a:lnTo>
                <a:moveTo>
                  <a:pt x="0" y="157318"/>
                </a:moveTo>
                <a:lnTo>
                  <a:pt x="181946" y="157318"/>
                </a:lnTo>
                <a:moveTo>
                  <a:pt x="90973" y="339265"/>
                </a:moveTo>
                <a:lnTo>
                  <a:pt x="90973" y="225548"/>
                </a:lnTo>
                <a:moveTo>
                  <a:pt x="90973" y="225548"/>
                </a:moveTo>
                <a:lnTo>
                  <a:pt x="22743" y="157318"/>
                </a:lnTo>
                <a:moveTo>
                  <a:pt x="159203" y="157318"/>
                </a:moveTo>
                <a:lnTo>
                  <a:pt x="90973" y="225548"/>
                </a:lnTo>
                <a:moveTo>
                  <a:pt x="22743" y="134574"/>
                </a:moveTo>
                <a:lnTo>
                  <a:pt x="22743" y="157318"/>
                </a:lnTo>
                <a:moveTo>
                  <a:pt x="159203" y="157318"/>
                </a:moveTo>
                <a:lnTo>
                  <a:pt x="159203" y="134574"/>
                </a:lnTo>
                <a:moveTo>
                  <a:pt x="341150" y="339265"/>
                </a:moveTo>
                <a:lnTo>
                  <a:pt x="144041" y="339265"/>
                </a:lnTo>
                <a:lnTo>
                  <a:pt x="144041" y="278616"/>
                </a:lnTo>
                <a:lnTo>
                  <a:pt x="235014" y="210386"/>
                </a:lnTo>
                <a:lnTo>
                  <a:pt x="341150" y="210386"/>
                </a:lnTo>
                <a:close/>
                <a:moveTo>
                  <a:pt x="242595" y="293778"/>
                </a:moveTo>
                <a:lnTo>
                  <a:pt x="242595" y="339265"/>
                </a:lnTo>
                <a:lnTo>
                  <a:pt x="242595" y="339265"/>
                </a:lnTo>
                <a:lnTo>
                  <a:pt x="295663" y="339265"/>
                </a:lnTo>
                <a:lnTo>
                  <a:pt x="295663" y="339265"/>
                </a:lnTo>
                <a:lnTo>
                  <a:pt x="295663" y="293778"/>
                </a:lnTo>
                <a:cubicBezTo>
                  <a:pt x="295663" y="285404"/>
                  <a:pt x="288875" y="278616"/>
                  <a:pt x="280501" y="278616"/>
                </a:cubicBezTo>
                <a:lnTo>
                  <a:pt x="257758" y="278616"/>
                </a:lnTo>
                <a:cubicBezTo>
                  <a:pt x="249384" y="278616"/>
                  <a:pt x="242595" y="285404"/>
                  <a:pt x="242595" y="293778"/>
                </a:cubicBezTo>
                <a:close/>
                <a:moveTo>
                  <a:pt x="83392" y="85"/>
                </a:moveTo>
                <a:cubicBezTo>
                  <a:pt x="96933" y="117"/>
                  <a:pt x="109420" y="7402"/>
                  <a:pt x="116112" y="19175"/>
                </a:cubicBezTo>
                <a:cubicBezTo>
                  <a:pt x="125591" y="12747"/>
                  <a:pt x="138371" y="14371"/>
                  <a:pt x="145941" y="22964"/>
                </a:cubicBezTo>
                <a:cubicBezTo>
                  <a:pt x="153512" y="31557"/>
                  <a:pt x="153512" y="44440"/>
                  <a:pt x="145941" y="53033"/>
                </a:cubicBezTo>
                <a:cubicBezTo>
                  <a:pt x="138370" y="61626"/>
                  <a:pt x="125591" y="63250"/>
                  <a:pt x="116112" y="56823"/>
                </a:cubicBezTo>
                <a:cubicBezTo>
                  <a:pt x="106953" y="72822"/>
                  <a:pt x="87612" y="79911"/>
                  <a:pt x="70283" y="73622"/>
                </a:cubicBezTo>
                <a:cubicBezTo>
                  <a:pt x="52954" y="67332"/>
                  <a:pt x="42663" y="49487"/>
                  <a:pt x="45898" y="31338"/>
                </a:cubicBezTo>
                <a:cubicBezTo>
                  <a:pt x="49133" y="13189"/>
                  <a:pt x="64957" y="0"/>
                  <a:pt x="83392" y="85"/>
                </a:cubicBezTo>
                <a:close/>
                <a:moveTo>
                  <a:pt x="181946" y="37991"/>
                </a:moveTo>
                <a:cubicBezTo>
                  <a:pt x="181946" y="25430"/>
                  <a:pt x="192129" y="15248"/>
                  <a:pt x="204690" y="15248"/>
                </a:cubicBezTo>
                <a:cubicBezTo>
                  <a:pt x="217251" y="15248"/>
                  <a:pt x="227433" y="25430"/>
                  <a:pt x="227433" y="37991"/>
                </a:cubicBezTo>
                <a:cubicBezTo>
                  <a:pt x="227433" y="50552"/>
                  <a:pt x="217251" y="60734"/>
                  <a:pt x="204690" y="60734"/>
                </a:cubicBezTo>
                <a:cubicBezTo>
                  <a:pt x="192129" y="60734"/>
                  <a:pt x="181946" y="50552"/>
                  <a:pt x="181946" y="37991"/>
                </a:cubicBezTo>
                <a:moveTo>
                  <a:pt x="303244" y="121383"/>
                </a:moveTo>
                <a:lnTo>
                  <a:pt x="257758" y="121383"/>
                </a:lnTo>
              </a:path>
            </a:pathLst>
          </a:custGeom>
          <a:noFill/>
          <a:ln w="11371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86766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1444</Words>
  <Application>Microsoft Office PowerPoint</Application>
  <PresentationFormat>Widescreen</PresentationFormat>
  <Paragraphs>105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Helvetica</vt:lpstr>
      <vt:lpstr>Hurme Geometric Sans 1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de Souza Rodrigues</dc:creator>
  <cp:lastModifiedBy>Antonio de Souza Rodrigues</cp:lastModifiedBy>
  <cp:revision>6</cp:revision>
  <dcterms:created xsi:type="dcterms:W3CDTF">2025-05-09T21:57:18Z</dcterms:created>
  <dcterms:modified xsi:type="dcterms:W3CDTF">2025-05-16T02:47:32Z</dcterms:modified>
</cp:coreProperties>
</file>