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70" r:id="rId6"/>
    <p:sldId id="282" r:id="rId7"/>
    <p:sldId id="269" r:id="rId8"/>
    <p:sldId id="262" r:id="rId9"/>
    <p:sldId id="260" r:id="rId10"/>
    <p:sldId id="261" r:id="rId11"/>
    <p:sldId id="263" r:id="rId12"/>
    <p:sldId id="268" r:id="rId13"/>
    <p:sldId id="264" r:id="rId14"/>
    <p:sldId id="266" r:id="rId15"/>
    <p:sldId id="277" r:id="rId16"/>
    <p:sldId id="279" r:id="rId17"/>
    <p:sldId id="278" r:id="rId18"/>
    <p:sldId id="267" r:id="rId19"/>
    <p:sldId id="280" r:id="rId20"/>
    <p:sldId id="281" r:id="rId21"/>
    <p:sldId id="285" r:id="rId22"/>
    <p:sldId id="286" r:id="rId23"/>
    <p:sldId id="287" r:id="rId24"/>
    <p:sldId id="283" r:id="rId25"/>
    <p:sldId id="272" r:id="rId26"/>
    <p:sldId id="288" r:id="rId27"/>
    <p:sldId id="271" r:id="rId28"/>
    <p:sldId id="276" r:id="rId29"/>
    <p:sldId id="273" r:id="rId30"/>
    <p:sldId id="275" r:id="rId31"/>
    <p:sldId id="274" r:id="rId32"/>
    <p:sldId id="284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907" autoAdjust="0"/>
  </p:normalViewPr>
  <p:slideViewPr>
    <p:cSldViewPr snapToObjects="1" showGuides="1">
      <p:cViewPr>
        <p:scale>
          <a:sx n="112" d="100"/>
          <a:sy n="112" d="100"/>
        </p:scale>
        <p:origin x="-1016" y="-8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knopen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pruning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Pruning</c:v>
                </c:pt>
              </c:strCache>
            </c:strRef>
          </c:tx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93.75</c:v>
                </c:pt>
                <c:pt idx="3">
                  <c:v>81.25</c:v>
                </c:pt>
                <c:pt idx="4">
                  <c:v>72.66</c:v>
                </c:pt>
                <c:pt idx="5">
                  <c:v>68.26</c:v>
                </c:pt>
                <c:pt idx="6">
                  <c:v>66.33</c:v>
                </c:pt>
                <c:pt idx="7">
                  <c:v>65.56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195336"/>
        <c:axId val="2124185416"/>
      </c:barChart>
      <c:catAx>
        <c:axId val="2124195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Diepte</a:t>
                </a:r>
                <a:r>
                  <a:rPr lang="en-US" baseline="0" dirty="0" smtClean="0"/>
                  <a:t> van de boom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4185416"/>
        <c:crosses val="autoZero"/>
        <c:auto val="1"/>
        <c:lblAlgn val="ctr"/>
        <c:lblOffset val="100"/>
        <c:noMultiLvlLbl val="0"/>
      </c:catAx>
      <c:valAx>
        <c:axId val="2124185416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Aantal knopen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4195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Vergelijking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randomgeneratoren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realRandom</c:v>
                </c:pt>
                <c:pt idx="1">
                  <c:v>easyRandom</c:v>
                </c:pt>
                <c:pt idx="2">
                  <c:v>complexRandom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</c:v>
                </c:pt>
                <c:pt idx="1">
                  <c:v>97.0</c:v>
                </c:pt>
                <c:pt idx="2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264216"/>
        <c:axId val="2126267160"/>
      </c:barChart>
      <c:catAx>
        <c:axId val="2126264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6267160"/>
        <c:crosses val="autoZero"/>
        <c:auto val="1"/>
        <c:lblAlgn val="ctr"/>
        <c:lblOffset val="100"/>
        <c:noMultiLvlLbl val="0"/>
      </c:catAx>
      <c:valAx>
        <c:axId val="2126267160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 smtClean="0"/>
                  <a:t>Oplossingsgraad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264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0D05CA19-3125-8648-BC80-FD2ECF88ED34}" type="presOf" srcId="{40E33F3A-2E79-4D4D-81A4-E3ED1345B996}" destId="{C210B818-4175-464B-AE3C-BF936A845BC7}" srcOrd="0" destOrd="0" presId="urn:microsoft.com/office/officeart/2005/8/layout/matrix3"/>
    <dgm:cxn modelId="{0411C20C-9695-F14F-823F-0A11573769CF}" type="presOf" srcId="{ECC118F2-C106-8C45-8D99-C18F317D98E1}" destId="{388E1EC5-025A-1A4F-949B-AC30BD904780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6C2EF654-62A2-3846-80AD-FB4096805DC1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C2FA239-C0CB-D74D-A988-291FD4ADE97D}" type="presOf" srcId="{E6333DBF-978C-FC40-B03F-FA4E17F8E2C6}" destId="{E264A485-F2F6-254A-8852-F925B0BD37BB}" srcOrd="0" destOrd="0" presId="urn:microsoft.com/office/officeart/2005/8/layout/matrix3"/>
    <dgm:cxn modelId="{326E61B8-6686-EE42-B490-4865D215E427}" type="presOf" srcId="{3C6EFF4E-FD32-D04F-B144-9BDCFBE2895C}" destId="{3AA7EB84-FE66-7D49-8A07-07AFFDFBBF65}" srcOrd="0" destOrd="0" presId="urn:microsoft.com/office/officeart/2005/8/layout/matrix3"/>
    <dgm:cxn modelId="{C25F5C49-27F3-7F41-8689-50F1066E6351}" type="presParOf" srcId="{3AA7EB84-FE66-7D49-8A07-07AFFDFBBF65}" destId="{B6A53276-9D3E-EA46-9422-098F1513B535}" srcOrd="0" destOrd="0" presId="urn:microsoft.com/office/officeart/2005/8/layout/matrix3"/>
    <dgm:cxn modelId="{8F4478E5-78B4-9141-9572-BE2CFA22E929}" type="presParOf" srcId="{3AA7EB84-FE66-7D49-8A07-07AFFDFBBF65}" destId="{9A113BE4-233E-6C42-8E46-82B7C7925864}" srcOrd="1" destOrd="0" presId="urn:microsoft.com/office/officeart/2005/8/layout/matrix3"/>
    <dgm:cxn modelId="{A700DE1A-F3F5-884E-9650-0FAD22162516}" type="presParOf" srcId="{3AA7EB84-FE66-7D49-8A07-07AFFDFBBF65}" destId="{E264A485-F2F6-254A-8852-F925B0BD37BB}" srcOrd="2" destOrd="0" presId="urn:microsoft.com/office/officeart/2005/8/layout/matrix3"/>
    <dgm:cxn modelId="{8EF871D0-EC98-B344-9C56-C979C968521C}" type="presParOf" srcId="{3AA7EB84-FE66-7D49-8A07-07AFFDFBBF65}" destId="{C210B818-4175-464B-AE3C-BF936A845BC7}" srcOrd="3" destOrd="0" presId="urn:microsoft.com/office/officeart/2005/8/layout/matrix3"/>
    <dgm:cxn modelId="{F8299D79-5450-F344-B1B3-C471645FF0C8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boom</a:t>
          </a:r>
          <a:endParaRPr lang="en-US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smtClean="0"/>
            <a:t>Uitwerken van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ABC8C94F-516C-AA41-97CD-78F138669DA8}" type="presOf" srcId="{E299359A-8E52-B94C-AC1A-C43DAD185B70}" destId="{B4A11C20-9B1C-964B-864F-DCA00D5098C5}" srcOrd="0" destOrd="0" presId="urn:microsoft.com/office/officeart/2005/8/layout/cycle3"/>
    <dgm:cxn modelId="{5E8892D4-C13A-3B4C-9BAA-93E04D2988D7}" type="presOf" srcId="{57CB1F47-846C-2F44-9148-892B165E654D}" destId="{C83FF513-1828-5942-8E66-D72525E5F1B4}" srcOrd="0" destOrd="0" presId="urn:microsoft.com/office/officeart/2005/8/layout/cycle3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CFFADFD8-BA27-CA40-ADA5-48A6A851E08C}" type="presOf" srcId="{126EF0F9-53C0-FF42-B00B-34F77F6C97D9}" destId="{EFEDE47D-D20C-ED41-BF3A-97BBB4D965AA}" srcOrd="0" destOrd="0" presId="urn:microsoft.com/office/officeart/2005/8/layout/cycle3"/>
    <dgm:cxn modelId="{3450A335-1B68-184E-8A77-E71FBA6B7DA7}" type="presOf" srcId="{044DDA8A-06B8-924E-86DF-59C2A3D59365}" destId="{E5DE6A9E-920F-3341-89E7-1B5E8A40D6CA}" srcOrd="0" destOrd="0" presId="urn:microsoft.com/office/officeart/2005/8/layout/cycle3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28620401-3794-734E-B069-5500EDFC13E5}" type="presOf" srcId="{5286684A-2838-DA4B-9F9B-3BF50DFB6A52}" destId="{ECD6E261-5965-9545-A3D9-1F4060635496}" srcOrd="0" destOrd="0" presId="urn:microsoft.com/office/officeart/2005/8/layout/cycle3"/>
    <dgm:cxn modelId="{9528BB3E-D702-474A-B55A-C36450AA371F}" type="presOf" srcId="{266B314D-A514-084C-8BD0-F6306A2549E9}" destId="{07B0719F-5044-0446-8C71-9084D3B60B0B}" srcOrd="0" destOrd="0" presId="urn:microsoft.com/office/officeart/2005/8/layout/cycle3"/>
    <dgm:cxn modelId="{8CCF8041-FD3E-2447-9658-9A161C4D01E3}" type="presOf" srcId="{969662E6-715B-0144-95FD-90FCC8806276}" destId="{1544E92F-9B24-5D48-917E-5B9EB93C24BA}" srcOrd="0" destOrd="0" presId="urn:microsoft.com/office/officeart/2005/8/layout/cycle3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B094E3BD-6438-584C-AAE7-197D44B31835}" type="presOf" srcId="{EE5621F5-D3D0-8A4B-BBB3-18DDFC4961F6}" destId="{45588A59-4CA8-674D-BE17-47FFBCFC8C6C}" srcOrd="0" destOrd="0" presId="urn:microsoft.com/office/officeart/2005/8/layout/cycle3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1E4232A0-3ADD-E04E-8E8D-CA229766D808}" type="presParOf" srcId="{45588A59-4CA8-674D-BE17-47FFBCFC8C6C}" destId="{D38C4822-5EA9-064B-8944-89C0A442ED98}" srcOrd="0" destOrd="0" presId="urn:microsoft.com/office/officeart/2005/8/layout/cycle3"/>
    <dgm:cxn modelId="{46A22FB4-F77A-9A4F-BFD2-32E0C37BFCD9}" type="presParOf" srcId="{D38C4822-5EA9-064B-8944-89C0A442ED98}" destId="{1544E92F-9B24-5D48-917E-5B9EB93C24BA}" srcOrd="0" destOrd="0" presId="urn:microsoft.com/office/officeart/2005/8/layout/cycle3"/>
    <dgm:cxn modelId="{5A9AB961-C819-E44A-85E4-67C407A9EE9E}" type="presParOf" srcId="{D38C4822-5EA9-064B-8944-89C0A442ED98}" destId="{ECD6E261-5965-9545-A3D9-1F4060635496}" srcOrd="1" destOrd="0" presId="urn:microsoft.com/office/officeart/2005/8/layout/cycle3"/>
    <dgm:cxn modelId="{E502A56C-2DA7-8D4C-9180-C006203C0400}" type="presParOf" srcId="{D38C4822-5EA9-064B-8944-89C0A442ED98}" destId="{E5DE6A9E-920F-3341-89E7-1B5E8A40D6CA}" srcOrd="2" destOrd="0" presId="urn:microsoft.com/office/officeart/2005/8/layout/cycle3"/>
    <dgm:cxn modelId="{EA4A9A86-D314-E948-96A8-EC9E0645CA6F}" type="presParOf" srcId="{D38C4822-5EA9-064B-8944-89C0A442ED98}" destId="{EFEDE47D-D20C-ED41-BF3A-97BBB4D965AA}" srcOrd="3" destOrd="0" presId="urn:microsoft.com/office/officeart/2005/8/layout/cycle3"/>
    <dgm:cxn modelId="{E7B88A2A-6EC0-D84D-B7A6-D9FFF83BD6C4}" type="presParOf" srcId="{D38C4822-5EA9-064B-8944-89C0A442ED98}" destId="{C83FF513-1828-5942-8E66-D72525E5F1B4}" srcOrd="4" destOrd="0" presId="urn:microsoft.com/office/officeart/2005/8/layout/cycle3"/>
    <dgm:cxn modelId="{59F2F34F-CBFE-5B47-9EA6-BCB45AFDEB43}" type="presParOf" srcId="{D38C4822-5EA9-064B-8944-89C0A442ED98}" destId="{07B0719F-5044-0446-8C71-9084D3B60B0B}" srcOrd="5" destOrd="0" presId="urn:microsoft.com/office/officeart/2005/8/layout/cycle3"/>
    <dgm:cxn modelId="{C1D7464A-E2BD-2A4E-979B-06D3B47D6D85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</a:t>
          </a:r>
          <a:r>
            <a:rPr lang="en-US" b="1" dirty="0" smtClean="0"/>
            <a:t>BOOM</a:t>
          </a:r>
          <a:endParaRPr lang="en-US" b="1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err="1" smtClean="0"/>
            <a:t>Evaluatie</a:t>
          </a:r>
          <a:r>
            <a:rPr lang="en-US" dirty="0" smtClean="0"/>
            <a:t> van de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E4F18-C9F4-C646-BB5D-05A28ADAD252}" type="presOf" srcId="{126EF0F9-53C0-FF42-B00B-34F77F6C97D9}" destId="{EFEDE47D-D20C-ED41-BF3A-97BBB4D965A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E5B1C8F-41C2-264D-9604-CB879F59A0F9}" type="presOf" srcId="{EE5621F5-D3D0-8A4B-BBB3-18DDFC4961F6}" destId="{45588A59-4CA8-674D-BE17-47FFBCFC8C6C}" srcOrd="0" destOrd="0" presId="urn:microsoft.com/office/officeart/2005/8/layout/cycle3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77F73529-FAC7-C340-B346-EDB908801401}" type="presOf" srcId="{044DDA8A-06B8-924E-86DF-59C2A3D59365}" destId="{E5DE6A9E-920F-3341-89E7-1B5E8A40D6CA}" srcOrd="0" destOrd="0" presId="urn:microsoft.com/office/officeart/2005/8/layout/cycle3"/>
    <dgm:cxn modelId="{D03D3171-DCA6-6048-AC37-8FC8633CA607}" type="presOf" srcId="{969662E6-715B-0144-95FD-90FCC8806276}" destId="{1544E92F-9B24-5D48-917E-5B9EB93C24BA}" srcOrd="0" destOrd="0" presId="urn:microsoft.com/office/officeart/2005/8/layout/cycle3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57B40380-01EE-CB42-A3E3-C624F0409BE4}" type="presOf" srcId="{5286684A-2838-DA4B-9F9B-3BF50DFB6A52}" destId="{ECD6E261-5965-9545-A3D9-1F4060635496}" srcOrd="0" destOrd="0" presId="urn:microsoft.com/office/officeart/2005/8/layout/cycle3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ED553B92-3685-C04F-A2F5-951FED1D219A}" type="presOf" srcId="{266B314D-A514-084C-8BD0-F6306A2549E9}" destId="{07B0719F-5044-0446-8C71-9084D3B60B0B}" srcOrd="0" destOrd="0" presId="urn:microsoft.com/office/officeart/2005/8/layout/cycle3"/>
    <dgm:cxn modelId="{E3D37DAD-547D-9C47-A23F-400331EDF431}" type="presOf" srcId="{E299359A-8E52-B94C-AC1A-C43DAD185B70}" destId="{B4A11C20-9B1C-964B-864F-DCA00D5098C5}" srcOrd="0" destOrd="0" presId="urn:microsoft.com/office/officeart/2005/8/layout/cycle3"/>
    <dgm:cxn modelId="{E74BD979-0E58-D04D-9BD4-D0426B32EBCB}" type="presOf" srcId="{57CB1F47-846C-2F44-9148-892B165E654D}" destId="{C83FF513-1828-5942-8E66-D72525E5F1B4}" srcOrd="0" destOrd="0" presId="urn:microsoft.com/office/officeart/2005/8/layout/cycle3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805B51A5-3B7E-6F46-8C31-9FCF8CFD4DD7}" type="presParOf" srcId="{45588A59-4CA8-674D-BE17-47FFBCFC8C6C}" destId="{D38C4822-5EA9-064B-8944-89C0A442ED98}" srcOrd="0" destOrd="0" presId="urn:microsoft.com/office/officeart/2005/8/layout/cycle3"/>
    <dgm:cxn modelId="{5EC7D182-F1D4-B24F-AF2E-73698E30C7FD}" type="presParOf" srcId="{D38C4822-5EA9-064B-8944-89C0A442ED98}" destId="{1544E92F-9B24-5D48-917E-5B9EB93C24BA}" srcOrd="0" destOrd="0" presId="urn:microsoft.com/office/officeart/2005/8/layout/cycle3"/>
    <dgm:cxn modelId="{01F2B5C5-1014-4442-A272-F40DA3E78C82}" type="presParOf" srcId="{D38C4822-5EA9-064B-8944-89C0A442ED98}" destId="{ECD6E261-5965-9545-A3D9-1F4060635496}" srcOrd="1" destOrd="0" presId="urn:microsoft.com/office/officeart/2005/8/layout/cycle3"/>
    <dgm:cxn modelId="{DFDD373E-2363-4D42-A499-A951AE511F6B}" type="presParOf" srcId="{D38C4822-5EA9-064B-8944-89C0A442ED98}" destId="{E5DE6A9E-920F-3341-89E7-1B5E8A40D6CA}" srcOrd="2" destOrd="0" presId="urn:microsoft.com/office/officeart/2005/8/layout/cycle3"/>
    <dgm:cxn modelId="{CC6DD533-DFFF-914E-B649-E2CC58EFA857}" type="presParOf" srcId="{D38C4822-5EA9-064B-8944-89C0A442ED98}" destId="{EFEDE47D-D20C-ED41-BF3A-97BBB4D965AA}" srcOrd="3" destOrd="0" presId="urn:microsoft.com/office/officeart/2005/8/layout/cycle3"/>
    <dgm:cxn modelId="{7A37E5EC-5CEB-394F-A3B5-88B87CB2A329}" type="presParOf" srcId="{D38C4822-5EA9-064B-8944-89C0A442ED98}" destId="{C83FF513-1828-5942-8E66-D72525E5F1B4}" srcOrd="4" destOrd="0" presId="urn:microsoft.com/office/officeart/2005/8/layout/cycle3"/>
    <dgm:cxn modelId="{5299DFCC-C0AC-4C43-84A5-F42640660396}" type="presParOf" srcId="{D38C4822-5EA9-064B-8944-89C0A442ED98}" destId="{07B0719F-5044-0446-8C71-9084D3B60B0B}" srcOrd="5" destOrd="0" presId="urn:microsoft.com/office/officeart/2005/8/layout/cycle3"/>
    <dgm:cxn modelId="{65A06FE4-A3EB-544E-92D1-B65629D866E8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 custLinFactNeighborX="289" custLinFactNeighborY="1280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69F2D-80A7-2F45-B848-886550F022DA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F4B4A9F3-42E3-2F49-8B13-363B32513DA6}" type="presOf" srcId="{ECC118F2-C106-8C45-8D99-C18F317D98E1}" destId="{388E1EC5-025A-1A4F-949B-AC30BD904780}" srcOrd="0" destOrd="0" presId="urn:microsoft.com/office/officeart/2005/8/layout/matrix3"/>
    <dgm:cxn modelId="{42D03D82-A8A2-5B4C-8488-1AFC1791B9E1}" type="presOf" srcId="{3C6EFF4E-FD32-D04F-B144-9BDCFBE2895C}" destId="{3AA7EB84-FE66-7D49-8A07-07AFFDFBBF65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4F7662BC-8C80-F84C-9910-2803C9934657}" type="presOf" srcId="{E6333DBF-978C-FC40-B03F-FA4E17F8E2C6}" destId="{E264A485-F2F6-254A-8852-F925B0BD37BB}" srcOrd="0" destOrd="0" presId="urn:microsoft.com/office/officeart/2005/8/layout/matrix3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E3561575-AE16-0D4C-83E3-91AEA32BAAE5}" type="presOf" srcId="{40E33F3A-2E79-4D4D-81A4-E3ED1345B996}" destId="{C210B818-4175-464B-AE3C-BF936A845BC7}" srcOrd="0" destOrd="0" presId="urn:microsoft.com/office/officeart/2005/8/layout/matrix3"/>
    <dgm:cxn modelId="{22B530F0-6FDB-5841-9C81-6876D456E8E0}" type="presParOf" srcId="{3AA7EB84-FE66-7D49-8A07-07AFFDFBBF65}" destId="{B6A53276-9D3E-EA46-9422-098F1513B535}" srcOrd="0" destOrd="0" presId="urn:microsoft.com/office/officeart/2005/8/layout/matrix3"/>
    <dgm:cxn modelId="{4184ED0F-3ADF-204D-A89A-76F1B862B3F7}" type="presParOf" srcId="{3AA7EB84-FE66-7D49-8A07-07AFFDFBBF65}" destId="{9A113BE4-233E-6C42-8E46-82B7C7925864}" srcOrd="1" destOrd="0" presId="urn:microsoft.com/office/officeart/2005/8/layout/matrix3"/>
    <dgm:cxn modelId="{68B8E6AC-EC92-5541-A06F-5689DF93A1F0}" type="presParOf" srcId="{3AA7EB84-FE66-7D49-8A07-07AFFDFBBF65}" destId="{E264A485-F2F6-254A-8852-F925B0BD37BB}" srcOrd="2" destOrd="0" presId="urn:microsoft.com/office/officeart/2005/8/layout/matrix3"/>
    <dgm:cxn modelId="{3C9A1B07-6391-5946-980E-E044EA3D0EA1}" type="presParOf" srcId="{3AA7EB84-FE66-7D49-8A07-07AFFDFBBF65}" destId="{C210B818-4175-464B-AE3C-BF936A845BC7}" srcOrd="3" destOrd="0" presId="urn:microsoft.com/office/officeart/2005/8/layout/matrix3"/>
    <dgm:cxn modelId="{516EFC3B-420D-E240-BCED-24773B4E95AA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boom</a:t>
          </a:r>
          <a:endParaRPr lang="en-US" sz="1700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Uitwerken van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</a:t>
          </a:r>
          <a:r>
            <a:rPr lang="en-US" sz="1700" b="1" kern="1200" dirty="0" smtClean="0"/>
            <a:t>BOOM</a:t>
          </a:r>
          <a:endParaRPr lang="en-US" sz="1700" b="1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Evaluatie</a:t>
          </a:r>
          <a:r>
            <a:rPr lang="en-US" sz="1700" kern="1200" dirty="0" smtClean="0"/>
            <a:t> van de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36483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03/05/15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03/05/15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Fill en</a:t>
            </a:r>
            <a:br>
              <a:rPr lang="nl-BE" dirty="0" smtClean="0"/>
            </a:br>
            <a:r>
              <a:rPr lang="nl-BE" dirty="0" smtClean="0"/>
              <a:t>Equation Discovery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077072"/>
            <a:ext cx="5580000" cy="1080000"/>
          </a:xfrm>
        </p:spPr>
        <p:txBody>
          <a:bodyPr/>
          <a:lstStyle/>
          <a:p>
            <a:r>
              <a:rPr lang="nl-BE" dirty="0" smtClean="0"/>
              <a:t>Jeroen Craps</a:t>
            </a:r>
          </a:p>
          <a:p>
            <a:r>
              <a:rPr lang="nl-BE" dirty="0" smtClean="0"/>
              <a:t>Tom De Groote</a:t>
            </a:r>
          </a:p>
          <a:p>
            <a:endParaRPr lang="nl-BE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096000" y="5733256"/>
            <a:ext cx="5183792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SzPct val="110000"/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380"/>
              </a:spcBef>
              <a:buFont typeface="Arial" pitchFamily="34" charset="0"/>
              <a:buNone/>
              <a:defRPr lang="nl-BE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smtClean="0"/>
              <a:t>Begeleiders:	Prof. Dr. Luc De Raedt</a:t>
            </a:r>
          </a:p>
          <a:p>
            <a:r>
              <a:rPr lang="nl-BE" sz="2000" dirty="0" smtClean="0"/>
              <a:t>		Dr. Angelica Kimmig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90452" y="1184897"/>
            <a:ext cx="8352928" cy="1740047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4356"/>
              </p:ext>
            </p:extLst>
          </p:nvPr>
        </p:nvGraphicFramePr>
        <p:xfrm>
          <a:off x="1524000" y="1668408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0000" y="1239143"/>
            <a:ext cx="151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ゴシック"/>
                <a:cs typeface="ＭＳ ゴシック"/>
              </a:rPr>
              <a:t>Gegeven: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933" y="4149080"/>
            <a:ext cx="8353967" cy="1800200"/>
            <a:chOff x="389933" y="4149080"/>
            <a:chExt cx="8353967" cy="1800200"/>
          </a:xfrm>
        </p:grpSpPr>
        <p:sp>
          <p:nvSpPr>
            <p:cNvPr id="14" name="Rounded Rectangle 13"/>
            <p:cNvSpPr/>
            <p:nvPr/>
          </p:nvSpPr>
          <p:spPr>
            <a:xfrm>
              <a:off x="389933" y="4509120"/>
              <a:ext cx="8353967" cy="1440160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692" y="4653136"/>
              <a:ext cx="8064448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Hypothese: </a:t>
              </a:r>
              <a:b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</a:b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Er kan een passende vergelijking gevonden worden binnen een beperkte tijdspanne. 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45591" y="4149080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2981388"/>
            <a:ext cx="8353967" cy="1111249"/>
            <a:chOff x="389933" y="2981388"/>
            <a:chExt cx="8353967" cy="1111249"/>
          </a:xfrm>
        </p:grpSpPr>
        <p:sp>
          <p:nvSpPr>
            <p:cNvPr id="13" name="Rounded Rectangle 12"/>
            <p:cNvSpPr/>
            <p:nvPr/>
          </p:nvSpPr>
          <p:spPr>
            <a:xfrm>
              <a:off x="389933" y="3338629"/>
              <a:ext cx="8353967" cy="75400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692" y="3457222"/>
              <a:ext cx="80644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Gezocht: D = B</a:t>
              </a:r>
              <a:r>
                <a:rPr lang="en-US" sz="2400" baseline="300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2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−AC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3845591" y="2981388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67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(2)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9933" y="1196752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692" y="1340768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523" y="2828464"/>
            <a:ext cx="8357650" cy="620458"/>
            <a:chOff x="381523" y="2828464"/>
            <a:chExt cx="8357650" cy="620458"/>
          </a:xfrm>
        </p:grpSpPr>
        <p:sp>
          <p:nvSpPr>
            <p:cNvPr id="19" name="Rounded Rectangle 18"/>
            <p:cNvSpPr/>
            <p:nvPr/>
          </p:nvSpPr>
          <p:spPr>
            <a:xfrm>
              <a:off x="385206" y="282846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knopen</a:t>
              </a:r>
              <a:r>
                <a:rPr lang="en-US" dirty="0" smtClean="0"/>
                <a:t> in de </a:t>
              </a:r>
              <a:r>
                <a:rPr lang="en-US" dirty="0" err="1" smtClean="0"/>
                <a:t>originele</a:t>
              </a:r>
              <a:r>
                <a:rPr lang="en-US" dirty="0" smtClean="0"/>
                <a:t> boom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6200000">
              <a:off x="399089" y="281281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5207" y="3587689"/>
            <a:ext cx="8353967" cy="620459"/>
            <a:chOff x="385207" y="3587689"/>
            <a:chExt cx="8353967" cy="620459"/>
          </a:xfrm>
        </p:grpSpPr>
        <p:sp>
          <p:nvSpPr>
            <p:cNvPr id="25" name="Rounded Rectangle 24"/>
            <p:cNvSpPr/>
            <p:nvPr/>
          </p:nvSpPr>
          <p:spPr>
            <a:xfrm>
              <a:off x="385207" y="3587690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Toevoeging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postieve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>
              <a:off x="402775" y="357012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5208" y="4373312"/>
            <a:ext cx="8353967" cy="783880"/>
            <a:chOff x="385208" y="4373312"/>
            <a:chExt cx="8353967" cy="620459"/>
          </a:xfrm>
        </p:grpSpPr>
        <p:sp>
          <p:nvSpPr>
            <p:cNvPr id="27" name="Rounded Rectangle 26"/>
            <p:cNvSpPr/>
            <p:nvPr/>
          </p:nvSpPr>
          <p:spPr>
            <a:xfrm>
              <a:off x="385208" y="4373313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Er</a:t>
              </a:r>
              <a:r>
                <a:rPr lang="en-US" dirty="0" smtClean="0"/>
                <a:t> </a:t>
              </a:r>
              <a:r>
                <a:rPr lang="en-US" dirty="0" err="1" smtClean="0"/>
                <a:t>bestaat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goede</a:t>
              </a:r>
              <a:r>
                <a:rPr lang="en-US" dirty="0" smtClean="0"/>
                <a:t> </a:t>
              </a:r>
              <a:r>
                <a:rPr lang="en-US" dirty="0" err="1" smtClean="0"/>
                <a:t>afweging</a:t>
              </a:r>
              <a:r>
                <a:rPr lang="en-US" dirty="0" smtClean="0"/>
                <a:t> </a:t>
              </a:r>
              <a:r>
                <a:rPr lang="en-US" dirty="0" err="1" smtClean="0"/>
                <a:t>tussen</a:t>
              </a:r>
              <a:r>
                <a:rPr lang="en-US" dirty="0" smtClean="0"/>
                <a:t> het </a:t>
              </a:r>
              <a:r>
                <a:rPr lang="en-US" dirty="0" err="1" smtClean="0"/>
                <a:t>oplossings</a:t>
              </a:r>
              <a:r>
                <a:rPr lang="en-US" dirty="0" smtClean="0"/>
                <a:t>% en </a:t>
              </a:r>
              <a:br>
                <a:rPr lang="en-US" dirty="0" smtClean="0"/>
              </a:br>
              <a:r>
                <a:rPr lang="en-US" dirty="0" smtClean="0"/>
                <a:t>de </a:t>
              </a:r>
              <a:r>
                <a:rPr lang="en-US" dirty="0" err="1" smtClean="0"/>
                <a:t>benodigde</a:t>
              </a:r>
              <a:r>
                <a:rPr lang="en-US" dirty="0" smtClean="0"/>
                <a:t>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r>
                <a:rPr lang="en-US" dirty="0" err="1" smtClean="0"/>
                <a:t>bij</a:t>
              </a:r>
              <a:r>
                <a:rPr lang="en-US" dirty="0" smtClean="0"/>
                <a:t> het </a:t>
              </a:r>
              <a:r>
                <a:rPr lang="en-US" dirty="0" err="1" smtClean="0"/>
                <a:t>toevoegen</a:t>
              </a:r>
              <a:r>
                <a:rPr lang="en-US" dirty="0" smtClean="0"/>
                <a:t> van </a:t>
              </a:r>
              <a:r>
                <a:rPr lang="en-US" dirty="0" err="1" smtClean="0"/>
                <a:t>constanten</a:t>
              </a:r>
              <a:endParaRPr lang="en-US" dirty="0"/>
            </a:p>
          </p:txBody>
        </p:sp>
        <p:sp>
          <p:nvSpPr>
            <p:cNvPr id="28" name="Round Same Side Corner Rectangle 27"/>
            <p:cNvSpPr/>
            <p:nvPr/>
          </p:nvSpPr>
          <p:spPr>
            <a:xfrm rot="16200000">
              <a:off x="402776" y="4355746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5301208"/>
            <a:ext cx="8353967" cy="620459"/>
            <a:chOff x="380481" y="5160333"/>
            <a:chExt cx="8353967" cy="620459"/>
          </a:xfrm>
        </p:grpSpPr>
        <p:sp>
          <p:nvSpPr>
            <p:cNvPr id="31" name="Rounded Rectangle 30"/>
            <p:cNvSpPr/>
            <p:nvPr/>
          </p:nvSpPr>
          <p:spPr>
            <a:xfrm>
              <a:off x="380481" y="516033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Het </a:t>
              </a:r>
              <a:r>
                <a:rPr lang="en-US" dirty="0" err="1" smtClean="0"/>
                <a:t>vermijden</a:t>
              </a:r>
              <a:r>
                <a:rPr lang="en-US" dirty="0"/>
                <a:t> </a:t>
              </a:r>
              <a:r>
                <a:rPr lang="en-US" dirty="0" smtClean="0"/>
                <a:t>van </a:t>
              </a:r>
              <a:r>
                <a:rPr lang="en-US" dirty="0" err="1" smtClean="0"/>
                <a:t>redundante</a:t>
              </a:r>
              <a:r>
                <a:rPr lang="en-US" dirty="0" smtClean="0"/>
                <a:t> </a:t>
              </a:r>
              <a:r>
                <a:rPr lang="en-US" dirty="0" err="1" smtClean="0"/>
                <a:t>uitwerkingen</a:t>
              </a:r>
              <a:r>
                <a:rPr lang="en-US" dirty="0" smtClean="0"/>
                <a:t> </a:t>
              </a:r>
              <a:r>
                <a:rPr lang="en-US" dirty="0" err="1" smtClean="0"/>
                <a:t>heeft</a:t>
              </a:r>
              <a:r>
                <a:rPr lang="en-US" dirty="0" smtClean="0"/>
                <a:t> </a:t>
              </a:r>
              <a:r>
                <a:rPr lang="en-US" dirty="0" err="1" smtClean="0"/>
                <a:t>een</a:t>
              </a:r>
              <a:r>
                <a:rPr lang="en-US" dirty="0" smtClean="0"/>
                <a:t> </a:t>
              </a:r>
              <a:r>
                <a:rPr lang="en-US" dirty="0" err="1" smtClean="0"/>
                <a:t>invloed</a:t>
              </a:r>
              <a:r>
                <a:rPr lang="en-US" dirty="0" smtClean="0"/>
                <a:t> op de </a:t>
              </a:r>
              <a:r>
                <a:rPr lang="en-US" dirty="0" err="1" smtClean="0"/>
                <a:t>tijd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>
              <a:off x="398049" y="5142767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9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01609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1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Oplossings-methoden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Eerste aanpak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545728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47664" y="1268760"/>
            <a:ext cx="208823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(1)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98640" y="1170410"/>
            <a:ext cx="6480720" cy="4608512"/>
            <a:chOff x="2296916" y="1844824"/>
            <a:chExt cx="4461334" cy="3317526"/>
          </a:xfrm>
        </p:grpSpPr>
        <p:pic>
          <p:nvPicPr>
            <p:cNvPr id="7" name="Picture 6" descr="Screen Shot 2015-05-03 at 17.09.1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6" t="9293" r="2184" b="11570"/>
            <a:stretch/>
          </p:blipFill>
          <p:spPr>
            <a:xfrm>
              <a:off x="2356042" y="1844824"/>
              <a:ext cx="4343082" cy="793982"/>
            </a:xfrm>
            <a:prstGeom prst="rect">
              <a:avLst/>
            </a:prstGeom>
          </p:spPr>
        </p:pic>
        <p:pic>
          <p:nvPicPr>
            <p:cNvPr id="8" name="Picture 7" descr="Screen Shot 2015-05-03 at 17.10.5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" t="4842" r="1932" b="15007"/>
            <a:stretch/>
          </p:blipFill>
          <p:spPr>
            <a:xfrm>
              <a:off x="2342275" y="2638806"/>
              <a:ext cx="4370617" cy="793982"/>
            </a:xfrm>
            <a:prstGeom prst="rect">
              <a:avLst/>
            </a:prstGeom>
          </p:spPr>
        </p:pic>
        <p:pic>
          <p:nvPicPr>
            <p:cNvPr id="9" name="Picture 8" descr="Screen Shot 2015-05-03 at 17.11.2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" t="8843" r="2103" b="8914"/>
            <a:stretch/>
          </p:blipFill>
          <p:spPr>
            <a:xfrm>
              <a:off x="2316354" y="3432788"/>
              <a:ext cx="4422459" cy="793815"/>
            </a:xfrm>
            <a:prstGeom prst="rect">
              <a:avLst/>
            </a:prstGeom>
          </p:spPr>
        </p:pic>
        <p:pic>
          <p:nvPicPr>
            <p:cNvPr id="10" name="Picture 9" descr="Screen Shot 2015-05-03 at 17.11.46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" t="9078" r="1809" b="8411"/>
            <a:stretch/>
          </p:blipFill>
          <p:spPr>
            <a:xfrm>
              <a:off x="2296916" y="4334513"/>
              <a:ext cx="4461334" cy="827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8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(2)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05053859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34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resultaten van het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3648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74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60180"/>
              </p:ext>
            </p:extLst>
          </p:nvPr>
        </p:nvGraphicFramePr>
        <p:xfrm>
          <a:off x="251395" y="1268760"/>
          <a:ext cx="8622605" cy="474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15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</a:p>
          <a:p>
            <a:r>
              <a:rPr lang="nl-BE" dirty="0" smtClean="0"/>
              <a:t>Introductie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Oplossings-methoden</a:t>
            </a:r>
          </a:p>
          <a:p>
            <a:r>
              <a:rPr lang="nl-BE" dirty="0" smtClean="0"/>
              <a:t>Experimenten</a:t>
            </a:r>
          </a:p>
          <a:p>
            <a:r>
              <a:rPr lang="nl-BE" dirty="0" smtClean="0"/>
              <a:t>Conclusie</a:t>
            </a:r>
          </a:p>
          <a:p>
            <a:r>
              <a:rPr lang="nl-BE" dirty="0" smtClean="0"/>
              <a:t>Toekomstig onderzoek</a:t>
            </a:r>
            <a:endParaRPr lang="nl-BE" dirty="0" smtClean="0"/>
          </a:p>
          <a:p>
            <a:r>
              <a:rPr lang="nl-BE" dirty="0" smtClean="0"/>
              <a:t>Demonstratie</a:t>
            </a:r>
          </a:p>
        </p:txBody>
      </p:sp>
      <p:pic>
        <p:nvPicPr>
          <p:cNvPr id="5" name="Picture 4" descr="toon-116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80000"/>
            <a:ext cx="4073928" cy="41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3: </a:t>
            </a:r>
            <a:r>
              <a:rPr lang="en-US" dirty="0" err="1" smtClean="0"/>
              <a:t>Gewichten</a:t>
            </a:r>
            <a:r>
              <a:rPr lang="en-US" dirty="0" smtClean="0"/>
              <a:t> </a:t>
            </a:r>
            <a:r>
              <a:rPr lang="en-US" dirty="0" err="1" smtClean="0"/>
              <a:t>opl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4: </a:t>
            </a:r>
            <a:r>
              <a:rPr lang="en-US" dirty="0" err="1" smtClean="0"/>
              <a:t>Gewichten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5: Brute force </a:t>
            </a:r>
            <a:r>
              <a:rPr lang="en-US" dirty="0" err="1" smtClean="0"/>
              <a:t>vs</a:t>
            </a:r>
            <a:r>
              <a:rPr lang="en-US" dirty="0" smtClean="0"/>
              <a:t> 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1976"/>
              </p:ext>
            </p:extLst>
          </p:nvPr>
        </p:nvGraphicFramePr>
        <p:xfrm>
          <a:off x="505981" y="1281957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00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76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de brute force </a:t>
            </a:r>
            <a:r>
              <a:rPr lang="en-US" dirty="0" err="1" smtClean="0"/>
              <a:t>aanpak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100% </a:t>
            </a:r>
            <a:r>
              <a:rPr lang="en-US" dirty="0" err="1" smtClean="0"/>
              <a:t>oplossingsgraad</a:t>
            </a:r>
            <a:endParaRPr lang="en-US" dirty="0" smtClean="0"/>
          </a:p>
          <a:p>
            <a:r>
              <a:rPr lang="en-US" dirty="0" err="1" smtClean="0"/>
              <a:t>Experimenten</a:t>
            </a:r>
            <a:r>
              <a:rPr lang="en-US" dirty="0" smtClean="0"/>
              <a:t> </a:t>
            </a:r>
            <a:r>
              <a:rPr lang="en-US" dirty="0" err="1" smtClean="0"/>
              <a:t>afhankelijk</a:t>
            </a:r>
            <a:r>
              <a:rPr lang="en-US" dirty="0" smtClean="0"/>
              <a:t> van de </a:t>
            </a:r>
            <a:r>
              <a:rPr lang="en-US" dirty="0" err="1" smtClean="0"/>
              <a:t>randomgenerator</a:t>
            </a:r>
            <a:endParaRPr lang="en-US" dirty="0" smtClean="0"/>
          </a:p>
          <a:p>
            <a:r>
              <a:rPr lang="en-US" dirty="0" err="1" smtClean="0"/>
              <a:t>Beperkte</a:t>
            </a:r>
            <a:r>
              <a:rPr lang="en-US" dirty="0" smtClean="0"/>
              <a:t> </a:t>
            </a:r>
            <a:r>
              <a:rPr lang="en-US" dirty="0" err="1" smtClean="0"/>
              <a:t>diepte</a:t>
            </a:r>
            <a:endParaRPr lang="en-US" dirty="0" smtClean="0"/>
          </a:p>
          <a:p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heuristiek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711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Toekomstig </a:t>
            </a:r>
            <a:br>
              <a:rPr lang="en-US" dirty="0" smtClean="0"/>
            </a:br>
            <a:r>
              <a:rPr lang="en-US" dirty="0" smtClean="0"/>
              <a:t>onderzoek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Mogelijkheden tot verder onderzoek binnen het onderzoeksdomein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Zoeken naar een geschikte heuristiek</a:t>
            </a:r>
          </a:p>
          <a:p>
            <a:r>
              <a:rPr lang="en-US" dirty="0" smtClean="0"/>
              <a:t>De implementatie van haakjes</a:t>
            </a:r>
          </a:p>
          <a:p>
            <a:r>
              <a:rPr lang="en-US" dirty="0" smtClean="0"/>
              <a:t>Verdere optimalisaties in het opstellen van de bewerkingsboom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Een korte demonstratie </a:t>
            </a:r>
            <a:br>
              <a:rPr lang="en-US" dirty="0" smtClean="0"/>
            </a:br>
            <a:r>
              <a:rPr lang="en-US" dirty="0" smtClean="0"/>
              <a:t>van de 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Demonstratie</a:t>
            </a:r>
            <a:endParaRPr lang="en-US" dirty="0"/>
          </a:p>
        </p:txBody>
      </p:sp>
      <p:pic>
        <p:nvPicPr>
          <p:cNvPr id="4" name="Picture 3" descr="Screen Shot 2015-05-03 at 12.02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r="1246"/>
          <a:stretch/>
        </p:blipFill>
        <p:spPr>
          <a:xfrm>
            <a:off x="1187624" y="1080000"/>
            <a:ext cx="68491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Herhaling context-vrije grammatica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aandacht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2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327048" cy="8951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Context-vrije grammatica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600" dirty="0" smtClean="0"/>
              <a:t>Productieregels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400" dirty="0" smtClean="0"/>
              <a:t>E → E + E</a:t>
            </a:r>
          </a:p>
          <a:p>
            <a:r>
              <a:rPr lang="en-US" sz="2400" dirty="0" smtClean="0"/>
              <a:t>E → E – E  </a:t>
            </a:r>
          </a:p>
          <a:p>
            <a:r>
              <a:rPr lang="en-US" sz="2400" dirty="0" smtClean="0"/>
              <a:t>E → E × E </a:t>
            </a:r>
          </a:p>
          <a:p>
            <a:r>
              <a:rPr lang="en-US" sz="2400" dirty="0" smtClean="0"/>
              <a:t>E → E ÷ E</a:t>
            </a:r>
          </a:p>
          <a:p>
            <a:r>
              <a:rPr lang="en-US" sz="2400" dirty="0" smtClean="0"/>
              <a:t>E → a | b | c | …</a:t>
            </a:r>
          </a:p>
        </p:txBody>
      </p:sp>
      <p:pic>
        <p:nvPicPr>
          <p:cNvPr id="3" name="Content Placeholder 2" descr="Screen Shot 2015-05-03 at 16.28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25" b="-131725"/>
          <a:stretch>
            <a:fillRect/>
          </a:stretch>
        </p:blipFill>
        <p:spPr>
          <a:xfrm>
            <a:off x="3275129" y="1040785"/>
            <a:ext cx="5591919" cy="4776431"/>
          </a:xfrm>
        </p:spPr>
      </p:pic>
    </p:spTree>
    <p:extLst>
      <p:ext uri="{BB962C8B-B14F-4D97-AF65-F5344CB8AC3E}">
        <p14:creationId xmlns:p14="http://schemas.microsoft.com/office/powerpoint/2010/main" val="185131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 smtClean="0"/>
              <a:t>Boomstructuur</a:t>
            </a:r>
            <a:endParaRPr lang="en-US" sz="3600" b="0" dirty="0"/>
          </a:p>
        </p:txBody>
      </p:sp>
      <p:pic>
        <p:nvPicPr>
          <p:cNvPr id="6" name="Content Placeholder 5" descr="Screen Shot 2015-05-03 at 16.34.13.png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54" b="-167654"/>
          <a:stretch>
            <a:fillRect/>
          </a:stretch>
        </p:blipFill>
        <p:spPr>
          <a:xfrm>
            <a:off x="1" y="-5154"/>
            <a:ext cx="9144000" cy="6840759"/>
          </a:xfrm>
        </p:spPr>
      </p:pic>
    </p:spTree>
    <p:extLst>
      <p:ext uri="{BB962C8B-B14F-4D97-AF65-F5344CB8AC3E}">
        <p14:creationId xmlns:p14="http://schemas.microsoft.com/office/powerpoint/2010/main" val="260794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Een inleiding tot Flash Fill </a:t>
            </a:r>
          </a:p>
          <a:p>
            <a:r>
              <a:rPr lang="nl-BE" dirty="0" smtClean="0"/>
              <a:t>en het countdown 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3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Flash Fill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000" y="1196752"/>
            <a:ext cx="8334000" cy="1728192"/>
          </a:xfrm>
        </p:spPr>
        <p:txBody>
          <a:bodyPr/>
          <a:lstStyle/>
          <a:p>
            <a:r>
              <a:rPr lang="en-US" dirty="0" smtClean="0"/>
              <a:t>Repetitieve taken</a:t>
            </a:r>
          </a:p>
          <a:p>
            <a:r>
              <a:rPr lang="en-US" dirty="0" smtClean="0"/>
              <a:t>Patroon vergelijking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Geen mogelijkheid tot het vinden van wiskundige functies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How-to-use-Flash-Fill-in-Excel-2013-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b="-3047"/>
          <a:stretch>
            <a:fillRect/>
          </a:stretch>
        </p:blipFill>
        <p:spPr>
          <a:xfrm>
            <a:off x="540000" y="3068960"/>
            <a:ext cx="8334000" cy="2934508"/>
          </a:xfrm>
        </p:spPr>
      </p:pic>
      <p:sp>
        <p:nvSpPr>
          <p:cNvPr id="4" name="TextBox 3"/>
          <p:cNvSpPr txBox="1"/>
          <p:nvPr/>
        </p:nvSpPr>
        <p:spPr>
          <a:xfrm>
            <a:off x="497064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"Excel 2013’s coolest new feature that should have been available years </a:t>
            </a:r>
            <a:r>
              <a:rPr lang="en-US" dirty="0" smtClean="0"/>
              <a:t>ago” – CNNMoney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Countdown Probleem</a:t>
            </a:r>
            <a:endParaRPr lang="nl-BE" dirty="0"/>
          </a:p>
        </p:txBody>
      </p:sp>
      <p:pic>
        <p:nvPicPr>
          <p:cNvPr id="9" name="Content Placeholder 8" descr="countdown examp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1" r="-10891"/>
          <a:stretch>
            <a:fillRect/>
          </a:stretch>
        </p:blipFill>
        <p:spPr>
          <a:xfrm>
            <a:off x="539750" y="1196753"/>
            <a:ext cx="8334375" cy="43785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0125" y="5778000"/>
            <a:ext cx="8334000" cy="4047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((((75-10)*25)+1)*50)/100=813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Onderzoekshypthese </a:t>
            </a:r>
          </a:p>
          <a:p>
            <a:r>
              <a:rPr lang="nl-BE" dirty="0" smtClean="0"/>
              <a:t>en succescriteria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74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383</Words>
  <Application>Microsoft Macintosh PowerPoint</Application>
  <PresentationFormat>On-screen Show (4:3)</PresentationFormat>
  <Paragraphs>126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Corporate-KU Leuven-Liggend-Achtergrond Wit</vt:lpstr>
      <vt:lpstr>Corporate-KU Leuven-Liggend-Achtergrond Wit en Watermerk</vt:lpstr>
      <vt:lpstr>Flash Fill en Equation Discovery</vt:lpstr>
      <vt:lpstr>Inhoud</vt:lpstr>
      <vt:lpstr>Voorkennis</vt:lpstr>
      <vt:lpstr>Context-vrije grammatica</vt:lpstr>
      <vt:lpstr>Boomstructuur</vt:lpstr>
      <vt:lpstr>Introductie</vt:lpstr>
      <vt:lpstr>Flash Fill</vt:lpstr>
      <vt:lpstr>Countdown Probleem</vt:lpstr>
      <vt:lpstr>Probleemstelling</vt:lpstr>
      <vt:lpstr>Onderzoekshypothese (1)</vt:lpstr>
      <vt:lpstr>Onderzoekshypothese (2)</vt:lpstr>
      <vt:lpstr>Succescriteria</vt:lpstr>
      <vt:lpstr>Oplossings-methoden</vt:lpstr>
      <vt:lpstr>Eerste aanpak</vt:lpstr>
      <vt:lpstr>Tweede aanpak (1)</vt:lpstr>
      <vt:lpstr>Tweede aanpak (2)</vt:lpstr>
      <vt:lpstr>Experimenten</vt:lpstr>
      <vt:lpstr>Experiment 1</vt:lpstr>
      <vt:lpstr>Experiment 2</vt:lpstr>
      <vt:lpstr>Experiment 3: Gewichten opl%</vt:lpstr>
      <vt:lpstr>Experiment 4: Gewichten tijd</vt:lpstr>
      <vt:lpstr>Experiment 5: Brute force vs Opt</vt:lpstr>
      <vt:lpstr>Succescriteria</vt:lpstr>
      <vt:lpstr>Conclusie</vt:lpstr>
      <vt:lpstr>Conclusie</vt:lpstr>
      <vt:lpstr>Toekomstig  onderzoek</vt:lpstr>
      <vt:lpstr>Toekomstig onderzoek</vt:lpstr>
      <vt:lpstr>Demo</vt:lpstr>
      <vt:lpstr>Demonstratie</vt:lpstr>
      <vt:lpstr>Vragen?</vt:lpstr>
      <vt:lpstr>Bedankt voor de aandacht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Jeroen Craps</cp:lastModifiedBy>
  <cp:revision>125</cp:revision>
  <dcterms:created xsi:type="dcterms:W3CDTF">2012-07-10T07:57:57Z</dcterms:created>
  <dcterms:modified xsi:type="dcterms:W3CDTF">2015-05-03T22:07:52Z</dcterms:modified>
</cp:coreProperties>
</file>