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0" autoAdjust="0"/>
  </p:normalViewPr>
  <p:slideViewPr>
    <p:cSldViewPr snapToGrid="0" snapToObjects="1">
      <p:cViewPr varScale="1">
        <p:scale>
          <a:sx n="63" d="100"/>
          <a:sy n="63" d="100"/>
        </p:scale>
        <p:origin x="1267" y="6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356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Flash Fill &amp;</a:t>
            </a:r>
            <a:br>
              <a:rPr sz="8000" dirty="0">
                <a:solidFill>
                  <a:srgbClr val="FFFFFF"/>
                </a:solidFill>
              </a:rPr>
            </a:br>
            <a:r>
              <a:rPr sz="8000" dirty="0">
                <a:solidFill>
                  <a:srgbClr val="FFFFFF"/>
                </a:solidFill>
              </a:rPr>
              <a:t>Equation Discovery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De </a:t>
            </a:r>
            <a:r>
              <a:rPr lang="nl-BE" sz="4500" dirty="0" smtClean="0">
                <a:solidFill>
                  <a:srgbClr val="FFFFFF"/>
                </a:solidFill>
              </a:rPr>
              <a:t>probleemstelling</a:t>
            </a:r>
            <a:endParaRPr lang="nl-BE" sz="4500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193802" y="8426301"/>
            <a:ext cx="66171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Jeroen</a:t>
            </a:r>
            <a:r>
              <a:rPr sz="3600" dirty="0">
                <a:solidFill>
                  <a:srgbClr val="FFFFFF"/>
                </a:solidFill>
              </a:rPr>
              <a:t> Craps &amp; Tom De Groote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52500" y="4684314"/>
            <a:ext cx="11099800" cy="457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Vraagstelling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/>
              <a:t>	</a:t>
            </a:r>
            <a:r>
              <a:rPr lang="en-US" sz="3800" dirty="0" smtClean="0"/>
              <a:t>	</a:t>
            </a:r>
            <a:r>
              <a:rPr sz="3800" dirty="0" smtClean="0">
                <a:solidFill>
                  <a:srgbClr val="FFFFFF"/>
                </a:solidFill>
              </a:rPr>
              <a:t>Is het </a:t>
            </a:r>
            <a:r>
              <a:rPr lang="nl-BE" sz="3800" dirty="0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om Flash Fill </a:t>
            </a:r>
            <a:r>
              <a:rPr sz="3800" dirty="0" smtClean="0">
                <a:solidFill>
                  <a:srgbClr val="FFFFFF"/>
                </a:solidFill>
              </a:rPr>
              <a:t>te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 smtClean="0">
                <a:solidFill>
                  <a:srgbClr val="FFFFFF"/>
                </a:solidFill>
              </a:rPr>
              <a:t>schrijven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                                           			</a:t>
            </a:r>
            <a:r>
              <a:rPr sz="3800" dirty="0" smtClean="0">
                <a:solidFill>
                  <a:srgbClr val="FFFFFF"/>
                </a:solidFill>
              </a:rPr>
              <a:t>voor</a:t>
            </a:r>
            <a:r>
              <a:rPr lang="nl-BE" sz="3800" dirty="0" smtClean="0">
                <a:solidFill>
                  <a:srgbClr val="FFFFFF"/>
                </a:solidFill>
              </a:rPr>
              <a:t> </a:t>
            </a:r>
            <a:r>
              <a:rPr sz="3800" dirty="0" smtClean="0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?</a:t>
            </a:r>
          </a:p>
          <a:p>
            <a:pPr lvl="0" algn="l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Waarom</a:t>
            </a:r>
            <a:r>
              <a:rPr sz="4500" dirty="0" smtClean="0">
                <a:solidFill>
                  <a:srgbClr val="FFFFFF"/>
                </a:solidFill>
              </a:rPr>
              <a:t>?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bepalen van een geschikte </a:t>
            </a:r>
            <a:r>
              <a:rPr sz="3800" dirty="0">
                <a:solidFill>
                  <a:srgbClr val="FFFFFF"/>
                </a:solidFill>
              </a:rPr>
              <a:t>vergelijking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				</a:t>
            </a:r>
            <a:r>
              <a:rPr sz="3800" dirty="0" err="1" smtClean="0">
                <a:solidFill>
                  <a:srgbClr val="FFFFFF"/>
                </a:solidFill>
              </a:rPr>
              <a:t>kan</a:t>
            </a:r>
            <a:r>
              <a:rPr lang="nl-BE" sz="3800" dirty="0" smtClean="0"/>
              <a:t> </a:t>
            </a:r>
            <a:r>
              <a:rPr sz="3800" dirty="0" err="1" smtClean="0">
                <a:solidFill>
                  <a:srgbClr val="FFFFFF"/>
                </a:solidFill>
              </a:rPr>
              <a:t>moeizaam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zijn door </a:t>
            </a:r>
            <a:r>
              <a:rPr sz="3800" dirty="0" err="1">
                <a:solidFill>
                  <a:srgbClr val="FFFFFF"/>
                </a:solidFill>
              </a:rPr>
              <a:t>beperkte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							</a:t>
            </a:r>
            <a:r>
              <a:rPr sz="3800" dirty="0" err="1" smtClean="0">
                <a:solidFill>
                  <a:srgbClr val="FFFFFF"/>
                </a:solidFill>
              </a:rPr>
              <a:t>gebruikerskennis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148366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nl-BE" sz="8000" b="1" dirty="0" smtClean="0">
                <a:solidFill>
                  <a:srgbClr val="FFFFFF"/>
                </a:solidFill>
              </a:rPr>
              <a:t>Probleemstelling</a:t>
            </a:r>
            <a:r>
              <a:rPr sz="8000" b="1" dirty="0" smtClean="0">
                <a:solidFill>
                  <a:srgbClr val="FFFFFF"/>
                </a:solidFill>
              </a:rPr>
              <a:t> </a:t>
            </a:r>
            <a:r>
              <a:rPr sz="8000" b="1" dirty="0">
                <a:solidFill>
                  <a:srgbClr val="FFFFFF"/>
                </a:solidFill>
              </a:rPr>
              <a:t>(1)</a:t>
            </a:r>
          </a:p>
        </p:txBody>
      </p:sp>
      <p:pic>
        <p:nvPicPr>
          <p:cNvPr id="38" name="DiscFill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7449" y="2805072"/>
            <a:ext cx="45212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DiscFill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3799" y="2811422"/>
            <a:ext cx="4508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iscFill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6499" y="2811422"/>
            <a:ext cx="44831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iscFill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3799" y="2805072"/>
            <a:ext cx="45085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lash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9257" y="2805072"/>
            <a:ext cx="48260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Flash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49257" y="2802308"/>
            <a:ext cx="48260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Flash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36557" y="2811422"/>
            <a:ext cx="48514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Flash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49257" y="2811422"/>
            <a:ext cx="48260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958141" y="1909822"/>
            <a:ext cx="407162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Observatie</a:t>
            </a:r>
            <a:endParaRPr lang="nl-BE" sz="4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0" build="p" animBg="1" advAuto="0"/>
      <p:bldP spid="38" grpId="6" animBg="1" advAuto="0"/>
      <p:bldP spid="39" grpId="7" animBg="1" advAuto="0"/>
      <p:bldP spid="40" grpId="8" animBg="1" advAuto="0"/>
      <p:bldP spid="41" grpId="9" animBg="1" advAuto="0"/>
      <p:bldP spid="42" grpId="2" animBg="1" advAuto="0"/>
      <p:bldP spid="43" grpId="3" animBg="1" advAuto="0"/>
      <p:bldP spid="44" grpId="4" animBg="1" advAuto="0"/>
      <p:bldP spid="45" grpId="5" animBg="1" advAuto="0"/>
      <p:bldP spid="4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rgbClr val="FFFFFF"/>
                </a:solidFill>
              </a:rPr>
              <a:t>Probleemstelling</a:t>
            </a:r>
            <a:r>
              <a:rPr sz="8000" b="1" dirty="0">
                <a:solidFill>
                  <a:srgbClr val="FFFFFF"/>
                </a:solidFill>
              </a:rPr>
              <a:t> (2)</a:t>
            </a:r>
          </a:p>
        </p:txBody>
      </p:sp>
      <p:sp>
        <p:nvSpPr>
          <p:cNvPr id="49" name="Shape 49"/>
          <p:cNvSpPr/>
          <p:nvPr/>
        </p:nvSpPr>
        <p:spPr>
          <a:xfrm>
            <a:off x="952500" y="1985703"/>
            <a:ext cx="11849100" cy="648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</a:t>
            </a:r>
            <a:r>
              <a:rPr sz="4500" dirty="0" err="1" smtClean="0">
                <a:solidFill>
                  <a:srgbClr val="FFFFFF"/>
                </a:solidFill>
              </a:rPr>
              <a:t>Hypothese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lang="nl-BE" sz="3800" dirty="0" smtClean="0">
                <a:solidFill>
                  <a:srgbClr val="FFFFFF"/>
                </a:solidFill>
              </a:rPr>
              <a:t>Me</a:t>
            </a:r>
            <a:r>
              <a:rPr sz="3800" dirty="0" smtClean="0">
                <a:solidFill>
                  <a:srgbClr val="FFFFFF"/>
                </a:solidFill>
              </a:rPr>
              <a:t>t </a:t>
            </a:r>
            <a:r>
              <a:rPr sz="3800" dirty="0" err="1">
                <a:solidFill>
                  <a:srgbClr val="FFFFFF"/>
                </a:solidFill>
              </a:rPr>
              <a:t>behulp</a:t>
            </a:r>
            <a:r>
              <a:rPr sz="3800" dirty="0">
                <a:solidFill>
                  <a:srgbClr val="FFFFFF"/>
                </a:solidFill>
              </a:rPr>
              <a:t> van Equation Discovery is het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		</a:t>
            </a:r>
            <a:r>
              <a:rPr sz="3800" dirty="0" err="1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om Flash Fill </a:t>
            </a:r>
            <a:r>
              <a:rPr sz="3800" dirty="0" err="1">
                <a:solidFill>
                  <a:srgbClr val="FFFFFF"/>
                </a:solidFill>
              </a:rPr>
              <a:t>voor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						</a:t>
            </a:r>
            <a:r>
              <a:rPr sz="3800" dirty="0" err="1" smtClean="0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</a:t>
            </a:r>
            <a:r>
              <a:rPr sz="4500" dirty="0" err="1" smtClean="0">
                <a:solidFill>
                  <a:srgbClr val="FFFFFF"/>
                </a:solidFill>
              </a:rPr>
              <a:t>Bewijs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toepassen op enkele </a:t>
            </a:r>
            <a:r>
              <a:rPr sz="3800" dirty="0" err="1">
                <a:solidFill>
                  <a:srgbClr val="FFFFFF"/>
                </a:solidFill>
              </a:rPr>
              <a:t>voorbeelden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			</a:t>
            </a:r>
            <a:r>
              <a:rPr sz="3800" dirty="0" smtClean="0">
                <a:solidFill>
                  <a:srgbClr val="FFFFFF"/>
                </a:solidFill>
              </a:rPr>
              <a:t>(</a:t>
            </a:r>
            <a:r>
              <a:rPr sz="3800" dirty="0">
                <a:solidFill>
                  <a:srgbClr val="FFFFFF"/>
                </a:solidFill>
              </a:rPr>
              <a:t>verschillende categorieën)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	</a:t>
            </a:r>
            <a:r>
              <a:rPr sz="4500" dirty="0" err="1" smtClean="0">
                <a:solidFill>
                  <a:srgbClr val="FFFFFF"/>
                </a:solidFill>
              </a:rPr>
              <a:t>Vereisten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err="1" smtClean="0">
                <a:solidFill>
                  <a:srgbClr val="FFFFFF"/>
                </a:solidFill>
              </a:rPr>
              <a:t>Efficiënt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(Snel, #</a:t>
            </a:r>
            <a:r>
              <a:rPr sz="3800" dirty="0" err="1" smtClean="0">
                <a:solidFill>
                  <a:srgbClr val="FFFFFF"/>
                </a:solidFill>
              </a:rPr>
              <a:t>vb’en</a:t>
            </a:r>
            <a:r>
              <a:rPr lang="nl-BE" sz="3800" dirty="0" smtClean="0">
                <a:solidFill>
                  <a:srgbClr val="FFFFFF"/>
                </a:solidFill>
              </a:rPr>
              <a:t> </a:t>
            </a:r>
            <a:r>
              <a:rPr lang="nl-BE" sz="3800" smtClean="0">
                <a:solidFill>
                  <a:srgbClr val="FFFFFF"/>
                </a:solidFill>
              </a:rPr>
              <a:t>&amp; geheugen</a:t>
            </a:r>
            <a:r>
              <a:rPr sz="3800" smtClean="0">
                <a:solidFill>
                  <a:srgbClr val="FFFFFF"/>
                </a:solidFill>
              </a:rPr>
              <a:t> </a:t>
            </a:r>
            <a:r>
              <a:rPr sz="3800" dirty="0" err="1" smtClean="0">
                <a:solidFill>
                  <a:srgbClr val="FFFFFF"/>
                </a:solidFill>
              </a:rPr>
              <a:t>beperkt</a:t>
            </a:r>
            <a:r>
              <a:rPr lang="nl-BE" sz="3800" dirty="0" smtClean="0">
                <a:solidFill>
                  <a:srgbClr val="FFFFFF"/>
                </a:solidFill>
              </a:rPr>
              <a:t>)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rgbClr val="FFFFFF"/>
                </a:solidFill>
              </a:rPr>
              <a:t>Onze</a:t>
            </a:r>
            <a:r>
              <a:rPr sz="8000" b="1" dirty="0">
                <a:solidFill>
                  <a:srgbClr val="FFFFFF"/>
                </a:solidFill>
              </a:rPr>
              <a:t> </a:t>
            </a:r>
            <a:r>
              <a:rPr sz="8000" b="1" dirty="0" err="1">
                <a:solidFill>
                  <a:srgbClr val="FFFFFF"/>
                </a:solidFill>
              </a:rPr>
              <a:t>aanpak</a:t>
            </a:r>
            <a:endParaRPr sz="8000" b="1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0" y="2455402"/>
            <a:ext cx="5334000" cy="6569995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spcBef>
                <a:spcPts val="4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 dirty="0" err="1">
                <a:solidFill>
                  <a:srgbClr val="FFFFFF"/>
                </a:solidFill>
              </a:rPr>
              <a:t>Deel</a:t>
            </a:r>
            <a:r>
              <a:rPr sz="4500" dirty="0">
                <a:solidFill>
                  <a:srgbClr val="FFFFFF"/>
                </a:solidFill>
              </a:rPr>
              <a:t> I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Contextvrije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grammatica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Opstellen</a:t>
            </a:r>
            <a:r>
              <a:rPr sz="3800" dirty="0">
                <a:solidFill>
                  <a:srgbClr val="FFFFFF"/>
                </a:solidFill>
              </a:rPr>
              <a:t> van </a:t>
            </a:r>
            <a:r>
              <a:rPr sz="3800" dirty="0" err="1">
                <a:solidFill>
                  <a:srgbClr val="FFFFFF"/>
                </a:solidFill>
              </a:rPr>
              <a:t>een</a:t>
            </a:r>
            <a:r>
              <a:rPr sz="3800" dirty="0">
                <a:solidFill>
                  <a:srgbClr val="FFFFFF"/>
                </a:solidFill>
              </a:rPr>
              <a:t> boom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Pruning op </a:t>
            </a:r>
            <a:r>
              <a:rPr sz="3800" dirty="0" err="1">
                <a:solidFill>
                  <a:srgbClr val="FFFFFF"/>
                </a:solidFill>
              </a:rPr>
              <a:t>equivalenties</a:t>
            </a:r>
            <a:endParaRPr sz="3800" dirty="0">
              <a:solidFill>
                <a:srgbClr val="FFFFFF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6718300" y="2455402"/>
            <a:ext cx="5334000" cy="65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 err="1">
                <a:solidFill>
                  <a:srgbClr val="FFFFFF"/>
                </a:solidFill>
              </a:rPr>
              <a:t>Deel</a:t>
            </a:r>
            <a:r>
              <a:rPr sz="4500" dirty="0">
                <a:solidFill>
                  <a:srgbClr val="FFFFFF"/>
                </a:solidFill>
              </a:rPr>
              <a:t> II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Niveau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bepalen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Invullen</a:t>
            </a:r>
            <a:r>
              <a:rPr sz="3800" dirty="0">
                <a:solidFill>
                  <a:srgbClr val="FFFFFF"/>
                </a:solidFill>
              </a:rPr>
              <a:t> van de </a:t>
            </a:r>
            <a:r>
              <a:rPr sz="3800" dirty="0" err="1">
                <a:solidFill>
                  <a:srgbClr val="FFFFFF"/>
                </a:solidFill>
              </a:rPr>
              <a:t>variabelen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Rangschikken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Verbeteren</a:t>
            </a:r>
            <a:r>
              <a:rPr sz="3800" dirty="0">
                <a:solidFill>
                  <a:srgbClr val="FFFFFF"/>
                </a:solidFill>
              </a:rPr>
              <a:t> met </a:t>
            </a:r>
            <a:r>
              <a:rPr sz="3800" dirty="0" err="1">
                <a:solidFill>
                  <a:srgbClr val="FFFFFF"/>
                </a:solidFill>
              </a:rPr>
              <a:t>volgende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voorbeeld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Untitled (Boom copy).jp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463" y="2615120"/>
            <a:ext cx="12997825" cy="452342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111901" y="6629234"/>
            <a:ext cx="1393580" cy="56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793968" y="6629234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984115" y="6468367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064982" y="6738778"/>
            <a:ext cx="1686870" cy="345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192892" y="6629233"/>
            <a:ext cx="1686870" cy="454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64982" y="6733999"/>
            <a:ext cx="1686870" cy="345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192892" y="6625566"/>
            <a:ext cx="1686870" cy="454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111901" y="6624449"/>
            <a:ext cx="139358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793973" y="6625572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9984115" y="6463456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5" animBg="1" advAuto="0"/>
      <p:bldP spid="56" grpId="6" animBg="1"/>
      <p:bldP spid="57" grpId="4" animBg="1" advAuto="0"/>
      <p:bldP spid="57" grpId="5" animBg="1"/>
      <p:bldP spid="58" grpId="2" animBg="1" advAuto="0"/>
      <p:bldP spid="58" grpId="3" animBg="1"/>
      <p:bldP spid="59" grpId="6" animBg="1" advAuto="0"/>
      <p:bldP spid="59" grpId="7" animBg="1"/>
      <p:bldP spid="61" grpId="1" animBg="1" advAuto="0"/>
      <p:bldP spid="61" grpId="2" animBg="1"/>
      <p:bldP spid="62" grpId="7" animBg="1" advAuto="0"/>
      <p:bldP spid="63" grpId="8" animBg="1" advAuto="0"/>
      <p:bldP spid="64" grpId="9" animBg="1" advAuto="0"/>
      <p:bldP spid="66" grpId="11" animBg="1" advAuto="0"/>
      <p:bldP spid="67" grpId="1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Light</vt:lpstr>
      <vt:lpstr>Helvetica Neue</vt:lpstr>
      <vt:lpstr>Black</vt:lpstr>
      <vt:lpstr>Flash Fill &amp; Equation Discovery</vt:lpstr>
      <vt:lpstr>Probleemstelling (1)</vt:lpstr>
      <vt:lpstr>Probleemstelling (2)</vt:lpstr>
      <vt:lpstr>Onze aanpak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&amp; Equation Discovery</dc:title>
  <cp:lastModifiedBy>Tom</cp:lastModifiedBy>
  <cp:revision>6</cp:revision>
  <dcterms:modified xsi:type="dcterms:W3CDTF">2014-11-30T13:56:40Z</dcterms:modified>
</cp:coreProperties>
</file>