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8"/>
  </p:notesMasterIdLst>
  <p:sldIdLst>
    <p:sldId id="256" r:id="rId2"/>
    <p:sldId id="257" r:id="rId3"/>
    <p:sldId id="294" r:id="rId4"/>
    <p:sldId id="269" r:id="rId5"/>
    <p:sldId id="270" r:id="rId6"/>
    <p:sldId id="293" r:id="rId7"/>
    <p:sldId id="286" r:id="rId8"/>
    <p:sldId id="287" r:id="rId9"/>
    <p:sldId id="288" r:id="rId10"/>
    <p:sldId id="289" r:id="rId11"/>
    <p:sldId id="290" r:id="rId12"/>
    <p:sldId id="296" r:id="rId13"/>
    <p:sldId id="267" r:id="rId14"/>
    <p:sldId id="275" r:id="rId15"/>
    <p:sldId id="271" r:id="rId16"/>
    <p:sldId id="268" r:id="rId17"/>
    <p:sldId id="298" r:id="rId18"/>
    <p:sldId id="295" r:id="rId19"/>
    <p:sldId id="276" r:id="rId20"/>
    <p:sldId id="277" r:id="rId21"/>
    <p:sldId id="278" r:id="rId22"/>
    <p:sldId id="292" r:id="rId23"/>
    <p:sldId id="297" r:id="rId24"/>
    <p:sldId id="282" r:id="rId25"/>
    <p:sldId id="259" r:id="rId26"/>
    <p:sldId id="291" r:id="rId2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" initials="tdg" lastIdx="2" clrIdx="0">
    <p:extLst>
      <p:ext uri="{19B8F6BF-5375-455C-9EA6-DF929625EA0E}">
        <p15:presenceInfo xmlns:p15="http://schemas.microsoft.com/office/powerpoint/2012/main" xmlns="" userId="T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1536" autoAdjust="0"/>
  </p:normalViewPr>
  <p:slideViewPr>
    <p:cSldViewPr snapToGrid="0">
      <p:cViewPr varScale="1">
        <p:scale>
          <a:sx n="92" d="100"/>
          <a:sy n="92" d="100"/>
        </p:scale>
        <p:origin x="-53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0-22T15:15:14.476" idx="1">
    <p:pos x="10" y="10"/>
    <p:text>Applicaties toelichten tijdens presentatie!</p:text>
    <p:extLst>
      <p:ext uri="{C676402C-5697-4E1C-873F-D02D1690AC5C}">
        <p15:threadingInfo xmlns:p15="http://schemas.microsoft.com/office/powerpoint/2012/main" xmlns="" timeZoneBias="-120"/>
      </p:ext>
    </p:extLst>
  </p:cm>
  <p:cm authorId="1" dt="2014-10-22T15:15:49.725" idx="2">
    <p:pos x="10" y="146"/>
    <p:text>(y)</p:text>
    <p:extLst>
      <p:ext uri="{C676402C-5697-4E1C-873F-D02D1690AC5C}">
        <p15:threadingInfo xmlns:p15="http://schemas.microsoft.com/office/powerpoint/2012/main" xmlns="" timeZoneBias="-120">
          <p15:parentCm authorId="1" idx="1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EDA414-2FE9-0248-B905-14D143E3B25E}" type="doc">
      <dgm:prSet loTypeId="urn:microsoft.com/office/officeart/2005/8/layout/process4" loCatId="" qsTypeId="urn:microsoft.com/office/officeart/2005/8/quickstyle/simple2" qsCatId="simple" csTypeId="urn:microsoft.com/office/officeart/2005/8/colors/accent1_2" csCatId="accent1" phldr="1"/>
      <dgm:spPr/>
    </dgm:pt>
    <dgm:pt modelId="{F21FAB64-392D-2641-A6AB-37377AF03051}">
      <dgm:prSet phldrT="[Text]"/>
      <dgm:spPr/>
      <dgm:t>
        <a:bodyPr/>
        <a:lstStyle/>
        <a:p>
          <a:r>
            <a:rPr lang="en-US" dirty="0" err="1" smtClean="0"/>
            <a:t>Domein</a:t>
          </a:r>
          <a:endParaRPr lang="en-US" dirty="0"/>
        </a:p>
      </dgm:t>
    </dgm:pt>
    <dgm:pt modelId="{8B9F366F-CD8E-E24E-AE19-9AA3924F8BD4}" type="parTrans" cxnId="{C4135A04-00AD-A24F-8B74-E42EB15E228A}">
      <dgm:prSet/>
      <dgm:spPr/>
      <dgm:t>
        <a:bodyPr/>
        <a:lstStyle/>
        <a:p>
          <a:endParaRPr lang="en-US"/>
        </a:p>
      </dgm:t>
    </dgm:pt>
    <dgm:pt modelId="{B073A466-A5F9-8844-96DE-21C7A138317F}" type="sibTrans" cxnId="{C4135A04-00AD-A24F-8B74-E42EB15E228A}">
      <dgm:prSet/>
      <dgm:spPr/>
      <dgm:t>
        <a:bodyPr/>
        <a:lstStyle/>
        <a:p>
          <a:endParaRPr lang="en-US"/>
        </a:p>
      </dgm:t>
    </dgm:pt>
    <dgm:pt modelId="{09449922-9365-ED46-932A-D24132A080FA}">
      <dgm:prSet phldrT="[Text]"/>
      <dgm:spPr/>
      <dgm:t>
        <a:bodyPr/>
        <a:lstStyle/>
        <a:p>
          <a:r>
            <a:rPr lang="en-US" dirty="0" err="1" smtClean="0"/>
            <a:t>Programmeertaal</a:t>
          </a:r>
          <a:endParaRPr lang="en-US" dirty="0"/>
        </a:p>
      </dgm:t>
    </dgm:pt>
    <dgm:pt modelId="{9656EA9A-2660-1D43-84BA-E4123323E9B4}" type="parTrans" cxnId="{E67AB282-0FAC-1F42-8D15-29D97B7DD796}">
      <dgm:prSet/>
      <dgm:spPr/>
      <dgm:t>
        <a:bodyPr/>
        <a:lstStyle/>
        <a:p>
          <a:endParaRPr lang="en-US"/>
        </a:p>
      </dgm:t>
    </dgm:pt>
    <dgm:pt modelId="{22EA6DEB-8FB9-E745-899D-786749AC997B}" type="sibTrans" cxnId="{E67AB282-0FAC-1F42-8D15-29D97B7DD796}">
      <dgm:prSet/>
      <dgm:spPr/>
      <dgm:t>
        <a:bodyPr/>
        <a:lstStyle/>
        <a:p>
          <a:endParaRPr lang="en-US"/>
        </a:p>
      </dgm:t>
    </dgm:pt>
    <dgm:pt modelId="{C433367C-7C2D-F440-A1D7-A6C6D5C9DBA8}">
      <dgm:prSet phldrT="[Text]"/>
      <dgm:spPr/>
      <dgm:t>
        <a:bodyPr/>
        <a:lstStyle/>
        <a:p>
          <a:r>
            <a:rPr lang="en-US" dirty="0" err="1" smtClean="0"/>
            <a:t>Algoritme</a:t>
          </a:r>
          <a:endParaRPr lang="en-US" dirty="0"/>
        </a:p>
      </dgm:t>
    </dgm:pt>
    <dgm:pt modelId="{C9915FC3-8ADA-1246-B8FA-230A96FE4FED}" type="parTrans" cxnId="{A436D30F-1AC1-FF41-A1BD-1EFB5B5001AB}">
      <dgm:prSet/>
      <dgm:spPr/>
      <dgm:t>
        <a:bodyPr/>
        <a:lstStyle/>
        <a:p>
          <a:endParaRPr lang="en-US"/>
        </a:p>
      </dgm:t>
    </dgm:pt>
    <dgm:pt modelId="{1C0240D5-CECF-1A4D-A9A2-53FB1ED08F3B}" type="sibTrans" cxnId="{A436D30F-1AC1-FF41-A1BD-1EFB5B5001AB}">
      <dgm:prSet/>
      <dgm:spPr/>
      <dgm:t>
        <a:bodyPr/>
        <a:lstStyle/>
        <a:p>
          <a:endParaRPr lang="en-US"/>
        </a:p>
      </dgm:t>
    </dgm:pt>
    <dgm:pt modelId="{D5C6F08F-C1FB-3544-99B0-9C548DC8F208}" type="pres">
      <dgm:prSet presAssocID="{0EEDA414-2FE9-0248-B905-14D143E3B25E}" presName="Name0" presStyleCnt="0">
        <dgm:presLayoutVars>
          <dgm:dir/>
          <dgm:animLvl val="lvl"/>
          <dgm:resizeHandles val="exact"/>
        </dgm:presLayoutVars>
      </dgm:prSet>
      <dgm:spPr/>
    </dgm:pt>
    <dgm:pt modelId="{BC536465-7B94-4F41-8F94-9E50A43C72DC}" type="pres">
      <dgm:prSet presAssocID="{C433367C-7C2D-F440-A1D7-A6C6D5C9DBA8}" presName="boxAndChildren" presStyleCnt="0"/>
      <dgm:spPr/>
    </dgm:pt>
    <dgm:pt modelId="{1D981DFC-6359-9B42-A97E-EE1A67C27226}" type="pres">
      <dgm:prSet presAssocID="{C433367C-7C2D-F440-A1D7-A6C6D5C9DBA8}" presName="parentTextBox" presStyleLbl="node1" presStyleIdx="0" presStyleCnt="3"/>
      <dgm:spPr/>
    </dgm:pt>
    <dgm:pt modelId="{8D118F49-A35F-324F-B89F-8A3D9CF8BE80}" type="pres">
      <dgm:prSet presAssocID="{22EA6DEB-8FB9-E745-899D-786749AC997B}" presName="sp" presStyleCnt="0"/>
      <dgm:spPr/>
    </dgm:pt>
    <dgm:pt modelId="{8AECA4F7-4033-4341-9F1F-9BC17F86A861}" type="pres">
      <dgm:prSet presAssocID="{09449922-9365-ED46-932A-D24132A080FA}" presName="arrowAndChildren" presStyleCnt="0"/>
      <dgm:spPr/>
    </dgm:pt>
    <dgm:pt modelId="{8AA9BC7C-A858-9E48-B984-5C8762703E58}" type="pres">
      <dgm:prSet presAssocID="{09449922-9365-ED46-932A-D24132A080FA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BE5C4AD7-E67E-6243-ADCC-9E7CC8126AA1}" type="pres">
      <dgm:prSet presAssocID="{B073A466-A5F9-8844-96DE-21C7A138317F}" presName="sp" presStyleCnt="0"/>
      <dgm:spPr/>
    </dgm:pt>
    <dgm:pt modelId="{F497B7A2-2680-EC41-8D72-510F83AA9963}" type="pres">
      <dgm:prSet presAssocID="{F21FAB64-392D-2641-A6AB-37377AF03051}" presName="arrowAndChildren" presStyleCnt="0"/>
      <dgm:spPr/>
    </dgm:pt>
    <dgm:pt modelId="{95F427E8-B20D-1C40-B1A7-2751BED141FE}" type="pres">
      <dgm:prSet presAssocID="{F21FAB64-392D-2641-A6AB-37377AF03051}" presName="parentTextArrow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F6C6000F-1DE6-7848-A460-944A6635EEAB}" type="presOf" srcId="{F21FAB64-392D-2641-A6AB-37377AF03051}" destId="{95F427E8-B20D-1C40-B1A7-2751BED141FE}" srcOrd="0" destOrd="0" presId="urn:microsoft.com/office/officeart/2005/8/layout/process4"/>
    <dgm:cxn modelId="{F4718D46-BEF6-9849-A2A3-E4E977F0D9D9}" type="presOf" srcId="{0EEDA414-2FE9-0248-B905-14D143E3B25E}" destId="{D5C6F08F-C1FB-3544-99B0-9C548DC8F208}" srcOrd="0" destOrd="0" presId="urn:microsoft.com/office/officeart/2005/8/layout/process4"/>
    <dgm:cxn modelId="{C4135A04-00AD-A24F-8B74-E42EB15E228A}" srcId="{0EEDA414-2FE9-0248-B905-14D143E3B25E}" destId="{F21FAB64-392D-2641-A6AB-37377AF03051}" srcOrd="0" destOrd="0" parTransId="{8B9F366F-CD8E-E24E-AE19-9AA3924F8BD4}" sibTransId="{B073A466-A5F9-8844-96DE-21C7A138317F}"/>
    <dgm:cxn modelId="{A436D30F-1AC1-FF41-A1BD-1EFB5B5001AB}" srcId="{0EEDA414-2FE9-0248-B905-14D143E3B25E}" destId="{C433367C-7C2D-F440-A1D7-A6C6D5C9DBA8}" srcOrd="2" destOrd="0" parTransId="{C9915FC3-8ADA-1246-B8FA-230A96FE4FED}" sibTransId="{1C0240D5-CECF-1A4D-A9A2-53FB1ED08F3B}"/>
    <dgm:cxn modelId="{E67AB282-0FAC-1F42-8D15-29D97B7DD796}" srcId="{0EEDA414-2FE9-0248-B905-14D143E3B25E}" destId="{09449922-9365-ED46-932A-D24132A080FA}" srcOrd="1" destOrd="0" parTransId="{9656EA9A-2660-1D43-84BA-E4123323E9B4}" sibTransId="{22EA6DEB-8FB9-E745-899D-786749AC997B}"/>
    <dgm:cxn modelId="{064B8CA0-B2E4-794C-B1D1-94DDCF4776C1}" type="presOf" srcId="{C433367C-7C2D-F440-A1D7-A6C6D5C9DBA8}" destId="{1D981DFC-6359-9B42-A97E-EE1A67C27226}" srcOrd="0" destOrd="0" presId="urn:microsoft.com/office/officeart/2005/8/layout/process4"/>
    <dgm:cxn modelId="{3163FDAC-1227-B04D-9FB0-D5CA7ECE1B23}" type="presOf" srcId="{09449922-9365-ED46-932A-D24132A080FA}" destId="{8AA9BC7C-A858-9E48-B984-5C8762703E58}" srcOrd="0" destOrd="0" presId="urn:microsoft.com/office/officeart/2005/8/layout/process4"/>
    <dgm:cxn modelId="{D57922B0-A0E2-5444-B669-31E44FB51034}" type="presParOf" srcId="{D5C6F08F-C1FB-3544-99B0-9C548DC8F208}" destId="{BC536465-7B94-4F41-8F94-9E50A43C72DC}" srcOrd="0" destOrd="0" presId="urn:microsoft.com/office/officeart/2005/8/layout/process4"/>
    <dgm:cxn modelId="{F7D04842-F1DB-3043-B0DF-74ABCF400E3B}" type="presParOf" srcId="{BC536465-7B94-4F41-8F94-9E50A43C72DC}" destId="{1D981DFC-6359-9B42-A97E-EE1A67C27226}" srcOrd="0" destOrd="0" presId="urn:microsoft.com/office/officeart/2005/8/layout/process4"/>
    <dgm:cxn modelId="{EC84B336-C6CB-8D49-94C1-2D7B81B8B952}" type="presParOf" srcId="{D5C6F08F-C1FB-3544-99B0-9C548DC8F208}" destId="{8D118F49-A35F-324F-B89F-8A3D9CF8BE80}" srcOrd="1" destOrd="0" presId="urn:microsoft.com/office/officeart/2005/8/layout/process4"/>
    <dgm:cxn modelId="{4338E3B2-6E4E-614A-A046-6A4C897F84B9}" type="presParOf" srcId="{D5C6F08F-C1FB-3544-99B0-9C548DC8F208}" destId="{8AECA4F7-4033-4341-9F1F-9BC17F86A861}" srcOrd="2" destOrd="0" presId="urn:microsoft.com/office/officeart/2005/8/layout/process4"/>
    <dgm:cxn modelId="{A3945804-C874-7844-ABDF-466424FF8AED}" type="presParOf" srcId="{8AECA4F7-4033-4341-9F1F-9BC17F86A861}" destId="{8AA9BC7C-A858-9E48-B984-5C8762703E58}" srcOrd="0" destOrd="0" presId="urn:microsoft.com/office/officeart/2005/8/layout/process4"/>
    <dgm:cxn modelId="{1A0A53A9-C5BF-3849-A364-DFB776B0F1F7}" type="presParOf" srcId="{D5C6F08F-C1FB-3544-99B0-9C548DC8F208}" destId="{BE5C4AD7-E67E-6243-ADCC-9E7CC8126AA1}" srcOrd="3" destOrd="0" presId="urn:microsoft.com/office/officeart/2005/8/layout/process4"/>
    <dgm:cxn modelId="{BBEBDBD5-240C-9D44-A786-1DC7CAABD720}" type="presParOf" srcId="{D5C6F08F-C1FB-3544-99B0-9C548DC8F208}" destId="{F497B7A2-2680-EC41-8D72-510F83AA9963}" srcOrd="4" destOrd="0" presId="urn:microsoft.com/office/officeart/2005/8/layout/process4"/>
    <dgm:cxn modelId="{48BD1489-C602-2347-9C86-8A69E731BDEC}" type="presParOf" srcId="{F497B7A2-2680-EC41-8D72-510F83AA9963}" destId="{95F427E8-B20D-1C40-B1A7-2751BED141F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EDA414-2FE9-0248-B905-14D143E3B25E}" type="doc">
      <dgm:prSet loTypeId="urn:microsoft.com/office/officeart/2005/8/layout/process4" loCatId="" qsTypeId="urn:microsoft.com/office/officeart/2005/8/quickstyle/simple2" qsCatId="simple" csTypeId="urn:microsoft.com/office/officeart/2005/8/colors/accent1_2" csCatId="accent1" phldr="1"/>
      <dgm:spPr/>
    </dgm:pt>
    <dgm:pt modelId="{F21FAB64-392D-2641-A6AB-37377AF03051}">
      <dgm:prSet phldrT="[Text]"/>
      <dgm:spPr/>
      <dgm:t>
        <a:bodyPr/>
        <a:lstStyle/>
        <a:p>
          <a:r>
            <a:rPr lang="en-US" dirty="0" err="1" smtClean="0"/>
            <a:t>Domein</a:t>
          </a:r>
          <a:endParaRPr lang="en-US" dirty="0"/>
        </a:p>
      </dgm:t>
    </dgm:pt>
    <dgm:pt modelId="{8B9F366F-CD8E-E24E-AE19-9AA3924F8BD4}" type="parTrans" cxnId="{C4135A04-00AD-A24F-8B74-E42EB15E228A}">
      <dgm:prSet/>
      <dgm:spPr/>
      <dgm:t>
        <a:bodyPr/>
        <a:lstStyle/>
        <a:p>
          <a:endParaRPr lang="en-US"/>
        </a:p>
      </dgm:t>
    </dgm:pt>
    <dgm:pt modelId="{B073A466-A5F9-8844-96DE-21C7A138317F}" type="sibTrans" cxnId="{C4135A04-00AD-A24F-8B74-E42EB15E228A}">
      <dgm:prSet/>
      <dgm:spPr/>
      <dgm:t>
        <a:bodyPr/>
        <a:lstStyle/>
        <a:p>
          <a:endParaRPr lang="en-US"/>
        </a:p>
      </dgm:t>
    </dgm:pt>
    <dgm:pt modelId="{09449922-9365-ED46-932A-D24132A080FA}">
      <dgm:prSet phldrT="[Text]"/>
      <dgm:spPr/>
      <dgm:t>
        <a:bodyPr/>
        <a:lstStyle/>
        <a:p>
          <a:r>
            <a:rPr lang="en-US" dirty="0" err="1" smtClean="0"/>
            <a:t>Programmeertaal</a:t>
          </a:r>
          <a:endParaRPr lang="en-US" dirty="0"/>
        </a:p>
      </dgm:t>
    </dgm:pt>
    <dgm:pt modelId="{9656EA9A-2660-1D43-84BA-E4123323E9B4}" type="parTrans" cxnId="{E67AB282-0FAC-1F42-8D15-29D97B7DD796}">
      <dgm:prSet/>
      <dgm:spPr/>
      <dgm:t>
        <a:bodyPr/>
        <a:lstStyle/>
        <a:p>
          <a:endParaRPr lang="en-US"/>
        </a:p>
      </dgm:t>
    </dgm:pt>
    <dgm:pt modelId="{22EA6DEB-8FB9-E745-899D-786749AC997B}" type="sibTrans" cxnId="{E67AB282-0FAC-1F42-8D15-29D97B7DD796}">
      <dgm:prSet/>
      <dgm:spPr/>
      <dgm:t>
        <a:bodyPr/>
        <a:lstStyle/>
        <a:p>
          <a:endParaRPr lang="en-US"/>
        </a:p>
      </dgm:t>
    </dgm:pt>
    <dgm:pt modelId="{C433367C-7C2D-F440-A1D7-A6C6D5C9DBA8}">
      <dgm:prSet phldrT="[Text]"/>
      <dgm:spPr/>
      <dgm:t>
        <a:bodyPr/>
        <a:lstStyle/>
        <a:p>
          <a:r>
            <a:rPr lang="en-US" dirty="0" err="1" smtClean="0"/>
            <a:t>Algoritme</a:t>
          </a:r>
          <a:endParaRPr lang="en-US" dirty="0"/>
        </a:p>
      </dgm:t>
    </dgm:pt>
    <dgm:pt modelId="{C9915FC3-8ADA-1246-B8FA-230A96FE4FED}" type="parTrans" cxnId="{A436D30F-1AC1-FF41-A1BD-1EFB5B5001AB}">
      <dgm:prSet/>
      <dgm:spPr/>
      <dgm:t>
        <a:bodyPr/>
        <a:lstStyle/>
        <a:p>
          <a:endParaRPr lang="en-US"/>
        </a:p>
      </dgm:t>
    </dgm:pt>
    <dgm:pt modelId="{1C0240D5-CECF-1A4D-A9A2-53FB1ED08F3B}" type="sibTrans" cxnId="{A436D30F-1AC1-FF41-A1BD-1EFB5B5001AB}">
      <dgm:prSet/>
      <dgm:spPr/>
      <dgm:t>
        <a:bodyPr/>
        <a:lstStyle/>
        <a:p>
          <a:endParaRPr lang="en-US"/>
        </a:p>
      </dgm:t>
    </dgm:pt>
    <dgm:pt modelId="{D5C6F08F-C1FB-3544-99B0-9C548DC8F208}" type="pres">
      <dgm:prSet presAssocID="{0EEDA414-2FE9-0248-B905-14D143E3B25E}" presName="Name0" presStyleCnt="0">
        <dgm:presLayoutVars>
          <dgm:dir/>
          <dgm:animLvl val="lvl"/>
          <dgm:resizeHandles val="exact"/>
        </dgm:presLayoutVars>
      </dgm:prSet>
      <dgm:spPr/>
    </dgm:pt>
    <dgm:pt modelId="{BC536465-7B94-4F41-8F94-9E50A43C72DC}" type="pres">
      <dgm:prSet presAssocID="{C433367C-7C2D-F440-A1D7-A6C6D5C9DBA8}" presName="boxAndChildren" presStyleCnt="0"/>
      <dgm:spPr/>
    </dgm:pt>
    <dgm:pt modelId="{1D981DFC-6359-9B42-A97E-EE1A67C27226}" type="pres">
      <dgm:prSet presAssocID="{C433367C-7C2D-F440-A1D7-A6C6D5C9DBA8}" presName="parentTextBox" presStyleLbl="node1" presStyleIdx="0" presStyleCnt="3"/>
      <dgm:spPr/>
    </dgm:pt>
    <dgm:pt modelId="{8D118F49-A35F-324F-B89F-8A3D9CF8BE80}" type="pres">
      <dgm:prSet presAssocID="{22EA6DEB-8FB9-E745-899D-786749AC997B}" presName="sp" presStyleCnt="0"/>
      <dgm:spPr/>
    </dgm:pt>
    <dgm:pt modelId="{8AECA4F7-4033-4341-9F1F-9BC17F86A861}" type="pres">
      <dgm:prSet presAssocID="{09449922-9365-ED46-932A-D24132A080FA}" presName="arrowAndChildren" presStyleCnt="0"/>
      <dgm:spPr/>
    </dgm:pt>
    <dgm:pt modelId="{8AA9BC7C-A858-9E48-B984-5C8762703E58}" type="pres">
      <dgm:prSet presAssocID="{09449922-9365-ED46-932A-D24132A080FA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BE5C4AD7-E67E-6243-ADCC-9E7CC8126AA1}" type="pres">
      <dgm:prSet presAssocID="{B073A466-A5F9-8844-96DE-21C7A138317F}" presName="sp" presStyleCnt="0"/>
      <dgm:spPr/>
    </dgm:pt>
    <dgm:pt modelId="{F497B7A2-2680-EC41-8D72-510F83AA9963}" type="pres">
      <dgm:prSet presAssocID="{F21FAB64-392D-2641-A6AB-37377AF03051}" presName="arrowAndChildren" presStyleCnt="0"/>
      <dgm:spPr/>
    </dgm:pt>
    <dgm:pt modelId="{95F427E8-B20D-1C40-B1A7-2751BED141FE}" type="pres">
      <dgm:prSet presAssocID="{F21FAB64-392D-2641-A6AB-37377AF03051}" presName="parentTextArrow" presStyleLbl="node1" presStyleIdx="2" presStyleCnt="3" custLinFactNeighborY="-2723"/>
      <dgm:spPr/>
      <dgm:t>
        <a:bodyPr/>
        <a:lstStyle/>
        <a:p>
          <a:endParaRPr lang="en-US"/>
        </a:p>
      </dgm:t>
    </dgm:pt>
  </dgm:ptLst>
  <dgm:cxnLst>
    <dgm:cxn modelId="{C4135A04-00AD-A24F-8B74-E42EB15E228A}" srcId="{0EEDA414-2FE9-0248-B905-14D143E3B25E}" destId="{F21FAB64-392D-2641-A6AB-37377AF03051}" srcOrd="0" destOrd="0" parTransId="{8B9F366F-CD8E-E24E-AE19-9AA3924F8BD4}" sibTransId="{B073A466-A5F9-8844-96DE-21C7A138317F}"/>
    <dgm:cxn modelId="{11E0EC03-AF18-9045-B1CF-48622C819CB6}" type="presOf" srcId="{09449922-9365-ED46-932A-D24132A080FA}" destId="{8AA9BC7C-A858-9E48-B984-5C8762703E58}" srcOrd="0" destOrd="0" presId="urn:microsoft.com/office/officeart/2005/8/layout/process4"/>
    <dgm:cxn modelId="{9034D84D-651F-224C-B867-E279BCBED12C}" type="presOf" srcId="{0EEDA414-2FE9-0248-B905-14D143E3B25E}" destId="{D5C6F08F-C1FB-3544-99B0-9C548DC8F208}" srcOrd="0" destOrd="0" presId="urn:microsoft.com/office/officeart/2005/8/layout/process4"/>
    <dgm:cxn modelId="{E67AB282-0FAC-1F42-8D15-29D97B7DD796}" srcId="{0EEDA414-2FE9-0248-B905-14D143E3B25E}" destId="{09449922-9365-ED46-932A-D24132A080FA}" srcOrd="1" destOrd="0" parTransId="{9656EA9A-2660-1D43-84BA-E4123323E9B4}" sibTransId="{22EA6DEB-8FB9-E745-899D-786749AC997B}"/>
    <dgm:cxn modelId="{CD01FE43-4509-D843-A015-6F579D70C841}" type="presOf" srcId="{C433367C-7C2D-F440-A1D7-A6C6D5C9DBA8}" destId="{1D981DFC-6359-9B42-A97E-EE1A67C27226}" srcOrd="0" destOrd="0" presId="urn:microsoft.com/office/officeart/2005/8/layout/process4"/>
    <dgm:cxn modelId="{A436D30F-1AC1-FF41-A1BD-1EFB5B5001AB}" srcId="{0EEDA414-2FE9-0248-B905-14D143E3B25E}" destId="{C433367C-7C2D-F440-A1D7-A6C6D5C9DBA8}" srcOrd="2" destOrd="0" parTransId="{C9915FC3-8ADA-1246-B8FA-230A96FE4FED}" sibTransId="{1C0240D5-CECF-1A4D-A9A2-53FB1ED08F3B}"/>
    <dgm:cxn modelId="{F4B5CFEE-AF57-D94F-8DA3-30AB06EE3757}" type="presOf" srcId="{F21FAB64-392D-2641-A6AB-37377AF03051}" destId="{95F427E8-B20D-1C40-B1A7-2751BED141FE}" srcOrd="0" destOrd="0" presId="urn:microsoft.com/office/officeart/2005/8/layout/process4"/>
    <dgm:cxn modelId="{2C7A8AFB-B673-1542-A0CB-11ADBDA7D48F}" type="presParOf" srcId="{D5C6F08F-C1FB-3544-99B0-9C548DC8F208}" destId="{BC536465-7B94-4F41-8F94-9E50A43C72DC}" srcOrd="0" destOrd="0" presId="urn:microsoft.com/office/officeart/2005/8/layout/process4"/>
    <dgm:cxn modelId="{C5C3B06F-3046-6645-A20D-403BDD36A1AB}" type="presParOf" srcId="{BC536465-7B94-4F41-8F94-9E50A43C72DC}" destId="{1D981DFC-6359-9B42-A97E-EE1A67C27226}" srcOrd="0" destOrd="0" presId="urn:microsoft.com/office/officeart/2005/8/layout/process4"/>
    <dgm:cxn modelId="{3532C749-5B88-E34D-A7B1-0B0D826401C2}" type="presParOf" srcId="{D5C6F08F-C1FB-3544-99B0-9C548DC8F208}" destId="{8D118F49-A35F-324F-B89F-8A3D9CF8BE80}" srcOrd="1" destOrd="0" presId="urn:microsoft.com/office/officeart/2005/8/layout/process4"/>
    <dgm:cxn modelId="{9361947D-62C3-0B42-ABCC-9BFDBFB15633}" type="presParOf" srcId="{D5C6F08F-C1FB-3544-99B0-9C548DC8F208}" destId="{8AECA4F7-4033-4341-9F1F-9BC17F86A861}" srcOrd="2" destOrd="0" presId="urn:microsoft.com/office/officeart/2005/8/layout/process4"/>
    <dgm:cxn modelId="{D5860C4B-14EB-B14F-9DAA-BEE96088CEAE}" type="presParOf" srcId="{8AECA4F7-4033-4341-9F1F-9BC17F86A861}" destId="{8AA9BC7C-A858-9E48-B984-5C8762703E58}" srcOrd="0" destOrd="0" presId="urn:microsoft.com/office/officeart/2005/8/layout/process4"/>
    <dgm:cxn modelId="{01DFE603-CE27-A54B-A0B5-9947FDD6316E}" type="presParOf" srcId="{D5C6F08F-C1FB-3544-99B0-9C548DC8F208}" destId="{BE5C4AD7-E67E-6243-ADCC-9E7CC8126AA1}" srcOrd="3" destOrd="0" presId="urn:microsoft.com/office/officeart/2005/8/layout/process4"/>
    <dgm:cxn modelId="{11C0C429-63A5-4D40-92C4-6A326272B99B}" type="presParOf" srcId="{D5C6F08F-C1FB-3544-99B0-9C548DC8F208}" destId="{F497B7A2-2680-EC41-8D72-510F83AA9963}" srcOrd="4" destOrd="0" presId="urn:microsoft.com/office/officeart/2005/8/layout/process4"/>
    <dgm:cxn modelId="{DA27B8C0-F1D2-5446-B408-696CDEA6B700}" type="presParOf" srcId="{F497B7A2-2680-EC41-8D72-510F83AA9963}" destId="{95F427E8-B20D-1C40-B1A7-2751BED141F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81DFC-6359-9B42-A97E-EE1A67C27226}">
      <dsp:nvSpPr>
        <dsp:cNvPr id="0" name=""/>
        <dsp:cNvSpPr/>
      </dsp:nvSpPr>
      <dsp:spPr>
        <a:xfrm>
          <a:off x="0" y="3028118"/>
          <a:ext cx="10058399" cy="993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Algoritme</a:t>
          </a:r>
          <a:endParaRPr lang="en-US" sz="3500" kern="1200" dirty="0"/>
        </a:p>
      </dsp:txBody>
      <dsp:txXfrm>
        <a:off x="0" y="3028118"/>
        <a:ext cx="10058399" cy="993895"/>
      </dsp:txXfrm>
    </dsp:sp>
    <dsp:sp modelId="{8AA9BC7C-A858-9E48-B984-5C8762703E58}">
      <dsp:nvSpPr>
        <dsp:cNvPr id="0" name=""/>
        <dsp:cNvSpPr/>
      </dsp:nvSpPr>
      <dsp:spPr>
        <a:xfrm rot="10800000">
          <a:off x="0" y="1514414"/>
          <a:ext cx="10058399" cy="15286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Programmeertaal</a:t>
          </a:r>
          <a:endParaRPr lang="en-US" sz="3500" kern="1200" dirty="0"/>
        </a:p>
      </dsp:txBody>
      <dsp:txXfrm rot="10800000">
        <a:off x="0" y="1514414"/>
        <a:ext cx="10058399" cy="993246"/>
      </dsp:txXfrm>
    </dsp:sp>
    <dsp:sp modelId="{95F427E8-B20D-1C40-B1A7-2751BED141FE}">
      <dsp:nvSpPr>
        <dsp:cNvPr id="0" name=""/>
        <dsp:cNvSpPr/>
      </dsp:nvSpPr>
      <dsp:spPr>
        <a:xfrm rot="10800000">
          <a:off x="0" y="711"/>
          <a:ext cx="10058399" cy="15286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Domein</a:t>
          </a:r>
          <a:endParaRPr lang="en-US" sz="3500" kern="1200" dirty="0"/>
        </a:p>
      </dsp:txBody>
      <dsp:txXfrm rot="10800000">
        <a:off x="0" y="711"/>
        <a:ext cx="10058399" cy="993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81DFC-6359-9B42-A97E-EE1A67C27226}">
      <dsp:nvSpPr>
        <dsp:cNvPr id="0" name=""/>
        <dsp:cNvSpPr/>
      </dsp:nvSpPr>
      <dsp:spPr>
        <a:xfrm>
          <a:off x="0" y="1208296"/>
          <a:ext cx="2602393" cy="3965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Algoritme</a:t>
          </a:r>
          <a:endParaRPr lang="en-US" sz="1400" kern="1200" dirty="0"/>
        </a:p>
      </dsp:txBody>
      <dsp:txXfrm>
        <a:off x="0" y="1208296"/>
        <a:ext cx="2602393" cy="396589"/>
      </dsp:txXfrm>
    </dsp:sp>
    <dsp:sp modelId="{8AA9BC7C-A858-9E48-B984-5C8762703E58}">
      <dsp:nvSpPr>
        <dsp:cNvPr id="0" name=""/>
        <dsp:cNvSpPr/>
      </dsp:nvSpPr>
      <dsp:spPr>
        <a:xfrm rot="10800000">
          <a:off x="0" y="604290"/>
          <a:ext cx="2602393" cy="60995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Programmeertaal</a:t>
          </a:r>
          <a:endParaRPr lang="en-US" sz="1400" kern="1200" dirty="0"/>
        </a:p>
      </dsp:txBody>
      <dsp:txXfrm rot="10800000">
        <a:off x="0" y="604290"/>
        <a:ext cx="2602393" cy="396330"/>
      </dsp:txXfrm>
    </dsp:sp>
    <dsp:sp modelId="{95F427E8-B20D-1C40-B1A7-2751BED141FE}">
      <dsp:nvSpPr>
        <dsp:cNvPr id="0" name=""/>
        <dsp:cNvSpPr/>
      </dsp:nvSpPr>
      <dsp:spPr>
        <a:xfrm rot="10800000">
          <a:off x="0" y="0"/>
          <a:ext cx="2602393" cy="60995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Domein</a:t>
          </a:r>
          <a:endParaRPr lang="en-US" sz="1400" kern="1200" dirty="0"/>
        </a:p>
      </dsp:txBody>
      <dsp:txXfrm rot="10800000">
        <a:off x="0" y="0"/>
        <a:ext cx="2602393" cy="396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49C10-D531-4FCD-A662-C6531279F0A5}" type="datetimeFigureOut">
              <a:rPr lang="en-US" smtClean="0"/>
              <a:t>25/10/14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65FFB-E928-41F7-9C48-EAAB8C6B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58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sz="1200" dirty="0" smtClean="0"/>
              <a:t> Ons doel		</a:t>
            </a:r>
            <a:r>
              <a:rPr lang="nl-BE" sz="1200" baseline="0" dirty="0" smtClean="0"/>
              <a:t>	-&gt; Jeroen</a:t>
            </a:r>
            <a:endParaRPr lang="nl-BE" sz="1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1200" dirty="0" smtClean="0"/>
              <a:t> </a:t>
            </a:r>
            <a:r>
              <a:rPr lang="nl-BE" sz="1200" dirty="0" err="1" smtClean="0"/>
              <a:t>Example-based</a:t>
            </a:r>
            <a:r>
              <a:rPr lang="nl-BE" sz="1200" dirty="0" smtClean="0"/>
              <a:t> </a:t>
            </a:r>
            <a:r>
              <a:rPr lang="nl-BE" sz="1200" dirty="0" err="1" smtClean="0"/>
              <a:t>learning</a:t>
            </a:r>
            <a:r>
              <a:rPr lang="nl-BE" sz="1200" dirty="0" smtClean="0"/>
              <a:t>		-&gt; Tom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1200" dirty="0" smtClean="0"/>
              <a:t> Spreadsheet tabel transformaties 	-&gt; Jeroen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1200" dirty="0" smtClean="0"/>
              <a:t> </a:t>
            </a:r>
            <a:r>
              <a:rPr lang="nl-BE" sz="1200" dirty="0" err="1" smtClean="0"/>
              <a:t>Equation</a:t>
            </a:r>
            <a:r>
              <a:rPr lang="nl-BE" sz="1200" dirty="0" smtClean="0"/>
              <a:t> </a:t>
            </a:r>
            <a:r>
              <a:rPr lang="nl-BE" sz="1200" dirty="0" err="1" smtClean="0"/>
              <a:t>discovery</a:t>
            </a:r>
            <a:r>
              <a:rPr lang="nl-BE" sz="1200" dirty="0" smtClean="0"/>
              <a:t>		-&gt; Tom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1200" dirty="0" smtClean="0"/>
              <a:t> Conclusie			-&gt; Jeroen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46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0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Applicaties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toelichten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tijdens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 </a:t>
            </a:r>
            <a:r>
              <a:rPr lang="en-US" dirty="0" err="1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presentatie</a:t>
            </a:r>
            <a:r>
              <a:rPr lang="en-US" dirty="0" smtClean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3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Valt definitie te vervangen?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1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link back to the type of bias this specifies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Bron</a:t>
            </a:r>
            <a:endParaRPr lang="en-US" dirty="0" smtClean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2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Bedankt</a:t>
            </a:r>
            <a:r>
              <a:rPr lang="nl-BE" baseline="0" dirty="0" smtClean="0"/>
              <a:t> voor </a:t>
            </a:r>
            <a:r>
              <a:rPr lang="nl-BE" baseline="0" smtClean="0"/>
              <a:t>u aandacht?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12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Figuurtje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68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nl-BE" sz="1200" dirty="0" smtClean="0"/>
                  <a:t> Gevonden vergelijking: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nl-B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BE" sz="1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B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BE" sz="1200" i="1">
                            <a:latin typeface="Cambria Math" panose="02040503050406030204" pitchFamily="18" charset="0"/>
                          </a:rPr>
                          <m:t>1 ∗</m:t>
                        </m:r>
                        <m:r>
                          <a:rPr lang="nl-B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BE" sz="1200" i="1">
                            <a:latin typeface="Cambria Math" panose="02040503050406030204" pitchFamily="18" charset="0"/>
                          </a:rPr>
                          <m:t>2)</m:t>
                        </m:r>
                      </m:e>
                      <m:sup>
                        <m:r>
                          <a:rPr lang="nl-B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BE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nl-BE" dirty="0" smtClean="0"/>
                  <a:t>Flash </a:t>
                </a:r>
                <a:r>
                  <a:rPr lang="nl-BE" dirty="0" err="1" smtClean="0"/>
                  <a:t>fill</a:t>
                </a:r>
                <a:r>
                  <a:rPr lang="nl-BE" dirty="0" smtClean="0"/>
                  <a:t> log</a:t>
                </a:r>
                <a:r>
                  <a:rPr lang="nl-BE" baseline="0" dirty="0" smtClean="0"/>
                  <a:t>o mooier!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nl-BE" sz="1200" dirty="0" smtClean="0"/>
                  <a:t> Gevonden vergelijking: </a:t>
                </a:r>
                <a:r>
                  <a:rPr lang="nl-BE" sz="1200" b="0" i="0" smtClean="0">
                    <a:latin typeface="Cambria Math" panose="02040503050406030204" pitchFamily="18" charset="0"/>
                  </a:rPr>
                  <a:t>〖</a:t>
                </a:r>
                <a:r>
                  <a:rPr lang="nl-BE" sz="1200" i="0">
                    <a:latin typeface="Cambria Math" panose="02040503050406030204" pitchFamily="18" charset="0"/>
                  </a:rPr>
                  <a:t>(𝑋1 ∗𝑋2)</a:t>
                </a:r>
                <a:r>
                  <a:rPr lang="nl-BE" sz="1200" b="0" i="0" smtClean="0">
                    <a:latin typeface="Cambria Math" panose="02040503050406030204" pitchFamily="18" charset="0"/>
                  </a:rPr>
                  <a:t>〗^𝑋3</a:t>
                </a:r>
                <a:endParaRPr lang="en-US" dirty="0" smtClean="0"/>
              </a:p>
              <a:p>
                <a:r>
                  <a:rPr lang="nl-BE" dirty="0" smtClean="0"/>
                  <a:t>Flash </a:t>
                </a:r>
                <a:r>
                  <a:rPr lang="nl-BE" dirty="0" err="1" smtClean="0"/>
                  <a:t>fill</a:t>
                </a:r>
                <a:r>
                  <a:rPr lang="nl-BE" dirty="0" smtClean="0"/>
                  <a:t> log</a:t>
                </a:r>
                <a:r>
                  <a:rPr lang="nl-BE" baseline="0" dirty="0" smtClean="0"/>
                  <a:t>o mooier!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91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mention an example for each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31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Veel tekst?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53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43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this slide and the following two will very much depend on what you are saying; from the text alone, I have no idea what the point you want to make here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0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10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65FFB-E928-41F7-9C48-EAAB8C6B32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3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25/10/14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8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25/10/14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472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25/10/14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328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25/10/14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201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25/10/14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19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25/10/14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1334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25/10/14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1320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25/10/14</a:t>
            </a:fld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0757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25/10/14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4174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DCFD5E-870D-4395-9E30-B29FE39655A2}" type="datetimeFigureOut">
              <a:rPr lang="nl-BE" smtClean="0"/>
              <a:t>25/10/14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7135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FD5E-870D-4395-9E30-B29FE39655A2}" type="datetimeFigureOut">
              <a:rPr lang="nl-BE" smtClean="0"/>
              <a:t>25/10/14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5638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DCFD5E-870D-4395-9E30-B29FE39655A2}" type="datetimeFigureOut">
              <a:rPr lang="nl-BE" smtClean="0"/>
              <a:t>25/10/14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CBB3E0-CF06-411A-9A82-6D762E94F32B}" type="slidenum">
              <a:rPr lang="nl-BE" smtClean="0"/>
              <a:t>‹#›</a:t>
            </a:fld>
            <a:endParaRPr lang="nl-B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99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diagramData" Target="../diagrams/data2.xml"/><Relationship Id="rId6" Type="http://schemas.openxmlformats.org/officeDocument/2006/relationships/diagramLayout" Target="../diagrams/layout2.xml"/><Relationship Id="rId7" Type="http://schemas.openxmlformats.org/officeDocument/2006/relationships/diagramQuickStyle" Target="../diagrams/quickStyle2.xml"/><Relationship Id="rId8" Type="http://schemas.openxmlformats.org/officeDocument/2006/relationships/diagramColors" Target="../diagrams/colors2.xml"/><Relationship Id="rId9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BE" sz="9600" dirty="0" smtClean="0"/>
              <a:t>Flash </a:t>
            </a:r>
            <a:r>
              <a:rPr lang="nl-BE" sz="9600" dirty="0" err="1" smtClean="0"/>
              <a:t>Fill</a:t>
            </a:r>
            <a:r>
              <a:rPr lang="nl-BE" sz="9600" dirty="0" smtClean="0"/>
              <a:t> </a:t>
            </a:r>
            <a:r>
              <a:rPr lang="nl-BE" sz="9600" dirty="0" err="1" smtClean="0"/>
              <a:t>and</a:t>
            </a:r>
            <a:r>
              <a:rPr lang="nl-BE" sz="9600" dirty="0" smtClean="0"/>
              <a:t> </a:t>
            </a:r>
            <a:br>
              <a:rPr lang="nl-BE" sz="9600" dirty="0" smtClean="0"/>
            </a:br>
            <a:r>
              <a:rPr lang="en-US" sz="9600" dirty="0" smtClean="0"/>
              <a:t>Equation</a:t>
            </a:r>
            <a:r>
              <a:rPr lang="nl-BE" sz="9600" dirty="0" smtClean="0"/>
              <a:t> Discovery</a:t>
            </a:r>
            <a:endParaRPr lang="nl-BE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3900" cap="none" dirty="0" smtClean="0"/>
              <a:t>Craps </a:t>
            </a:r>
            <a:r>
              <a:rPr lang="en-US" altLang="en-US" sz="3900" cap="none" dirty="0" err="1" smtClean="0"/>
              <a:t>Jeroen</a:t>
            </a:r>
            <a:r>
              <a:rPr lang="en-US" altLang="en-US" sz="3900" cap="none" dirty="0"/>
              <a:t> </a:t>
            </a:r>
            <a:r>
              <a:rPr lang="en-US" altLang="en-US" sz="3900" cap="none" dirty="0" err="1" smtClean="0"/>
              <a:t>en</a:t>
            </a:r>
            <a:r>
              <a:rPr lang="en-US" altLang="en-US" sz="3900" cap="none" dirty="0" smtClean="0"/>
              <a:t> De </a:t>
            </a:r>
            <a:r>
              <a:rPr lang="en-US" altLang="en-US" sz="3900" cap="none" dirty="0"/>
              <a:t>G</a:t>
            </a:r>
            <a:r>
              <a:rPr lang="en-US" altLang="en-US" sz="3900" cap="none" dirty="0" smtClean="0"/>
              <a:t>roote </a:t>
            </a:r>
            <a:r>
              <a:rPr lang="en-US" altLang="en-US" sz="3900" cap="none" dirty="0"/>
              <a:t>T</a:t>
            </a:r>
            <a:r>
              <a:rPr lang="en-US" altLang="en-US" sz="3900" cap="none" dirty="0" smtClean="0"/>
              <a:t>om</a:t>
            </a:r>
          </a:p>
          <a:p>
            <a:r>
              <a:rPr lang="en-US" altLang="en-US" sz="3900" cap="none" dirty="0" smtClean="0"/>
              <a:t>27 </a:t>
            </a:r>
            <a:r>
              <a:rPr lang="en-US" altLang="en-US" sz="3900" cap="none" dirty="0" err="1" smtClean="0"/>
              <a:t>oktober</a:t>
            </a:r>
            <a:r>
              <a:rPr lang="en-US" altLang="en-US" sz="3900" cap="none" dirty="0" smtClean="0"/>
              <a:t> 2014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85267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Feedback generatie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8665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BE" sz="3600" dirty="0"/>
              <a:t> Controleren correctheid oplossing</a:t>
            </a: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BE" sz="2800" dirty="0"/>
              <a:t>Waarom incorrect</a:t>
            </a: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BE" sz="2800" dirty="0"/>
              <a:t>Waar en hoe fout </a:t>
            </a:r>
            <a:r>
              <a:rPr lang="nl-BE" sz="2800" dirty="0" smtClean="0"/>
              <a:t>verbeteren (hint)</a:t>
            </a:r>
            <a:endParaRPr lang="nl-B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Iedereen </a:t>
            </a:r>
            <a:r>
              <a:rPr lang="nl-BE" sz="3600" dirty="0"/>
              <a:t>gelijke beoordeling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Handmatig analyseren fouten tijdrovend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2 principes feedback conceptuele problemen</a:t>
            </a: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BE" sz="2800" dirty="0"/>
              <a:t>Aanpassingsafstand</a:t>
            </a: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BE" sz="2800" dirty="0"/>
              <a:t>Tegenvoorbeeld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1356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6000" dirty="0" smtClean="0"/>
              <a:t>Toepassing: Examens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 Automatisch generatie probleem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Moeilijkheidsgraad kiezen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 Oplossing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Verdergaand eigen deeloplossing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Hints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 Feedback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Score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Helpen verbeteren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3256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Overzicht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98788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Ons </a:t>
            </a:r>
            <a:r>
              <a:rPr lang="nl-BE" sz="3600" dirty="0"/>
              <a:t>doel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err="1" smtClean="0"/>
              <a:t>Example-based</a:t>
            </a:r>
            <a:r>
              <a:rPr lang="nl-BE" sz="3600" dirty="0" smtClean="0"/>
              <a:t> </a:t>
            </a:r>
            <a:r>
              <a:rPr lang="nl-BE" sz="3600" dirty="0" err="1" smtClean="0"/>
              <a:t>learning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b="1" dirty="0" smtClean="0"/>
              <a:t> Spreadsheet tabel transformaties    </a:t>
            </a:r>
            <a:r>
              <a:rPr lang="nl-BE" sz="2600" dirty="0" smtClean="0"/>
              <a:t>[Harris en </a:t>
            </a:r>
            <a:r>
              <a:rPr lang="nl-BE" sz="2600" dirty="0" err="1" smtClean="0"/>
              <a:t>Gulwani</a:t>
            </a:r>
            <a:r>
              <a:rPr lang="nl-BE" sz="2600" dirty="0" smtClean="0"/>
              <a:t>, CACM 11]</a:t>
            </a:r>
            <a:r>
              <a:rPr lang="nl-BE" sz="2600" b="1" dirty="0" smtClean="0"/>
              <a:t> </a:t>
            </a:r>
            <a:endParaRPr lang="nl-BE" sz="2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err="1" smtClean="0"/>
              <a:t>Equation</a:t>
            </a:r>
            <a:r>
              <a:rPr lang="nl-BE" sz="3600" dirty="0" smtClean="0"/>
              <a:t> </a:t>
            </a:r>
            <a:r>
              <a:rPr lang="nl-BE" sz="3600" dirty="0" err="1" smtClean="0"/>
              <a:t>discovery</a:t>
            </a:r>
            <a:endParaRPr lang="nl-B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Conclusie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2187252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/>
              <a:t>Concept oplossing </a:t>
            </a:r>
            <a:r>
              <a:rPr lang="nl-BE" sz="6000" dirty="0" smtClean="0"/>
              <a:t>generatie</a:t>
            </a:r>
            <a:endParaRPr lang="en-US" sz="6000" dirty="0"/>
          </a:p>
        </p:txBody>
      </p:sp>
      <p:sp>
        <p:nvSpPr>
          <p:cNvPr id="7" name="Bent-Up Arrow 6"/>
          <p:cNvSpPr/>
          <p:nvPr/>
        </p:nvSpPr>
        <p:spPr>
          <a:xfrm rot="5400000">
            <a:off x="4436881" y="3824107"/>
            <a:ext cx="1400175" cy="1594049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9" y="2402237"/>
            <a:ext cx="6089057" cy="12879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656" y="3921044"/>
            <a:ext cx="4090701" cy="22709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66827" y="1971644"/>
            <a:ext cx="2990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/>
              <a:t>Voorbeeld input tabel: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562525" y="3459379"/>
            <a:ext cx="3184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/>
              <a:t>Voorbeeld output tabel:</a:t>
            </a:r>
            <a:endParaRPr lang="en-US" sz="2400" dirty="0"/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615889"/>
              </p:ext>
            </p:extLst>
          </p:nvPr>
        </p:nvGraphicFramePr>
        <p:xfrm>
          <a:off x="7394840" y="1860071"/>
          <a:ext cx="2602393" cy="1605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463103" y="5812215"/>
            <a:ext cx="160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/>
              <a:t>[Harris en Gulwani, CACM 11]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5734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Tabel</a:t>
            </a:r>
            <a:r>
              <a:rPr lang="en-US" sz="6000" dirty="0" smtClean="0"/>
              <a:t> </a:t>
            </a:r>
            <a:r>
              <a:rPr lang="en-US" sz="6000" dirty="0" err="1" smtClean="0"/>
              <a:t>transformaties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dirty="0" err="1" smtClean="0"/>
              <a:t>Een</a:t>
            </a:r>
            <a:r>
              <a:rPr lang="en-US" sz="3600" dirty="0" smtClean="0"/>
              <a:t> </a:t>
            </a:r>
            <a:r>
              <a:rPr lang="en-US" sz="3600" dirty="0" err="1" smtClean="0"/>
              <a:t>taal</a:t>
            </a:r>
            <a:r>
              <a:rPr lang="en-US" sz="3600" dirty="0" smtClean="0"/>
              <a:t> van </a:t>
            </a:r>
            <a:r>
              <a:rPr lang="en-US" sz="3600" dirty="0" err="1" smtClean="0"/>
              <a:t>programma’s</a:t>
            </a:r>
            <a:r>
              <a:rPr lang="en-US" sz="3600" dirty="0" smtClean="0"/>
              <a:t>: </a:t>
            </a:r>
            <a:r>
              <a:rPr lang="en-US" sz="3600" dirty="0" err="1" smtClean="0"/>
              <a:t>TableProg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44689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6000" dirty="0" smtClean="0"/>
              <a:t>Grammatica</a:t>
            </a:r>
            <a:endParaRPr lang="nl-BE" dirty="0">
              <a:solidFill>
                <a:srgbClr val="FF0000"/>
              </a:solidFill>
            </a:endParaRPr>
          </a:p>
        </p:txBody>
      </p:sp>
      <p:pic>
        <p:nvPicPr>
          <p:cNvPr id="4" name="Picture 3" descr="Syntax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19" y="1747973"/>
            <a:ext cx="7737045" cy="45269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99318" y="5743186"/>
            <a:ext cx="160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/>
              <a:t>[Harris en Gulwani, CACM 11]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65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Domein kennis</a:t>
            </a:r>
            <a:endParaRPr lang="en-US" sz="6000" dirty="0"/>
          </a:p>
        </p:txBody>
      </p:sp>
      <p:pic>
        <p:nvPicPr>
          <p:cNvPr id="6" name="Picture 5" descr="semantiek 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180" y="1799109"/>
            <a:ext cx="6113820" cy="3698728"/>
          </a:xfrm>
          <a:prstGeom prst="rect">
            <a:avLst/>
          </a:prstGeom>
        </p:spPr>
      </p:pic>
      <p:pic>
        <p:nvPicPr>
          <p:cNvPr id="7" name="Picture 6" descr="semantiek 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2" y="1749325"/>
            <a:ext cx="5859463" cy="36671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19263" y="5425654"/>
            <a:ext cx="270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/>
              <a:t>[Harris en Gulwani, CACM 11]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1413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Tabel</a:t>
            </a:r>
            <a:r>
              <a:rPr lang="en-US" sz="6000" dirty="0" smtClean="0"/>
              <a:t> </a:t>
            </a:r>
            <a:r>
              <a:rPr lang="en-US" sz="6000" dirty="0" err="1" smtClean="0"/>
              <a:t>transformaties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dirty="0" err="1" smtClean="0"/>
              <a:t>TableProg</a:t>
            </a:r>
            <a:endParaRPr lang="en-US" sz="3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600" dirty="0" err="1" smtClean="0"/>
              <a:t>Algoritme</a:t>
            </a:r>
            <a:r>
              <a:rPr lang="en-US" sz="3600" dirty="0" smtClean="0"/>
              <a:t>: </a:t>
            </a:r>
            <a:r>
              <a:rPr lang="en-US" sz="3600" dirty="0" err="1" smtClean="0"/>
              <a:t>ProgFromEx</a:t>
            </a:r>
            <a:endParaRPr lang="en-US" sz="3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600" dirty="0" err="1" smtClean="0"/>
              <a:t>Experimenten</a:t>
            </a:r>
            <a:endParaRPr lang="en-US" sz="3600" dirty="0" smtClean="0"/>
          </a:p>
          <a:p>
            <a:pPr marL="457200" indent="-457200">
              <a:buFont typeface="+mj-lt"/>
              <a:buAutoNum type="arabi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80517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Overzicht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Ons </a:t>
            </a:r>
            <a:r>
              <a:rPr lang="nl-BE" sz="3600" dirty="0"/>
              <a:t>doel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err="1" smtClean="0"/>
              <a:t>Example-based</a:t>
            </a:r>
            <a:r>
              <a:rPr lang="nl-BE" sz="3600" dirty="0" smtClean="0"/>
              <a:t> </a:t>
            </a:r>
            <a:r>
              <a:rPr lang="nl-BE" sz="3600" dirty="0" err="1" smtClean="0"/>
              <a:t>learning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Spreadsheet tabel transformaties </a:t>
            </a:r>
            <a:endParaRPr lang="nl-B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b="1" dirty="0" smtClean="0"/>
              <a:t> </a:t>
            </a:r>
            <a:r>
              <a:rPr lang="nl-BE" sz="3600" b="1" dirty="0" err="1" smtClean="0"/>
              <a:t>Equation</a:t>
            </a:r>
            <a:r>
              <a:rPr lang="nl-BE" sz="3600" b="1" dirty="0" smtClean="0"/>
              <a:t> </a:t>
            </a:r>
            <a:r>
              <a:rPr lang="nl-BE" sz="3600" b="1" dirty="0" err="1" smtClean="0"/>
              <a:t>discovery</a:t>
            </a:r>
            <a:r>
              <a:rPr lang="nl-BE" sz="3600" b="1" dirty="0" smtClean="0"/>
              <a:t> 			       </a:t>
            </a:r>
            <a:r>
              <a:rPr lang="nl-BE" sz="2600" dirty="0" smtClean="0"/>
              <a:t>[</a:t>
            </a:r>
            <a:r>
              <a:rPr lang="nl-BE" sz="2600" dirty="0" err="1" smtClean="0"/>
              <a:t>Todorovski</a:t>
            </a:r>
            <a:r>
              <a:rPr lang="nl-BE" sz="2600" dirty="0" smtClean="0"/>
              <a:t>, LNAI 07]</a:t>
            </a:r>
            <a:endParaRPr lang="nl-BE" sz="2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Conclusie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3555704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6000" dirty="0" smtClean="0"/>
              <a:t>Definitie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67023"/>
            <a:ext cx="10058400" cy="2523954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 dirty="0" smtClean="0"/>
              <a:t>“</a:t>
            </a:r>
            <a:r>
              <a:rPr lang="en-US" sz="3600" b="1" i="1" dirty="0" smtClean="0"/>
              <a:t>Equation </a:t>
            </a:r>
            <a:r>
              <a:rPr lang="en-US" sz="3600" b="1" i="1" dirty="0"/>
              <a:t>discovery </a:t>
            </a:r>
            <a:r>
              <a:rPr lang="en-US" sz="3600" i="1" dirty="0"/>
              <a:t>is a machine learning task that deals with the problem of learning </a:t>
            </a:r>
            <a:r>
              <a:rPr lang="en-US" sz="3600" b="1" i="1" dirty="0"/>
              <a:t>quantitative laws and models</a:t>
            </a:r>
            <a:r>
              <a:rPr lang="en-US" sz="3600" i="1" dirty="0"/>
              <a:t>, expressed in the form of equations, in collections of measured </a:t>
            </a:r>
            <a:r>
              <a:rPr lang="en-US" sz="3600" b="1" i="1" dirty="0"/>
              <a:t>numeric data</a:t>
            </a:r>
            <a:r>
              <a:rPr lang="en-US" sz="3600" i="1" dirty="0" smtClean="0"/>
              <a:t>.” 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 dirty="0" smtClean="0"/>
              <a:t>– </a:t>
            </a:r>
            <a:r>
              <a:rPr lang="en-US" sz="3600" dirty="0" smtClean="0"/>
              <a:t>Encyclopedia of machine learning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3311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Overzicht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Ons doel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err="1" smtClean="0"/>
              <a:t>Example-based</a:t>
            </a:r>
            <a:r>
              <a:rPr lang="nl-BE" sz="3600" dirty="0" smtClean="0"/>
              <a:t> </a:t>
            </a:r>
            <a:r>
              <a:rPr lang="nl-BE" sz="3600" dirty="0" err="1" smtClean="0"/>
              <a:t>learning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Spreadsheet tabel transformaties </a:t>
            </a:r>
            <a:endParaRPr lang="nl-B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err="1" smtClean="0"/>
              <a:t>Equation</a:t>
            </a:r>
            <a:r>
              <a:rPr lang="nl-BE" sz="3600" dirty="0" smtClean="0"/>
              <a:t> </a:t>
            </a:r>
            <a:r>
              <a:rPr lang="nl-BE" sz="3600" dirty="0" err="1" smtClean="0"/>
              <a:t>discovery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smtClean="0"/>
              <a:t>Conclusie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3727844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err="1">
                <a:solidFill>
                  <a:schemeClr val="tx1"/>
                </a:solidFill>
              </a:rPr>
              <a:t>Inductive</a:t>
            </a:r>
            <a:r>
              <a:rPr lang="nl-BE" sz="6000" dirty="0">
                <a:solidFill>
                  <a:schemeClr val="tx1"/>
                </a:solidFill>
              </a:rPr>
              <a:t> </a:t>
            </a:r>
            <a:r>
              <a:rPr lang="nl-BE" sz="6000" dirty="0" err="1" smtClean="0">
                <a:solidFill>
                  <a:schemeClr val="tx1"/>
                </a:solidFill>
              </a:rPr>
              <a:t>language</a:t>
            </a:r>
            <a:r>
              <a:rPr lang="nl-BE" sz="6000" dirty="0" smtClean="0">
                <a:solidFill>
                  <a:schemeClr val="tx1"/>
                </a:solidFill>
              </a:rPr>
              <a:t> </a:t>
            </a:r>
            <a:r>
              <a:rPr lang="nl-BE" sz="6000" dirty="0">
                <a:solidFill>
                  <a:schemeClr val="tx1"/>
                </a:solidFill>
              </a:rPr>
              <a:t>b</a:t>
            </a:r>
            <a:r>
              <a:rPr lang="nl-BE" sz="6000" dirty="0" smtClean="0">
                <a:solidFill>
                  <a:schemeClr val="tx1"/>
                </a:solidFill>
              </a:rPr>
              <a:t>ias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err="1" smtClean="0"/>
              <a:t>Inductive</a:t>
            </a:r>
            <a:r>
              <a:rPr lang="nl-BE" sz="3600" dirty="0" smtClean="0"/>
              <a:t> bias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smtClean="0"/>
              <a:t>3 Types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Language bias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Search bias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err="1" smtClean="0"/>
              <a:t>Validation</a:t>
            </a:r>
            <a:r>
              <a:rPr lang="nl-BE" sz="2800" dirty="0" smtClean="0"/>
              <a:t> bias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err="1" smtClean="0"/>
              <a:t>Declaratief</a:t>
            </a:r>
            <a:r>
              <a:rPr lang="nl-BE" sz="3600" dirty="0" smtClean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14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/>
              <a:t>Context vrije </a:t>
            </a:r>
            <a:r>
              <a:rPr lang="nl-BE" sz="6000" dirty="0" smtClean="0"/>
              <a:t>grammatica (1)</a:t>
            </a:r>
            <a:endParaRPr lang="en-US" sz="6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21620" y="2182096"/>
            <a:ext cx="10548761" cy="2493809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 dirty="0" smtClean="0"/>
              <a:t>“A </a:t>
            </a:r>
            <a:r>
              <a:rPr lang="en-US" sz="3600" b="1" i="1" dirty="0" smtClean="0"/>
              <a:t>context free grammar </a:t>
            </a:r>
            <a:r>
              <a:rPr lang="en-US" sz="3600" i="1" dirty="0" smtClean="0"/>
              <a:t>consists of a finite set of variables , each of them representing a subclass of </a:t>
            </a:r>
            <a:r>
              <a:rPr lang="en-US" sz="3600" i="1" dirty="0" err="1" smtClean="0"/>
              <a:t>subexpressions</a:t>
            </a:r>
            <a:r>
              <a:rPr lang="en-US" sz="3600" i="1" dirty="0" smtClean="0"/>
              <a:t> or phrases in the language represented by the grammar.”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3600" i="1" dirty="0" smtClean="0"/>
              <a:t>- </a:t>
            </a:r>
            <a:r>
              <a:rPr lang="nl-BE" sz="3600" i="1" dirty="0" err="1" smtClean="0"/>
              <a:t>Todorovski</a:t>
            </a:r>
            <a:r>
              <a:rPr lang="nl-BE" sz="3600" i="1" dirty="0" smtClean="0"/>
              <a:t> &amp; </a:t>
            </a:r>
            <a:r>
              <a:rPr lang="nl-BE" sz="3600" i="1" dirty="0" err="1" smtClean="0"/>
              <a:t>Džeroski</a:t>
            </a: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2352575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/>
              <a:t>Context vrije grammatica </a:t>
            </a:r>
            <a:r>
              <a:rPr lang="nl-BE" sz="6000" dirty="0" smtClean="0"/>
              <a:t>(2)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l-BE" sz="3600" dirty="0" smtClean="0"/>
              <a:t>  Voorbeeld </a:t>
            </a:r>
            <a:r>
              <a:rPr lang="nl-BE" sz="3600" dirty="0" err="1" smtClean="0">
                <a:solidFill>
                  <a:srgbClr val="FF0000"/>
                </a:solidFill>
              </a:rPr>
              <a:t>language</a:t>
            </a:r>
            <a:r>
              <a:rPr lang="nl-BE" sz="3600" dirty="0" smtClean="0">
                <a:solidFill>
                  <a:srgbClr val="FF0000"/>
                </a:solidFill>
              </a:rPr>
              <a:t> bias</a:t>
            </a:r>
            <a:r>
              <a:rPr lang="nl-BE" sz="3600" dirty="0" smtClean="0"/>
              <a:t>: </a:t>
            </a:r>
            <a:br>
              <a:rPr lang="nl-BE" sz="3600" dirty="0" smtClean="0"/>
            </a:br>
            <a:r>
              <a:rPr lang="nl-BE" sz="3600" dirty="0" smtClean="0"/>
              <a:t>	context vrije grammatica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 </a:t>
            </a:r>
            <a:r>
              <a:rPr lang="nl-BE" sz="3600" dirty="0" err="1" smtClean="0"/>
              <a:t>Parse</a:t>
            </a:r>
            <a:r>
              <a:rPr lang="nl-BE" sz="3600" dirty="0" smtClean="0"/>
              <a:t> tree</a:t>
            </a:r>
            <a:endParaRPr lang="nl-BE" sz="3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err="1" smtClean="0"/>
              <a:t>Parse</a:t>
            </a:r>
            <a:r>
              <a:rPr lang="nl-BE" sz="2800" dirty="0" smtClean="0"/>
              <a:t> </a:t>
            </a:r>
            <a:r>
              <a:rPr lang="nl-BE" sz="2800" dirty="0" err="1" smtClean="0"/>
              <a:t>task</a:t>
            </a:r>
            <a:endParaRPr lang="nl-BE" sz="28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err="1" smtClean="0"/>
              <a:t>Parse</a:t>
            </a:r>
            <a:r>
              <a:rPr lang="nl-BE" sz="2800" dirty="0" smtClean="0"/>
              <a:t> </a:t>
            </a:r>
            <a:r>
              <a:rPr lang="nl-BE" sz="2800" dirty="0" err="1" smtClean="0"/>
              <a:t>generation</a:t>
            </a:r>
            <a:endParaRPr lang="nl-BE" sz="2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053" y="3322765"/>
            <a:ext cx="4652279" cy="28770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402" y="1827732"/>
            <a:ext cx="4098930" cy="114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79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Overzicht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Ons </a:t>
            </a:r>
            <a:r>
              <a:rPr lang="nl-BE" sz="3600" dirty="0"/>
              <a:t>doel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err="1" smtClean="0"/>
              <a:t>Example-based</a:t>
            </a:r>
            <a:r>
              <a:rPr lang="nl-BE" sz="3600" dirty="0" smtClean="0"/>
              <a:t> </a:t>
            </a:r>
            <a:r>
              <a:rPr lang="nl-BE" sz="3600" dirty="0" err="1" smtClean="0"/>
              <a:t>learning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Spreadsheet tabel transformaties </a:t>
            </a:r>
            <a:endParaRPr lang="nl-B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err="1" smtClean="0"/>
              <a:t>Equation</a:t>
            </a:r>
            <a:r>
              <a:rPr lang="nl-BE" sz="3600" dirty="0" smtClean="0"/>
              <a:t> </a:t>
            </a:r>
            <a:r>
              <a:rPr lang="nl-BE" sz="3600" dirty="0" err="1" smtClean="0"/>
              <a:t>discovery</a:t>
            </a:r>
            <a:endParaRPr lang="nl-B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b="1" dirty="0" smtClean="0"/>
              <a:t> Conclusie</a:t>
            </a:r>
            <a:endParaRPr lang="nl-BE" sz="3600" b="1" dirty="0"/>
          </a:p>
        </p:txBody>
      </p:sp>
    </p:spTree>
    <p:extLst>
      <p:ext uri="{BB962C8B-B14F-4D97-AF65-F5344CB8AC3E}">
        <p14:creationId xmlns:p14="http://schemas.microsoft.com/office/powerpoint/2010/main" val="3246322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Conclusie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nl-BE" sz="3600" dirty="0" smtClean="0">
                <a:solidFill>
                  <a:schemeClr val="tx1"/>
                </a:solidFill>
              </a:rPr>
              <a:t> Ons doel: Flash Fill en Equation Discovery combineren </a:t>
            </a:r>
          </a:p>
          <a:p>
            <a:pPr>
              <a:buFont typeface="Arial"/>
              <a:buChar char="•"/>
            </a:pPr>
            <a:r>
              <a:rPr lang="nl-BE" sz="3600" dirty="0">
                <a:solidFill>
                  <a:schemeClr val="tx1"/>
                </a:solidFill>
              </a:rPr>
              <a:t> </a:t>
            </a:r>
            <a:r>
              <a:rPr lang="nl-BE" sz="3600" dirty="0" smtClean="0">
                <a:solidFill>
                  <a:schemeClr val="tx1"/>
                </a:solidFill>
              </a:rPr>
              <a:t>Grammatica</a:t>
            </a:r>
          </a:p>
          <a:p>
            <a:pPr>
              <a:buFont typeface="Arial"/>
              <a:buChar char="•"/>
            </a:pPr>
            <a:r>
              <a:rPr lang="nl-BE" sz="3600" dirty="0">
                <a:solidFill>
                  <a:schemeClr val="tx1"/>
                </a:solidFill>
              </a:rPr>
              <a:t> </a:t>
            </a:r>
            <a:r>
              <a:rPr lang="nl-BE" sz="3600" dirty="0" smtClean="0">
                <a:solidFill>
                  <a:schemeClr val="tx1"/>
                </a:solidFill>
              </a:rPr>
              <a:t>Genereren van verschillende opties</a:t>
            </a:r>
            <a:endParaRPr lang="nl-BE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372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Papers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3200" b="1" dirty="0" smtClean="0"/>
              <a:t> Spreadsheet </a:t>
            </a:r>
            <a:r>
              <a:rPr lang="nl-BE" sz="3200" b="1" dirty="0" err="1"/>
              <a:t>Table</a:t>
            </a:r>
            <a:r>
              <a:rPr lang="nl-BE" sz="3200" b="1" dirty="0"/>
              <a:t> </a:t>
            </a:r>
            <a:r>
              <a:rPr lang="nl-BE" sz="3200" b="1" dirty="0" err="1"/>
              <a:t>Transformations</a:t>
            </a:r>
            <a:r>
              <a:rPr lang="nl-BE" sz="3200" b="1" dirty="0"/>
              <a:t> </a:t>
            </a:r>
            <a:r>
              <a:rPr lang="nl-BE" sz="3200" b="1" dirty="0" err="1"/>
              <a:t>from</a:t>
            </a:r>
            <a:r>
              <a:rPr lang="nl-BE" sz="3200" b="1" dirty="0"/>
              <a:t> </a:t>
            </a:r>
            <a:r>
              <a:rPr lang="nl-BE" sz="3200" b="1" dirty="0" err="1"/>
              <a:t>Examples</a:t>
            </a:r>
            <a:r>
              <a:rPr lang="nl-BE" sz="3200" dirty="0" smtClean="0"/>
              <a:t>,</a:t>
            </a:r>
            <a:br>
              <a:rPr lang="nl-BE" sz="3200" dirty="0" smtClean="0"/>
            </a:br>
            <a:r>
              <a:rPr lang="nl-BE" sz="3200" dirty="0" smtClean="0"/>
              <a:t>   CACM, </a:t>
            </a:r>
            <a:r>
              <a:rPr lang="nl-BE" sz="3200" dirty="0"/>
              <a:t>W.R. Harris, S. </a:t>
            </a:r>
            <a:r>
              <a:rPr lang="nl-BE" sz="3200" dirty="0" err="1" smtClean="0"/>
              <a:t>Gulwani</a:t>
            </a:r>
            <a:endParaRPr lang="nl-BE" sz="32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3200" b="1" dirty="0" smtClean="0"/>
              <a:t> </a:t>
            </a:r>
            <a:r>
              <a:rPr lang="nl-BE" sz="3200" b="1" dirty="0" err="1" smtClean="0"/>
              <a:t>Example-Based</a:t>
            </a:r>
            <a:r>
              <a:rPr lang="nl-BE" sz="3200" b="1" dirty="0" smtClean="0"/>
              <a:t> </a:t>
            </a:r>
            <a:r>
              <a:rPr lang="nl-BE" sz="3200" b="1" dirty="0"/>
              <a:t>Learning in Computer-</a:t>
            </a:r>
            <a:r>
              <a:rPr lang="nl-BE" sz="3200" b="1" dirty="0" err="1"/>
              <a:t>Aided</a:t>
            </a:r>
            <a:r>
              <a:rPr lang="nl-BE" sz="3200" b="1" dirty="0"/>
              <a:t> </a:t>
            </a:r>
            <a:r>
              <a:rPr lang="nl-BE" sz="3200" b="1" dirty="0" smtClean="0"/>
              <a:t>STEM</a:t>
            </a:r>
            <a:br>
              <a:rPr lang="nl-BE" sz="3200" b="1" dirty="0" smtClean="0"/>
            </a:br>
            <a:r>
              <a:rPr lang="nl-BE" sz="3200" b="1" dirty="0" smtClean="0"/>
              <a:t>  </a:t>
            </a:r>
            <a:r>
              <a:rPr lang="nl-BE" sz="3200" b="1" dirty="0" err="1" smtClean="0"/>
              <a:t>Education</a:t>
            </a:r>
            <a:r>
              <a:rPr lang="nl-BE" sz="3200" dirty="0"/>
              <a:t>, </a:t>
            </a:r>
            <a:r>
              <a:rPr lang="nl-BE" sz="3200" dirty="0" smtClean="0"/>
              <a:t>CACM 2014, </a:t>
            </a:r>
            <a:r>
              <a:rPr lang="nl-BE" sz="3200" dirty="0" err="1"/>
              <a:t>Sumit</a:t>
            </a:r>
            <a:r>
              <a:rPr lang="nl-BE" sz="3200" dirty="0"/>
              <a:t> </a:t>
            </a:r>
            <a:r>
              <a:rPr lang="nl-BE" sz="3200" dirty="0" err="1" smtClean="0"/>
              <a:t>Gulwani</a:t>
            </a:r>
            <a:endParaRPr lang="nl-BE" sz="32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3200" b="1" dirty="0" smtClean="0"/>
              <a:t> </a:t>
            </a:r>
            <a:r>
              <a:rPr lang="nl-BE" sz="3200" b="1" dirty="0" err="1" smtClean="0"/>
              <a:t>Integrating</a:t>
            </a:r>
            <a:r>
              <a:rPr lang="nl-BE" sz="3200" b="1" dirty="0" smtClean="0"/>
              <a:t> </a:t>
            </a:r>
            <a:r>
              <a:rPr lang="nl-BE" sz="3200" b="1" dirty="0"/>
              <a:t>domain </a:t>
            </a:r>
            <a:r>
              <a:rPr lang="nl-BE" sz="3200" b="1" dirty="0" err="1"/>
              <a:t>knowledge</a:t>
            </a:r>
            <a:r>
              <a:rPr lang="nl-BE" sz="3200" b="1" dirty="0"/>
              <a:t> in </a:t>
            </a:r>
            <a:r>
              <a:rPr lang="nl-BE" sz="3200" b="1" dirty="0" err="1"/>
              <a:t>equation</a:t>
            </a:r>
            <a:r>
              <a:rPr lang="nl-BE" sz="3200" b="1" dirty="0"/>
              <a:t> </a:t>
            </a:r>
            <a:r>
              <a:rPr lang="nl-BE" sz="3200" b="1" dirty="0" err="1" smtClean="0"/>
              <a:t>discovery</a:t>
            </a:r>
            <a:r>
              <a:rPr lang="nl-BE" sz="3200" dirty="0" smtClean="0"/>
              <a:t>, </a:t>
            </a:r>
            <a:br>
              <a:rPr lang="nl-BE" sz="3200" dirty="0" smtClean="0"/>
            </a:br>
            <a:r>
              <a:rPr lang="nl-BE" sz="3200" dirty="0" smtClean="0"/>
              <a:t>   LNCS </a:t>
            </a:r>
            <a:r>
              <a:rPr lang="nl-BE" sz="3200" dirty="0"/>
              <a:t>4660, Springer Berlin </a:t>
            </a:r>
            <a:r>
              <a:rPr lang="nl-BE" sz="3200" dirty="0" smtClean="0"/>
              <a:t>Heidelberg, 2007, </a:t>
            </a:r>
            <a:r>
              <a:rPr lang="nl-BE" sz="3200" dirty="0" err="1" smtClean="0"/>
              <a:t>Todorovski</a:t>
            </a:r>
            <a:r>
              <a:rPr lang="nl-BE" sz="3200" dirty="0" smtClean="0"/>
              <a:t>,</a:t>
            </a:r>
            <a:br>
              <a:rPr lang="nl-BE" sz="3200" dirty="0" smtClean="0"/>
            </a:br>
            <a:r>
              <a:rPr lang="nl-BE" sz="3200" dirty="0" smtClean="0"/>
              <a:t>   </a:t>
            </a:r>
            <a:r>
              <a:rPr lang="nl-BE" sz="3200" dirty="0" err="1" smtClean="0"/>
              <a:t>Ljupčo</a:t>
            </a:r>
            <a:r>
              <a:rPr lang="nl-BE" sz="3200" dirty="0"/>
              <a:t>, </a:t>
            </a:r>
            <a:r>
              <a:rPr lang="nl-BE" sz="3200" dirty="0" err="1"/>
              <a:t>and</a:t>
            </a:r>
            <a:r>
              <a:rPr lang="nl-BE" sz="3200" dirty="0"/>
              <a:t> </a:t>
            </a:r>
            <a:r>
              <a:rPr lang="nl-BE" sz="3200" dirty="0" err="1"/>
              <a:t>Sašo</a:t>
            </a:r>
            <a:r>
              <a:rPr lang="nl-BE" sz="3200" dirty="0"/>
              <a:t> </a:t>
            </a:r>
            <a:r>
              <a:rPr lang="nl-BE" sz="3200" dirty="0" err="1" smtClean="0"/>
              <a:t>Džeroski</a:t>
            </a:r>
            <a:endParaRPr lang="nl-BE" sz="32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3200" dirty="0"/>
              <a:t> </a:t>
            </a:r>
            <a:r>
              <a:rPr lang="nl-BE" sz="3200" b="1" dirty="0" err="1" smtClean="0"/>
              <a:t>Equation</a:t>
            </a:r>
            <a:r>
              <a:rPr lang="nl-BE" sz="3200" b="1" dirty="0" smtClean="0"/>
              <a:t> </a:t>
            </a:r>
            <a:r>
              <a:rPr lang="nl-BE" sz="3200" b="1" dirty="0"/>
              <a:t>Discovery</a:t>
            </a:r>
            <a:r>
              <a:rPr lang="nl-BE" sz="3200" dirty="0"/>
              <a:t>, </a:t>
            </a:r>
            <a:r>
              <a:rPr lang="nl-BE" sz="3200" dirty="0" err="1"/>
              <a:t>Enclyclopedia</a:t>
            </a:r>
            <a:r>
              <a:rPr lang="nl-BE" sz="3200" dirty="0"/>
              <a:t> of Machine </a:t>
            </a:r>
            <a:r>
              <a:rPr lang="nl-BE" sz="3200" dirty="0" smtClean="0"/>
              <a:t>Learning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58326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11500" dirty="0" smtClean="0"/>
              <a:t>Vragen?</a:t>
            </a:r>
            <a:endParaRPr lang="en-US" sz="11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46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Overzicht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b="1" dirty="0" smtClean="0"/>
              <a:t> Ons doel</a:t>
            </a:r>
            <a:endParaRPr lang="nl-BE" sz="3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err="1" smtClean="0"/>
              <a:t>Example-based</a:t>
            </a:r>
            <a:r>
              <a:rPr lang="nl-BE" sz="3600" dirty="0" smtClean="0"/>
              <a:t> </a:t>
            </a:r>
            <a:r>
              <a:rPr lang="nl-BE" sz="3600" dirty="0" err="1" smtClean="0"/>
              <a:t>learning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Spreadsheet tabel transformaties </a:t>
            </a:r>
            <a:endParaRPr lang="nl-B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err="1" smtClean="0"/>
              <a:t>Equation</a:t>
            </a:r>
            <a:r>
              <a:rPr lang="nl-BE" sz="3600" dirty="0" smtClean="0"/>
              <a:t> </a:t>
            </a:r>
            <a:r>
              <a:rPr lang="nl-BE" sz="3600" dirty="0" err="1" smtClean="0"/>
              <a:t>discovery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smtClean="0"/>
              <a:t>Conclusie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2403740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End-user </a:t>
            </a:r>
            <a:r>
              <a:rPr lang="nl-BE" sz="6000" dirty="0" err="1"/>
              <a:t>p</a:t>
            </a:r>
            <a:r>
              <a:rPr lang="nl-BE" sz="6000" dirty="0" err="1" smtClean="0"/>
              <a:t>rogramming</a:t>
            </a:r>
            <a:endParaRPr lang="en-US" sz="6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64982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212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F427E8-B20D-1C40-B1A7-2751BED141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A9BC7C-A858-9E48-B984-5C8762703E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981DFC-6359-9B42-A97E-EE1A67C272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159" y="1755028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Flash </a:t>
            </a:r>
            <a:r>
              <a:rPr lang="nl-BE" sz="3600" dirty="0" err="1" smtClean="0"/>
              <a:t>fill</a:t>
            </a:r>
            <a:r>
              <a:rPr lang="nl-BE" sz="3600" dirty="0" smtClean="0"/>
              <a:t> voor getallen</a:t>
            </a:r>
          </a:p>
          <a:p>
            <a:pPr lvl="2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BE" sz="2800" dirty="0" err="1" smtClean="0"/>
              <a:t>Equation</a:t>
            </a:r>
            <a:r>
              <a:rPr lang="nl-BE" sz="2800" dirty="0" smtClean="0"/>
              <a:t> </a:t>
            </a:r>
            <a:r>
              <a:rPr lang="nl-BE" sz="2800" dirty="0" err="1" smtClean="0"/>
              <a:t>discovery</a:t>
            </a:r>
            <a:r>
              <a:rPr lang="nl-BE" sz="2800" dirty="0" smtClean="0"/>
              <a:t> voor nodig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3600" dirty="0" smtClean="0"/>
              <a:t> Voorbeeld</a:t>
            </a:r>
            <a:endParaRPr lang="en-US" sz="3600" dirty="0" smtClean="0"/>
          </a:p>
          <a:p>
            <a:pPr marL="201168" lvl="1" indent="0">
              <a:buNone/>
            </a:pPr>
            <a:r>
              <a:rPr lang="nl-BE" sz="3200" dirty="0" smtClean="0"/>
              <a:t>					</a:t>
            </a:r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Ons doel</a:t>
            </a:r>
            <a:endParaRPr lang="en-US" sz="6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76" y="3997412"/>
            <a:ext cx="658199" cy="69284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364469" y="3766708"/>
            <a:ext cx="15142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889981"/>
              </p:ext>
            </p:extLst>
          </p:nvPr>
        </p:nvGraphicFramePr>
        <p:xfrm>
          <a:off x="384049" y="3465576"/>
          <a:ext cx="4561156" cy="2743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40289"/>
                <a:gridCol w="1140289"/>
                <a:gridCol w="1140289"/>
                <a:gridCol w="1140289"/>
              </a:tblGrid>
              <a:tr h="4467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X1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X2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X3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7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467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67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67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67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477751"/>
              </p:ext>
            </p:extLst>
          </p:nvPr>
        </p:nvGraphicFramePr>
        <p:xfrm>
          <a:off x="7152911" y="3465576"/>
          <a:ext cx="4568000" cy="2743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42000"/>
                <a:gridCol w="1142000"/>
                <a:gridCol w="1142000"/>
                <a:gridCol w="1142000"/>
              </a:tblGrid>
              <a:tr h="455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X1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X2</a:t>
                      </a:r>
                      <a:endParaRPr lang="en-US" sz="2400" dirty="0"/>
                    </a:p>
                  </a:txBody>
                  <a:tcP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X3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55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343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5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81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5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289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5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938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Overzicht</a:t>
            </a:r>
            <a:endParaRPr lang="nl-B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99731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Ons </a:t>
            </a:r>
            <a:r>
              <a:rPr lang="nl-BE" sz="3600" dirty="0"/>
              <a:t>doel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b="1" dirty="0"/>
              <a:t> </a:t>
            </a:r>
            <a:r>
              <a:rPr lang="nl-BE" sz="3600" b="1" dirty="0" err="1" smtClean="0"/>
              <a:t>Example-based</a:t>
            </a:r>
            <a:r>
              <a:rPr lang="nl-BE" sz="3600" b="1" dirty="0" smtClean="0"/>
              <a:t> </a:t>
            </a:r>
            <a:r>
              <a:rPr lang="nl-BE" sz="3600" b="1" dirty="0" err="1" smtClean="0"/>
              <a:t>learning</a:t>
            </a:r>
            <a:r>
              <a:rPr lang="nl-BE" sz="3600" b="1" dirty="0"/>
              <a:t> </a:t>
            </a:r>
            <a:r>
              <a:rPr lang="nl-BE" sz="3600" b="1" dirty="0" smtClean="0"/>
              <a:t>			</a:t>
            </a:r>
            <a:r>
              <a:rPr lang="nl-BE" sz="2600" dirty="0" smtClean="0"/>
              <a:t>[</a:t>
            </a:r>
            <a:r>
              <a:rPr lang="nl-BE" sz="2600" dirty="0" err="1" smtClean="0"/>
              <a:t>Gulwani</a:t>
            </a:r>
            <a:r>
              <a:rPr lang="nl-BE" sz="2600" dirty="0" smtClean="0"/>
              <a:t>, CACM 14]</a:t>
            </a:r>
            <a:endParaRPr lang="nl-BE" sz="30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Spreadsheet tabel transformaties </a:t>
            </a:r>
            <a:endParaRPr lang="nl-BE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600" dirty="0" err="1" smtClean="0"/>
              <a:t>Equation</a:t>
            </a:r>
            <a:r>
              <a:rPr lang="nl-BE" sz="3600" dirty="0" smtClean="0"/>
              <a:t> </a:t>
            </a:r>
            <a:r>
              <a:rPr lang="nl-BE" sz="3600" dirty="0" err="1" smtClean="0"/>
              <a:t>discovery</a:t>
            </a:r>
            <a:endParaRPr lang="nl-BE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err="1" smtClean="0"/>
              <a:t>Conlusie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459479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6000" dirty="0" smtClean="0"/>
              <a:t>Vergelijking: soorten problemen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306" y="1846052"/>
            <a:ext cx="4937760" cy="736282"/>
          </a:xfrm>
        </p:spPr>
        <p:txBody>
          <a:bodyPr>
            <a:normAutofit/>
          </a:bodyPr>
          <a:lstStyle/>
          <a:p>
            <a:r>
              <a:rPr lang="nl-BE" sz="4000" dirty="0" smtClean="0">
                <a:solidFill>
                  <a:schemeClr val="bg2">
                    <a:lumMod val="50000"/>
                  </a:schemeClr>
                </a:solidFill>
              </a:rPr>
              <a:t>Conceptueel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306" y="2518326"/>
            <a:ext cx="5726214" cy="33782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</a:t>
            </a:r>
            <a:r>
              <a:rPr lang="nl-BE" sz="3200" dirty="0" smtClean="0"/>
              <a:t>Geen beslissingsmethode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200" dirty="0" smtClean="0"/>
              <a:t> Creatief denken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200" dirty="0" smtClean="0"/>
              <a:t> Bewijs en Constructie problemen</a:t>
            </a:r>
          </a:p>
          <a:p>
            <a:r>
              <a:rPr lang="nl-BE" sz="3200" dirty="0" smtClean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29400" y="1846052"/>
            <a:ext cx="4937760" cy="736282"/>
          </a:xfrm>
        </p:spPr>
        <p:txBody>
          <a:bodyPr>
            <a:normAutofit/>
          </a:bodyPr>
          <a:lstStyle/>
          <a:p>
            <a:r>
              <a:rPr lang="nl-BE" sz="4000" dirty="0" smtClean="0">
                <a:solidFill>
                  <a:schemeClr val="bg2">
                    <a:lumMod val="50000"/>
                  </a:schemeClr>
                </a:solidFill>
              </a:rPr>
              <a:t>procedureel</a:t>
            </a:r>
            <a:endParaRPr 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29400" y="2582334"/>
            <a:ext cx="4937760" cy="3378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sz="3200" dirty="0" smtClean="0"/>
              <a:t> Beslissingsmethode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200" dirty="0" smtClean="0"/>
              <a:t> Memoriseren en toepassen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9432" y="1846052"/>
            <a:ext cx="5919020" cy="26571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60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 smtClean="0"/>
              <a:t>Probleem generatie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smtClean="0"/>
              <a:t>Genereren </a:t>
            </a:r>
            <a:r>
              <a:rPr lang="nl-BE" sz="3600" dirty="0" err="1"/>
              <a:t>adhv</a:t>
            </a:r>
            <a:r>
              <a:rPr lang="nl-BE" sz="3600" dirty="0"/>
              <a:t> voorbeeld problemen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Voordelen</a:t>
            </a:r>
            <a:endParaRPr lang="nl-BE" sz="3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Moeilijkheidsgraad bepalen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Voorkomen spieken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Copyright problemen vermijden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smtClean="0"/>
              <a:t>2 </a:t>
            </a:r>
            <a:r>
              <a:rPr lang="nl-BE" sz="3600" dirty="0"/>
              <a:t>principes conceptuele probleem generatie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err="1" smtClean="0"/>
              <a:t>Example-based</a:t>
            </a:r>
            <a:r>
              <a:rPr lang="nl-BE" sz="2800" dirty="0" smtClean="0"/>
              <a:t> template generatie</a:t>
            </a:r>
            <a:endParaRPr lang="nl-BE" sz="2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/>
              <a:t>Probleem genereren </a:t>
            </a:r>
            <a:r>
              <a:rPr lang="nl-BE" sz="2800" dirty="0" err="1"/>
              <a:t>dmv</a:t>
            </a:r>
            <a:r>
              <a:rPr lang="nl-BE" sz="2800" dirty="0"/>
              <a:t> oplossing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1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6000" dirty="0"/>
              <a:t>O</a:t>
            </a:r>
            <a:r>
              <a:rPr lang="nl-BE" sz="6000" dirty="0" smtClean="0"/>
              <a:t>plossing generatie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3600" dirty="0" smtClean="0"/>
              <a:t> Automatisch </a:t>
            </a:r>
            <a:r>
              <a:rPr lang="nl-BE" sz="3600" dirty="0"/>
              <a:t>generen oplossing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smtClean="0"/>
              <a:t>Belang</a:t>
            </a:r>
            <a:endParaRPr lang="nl-BE" sz="3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Voorbeeld oplossing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Oplossing op basis van deeloplossing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Hints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3600" dirty="0"/>
              <a:t> </a:t>
            </a:r>
            <a:r>
              <a:rPr lang="nl-BE" sz="3600" dirty="0" smtClean="0"/>
              <a:t>2 </a:t>
            </a:r>
            <a:r>
              <a:rPr lang="nl-BE" sz="3600" dirty="0"/>
              <a:t>principes conceptuele oplossing generatie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Redeneren over voorbeelden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800" dirty="0" smtClean="0"/>
              <a:t>Enkel oplossingen met kleine oplossingslengte</a:t>
            </a:r>
          </a:p>
        </p:txBody>
      </p:sp>
    </p:spTree>
    <p:extLst>
      <p:ext uri="{BB962C8B-B14F-4D97-AF65-F5344CB8AC3E}">
        <p14:creationId xmlns:p14="http://schemas.microsoft.com/office/powerpoint/2010/main" val="2065792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767</TotalTime>
  <Words>621</Words>
  <Application>Microsoft Macintosh PowerPoint</Application>
  <PresentationFormat>Custom</PresentationFormat>
  <Paragraphs>215</Paragraphs>
  <Slides>26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Retrospect</vt:lpstr>
      <vt:lpstr>Flash Fill and  Equation Discovery</vt:lpstr>
      <vt:lpstr>Overzicht</vt:lpstr>
      <vt:lpstr>Overzicht</vt:lpstr>
      <vt:lpstr>End-user programming</vt:lpstr>
      <vt:lpstr>Ons doel</vt:lpstr>
      <vt:lpstr>Overzicht</vt:lpstr>
      <vt:lpstr>Vergelijking: soorten problemen</vt:lpstr>
      <vt:lpstr>Probleem generatie</vt:lpstr>
      <vt:lpstr>Oplossing generatie</vt:lpstr>
      <vt:lpstr>Feedback generatie</vt:lpstr>
      <vt:lpstr>Toepassing: Examens</vt:lpstr>
      <vt:lpstr>Overzicht</vt:lpstr>
      <vt:lpstr>Concept oplossing generatie</vt:lpstr>
      <vt:lpstr>Tabel transformaties</vt:lpstr>
      <vt:lpstr>Grammatica</vt:lpstr>
      <vt:lpstr>Domein kennis</vt:lpstr>
      <vt:lpstr>Tabel transformaties</vt:lpstr>
      <vt:lpstr>Overzicht</vt:lpstr>
      <vt:lpstr>Definitie</vt:lpstr>
      <vt:lpstr>Inductive language bias</vt:lpstr>
      <vt:lpstr>Context vrije grammatica (1)</vt:lpstr>
      <vt:lpstr>Context vrije grammatica (2)</vt:lpstr>
      <vt:lpstr>Overzicht</vt:lpstr>
      <vt:lpstr>Conclusie</vt:lpstr>
      <vt:lpstr>Papers</vt:lpstr>
      <vt:lpstr>Vragen?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 Fill and  Equation Discovery</dc:title>
  <dc:creator>Tom</dc:creator>
  <cp:lastModifiedBy>Jeroen Craps</cp:lastModifiedBy>
  <cp:revision>60</cp:revision>
  <dcterms:created xsi:type="dcterms:W3CDTF">2014-10-21T12:07:57Z</dcterms:created>
  <dcterms:modified xsi:type="dcterms:W3CDTF">2014-10-25T13:48:56Z</dcterms:modified>
</cp:coreProperties>
</file>