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7"/>
  </p:notesMasterIdLst>
  <p:sldIdLst>
    <p:sldId id="256" r:id="rId2"/>
    <p:sldId id="257" r:id="rId3"/>
    <p:sldId id="294" r:id="rId4"/>
    <p:sldId id="269" r:id="rId5"/>
    <p:sldId id="270" r:id="rId6"/>
    <p:sldId id="293" r:id="rId7"/>
    <p:sldId id="286" r:id="rId8"/>
    <p:sldId id="287" r:id="rId9"/>
    <p:sldId id="288" r:id="rId10"/>
    <p:sldId id="289" r:id="rId11"/>
    <p:sldId id="290" r:id="rId12"/>
    <p:sldId id="296" r:id="rId13"/>
    <p:sldId id="267" r:id="rId14"/>
    <p:sldId id="275" r:id="rId15"/>
    <p:sldId id="271" r:id="rId16"/>
    <p:sldId id="268" r:id="rId17"/>
    <p:sldId id="295" r:id="rId18"/>
    <p:sldId id="276" r:id="rId19"/>
    <p:sldId id="277" r:id="rId20"/>
    <p:sldId id="278" r:id="rId21"/>
    <p:sldId id="292" r:id="rId22"/>
    <p:sldId id="297" r:id="rId23"/>
    <p:sldId id="282" r:id="rId24"/>
    <p:sldId id="259" r:id="rId25"/>
    <p:sldId id="291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" initials="tdg" lastIdx="2" clrIdx="0">
    <p:extLst>
      <p:ext uri="{19B8F6BF-5375-455C-9EA6-DF929625EA0E}">
        <p15:presenceInfo xmlns:p15="http://schemas.microsoft.com/office/powerpoint/2012/main" userId="T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536" autoAdjust="0"/>
  </p:normalViewPr>
  <p:slideViewPr>
    <p:cSldViewPr snapToGrid="0">
      <p:cViewPr varScale="1">
        <p:scale>
          <a:sx n="81" d="100"/>
          <a:sy n="81" d="100"/>
        </p:scale>
        <p:origin x="1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2T15:15:14.476" idx="1">
    <p:pos x="10" y="10"/>
    <p:text>Applicaties toelichten tijdens presentatie!</p:text>
    <p:extLst>
      <p:ext uri="{C676402C-5697-4E1C-873F-D02D1690AC5C}">
        <p15:threadingInfo xmlns:p15="http://schemas.microsoft.com/office/powerpoint/2012/main" timeZoneBias="-120"/>
      </p:ext>
    </p:extLst>
  </p:cm>
  <p:cm authorId="1" dt="2014-10-22T15:15:49.725" idx="2">
    <p:pos x="10" y="146"/>
    <p:text>(y)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49C10-D531-4FCD-A662-C6531279F0A5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65FFB-E928-41F7-9C48-EAAB8C6B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Ons doel		</a:t>
            </a:r>
            <a:r>
              <a:rPr lang="nl-BE" sz="1200" baseline="0" dirty="0" smtClean="0"/>
              <a:t>	-&gt; Jeroen</a:t>
            </a:r>
            <a:endParaRPr lang="nl-BE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</a:t>
            </a:r>
            <a:r>
              <a:rPr lang="nl-BE" sz="1200" dirty="0" err="1" smtClean="0"/>
              <a:t>Example-based</a:t>
            </a:r>
            <a:r>
              <a:rPr lang="nl-BE" sz="1200" dirty="0" smtClean="0"/>
              <a:t> </a:t>
            </a:r>
            <a:r>
              <a:rPr lang="nl-BE" sz="1200" dirty="0" err="1" smtClean="0"/>
              <a:t>learning</a:t>
            </a:r>
            <a:r>
              <a:rPr lang="nl-BE" sz="1200" dirty="0" smtClean="0"/>
              <a:t>		-&gt; 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Spreadsheet tabel transformaties 	-&gt; Jeroen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</a:t>
            </a:r>
            <a:r>
              <a:rPr lang="nl-BE" sz="1200" dirty="0" err="1" smtClean="0"/>
              <a:t>Equation</a:t>
            </a:r>
            <a:r>
              <a:rPr lang="nl-BE" sz="1200" dirty="0" smtClean="0"/>
              <a:t> </a:t>
            </a:r>
            <a:r>
              <a:rPr lang="nl-BE" sz="1200" dirty="0" err="1" smtClean="0"/>
              <a:t>discovery</a:t>
            </a:r>
            <a:r>
              <a:rPr lang="nl-BE" sz="1200" dirty="0" smtClean="0"/>
              <a:t>		-&gt; 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Conclusie			-&gt; Jeroen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6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Applicaties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toelichten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tijdens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presentatie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Valt definitie te vervangen?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link back to the </a:t>
            </a: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</a:t>
            </a: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of bias this specifies </a:t>
            </a:r>
            <a:endParaRPr lang="en-US" dirty="0" smtClean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Bron</a:t>
            </a:r>
            <a:endParaRPr lang="en-US" dirty="0" smtClean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Bedankt</a:t>
            </a:r>
            <a:r>
              <a:rPr lang="nl-BE" baseline="0" dirty="0" smtClean="0"/>
              <a:t> voor </a:t>
            </a:r>
            <a:r>
              <a:rPr lang="nl-BE" baseline="0" smtClean="0"/>
              <a:t>u aandacht?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Figuurtje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BE" sz="1200" dirty="0" smtClean="0"/>
                  <a:t> Gevonden vergelijking: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nl-BE" dirty="0" smtClean="0"/>
                  <a:t>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log</a:t>
                </a:r>
                <a:r>
                  <a:rPr lang="nl-BE" baseline="0" dirty="0" smtClean="0"/>
                  <a:t>o mooier!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BE" sz="1200" dirty="0" smtClean="0"/>
                  <a:t> Gevonden vergelijking: </a:t>
                </a:r>
                <a:r>
                  <a:rPr lang="nl-BE" sz="1200" b="0" i="0" smtClean="0">
                    <a:latin typeface="Cambria Math" panose="02040503050406030204" pitchFamily="18" charset="0"/>
                  </a:rPr>
                  <a:t>〖</a:t>
                </a:r>
                <a:r>
                  <a:rPr lang="nl-BE" sz="1200" i="0">
                    <a:latin typeface="Cambria Math" panose="02040503050406030204" pitchFamily="18" charset="0"/>
                  </a:rPr>
                  <a:t>(𝑋1 ∗𝑋2)</a:t>
                </a:r>
                <a:r>
                  <a:rPr lang="nl-BE" sz="1200" b="0" i="0" smtClean="0">
                    <a:latin typeface="Cambria Math" panose="02040503050406030204" pitchFamily="18" charset="0"/>
                  </a:rPr>
                  <a:t>〗^𝑋3</a:t>
                </a:r>
                <a:endParaRPr lang="en-US" dirty="0" smtClean="0"/>
              </a:p>
              <a:p>
                <a:r>
                  <a:rPr lang="nl-BE" dirty="0" smtClean="0"/>
                  <a:t>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log</a:t>
                </a:r>
                <a:r>
                  <a:rPr lang="nl-BE" baseline="0" dirty="0" smtClean="0"/>
                  <a:t>o mooier!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mention </a:t>
            </a: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an example for each </a:t>
            </a: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Veel tekst?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this slide and the following two will very much depend on what you are saying; from the text alone, I have no idea what the point you want to make here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24/10/2014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9600" dirty="0" smtClean="0"/>
              <a:t>Flash </a:t>
            </a:r>
            <a:r>
              <a:rPr lang="nl-BE" sz="9600" dirty="0" err="1" smtClean="0"/>
              <a:t>Fill</a:t>
            </a:r>
            <a:r>
              <a:rPr lang="nl-BE" sz="9600" dirty="0" smtClean="0"/>
              <a:t> </a:t>
            </a:r>
            <a:r>
              <a:rPr lang="nl-BE" sz="9600" dirty="0" err="1" smtClean="0"/>
              <a:t>and</a:t>
            </a:r>
            <a:r>
              <a:rPr lang="nl-BE" sz="9600" dirty="0" smtClean="0"/>
              <a:t> </a:t>
            </a:r>
            <a:br>
              <a:rPr lang="nl-BE" sz="9600" dirty="0" smtClean="0"/>
            </a:br>
            <a:r>
              <a:rPr lang="en-US" sz="9600" dirty="0" smtClean="0"/>
              <a:t>Equation</a:t>
            </a:r>
            <a:r>
              <a:rPr lang="nl-BE" sz="9600" dirty="0" smtClean="0"/>
              <a:t> Discovery</a:t>
            </a:r>
            <a:endParaRPr lang="nl-BE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900" cap="none" dirty="0" smtClean="0"/>
              <a:t>Craps </a:t>
            </a:r>
            <a:r>
              <a:rPr lang="en-US" altLang="en-US" sz="3900" cap="none" dirty="0" err="1" smtClean="0"/>
              <a:t>Jeroen</a:t>
            </a:r>
            <a:r>
              <a:rPr lang="en-US" altLang="en-US" sz="3900" cap="none" dirty="0"/>
              <a:t> </a:t>
            </a:r>
            <a:r>
              <a:rPr lang="en-US" altLang="en-US" sz="3900" cap="none" dirty="0" err="1" smtClean="0"/>
              <a:t>en</a:t>
            </a:r>
            <a:r>
              <a:rPr lang="en-US" altLang="en-US" sz="3900" cap="none" dirty="0" smtClean="0"/>
              <a:t> De </a:t>
            </a:r>
            <a:r>
              <a:rPr lang="en-US" altLang="en-US" sz="3900" cap="none" dirty="0"/>
              <a:t>G</a:t>
            </a:r>
            <a:r>
              <a:rPr lang="en-US" altLang="en-US" sz="3900" cap="none" dirty="0" smtClean="0"/>
              <a:t>roote </a:t>
            </a:r>
            <a:r>
              <a:rPr lang="en-US" altLang="en-US" sz="3900" cap="none" dirty="0"/>
              <a:t>T</a:t>
            </a:r>
            <a:r>
              <a:rPr lang="en-US" altLang="en-US" sz="3900" cap="none" dirty="0" smtClean="0"/>
              <a:t>om</a:t>
            </a:r>
          </a:p>
          <a:p>
            <a:r>
              <a:rPr lang="en-US" altLang="en-US" sz="3900" cap="none" dirty="0" smtClean="0"/>
              <a:t>27 </a:t>
            </a:r>
            <a:r>
              <a:rPr lang="en-US" altLang="en-US" sz="3900" cap="none" dirty="0" err="1" smtClean="0"/>
              <a:t>oktober</a:t>
            </a:r>
            <a:r>
              <a:rPr lang="en-US" altLang="en-US" sz="3900" cap="none" dirty="0" smtClean="0"/>
              <a:t> 2014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Feedback generatie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665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3600" dirty="0"/>
              <a:t> Controleren correctheid oplossing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Waarom incorrect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Waar en hoe fout </a:t>
            </a:r>
            <a:r>
              <a:rPr lang="nl-BE" sz="2800" dirty="0" smtClean="0"/>
              <a:t>verbeteren (hint)</a:t>
            </a:r>
            <a:endParaRPr lang="nl-B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Iedereen </a:t>
            </a:r>
            <a:r>
              <a:rPr lang="nl-BE" sz="3600" dirty="0"/>
              <a:t>gelijke beoordeling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Handmatig analyseren fouten tijdrovend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2 principes feedback conceptuele problemen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Aanpassingsafstand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Tegenvoorbeeld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13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6000" dirty="0" smtClean="0"/>
              <a:t>Toepassing: Examens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 Automatisch generatie probleem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Moeilijkheidsgraad kiezen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 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Verdergaand eigen deeloplossing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 Feedback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Score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Helpen verbeteren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325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8788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Spreadsheet tabel </a:t>
            </a:r>
            <a:r>
              <a:rPr lang="nl-BE" sz="3600" b="1" dirty="0" smtClean="0"/>
              <a:t>transformaties    </a:t>
            </a:r>
            <a:r>
              <a:rPr lang="nl-BE" sz="2600" dirty="0" smtClean="0"/>
              <a:t>[Harris en </a:t>
            </a:r>
            <a:r>
              <a:rPr lang="nl-BE" sz="2600" dirty="0" err="1" smtClean="0"/>
              <a:t>Gulwani</a:t>
            </a:r>
            <a:r>
              <a:rPr lang="nl-BE" sz="2600" dirty="0" smtClean="0"/>
              <a:t>, CACM 11]</a:t>
            </a:r>
            <a:r>
              <a:rPr lang="nl-BE" sz="2600" b="1" dirty="0" smtClean="0"/>
              <a:t> </a:t>
            </a:r>
            <a:endParaRPr lang="nl-BE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1872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Concept oplossing </a:t>
            </a:r>
            <a:r>
              <a:rPr lang="nl-BE" sz="6000" dirty="0" smtClean="0"/>
              <a:t>generatie</a:t>
            </a:r>
            <a:endParaRPr lang="en-US" sz="6000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4436881" y="3824107"/>
            <a:ext cx="1400175" cy="159404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9" y="2402237"/>
            <a:ext cx="6089057" cy="1287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6" y="3921044"/>
            <a:ext cx="4090701" cy="227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6827" y="1971644"/>
            <a:ext cx="299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input tabel: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38596" y="3459379"/>
            <a:ext cx="3184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output tabel: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7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Voorbeeldprogramma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sz="3600" dirty="0" smtClean="0"/>
              <a:t>Filterprogramma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3600" dirty="0" err="1" smtClean="0"/>
              <a:t>Mapping</a:t>
            </a:r>
            <a:endParaRPr lang="nl-BE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nl-BE" sz="3600" dirty="0" smtClean="0"/>
              <a:t>Relatieve functies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3600" dirty="0" err="1" smtClean="0"/>
              <a:t>ProgFromEx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468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000" dirty="0" smtClean="0"/>
              <a:t>Grammatica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4" name="Picture 3" descr="Syntax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1747973"/>
            <a:ext cx="7737045" cy="45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Domein kennis</a:t>
            </a:r>
            <a:endParaRPr lang="en-US" sz="6000" dirty="0"/>
          </a:p>
        </p:txBody>
      </p:sp>
      <p:pic>
        <p:nvPicPr>
          <p:cNvPr id="6" name="Picture 5" descr="semantiek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80" y="1799109"/>
            <a:ext cx="6113820" cy="3698728"/>
          </a:xfrm>
          <a:prstGeom prst="rect">
            <a:avLst/>
          </a:prstGeom>
        </p:spPr>
      </p:pic>
      <p:pic>
        <p:nvPicPr>
          <p:cNvPr id="7" name="Picture 6" descr="semantiek 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2" y="1749325"/>
            <a:ext cx="5859463" cy="36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</a:t>
            </a:r>
            <a:r>
              <a:rPr lang="nl-BE" sz="3600" b="1" dirty="0" err="1" smtClean="0"/>
              <a:t>Equation</a:t>
            </a:r>
            <a:r>
              <a:rPr lang="nl-BE" sz="3600" b="1" dirty="0" smtClean="0"/>
              <a:t> </a:t>
            </a:r>
            <a:r>
              <a:rPr lang="nl-BE" sz="3600" b="1" dirty="0" err="1" smtClean="0"/>
              <a:t>discovery</a:t>
            </a:r>
            <a:r>
              <a:rPr lang="nl-BE" sz="3600" b="1" dirty="0" smtClean="0"/>
              <a:t> 			       </a:t>
            </a:r>
            <a:r>
              <a:rPr lang="nl-BE" sz="2600" dirty="0" smtClean="0"/>
              <a:t>[</a:t>
            </a:r>
            <a:r>
              <a:rPr lang="nl-BE" sz="2600" dirty="0" err="1" smtClean="0"/>
              <a:t>Todorovski</a:t>
            </a:r>
            <a:r>
              <a:rPr lang="nl-BE" sz="2600" dirty="0" smtClean="0"/>
              <a:t>, LNAI 07]</a:t>
            </a:r>
            <a:endParaRPr lang="nl-BE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5557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000" dirty="0" smtClean="0"/>
              <a:t>Definitie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7023"/>
            <a:ext cx="10058400" cy="2523954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“</a:t>
            </a:r>
            <a:r>
              <a:rPr lang="en-US" sz="3600" b="1" i="1" dirty="0" smtClean="0"/>
              <a:t>Equation </a:t>
            </a:r>
            <a:r>
              <a:rPr lang="en-US" sz="3600" b="1" i="1" dirty="0"/>
              <a:t>discovery </a:t>
            </a:r>
            <a:r>
              <a:rPr lang="en-US" sz="3600" i="1" dirty="0"/>
              <a:t>is a machine learning task that deals with the problem of learning </a:t>
            </a:r>
            <a:r>
              <a:rPr lang="en-US" sz="3600" b="1" i="1" dirty="0"/>
              <a:t>quantitative laws and models</a:t>
            </a:r>
            <a:r>
              <a:rPr lang="en-US" sz="3600" i="1" dirty="0"/>
              <a:t>, expressed in the form of equations, in collections of measured </a:t>
            </a:r>
            <a:r>
              <a:rPr lang="en-US" sz="3600" b="1" i="1" dirty="0"/>
              <a:t>numeric data</a:t>
            </a:r>
            <a:r>
              <a:rPr lang="en-US" sz="3600" i="1" dirty="0" smtClean="0"/>
              <a:t>.”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– </a:t>
            </a:r>
            <a:r>
              <a:rPr lang="en-US" sz="3600" dirty="0" smtClean="0"/>
              <a:t>Encyclopedia of machine learning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err="1">
                <a:solidFill>
                  <a:schemeClr val="tx1"/>
                </a:solidFill>
              </a:rPr>
              <a:t>Inductive</a:t>
            </a:r>
            <a:r>
              <a:rPr lang="nl-BE" sz="6000" dirty="0">
                <a:solidFill>
                  <a:schemeClr val="tx1"/>
                </a:solidFill>
              </a:rPr>
              <a:t> </a:t>
            </a:r>
            <a:r>
              <a:rPr lang="nl-BE" sz="6000" dirty="0" err="1" smtClean="0">
                <a:solidFill>
                  <a:schemeClr val="tx1"/>
                </a:solidFill>
              </a:rPr>
              <a:t>language</a:t>
            </a:r>
            <a:r>
              <a:rPr lang="nl-BE" sz="6000" dirty="0" smtClean="0">
                <a:solidFill>
                  <a:schemeClr val="tx1"/>
                </a:solidFill>
              </a:rPr>
              <a:t> </a:t>
            </a:r>
            <a:r>
              <a:rPr lang="nl-BE" sz="6000" dirty="0">
                <a:solidFill>
                  <a:schemeClr val="tx1"/>
                </a:solidFill>
              </a:rPr>
              <a:t>b</a:t>
            </a:r>
            <a:r>
              <a:rPr lang="nl-BE" sz="6000" dirty="0" smtClean="0">
                <a:solidFill>
                  <a:schemeClr val="tx1"/>
                </a:solidFill>
              </a:rPr>
              <a:t>ias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Inductive</a:t>
            </a:r>
            <a:r>
              <a:rPr lang="nl-BE" sz="3600" dirty="0" smtClean="0"/>
              <a:t>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3 Types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Language bias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Search bias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Validation</a:t>
            </a:r>
            <a:r>
              <a:rPr lang="nl-BE" sz="2800" dirty="0" smtClean="0"/>
              <a:t>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Declaratief</a:t>
            </a:r>
            <a:r>
              <a:rPr lang="nl-BE" sz="3600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 smtClean="0"/>
              <a:t>doel 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Context vrije </a:t>
            </a:r>
            <a:r>
              <a:rPr lang="nl-BE" sz="6000" dirty="0" smtClean="0"/>
              <a:t>grammatica (1)</a:t>
            </a:r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1620" y="2182096"/>
            <a:ext cx="10548761" cy="2493809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“A </a:t>
            </a:r>
            <a:r>
              <a:rPr lang="en-US" sz="3600" b="1" i="1" dirty="0" smtClean="0"/>
              <a:t>context free grammar </a:t>
            </a:r>
            <a:r>
              <a:rPr lang="en-US" sz="3600" i="1" dirty="0" smtClean="0"/>
              <a:t>consists of a finite set of variables , each of them representing a subclass of </a:t>
            </a:r>
            <a:r>
              <a:rPr lang="en-US" sz="3600" i="1" dirty="0" err="1" smtClean="0"/>
              <a:t>subexpressions</a:t>
            </a:r>
            <a:r>
              <a:rPr lang="en-US" sz="3600" i="1" dirty="0" smtClean="0"/>
              <a:t> or phrases in the language represented by the grammar.”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i="1" dirty="0" smtClean="0"/>
              <a:t>- </a:t>
            </a:r>
            <a:r>
              <a:rPr lang="nl-BE" sz="3600" i="1" dirty="0" err="1" smtClean="0"/>
              <a:t>Todorovski</a:t>
            </a:r>
            <a:r>
              <a:rPr lang="nl-BE" sz="3600" i="1" dirty="0" smtClean="0"/>
              <a:t> &amp; </a:t>
            </a:r>
            <a:r>
              <a:rPr lang="nl-BE" sz="3600" i="1" dirty="0" err="1" smtClean="0"/>
              <a:t>Džeroski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Context vrije grammatica </a:t>
            </a:r>
            <a:r>
              <a:rPr lang="nl-BE" sz="6000" dirty="0" smtClean="0"/>
              <a:t>(2)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3600" dirty="0" smtClean="0"/>
              <a:t>  Voorbeeld </a:t>
            </a:r>
            <a:r>
              <a:rPr lang="nl-BE" sz="3600" dirty="0" err="1" smtClean="0">
                <a:solidFill>
                  <a:srgbClr val="FF0000"/>
                </a:solidFill>
              </a:rPr>
              <a:t>language</a:t>
            </a:r>
            <a:r>
              <a:rPr lang="nl-BE" sz="3600" dirty="0" smtClean="0">
                <a:solidFill>
                  <a:srgbClr val="FF0000"/>
                </a:solidFill>
              </a:rPr>
              <a:t> bias</a:t>
            </a:r>
            <a:r>
              <a:rPr lang="nl-BE" sz="3600" dirty="0" smtClean="0"/>
              <a:t>: </a:t>
            </a:r>
            <a:br>
              <a:rPr lang="nl-BE" sz="3600" dirty="0" smtClean="0"/>
            </a:br>
            <a:r>
              <a:rPr lang="nl-BE" sz="3600" dirty="0" smtClean="0"/>
              <a:t>	context vrije 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 </a:t>
            </a:r>
            <a:r>
              <a:rPr lang="nl-BE" sz="3600" dirty="0" err="1" smtClean="0"/>
              <a:t>Parse</a:t>
            </a:r>
            <a:r>
              <a:rPr lang="nl-BE" sz="3600" dirty="0" smtClean="0"/>
              <a:t> tree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Parse</a:t>
            </a:r>
            <a:r>
              <a:rPr lang="nl-BE" sz="2800" dirty="0" smtClean="0"/>
              <a:t> </a:t>
            </a:r>
            <a:r>
              <a:rPr lang="nl-BE" sz="2800" dirty="0" err="1" smtClean="0"/>
              <a:t>task</a:t>
            </a:r>
            <a:endParaRPr lang="nl-BE" sz="2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Parse</a:t>
            </a:r>
            <a:r>
              <a:rPr lang="nl-BE" sz="2800" dirty="0" smtClean="0"/>
              <a:t> </a:t>
            </a:r>
            <a:r>
              <a:rPr lang="nl-BE" sz="2800" dirty="0" err="1" smtClean="0"/>
              <a:t>generation</a:t>
            </a:r>
            <a:endParaRPr lang="nl-BE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53" y="3322765"/>
            <a:ext cx="4652279" cy="2877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402" y="1827732"/>
            <a:ext cx="4098930" cy="11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7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Conclusie</a:t>
            </a:r>
            <a:endParaRPr lang="nl-BE" sz="3600" b="1" dirty="0"/>
          </a:p>
        </p:txBody>
      </p:sp>
    </p:spTree>
    <p:extLst>
      <p:ext uri="{BB962C8B-B14F-4D97-AF65-F5344CB8AC3E}">
        <p14:creationId xmlns:p14="http://schemas.microsoft.com/office/powerpoint/2010/main" val="32463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Conclusie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600" dirty="0" smtClean="0">
                <a:solidFill>
                  <a:srgbClr val="FF0000"/>
                </a:solidFill>
              </a:rPr>
              <a:t>(NOG TE DOEN)</a:t>
            </a:r>
          </a:p>
        </p:txBody>
      </p:sp>
    </p:spTree>
    <p:extLst>
      <p:ext uri="{BB962C8B-B14F-4D97-AF65-F5344CB8AC3E}">
        <p14:creationId xmlns:p14="http://schemas.microsoft.com/office/powerpoint/2010/main" val="2029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Papers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Spreadsheet </a:t>
            </a:r>
            <a:r>
              <a:rPr lang="nl-BE" sz="3200" b="1" dirty="0" err="1"/>
              <a:t>Table</a:t>
            </a:r>
            <a:r>
              <a:rPr lang="nl-BE" sz="3200" b="1" dirty="0"/>
              <a:t> </a:t>
            </a:r>
            <a:r>
              <a:rPr lang="nl-BE" sz="3200" b="1" dirty="0" err="1"/>
              <a:t>Transformations</a:t>
            </a:r>
            <a:r>
              <a:rPr lang="nl-BE" sz="3200" b="1" dirty="0"/>
              <a:t> </a:t>
            </a:r>
            <a:r>
              <a:rPr lang="nl-BE" sz="3200" b="1" dirty="0" err="1"/>
              <a:t>from</a:t>
            </a:r>
            <a:r>
              <a:rPr lang="nl-BE" sz="3200" b="1" dirty="0"/>
              <a:t> </a:t>
            </a:r>
            <a:r>
              <a:rPr lang="nl-BE" sz="3200" b="1" dirty="0" err="1"/>
              <a:t>Examples</a:t>
            </a:r>
            <a:r>
              <a:rPr lang="nl-BE" sz="3200" dirty="0" smtClean="0"/>
              <a:t>,</a:t>
            </a:r>
            <a:br>
              <a:rPr lang="nl-BE" sz="3200" dirty="0" smtClean="0"/>
            </a:br>
            <a:r>
              <a:rPr lang="nl-BE" sz="3200" dirty="0" smtClean="0"/>
              <a:t>   CACM, </a:t>
            </a:r>
            <a:r>
              <a:rPr lang="nl-BE" sz="3200" dirty="0"/>
              <a:t>W.R. Harris, S. </a:t>
            </a:r>
            <a:r>
              <a:rPr lang="nl-BE" sz="3200" dirty="0" err="1" smtClean="0"/>
              <a:t>Gulwani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err="1" smtClean="0"/>
              <a:t>Example-Based</a:t>
            </a:r>
            <a:r>
              <a:rPr lang="nl-BE" sz="3200" b="1" dirty="0" smtClean="0"/>
              <a:t> </a:t>
            </a:r>
            <a:r>
              <a:rPr lang="nl-BE" sz="3200" b="1" dirty="0"/>
              <a:t>Learning in Computer-</a:t>
            </a:r>
            <a:r>
              <a:rPr lang="nl-BE" sz="3200" b="1" dirty="0" err="1"/>
              <a:t>Aided</a:t>
            </a:r>
            <a:r>
              <a:rPr lang="nl-BE" sz="3200" b="1" dirty="0"/>
              <a:t> </a:t>
            </a:r>
            <a:r>
              <a:rPr lang="nl-BE" sz="3200" b="1" dirty="0" smtClean="0"/>
              <a:t>STEM</a:t>
            </a:r>
            <a:br>
              <a:rPr lang="nl-BE" sz="3200" b="1" dirty="0" smtClean="0"/>
            </a:br>
            <a:r>
              <a:rPr lang="nl-BE" sz="3200" b="1" dirty="0" smtClean="0"/>
              <a:t>  </a:t>
            </a:r>
            <a:r>
              <a:rPr lang="nl-BE" sz="3200" b="1" dirty="0" err="1" smtClean="0"/>
              <a:t>Education</a:t>
            </a:r>
            <a:r>
              <a:rPr lang="nl-BE" sz="3200" dirty="0"/>
              <a:t>, </a:t>
            </a:r>
            <a:r>
              <a:rPr lang="nl-BE" sz="3200" dirty="0" smtClean="0"/>
              <a:t>CACM 2014, </a:t>
            </a:r>
            <a:r>
              <a:rPr lang="nl-BE" sz="3200" dirty="0" err="1"/>
              <a:t>Sumit</a:t>
            </a:r>
            <a:r>
              <a:rPr lang="nl-BE" sz="3200" dirty="0"/>
              <a:t> </a:t>
            </a:r>
            <a:r>
              <a:rPr lang="nl-BE" sz="3200" dirty="0" err="1" smtClean="0"/>
              <a:t>Gulwani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err="1" smtClean="0"/>
              <a:t>Integrating</a:t>
            </a:r>
            <a:r>
              <a:rPr lang="nl-BE" sz="3200" b="1" dirty="0" smtClean="0"/>
              <a:t> </a:t>
            </a:r>
            <a:r>
              <a:rPr lang="nl-BE" sz="3200" b="1" dirty="0"/>
              <a:t>domain </a:t>
            </a:r>
            <a:r>
              <a:rPr lang="nl-BE" sz="3200" b="1" dirty="0" err="1"/>
              <a:t>knowledge</a:t>
            </a:r>
            <a:r>
              <a:rPr lang="nl-BE" sz="3200" b="1" dirty="0"/>
              <a:t> in </a:t>
            </a:r>
            <a:r>
              <a:rPr lang="nl-BE" sz="3200" b="1" dirty="0" err="1"/>
              <a:t>equation</a:t>
            </a:r>
            <a:r>
              <a:rPr lang="nl-BE" sz="3200" b="1" dirty="0"/>
              <a:t> </a:t>
            </a:r>
            <a:r>
              <a:rPr lang="nl-BE" sz="3200" b="1" dirty="0" err="1" smtClean="0"/>
              <a:t>discovery</a:t>
            </a:r>
            <a:r>
              <a:rPr lang="nl-BE" sz="3200" dirty="0" smtClean="0"/>
              <a:t>, </a:t>
            </a:r>
            <a:br>
              <a:rPr lang="nl-BE" sz="3200" dirty="0" smtClean="0"/>
            </a:br>
            <a:r>
              <a:rPr lang="nl-BE" sz="3200" dirty="0" smtClean="0"/>
              <a:t>   LNCS </a:t>
            </a:r>
            <a:r>
              <a:rPr lang="nl-BE" sz="3200" dirty="0"/>
              <a:t>4660, Springer Berlin </a:t>
            </a:r>
            <a:r>
              <a:rPr lang="nl-BE" sz="3200" dirty="0" smtClean="0"/>
              <a:t>Heidelberg, 2007, </a:t>
            </a:r>
            <a:r>
              <a:rPr lang="nl-BE" sz="3200" dirty="0" err="1" smtClean="0"/>
              <a:t>Todorovski</a:t>
            </a:r>
            <a:r>
              <a:rPr lang="nl-BE" sz="3200" dirty="0" smtClean="0"/>
              <a:t>,</a:t>
            </a:r>
            <a:br>
              <a:rPr lang="nl-BE" sz="3200" dirty="0" smtClean="0"/>
            </a:br>
            <a:r>
              <a:rPr lang="nl-BE" sz="3200" dirty="0" smtClean="0"/>
              <a:t>   </a:t>
            </a:r>
            <a:r>
              <a:rPr lang="nl-BE" sz="3200" dirty="0" err="1" smtClean="0"/>
              <a:t>Ljupčo</a:t>
            </a:r>
            <a:r>
              <a:rPr lang="nl-BE" sz="3200" dirty="0"/>
              <a:t>, </a:t>
            </a:r>
            <a:r>
              <a:rPr lang="nl-BE" sz="3200" dirty="0" err="1"/>
              <a:t>and</a:t>
            </a:r>
            <a:r>
              <a:rPr lang="nl-BE" sz="3200" dirty="0"/>
              <a:t> </a:t>
            </a:r>
            <a:r>
              <a:rPr lang="nl-BE" sz="3200" dirty="0" err="1"/>
              <a:t>Sašo</a:t>
            </a:r>
            <a:r>
              <a:rPr lang="nl-BE" sz="3200" dirty="0"/>
              <a:t> </a:t>
            </a:r>
            <a:r>
              <a:rPr lang="nl-BE" sz="3200" dirty="0" err="1" smtClean="0"/>
              <a:t>Džeroski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dirty="0"/>
              <a:t> </a:t>
            </a:r>
            <a:r>
              <a:rPr lang="nl-BE" sz="3200" b="1" dirty="0" err="1" smtClean="0"/>
              <a:t>Equation</a:t>
            </a:r>
            <a:r>
              <a:rPr lang="nl-BE" sz="3200" b="1" dirty="0" smtClean="0"/>
              <a:t> </a:t>
            </a:r>
            <a:r>
              <a:rPr lang="nl-BE" sz="3200" b="1" dirty="0"/>
              <a:t>Discovery</a:t>
            </a:r>
            <a:r>
              <a:rPr lang="nl-BE" sz="3200" dirty="0"/>
              <a:t>, </a:t>
            </a:r>
            <a:r>
              <a:rPr lang="nl-BE" sz="3200" dirty="0" err="1"/>
              <a:t>Enclyclopedia</a:t>
            </a:r>
            <a:r>
              <a:rPr lang="nl-BE" sz="3200" dirty="0"/>
              <a:t> of Machine </a:t>
            </a:r>
            <a:r>
              <a:rPr lang="nl-BE" sz="3200" dirty="0" smtClean="0"/>
              <a:t>Learning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11500" dirty="0" smtClean="0"/>
              <a:t>Vragen?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Ons </a:t>
            </a:r>
            <a:r>
              <a:rPr lang="nl-BE" sz="3600" b="1" dirty="0" smtClean="0"/>
              <a:t>doel</a:t>
            </a:r>
            <a:endParaRPr lang="nl-BE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4037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End-user </a:t>
            </a:r>
            <a:r>
              <a:rPr lang="nl-BE" sz="6000" dirty="0" err="1"/>
              <a:t>p</a:t>
            </a:r>
            <a:r>
              <a:rPr lang="nl-BE" sz="6000" dirty="0" err="1" smtClean="0"/>
              <a:t>rogramming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Repetitieve</a:t>
            </a:r>
            <a:r>
              <a:rPr lang="en-US" sz="3600" dirty="0" smtClean="0"/>
              <a:t> taken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Weinig</a:t>
            </a:r>
            <a:r>
              <a:rPr lang="en-US" sz="3600" dirty="0" smtClean="0"/>
              <a:t> tot </a:t>
            </a:r>
            <a:r>
              <a:rPr lang="en-US" sz="3600" dirty="0" err="1" smtClean="0"/>
              <a:t>geen</a:t>
            </a:r>
            <a:r>
              <a:rPr lang="en-US" sz="3600" dirty="0" smtClean="0"/>
              <a:t> </a:t>
            </a:r>
            <a:r>
              <a:rPr lang="en-US" sz="3600" dirty="0" err="1" smtClean="0"/>
              <a:t>programmeerkennis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Non-triviale transformaties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59" y="175502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Flash </a:t>
            </a:r>
            <a:r>
              <a:rPr lang="nl-BE" sz="3600" dirty="0" err="1" smtClean="0"/>
              <a:t>fill</a:t>
            </a:r>
            <a:r>
              <a:rPr lang="nl-BE" sz="3600" dirty="0" smtClean="0"/>
              <a:t> voor getallen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sz="2800" dirty="0" err="1" smtClean="0"/>
              <a:t>Equation</a:t>
            </a:r>
            <a:r>
              <a:rPr lang="nl-BE" sz="2800" dirty="0" smtClean="0"/>
              <a:t> </a:t>
            </a:r>
            <a:r>
              <a:rPr lang="nl-BE" sz="2800" dirty="0" err="1" smtClean="0"/>
              <a:t>discovery</a:t>
            </a:r>
            <a:r>
              <a:rPr lang="nl-BE" sz="2800" dirty="0" smtClean="0"/>
              <a:t> voor nodig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600" dirty="0" smtClean="0"/>
              <a:t> Voorbeeld</a:t>
            </a:r>
            <a:endParaRPr lang="en-US" sz="3600" dirty="0" smtClean="0"/>
          </a:p>
          <a:p>
            <a:pPr marL="201168" lvl="1" indent="0">
              <a:buNone/>
            </a:pPr>
            <a:r>
              <a:rPr lang="nl-BE" sz="3200" dirty="0" smtClean="0"/>
              <a:t>					</a:t>
            </a:r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Ons doel</a:t>
            </a:r>
            <a:endParaRPr 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76" y="3997412"/>
            <a:ext cx="658199" cy="69284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364469" y="3766708"/>
            <a:ext cx="1514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89981"/>
              </p:ext>
            </p:extLst>
          </p:nvPr>
        </p:nvGraphicFramePr>
        <p:xfrm>
          <a:off x="384049" y="3465576"/>
          <a:ext cx="4561156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0289"/>
                <a:gridCol w="1140289"/>
                <a:gridCol w="1140289"/>
                <a:gridCol w="1140289"/>
              </a:tblGrid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77751"/>
              </p:ext>
            </p:extLst>
          </p:nvPr>
        </p:nvGraphicFramePr>
        <p:xfrm>
          <a:off x="7152911" y="3465576"/>
          <a:ext cx="4568000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2000"/>
                <a:gridCol w="1142000"/>
                <a:gridCol w="1142000"/>
                <a:gridCol w="1142000"/>
              </a:tblGrid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343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81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9731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/>
              <a:t> </a:t>
            </a:r>
            <a:r>
              <a:rPr lang="nl-BE" sz="3600" b="1" dirty="0" err="1" smtClean="0"/>
              <a:t>Example-based</a:t>
            </a:r>
            <a:r>
              <a:rPr lang="nl-BE" sz="3600" b="1" dirty="0" smtClean="0"/>
              <a:t> </a:t>
            </a:r>
            <a:r>
              <a:rPr lang="nl-BE" sz="3600" b="1" dirty="0" err="1" smtClean="0"/>
              <a:t>learning</a:t>
            </a:r>
            <a:r>
              <a:rPr lang="nl-BE" sz="3600" b="1" dirty="0"/>
              <a:t> </a:t>
            </a:r>
            <a:r>
              <a:rPr lang="nl-BE" sz="3600" b="1" dirty="0" smtClean="0"/>
              <a:t>			</a:t>
            </a:r>
            <a:r>
              <a:rPr lang="nl-BE" sz="2600" dirty="0" smtClean="0"/>
              <a:t>[</a:t>
            </a:r>
            <a:r>
              <a:rPr lang="nl-BE" sz="2600" dirty="0" err="1" smtClean="0"/>
              <a:t>Gulwani</a:t>
            </a:r>
            <a:r>
              <a:rPr lang="nl-BE" sz="2600" dirty="0" smtClean="0"/>
              <a:t>, CACM 14]</a:t>
            </a:r>
            <a:endParaRPr lang="nl-BE" sz="3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Conlusie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4594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Vergelijking: soorten problemen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6" y="1846052"/>
            <a:ext cx="4937760" cy="736282"/>
          </a:xfrm>
        </p:spPr>
        <p:txBody>
          <a:bodyPr>
            <a:normAutofit/>
          </a:bodyPr>
          <a:lstStyle/>
          <a:p>
            <a:r>
              <a:rPr lang="nl-BE" sz="4000" dirty="0" smtClean="0">
                <a:solidFill>
                  <a:schemeClr val="bg2">
                    <a:lumMod val="50000"/>
                  </a:schemeClr>
                </a:solidFill>
              </a:rPr>
              <a:t>Conceptueel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306" y="2518326"/>
            <a:ext cx="5726214" cy="3378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200" dirty="0" smtClean="0"/>
              <a:t>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Bewijs en Constructie problemen</a:t>
            </a:r>
          </a:p>
          <a:p>
            <a:r>
              <a:rPr lang="nl-BE" sz="3200" dirty="0" smtClean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9400" y="1846052"/>
            <a:ext cx="4937760" cy="736282"/>
          </a:xfrm>
        </p:spPr>
        <p:txBody>
          <a:bodyPr>
            <a:normAutofit/>
          </a:bodyPr>
          <a:lstStyle/>
          <a:p>
            <a:r>
              <a:rPr lang="nl-BE" sz="4000" dirty="0" smtClean="0">
                <a:solidFill>
                  <a:schemeClr val="bg2">
                    <a:lumMod val="50000"/>
                  </a:schemeClr>
                </a:solidFill>
              </a:rPr>
              <a:t>procedureel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00" y="2582334"/>
            <a:ext cx="493776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Memoriseren en toepassen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9432" y="1846052"/>
            <a:ext cx="5919020" cy="26571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Probleem generatie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Genereren </a:t>
            </a:r>
            <a:r>
              <a:rPr lang="nl-BE" sz="3600" dirty="0" err="1"/>
              <a:t>adhv</a:t>
            </a:r>
            <a:r>
              <a:rPr lang="nl-BE" sz="3600" dirty="0"/>
              <a:t> voorbeeld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Voordelen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Moeilijkheidsgraad </a:t>
            </a:r>
            <a:r>
              <a:rPr lang="nl-BE" sz="2800" dirty="0" smtClean="0"/>
              <a:t>bepalen</a:t>
            </a:r>
            <a:endParaRPr lang="nl-BE" sz="2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Voorkomen spieken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Copyright problemen vermijden</a:t>
            </a:r>
            <a:endParaRPr lang="nl-BE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2 </a:t>
            </a:r>
            <a:r>
              <a:rPr lang="nl-BE" sz="3600" dirty="0"/>
              <a:t>principes conceptuele probleem generatie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Example-based</a:t>
            </a:r>
            <a:r>
              <a:rPr lang="nl-BE" sz="2800" dirty="0" smtClean="0"/>
              <a:t> </a:t>
            </a:r>
            <a:r>
              <a:rPr lang="nl-BE" sz="2800" dirty="0" smtClean="0"/>
              <a:t>template generatie</a:t>
            </a:r>
            <a:endParaRPr lang="nl-BE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/>
              <a:t>Probleem genereren </a:t>
            </a:r>
            <a:r>
              <a:rPr lang="nl-BE" sz="2800" dirty="0" err="1"/>
              <a:t>dmv</a:t>
            </a:r>
            <a:r>
              <a:rPr lang="nl-BE" sz="2800" dirty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O</a:t>
            </a:r>
            <a:r>
              <a:rPr lang="nl-BE" sz="6000" dirty="0" smtClean="0"/>
              <a:t>plossing generatie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Automatisch </a:t>
            </a:r>
            <a:r>
              <a:rPr lang="nl-BE" sz="3600" dirty="0"/>
              <a:t>generen oplossing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Belang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Voorbeeld 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Oplossing op basis van deeloplossing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2 </a:t>
            </a:r>
            <a:r>
              <a:rPr lang="nl-BE" sz="3600" dirty="0"/>
              <a:t>principes conceptuele oplossing generatie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Redeneren over voorbeelden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Enkel oplossingen met kleine oplossingslengte</a:t>
            </a:r>
          </a:p>
        </p:txBody>
      </p:sp>
    </p:spTree>
    <p:extLst>
      <p:ext uri="{BB962C8B-B14F-4D97-AF65-F5344CB8AC3E}">
        <p14:creationId xmlns:p14="http://schemas.microsoft.com/office/powerpoint/2010/main" val="206579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504</TotalTime>
  <Words>548</Words>
  <Application>Microsoft Office PowerPoint</Application>
  <PresentationFormat>Widescreen</PresentationFormat>
  <Paragraphs>205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MS PGothic</vt:lpstr>
      <vt:lpstr>Arial</vt:lpstr>
      <vt:lpstr>Calibri</vt:lpstr>
      <vt:lpstr>Calibri Light</vt:lpstr>
      <vt:lpstr>Cambria Math</vt:lpstr>
      <vt:lpstr>Helvetica</vt:lpstr>
      <vt:lpstr>Retrospect</vt:lpstr>
      <vt:lpstr>Flash Fill and  Equation Discovery</vt:lpstr>
      <vt:lpstr>Overzicht</vt:lpstr>
      <vt:lpstr>Overzicht</vt:lpstr>
      <vt:lpstr>End-user programming</vt:lpstr>
      <vt:lpstr>Ons doel</vt:lpstr>
      <vt:lpstr>Overzicht</vt:lpstr>
      <vt:lpstr>Vergelijking: soorten problemen</vt:lpstr>
      <vt:lpstr>Probleem generatie</vt:lpstr>
      <vt:lpstr>Oplossing generatie</vt:lpstr>
      <vt:lpstr>Feedback generatie</vt:lpstr>
      <vt:lpstr>Toepassing: Examens</vt:lpstr>
      <vt:lpstr>Overzicht</vt:lpstr>
      <vt:lpstr>Concept oplossing generatie</vt:lpstr>
      <vt:lpstr>Voorbeeldprogramma</vt:lpstr>
      <vt:lpstr>Grammatica</vt:lpstr>
      <vt:lpstr>Domein kennis</vt:lpstr>
      <vt:lpstr>Overzicht</vt:lpstr>
      <vt:lpstr>Definitie</vt:lpstr>
      <vt:lpstr>Inductive language bias</vt:lpstr>
      <vt:lpstr>Context vrije grammatica (1)</vt:lpstr>
      <vt:lpstr>Context vrije grammatica (2)</vt:lpstr>
      <vt:lpstr>Overzicht</vt:lpstr>
      <vt:lpstr>Conclusie</vt:lpstr>
      <vt:lpstr>Papers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Tom</cp:lastModifiedBy>
  <cp:revision>50</cp:revision>
  <dcterms:created xsi:type="dcterms:W3CDTF">2014-10-21T12:07:57Z</dcterms:created>
  <dcterms:modified xsi:type="dcterms:W3CDTF">2014-10-24T10:25:05Z</dcterms:modified>
</cp:coreProperties>
</file>