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9" r:id="rId3"/>
    <p:sldId id="257" r:id="rId4"/>
    <p:sldId id="285" r:id="rId5"/>
    <p:sldId id="286" r:id="rId6"/>
    <p:sldId id="287" r:id="rId7"/>
    <p:sldId id="288" r:id="rId8"/>
    <p:sldId id="289" r:id="rId9"/>
    <p:sldId id="290" r:id="rId10"/>
    <p:sldId id="266" r:id="rId11"/>
    <p:sldId id="267" r:id="rId12"/>
    <p:sldId id="275" r:id="rId13"/>
    <p:sldId id="274" r:id="rId14"/>
    <p:sldId id="281" r:id="rId15"/>
    <p:sldId id="271" r:id="rId16"/>
    <p:sldId id="268" r:id="rId17"/>
    <p:sldId id="269" r:id="rId18"/>
    <p:sldId id="270" r:id="rId19"/>
    <p:sldId id="273" r:id="rId20"/>
    <p:sldId id="276" r:id="rId21"/>
    <p:sldId id="277" r:id="rId22"/>
    <p:sldId id="278" r:id="rId23"/>
    <p:sldId id="279" r:id="rId24"/>
    <p:sldId id="282" r:id="rId25"/>
    <p:sldId id="291" r:id="rId2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" initials="tdg" lastIdx="2" clrIdx="0">
    <p:extLst>
      <p:ext uri="{19B8F6BF-5375-455C-9EA6-DF929625EA0E}">
        <p15:presenceInfo xmlns:p15="http://schemas.microsoft.com/office/powerpoint/2012/main" userId="T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0-22T15:15:14.476" idx="1">
    <p:pos x="10" y="10"/>
    <p:text>Applicaties toelichten tijdens presentatie!</p:text>
    <p:extLst>
      <p:ext uri="{C676402C-5697-4E1C-873F-D02D1690AC5C}">
        <p15:threadingInfo xmlns:p15="http://schemas.microsoft.com/office/powerpoint/2012/main" timeZoneBias="-120"/>
      </p:ext>
    </p:extLst>
  </p:cm>
  <p:cm authorId="1" dt="2014-10-22T15:15:49.725" idx="2">
    <p:pos x="10" y="146"/>
    <p:text>(y)</p:text>
    <p:extLst>
      <p:ext uri="{C676402C-5697-4E1C-873F-D02D1690AC5C}">
        <p15:threadingInfo xmlns:p15="http://schemas.microsoft.com/office/powerpoint/2012/main" timeZoneBias="-120">
          <p15:parentCm authorId="1" idx="1"/>
        </p15:threadingInfo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22/10/2014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18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22/10/2014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6472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22/10/2014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3287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22/10/2014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9201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22/10/2014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19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22/10/2014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13344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22/10/2014</a:t>
            </a:fld>
            <a:endParaRPr lang="nl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1320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22/10/2014</a:t>
            </a:fld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07573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22/10/2014</a:t>
            </a:fld>
            <a:endParaRPr lang="nl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4174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9DCFD5E-870D-4395-9E30-B29FE39655A2}" type="datetimeFigureOut">
              <a:rPr lang="nl-BE" smtClean="0"/>
              <a:t>22/10/2014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71358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22/10/2014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56383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9DCFD5E-870D-4395-9E30-B29FE39655A2}" type="datetimeFigureOut">
              <a:rPr lang="nl-BE" smtClean="0"/>
              <a:t>22/10/2014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998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Flash </a:t>
            </a:r>
            <a:r>
              <a:rPr lang="nl-BE" dirty="0" err="1" smtClean="0"/>
              <a:t>Fill</a:t>
            </a:r>
            <a:r>
              <a:rPr lang="nl-BE" dirty="0" smtClean="0"/>
              <a:t> </a:t>
            </a:r>
            <a:r>
              <a:rPr lang="nl-BE" dirty="0" err="1" smtClean="0"/>
              <a:t>and</a:t>
            </a:r>
            <a:r>
              <a:rPr lang="nl-BE" dirty="0" smtClean="0"/>
              <a:t> </a:t>
            </a:r>
            <a:br>
              <a:rPr lang="nl-BE" dirty="0" smtClean="0"/>
            </a:br>
            <a:r>
              <a:rPr lang="en-US" dirty="0" smtClean="0"/>
              <a:t>Equation</a:t>
            </a:r>
            <a:r>
              <a:rPr lang="nl-BE" dirty="0" smtClean="0"/>
              <a:t> Discovery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8526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Overzicht: </a:t>
            </a:r>
            <a:br>
              <a:rPr lang="nl-BE" dirty="0" smtClean="0"/>
            </a:br>
            <a:r>
              <a:rPr lang="nl-BE" dirty="0" smtClean="0"/>
              <a:t>Spreadsheet </a:t>
            </a:r>
            <a:r>
              <a:rPr lang="nl-BE" dirty="0"/>
              <a:t>tabel transformaties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Concept oplossing generatie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Grammatica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Domein kennis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End-User </a:t>
            </a:r>
            <a:r>
              <a:rPr lang="nl-BE" dirty="0" err="1" smtClean="0"/>
              <a:t>programming</a:t>
            </a:r>
            <a:endParaRPr lang="nl-BE" dirty="0" smtClean="0"/>
          </a:p>
          <a:p>
            <a:pPr marL="0" indent="0">
              <a:buNone/>
            </a:pPr>
            <a:endParaRPr lang="nl-B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96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Concept oplossing </a:t>
            </a:r>
            <a:r>
              <a:rPr lang="nl-BE" dirty="0" smtClean="0"/>
              <a:t>generatie</a:t>
            </a:r>
            <a:endParaRPr lang="en-US" dirty="0"/>
          </a:p>
        </p:txBody>
      </p:sp>
      <p:sp>
        <p:nvSpPr>
          <p:cNvPr id="7" name="Bent-Up Arrow 6"/>
          <p:cNvSpPr/>
          <p:nvPr/>
        </p:nvSpPr>
        <p:spPr>
          <a:xfrm rot="5400000">
            <a:off x="4436881" y="3824107"/>
            <a:ext cx="1400175" cy="1594049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09" y="2402237"/>
            <a:ext cx="6089057" cy="12879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656" y="3921044"/>
            <a:ext cx="4090701" cy="22709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66827" y="1971644"/>
            <a:ext cx="2990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smtClean="0"/>
              <a:t>Voorbeeld input tabel: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838596" y="3459379"/>
            <a:ext cx="3184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smtClean="0"/>
              <a:t>Voorbeeld output tabel: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573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Voorbeeldprogramma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BE" dirty="0" smtClean="0"/>
              <a:t>Filterprogramma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 err="1" smtClean="0"/>
              <a:t>Mapping</a:t>
            </a:r>
            <a:endParaRPr lang="nl-BE" dirty="0" smtClean="0"/>
          </a:p>
          <a:p>
            <a:pPr marL="457200" indent="-457200">
              <a:buFont typeface="+mj-lt"/>
              <a:buAutoNum type="arabicPeriod"/>
            </a:pPr>
            <a:r>
              <a:rPr lang="nl-BE" dirty="0" smtClean="0"/>
              <a:t>Relatieve functies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 err="1" smtClean="0"/>
              <a:t>ProgFromEx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68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Experimenten (1)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Expressief genoeg?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Snel genoeg?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Hoeveel extra voorbeelden?</a:t>
            </a:r>
          </a:p>
        </p:txBody>
      </p:sp>
    </p:spTree>
    <p:extLst>
      <p:ext uri="{BB962C8B-B14F-4D97-AF65-F5344CB8AC3E}">
        <p14:creationId xmlns:p14="http://schemas.microsoft.com/office/powerpoint/2010/main" val="242881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Experimenten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37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Grammatica</a:t>
            </a:r>
            <a:endParaRPr lang="nl-BE" dirty="0">
              <a:solidFill>
                <a:srgbClr val="FF0000"/>
              </a:solidFill>
            </a:endParaRPr>
          </a:p>
        </p:txBody>
      </p:sp>
      <p:pic>
        <p:nvPicPr>
          <p:cNvPr id="4" name="Picture 3" descr="Syntaxi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19" y="1747973"/>
            <a:ext cx="7737045" cy="452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5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Domein kennis</a:t>
            </a:r>
            <a:endParaRPr lang="en-US" dirty="0"/>
          </a:p>
        </p:txBody>
      </p:sp>
      <p:pic>
        <p:nvPicPr>
          <p:cNvPr id="6" name="Picture 5" descr="semantiek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180" y="1799109"/>
            <a:ext cx="6113820" cy="3698728"/>
          </a:xfrm>
          <a:prstGeom prst="rect">
            <a:avLst/>
          </a:prstGeom>
        </p:spPr>
      </p:pic>
      <p:pic>
        <p:nvPicPr>
          <p:cNvPr id="7" name="Picture 6" descr="semantiek 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52" y="1749325"/>
            <a:ext cx="5859463" cy="366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1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End-User Programming </a:t>
            </a:r>
            <a:r>
              <a:rPr lang="nl-BE" dirty="0">
                <a:solidFill>
                  <a:srgbClr val="FF0000"/>
                </a:solidFill>
              </a:rPr>
              <a:t>(&lt;- vertalen</a:t>
            </a:r>
            <a:r>
              <a:rPr lang="nl-BE" dirty="0" smtClean="0">
                <a:solidFill>
                  <a:srgbClr val="FF0000"/>
                </a:solidFill>
              </a:rPr>
              <a:t>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Repetitieve</a:t>
            </a:r>
            <a:r>
              <a:rPr lang="en-US" dirty="0" smtClean="0"/>
              <a:t> taken</a:t>
            </a:r>
          </a:p>
          <a:p>
            <a:pPr marL="0" indent="0">
              <a:buNone/>
            </a:pPr>
            <a:r>
              <a:rPr lang="en-US" dirty="0" err="1" smtClean="0"/>
              <a:t>Weinig</a:t>
            </a:r>
            <a:r>
              <a:rPr lang="en-US" dirty="0" smtClean="0"/>
              <a:t> tot </a:t>
            </a:r>
            <a:r>
              <a:rPr lang="en-US" dirty="0" err="1" smtClean="0"/>
              <a:t>geen</a:t>
            </a:r>
            <a:r>
              <a:rPr lang="en-US" dirty="0" smtClean="0"/>
              <a:t> </a:t>
            </a:r>
            <a:r>
              <a:rPr lang="en-US" dirty="0" err="1" smtClean="0"/>
              <a:t>programmeerkennis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1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36159" y="1755028"/>
                <a:ext cx="10058400" cy="4023360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nl-BE" dirty="0" smtClean="0"/>
                  <a:t>  Flash </a:t>
                </a:r>
                <a:r>
                  <a:rPr lang="nl-BE" dirty="0" err="1" smtClean="0"/>
                  <a:t>fill</a:t>
                </a:r>
                <a:r>
                  <a:rPr lang="nl-BE" dirty="0" smtClean="0"/>
                  <a:t> voor getallen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nl-BE" dirty="0" err="1" smtClean="0"/>
                  <a:t>Equation</a:t>
                </a:r>
                <a:r>
                  <a:rPr lang="nl-BE" dirty="0" smtClean="0"/>
                  <a:t> </a:t>
                </a:r>
                <a:r>
                  <a:rPr lang="nl-BE" dirty="0" err="1" smtClean="0"/>
                  <a:t>discovery</a:t>
                </a:r>
                <a:r>
                  <a:rPr lang="nl-BE" dirty="0" smtClean="0"/>
                  <a:t> voor nodig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nl-BE" dirty="0" smtClean="0"/>
                  <a:t>  Voorbeeld</a:t>
                </a:r>
                <a:endParaRPr lang="en-US" dirty="0" smtClean="0"/>
              </a:p>
              <a:p>
                <a:pPr marL="201168" lvl="1" indent="0">
                  <a:buNone/>
                </a:pPr>
                <a:r>
                  <a:rPr lang="nl-BE" dirty="0" smtClean="0"/>
                  <a:t>					         Gevonden vergelijking: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1 ∗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2)</m:t>
                        </m:r>
                      </m:e>
                      <m:sup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nl-BE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6159" y="1755028"/>
                <a:ext cx="10058400" cy="4023360"/>
              </a:xfrm>
              <a:blipFill rotWithShape="1">
                <a:blip r:embed="rId2"/>
                <a:stretch>
                  <a:fillRect l="-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Ons doel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549" y="3961456"/>
            <a:ext cx="289585" cy="304826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4780613" y="3794519"/>
            <a:ext cx="1259456" cy="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662332"/>
              </p:ext>
            </p:extLst>
          </p:nvPr>
        </p:nvGraphicFramePr>
        <p:xfrm>
          <a:off x="423082" y="3564616"/>
          <a:ext cx="4276760" cy="245230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69190"/>
                <a:gridCol w="1069190"/>
                <a:gridCol w="1069190"/>
                <a:gridCol w="1069190"/>
              </a:tblGrid>
              <a:tr h="4087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X1</a:t>
                      </a:r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X3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7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87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087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087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087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121713"/>
              </p:ext>
            </p:extLst>
          </p:nvPr>
        </p:nvGraphicFramePr>
        <p:xfrm>
          <a:off x="6165359" y="3564616"/>
          <a:ext cx="4276760" cy="245230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69190"/>
                <a:gridCol w="1069190"/>
                <a:gridCol w="1069190"/>
                <a:gridCol w="1069190"/>
              </a:tblGrid>
              <a:tr h="4087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X1</a:t>
                      </a:r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X3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7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87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343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087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087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289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087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993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Overzicht:</a:t>
            </a:r>
            <a:br>
              <a:rPr lang="nl-BE" dirty="0" smtClean="0"/>
            </a:br>
            <a:r>
              <a:rPr lang="nl-BE" dirty="0" err="1" smtClean="0"/>
              <a:t>Equation</a:t>
            </a:r>
            <a:r>
              <a:rPr lang="nl-BE" dirty="0" smtClean="0"/>
              <a:t>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Definitie: </a:t>
            </a:r>
            <a:r>
              <a:rPr lang="nl-BE" dirty="0" err="1" smtClean="0"/>
              <a:t>Equation</a:t>
            </a:r>
            <a:r>
              <a:rPr lang="nl-BE" dirty="0" smtClean="0"/>
              <a:t> </a:t>
            </a:r>
            <a:r>
              <a:rPr lang="nl-BE" dirty="0" err="1" smtClean="0"/>
              <a:t>discovery</a:t>
            </a:r>
            <a:endParaRPr lang="nl-B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 </a:t>
            </a:r>
            <a:r>
              <a:rPr lang="nl-BE" dirty="0" err="1" smtClean="0"/>
              <a:t>Inductive</a:t>
            </a:r>
            <a:r>
              <a:rPr lang="nl-BE" dirty="0" smtClean="0"/>
              <a:t> </a:t>
            </a:r>
            <a:r>
              <a:rPr lang="nl-BE" dirty="0"/>
              <a:t>Language </a:t>
            </a:r>
            <a:r>
              <a:rPr lang="nl-BE" dirty="0" smtClean="0"/>
              <a:t>Bias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Context vrije grammatica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Toepassing: Modellering populatie dynamiek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02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Papers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b="1" dirty="0" smtClean="0"/>
              <a:t>  Spreadsheet </a:t>
            </a:r>
            <a:r>
              <a:rPr lang="nl-BE" b="1" dirty="0" err="1"/>
              <a:t>Table</a:t>
            </a:r>
            <a:r>
              <a:rPr lang="nl-BE" b="1" dirty="0"/>
              <a:t> </a:t>
            </a:r>
            <a:r>
              <a:rPr lang="nl-BE" b="1" dirty="0" err="1"/>
              <a:t>Transformations</a:t>
            </a:r>
            <a:r>
              <a:rPr lang="nl-BE" b="1" dirty="0"/>
              <a:t> </a:t>
            </a:r>
            <a:r>
              <a:rPr lang="nl-BE" b="1" dirty="0" err="1"/>
              <a:t>from</a:t>
            </a:r>
            <a:r>
              <a:rPr lang="nl-BE" b="1" dirty="0"/>
              <a:t> </a:t>
            </a:r>
            <a:r>
              <a:rPr lang="nl-BE" b="1" dirty="0" err="1"/>
              <a:t>Examples</a:t>
            </a:r>
            <a:r>
              <a:rPr lang="nl-BE" dirty="0" smtClean="0"/>
              <a:t>,</a:t>
            </a:r>
            <a:br>
              <a:rPr lang="nl-BE" dirty="0" smtClean="0"/>
            </a:br>
            <a:r>
              <a:rPr lang="nl-BE" dirty="0" smtClean="0"/>
              <a:t>    CACM, </a:t>
            </a:r>
            <a:r>
              <a:rPr lang="nl-BE" dirty="0"/>
              <a:t>W.R. Harris, S. </a:t>
            </a:r>
            <a:r>
              <a:rPr lang="nl-BE" dirty="0" err="1" smtClean="0"/>
              <a:t>Gulwani</a:t>
            </a:r>
            <a:endParaRPr lang="nl-BE" dirty="0"/>
          </a:p>
          <a:p>
            <a:pPr>
              <a:buFont typeface="Arial" panose="020B0604020202020204" pitchFamily="34" charset="0"/>
              <a:buChar char="•"/>
            </a:pPr>
            <a:r>
              <a:rPr lang="nl-BE" b="1" dirty="0" smtClean="0"/>
              <a:t>  </a:t>
            </a:r>
            <a:r>
              <a:rPr lang="nl-BE" b="1" dirty="0" err="1" smtClean="0"/>
              <a:t>Example-Based</a:t>
            </a:r>
            <a:r>
              <a:rPr lang="nl-BE" b="1" dirty="0" smtClean="0"/>
              <a:t> </a:t>
            </a:r>
            <a:r>
              <a:rPr lang="nl-BE" b="1" dirty="0"/>
              <a:t>Learning in Computer-</a:t>
            </a:r>
            <a:r>
              <a:rPr lang="nl-BE" b="1" dirty="0" err="1"/>
              <a:t>Aided</a:t>
            </a:r>
            <a:r>
              <a:rPr lang="nl-BE" b="1" dirty="0"/>
              <a:t> STEM </a:t>
            </a:r>
            <a:r>
              <a:rPr lang="nl-BE" b="1" dirty="0" err="1"/>
              <a:t>Education</a:t>
            </a:r>
            <a:r>
              <a:rPr lang="nl-BE" dirty="0"/>
              <a:t>, 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    CACM 2014, </a:t>
            </a:r>
            <a:r>
              <a:rPr lang="nl-BE" dirty="0" err="1"/>
              <a:t>Sumit</a:t>
            </a:r>
            <a:r>
              <a:rPr lang="nl-BE" dirty="0"/>
              <a:t> </a:t>
            </a:r>
            <a:r>
              <a:rPr lang="nl-BE" dirty="0" err="1" smtClean="0"/>
              <a:t>Gulwani</a:t>
            </a:r>
            <a:endParaRPr lang="nl-BE" dirty="0"/>
          </a:p>
          <a:p>
            <a:pPr>
              <a:buFont typeface="Arial" panose="020B0604020202020204" pitchFamily="34" charset="0"/>
              <a:buChar char="•"/>
            </a:pPr>
            <a:r>
              <a:rPr lang="nl-BE" b="1" dirty="0" smtClean="0"/>
              <a:t>  </a:t>
            </a:r>
            <a:r>
              <a:rPr lang="nl-BE" b="1" dirty="0" err="1" smtClean="0"/>
              <a:t>Integrating</a:t>
            </a:r>
            <a:r>
              <a:rPr lang="nl-BE" b="1" dirty="0" smtClean="0"/>
              <a:t> </a:t>
            </a:r>
            <a:r>
              <a:rPr lang="nl-BE" b="1" dirty="0"/>
              <a:t>domain </a:t>
            </a:r>
            <a:r>
              <a:rPr lang="nl-BE" b="1" dirty="0" err="1"/>
              <a:t>knowledge</a:t>
            </a:r>
            <a:r>
              <a:rPr lang="nl-BE" b="1" dirty="0"/>
              <a:t> in </a:t>
            </a:r>
            <a:r>
              <a:rPr lang="nl-BE" b="1" dirty="0" err="1"/>
              <a:t>equation</a:t>
            </a:r>
            <a:r>
              <a:rPr lang="nl-BE" b="1" dirty="0"/>
              <a:t> </a:t>
            </a:r>
            <a:r>
              <a:rPr lang="nl-BE" b="1" dirty="0" err="1" smtClean="0"/>
              <a:t>discovery</a:t>
            </a:r>
            <a:r>
              <a:rPr lang="nl-BE" dirty="0" smtClean="0"/>
              <a:t>, </a:t>
            </a:r>
            <a:br>
              <a:rPr lang="nl-BE" dirty="0" smtClean="0"/>
            </a:br>
            <a:r>
              <a:rPr lang="nl-BE" dirty="0" smtClean="0"/>
              <a:t>    LNCS </a:t>
            </a:r>
            <a:r>
              <a:rPr lang="nl-BE" dirty="0"/>
              <a:t>4660, Springer Berlin </a:t>
            </a:r>
            <a:r>
              <a:rPr lang="nl-BE" dirty="0" smtClean="0"/>
              <a:t>Heidelberg, 2007, </a:t>
            </a:r>
            <a:r>
              <a:rPr lang="nl-BE" dirty="0" err="1"/>
              <a:t>Todorovski</a:t>
            </a:r>
            <a:r>
              <a:rPr lang="nl-BE" dirty="0"/>
              <a:t>, </a:t>
            </a:r>
            <a:r>
              <a:rPr lang="nl-BE" dirty="0" err="1"/>
              <a:t>Ljupčo</a:t>
            </a:r>
            <a:r>
              <a:rPr lang="nl-BE" dirty="0"/>
              <a:t>,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Sašo</a:t>
            </a:r>
            <a:r>
              <a:rPr lang="nl-BE" dirty="0"/>
              <a:t> </a:t>
            </a:r>
            <a:r>
              <a:rPr lang="nl-BE" dirty="0" err="1" smtClean="0"/>
              <a:t>Džeroski</a:t>
            </a:r>
            <a:endParaRPr lang="nl-BE" dirty="0"/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 </a:t>
            </a:r>
            <a:r>
              <a:rPr lang="nl-BE" b="1" dirty="0" err="1" smtClean="0"/>
              <a:t>Equation</a:t>
            </a:r>
            <a:r>
              <a:rPr lang="nl-BE" b="1" dirty="0" smtClean="0"/>
              <a:t> </a:t>
            </a:r>
            <a:r>
              <a:rPr lang="nl-BE" b="1" dirty="0"/>
              <a:t>Discovery</a:t>
            </a:r>
            <a:r>
              <a:rPr lang="nl-BE" dirty="0"/>
              <a:t>, </a:t>
            </a:r>
            <a:r>
              <a:rPr lang="nl-BE" dirty="0" err="1"/>
              <a:t>Enclyclopedia</a:t>
            </a:r>
            <a:r>
              <a:rPr lang="nl-BE" dirty="0"/>
              <a:t>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35832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Definitie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600705"/>
            <a:ext cx="10058400" cy="1656591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 dirty="0" smtClean="0"/>
              <a:t>“</a:t>
            </a:r>
            <a:r>
              <a:rPr lang="en-US" sz="2800" b="1" i="1" dirty="0" smtClean="0"/>
              <a:t>Equation </a:t>
            </a:r>
            <a:r>
              <a:rPr lang="en-US" sz="2800" b="1" i="1" dirty="0"/>
              <a:t>discovery </a:t>
            </a:r>
            <a:r>
              <a:rPr lang="en-US" sz="2800" i="1" dirty="0"/>
              <a:t>is a machine learning task that deals with the problem of learning </a:t>
            </a:r>
            <a:r>
              <a:rPr lang="en-US" sz="2800" b="1" i="1" dirty="0"/>
              <a:t>quantitative laws and models</a:t>
            </a:r>
            <a:r>
              <a:rPr lang="en-US" sz="2800" i="1" dirty="0"/>
              <a:t>, expressed in the form of equations, in collections of measured </a:t>
            </a:r>
            <a:r>
              <a:rPr lang="en-US" sz="2800" b="1" i="1" dirty="0"/>
              <a:t>numeric data</a:t>
            </a:r>
            <a:r>
              <a:rPr lang="en-US" sz="2800" i="1" dirty="0" smtClean="0"/>
              <a:t>.” 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 dirty="0" smtClean="0"/>
              <a:t>– </a:t>
            </a:r>
            <a:r>
              <a:rPr lang="en-US" sz="2800" dirty="0" smtClean="0"/>
              <a:t>Encyclopedia of machine learning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3311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Inductive</a:t>
            </a:r>
            <a:r>
              <a:rPr lang="nl-BE" dirty="0"/>
              <a:t> Language </a:t>
            </a:r>
            <a:r>
              <a:rPr lang="nl-BE" dirty="0" smtClean="0"/>
              <a:t>Bias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Huidige domein kennis integratie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21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Context vrije </a:t>
            </a:r>
            <a:r>
              <a:rPr lang="nl-BE" dirty="0" smtClean="0"/>
              <a:t>grammatica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57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Toepassing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6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Conclusie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37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Vragen?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546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Overzicht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</a:t>
            </a:r>
            <a:r>
              <a:rPr lang="nl-BE" dirty="0" err="1" smtClean="0"/>
              <a:t>Example-based</a:t>
            </a:r>
            <a:r>
              <a:rPr lang="nl-BE" dirty="0" smtClean="0"/>
              <a:t> </a:t>
            </a:r>
            <a:r>
              <a:rPr lang="nl-BE" dirty="0" err="1" smtClean="0"/>
              <a:t>learning</a:t>
            </a:r>
            <a:endParaRPr lang="nl-B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Spreadsheet tabel transformaties aan de hand van voorbeelden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Ons doel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</a:t>
            </a:r>
            <a:r>
              <a:rPr lang="nl-BE" dirty="0" err="1" smtClean="0"/>
              <a:t>Equation</a:t>
            </a:r>
            <a:r>
              <a:rPr lang="nl-BE" dirty="0" smtClean="0"/>
              <a:t> </a:t>
            </a:r>
            <a:r>
              <a:rPr lang="nl-BE" dirty="0" err="1" smtClean="0"/>
              <a:t>discovery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2784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Overzicht: </a:t>
            </a:r>
            <a:br>
              <a:rPr lang="nl-BE" dirty="0" smtClean="0"/>
            </a:br>
            <a:r>
              <a:rPr lang="nl-BE" dirty="0" err="1" smtClean="0"/>
              <a:t>Example-based</a:t>
            </a:r>
            <a:r>
              <a:rPr lang="nl-BE" dirty="0" smtClean="0"/>
              <a:t>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Een vergelijking: conceptuele versus procedurele problemen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Probleem generatie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Oplossing generatie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Feedback generatie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Toepassing</a:t>
            </a:r>
            <a:endParaRPr lang="nl-BE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nl-BE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91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Een vergelijking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b="1" dirty="0" smtClean="0"/>
              <a:t>Conceptueel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3"/>
            <a:ext cx="4937760" cy="239510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Geen beslissingsmethode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Creatief denken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Bewijs en Constructie problemen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Hier ligt onze focus</a:t>
            </a: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(&lt;- </a:t>
            </a:r>
            <a:r>
              <a:rPr lang="en-US" dirty="0" err="1" smtClean="0">
                <a:solidFill>
                  <a:srgbClr val="FF0000"/>
                </a:solidFill>
              </a:rPr>
              <a:t>Hier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zetten</a:t>
            </a:r>
            <a:r>
              <a:rPr lang="en-US" dirty="0" smtClean="0">
                <a:solidFill>
                  <a:srgbClr val="FF0000"/>
                </a:solidFill>
              </a:rPr>
              <a:t>?)</a:t>
            </a:r>
            <a:endParaRPr lang="nl-BE" dirty="0" smtClean="0">
              <a:solidFill>
                <a:srgbClr val="FF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BE" b="1" dirty="0" smtClean="0"/>
              <a:t>procedureel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186889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Beslissingsmethode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Memoriseren en toepassen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96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Probleem generatie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Genereren </a:t>
            </a:r>
            <a:r>
              <a:rPr lang="nl-BE" dirty="0" err="1" smtClean="0"/>
              <a:t>adhv</a:t>
            </a:r>
            <a:r>
              <a:rPr lang="nl-BE" dirty="0"/>
              <a:t> </a:t>
            </a:r>
            <a:r>
              <a:rPr lang="nl-BE" dirty="0" smtClean="0">
                <a:solidFill>
                  <a:srgbClr val="FF0000"/>
                </a:solidFill>
              </a:rPr>
              <a:t>(&lt;- afkorting?) </a:t>
            </a:r>
            <a:r>
              <a:rPr lang="nl-BE" dirty="0" smtClean="0"/>
              <a:t>voorbeeld problemen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Voordelen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Moeilijkheidsgraad duidelijk bepalen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Voorkomen spieken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Copyright problemen vermijden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2 principes conceptuele probleem generatie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err="1" smtClean="0"/>
              <a:t>Examble</a:t>
            </a:r>
            <a:r>
              <a:rPr lang="nl-BE" dirty="0" err="1"/>
              <a:t>-</a:t>
            </a:r>
            <a:r>
              <a:rPr lang="nl-BE" dirty="0" err="1" smtClean="0"/>
              <a:t>based</a:t>
            </a:r>
            <a:r>
              <a:rPr lang="nl-BE" dirty="0" smtClean="0"/>
              <a:t> template generatie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Probleem genereren </a:t>
            </a:r>
            <a:r>
              <a:rPr lang="nl-BE" dirty="0" err="1" smtClean="0"/>
              <a:t>dmv</a:t>
            </a:r>
            <a:r>
              <a:rPr lang="nl-BE" dirty="0">
                <a:solidFill>
                  <a:srgbClr val="FF0000"/>
                </a:solidFill>
              </a:rPr>
              <a:t> (&lt;- afkorting?)</a:t>
            </a:r>
            <a:r>
              <a:rPr lang="nl-BE" dirty="0" smtClean="0"/>
              <a:t> oplossing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1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</a:t>
            </a:r>
            <a:r>
              <a:rPr lang="nl-BE" dirty="0" smtClean="0"/>
              <a:t>plossing generatie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Automatisch generen oplossing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Belang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Voorbeeld oplossing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Oplossing op basis van deeloplossing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Hints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2 principes conceptuele oplossing generatie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err="1" smtClean="0"/>
              <a:t>Reasoning</a:t>
            </a:r>
            <a:r>
              <a:rPr lang="nl-BE" dirty="0" smtClean="0"/>
              <a:t> </a:t>
            </a:r>
            <a:r>
              <a:rPr lang="nl-BE" dirty="0" smtClean="0">
                <a:solidFill>
                  <a:srgbClr val="FF0000"/>
                </a:solidFill>
              </a:rPr>
              <a:t>(&lt;- Vertalen) </a:t>
            </a:r>
            <a:r>
              <a:rPr lang="nl-BE" dirty="0" smtClean="0"/>
              <a:t>over voorbeelden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Enkel oplossingen met kleine oplossingslengte</a:t>
            </a:r>
          </a:p>
        </p:txBody>
      </p:sp>
    </p:spTree>
    <p:extLst>
      <p:ext uri="{BB962C8B-B14F-4D97-AF65-F5344CB8AC3E}">
        <p14:creationId xmlns:p14="http://schemas.microsoft.com/office/powerpoint/2010/main" val="206579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Feedback generatie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Controleren correctheid oplossing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Waarom incorrect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Waar en hoe fout verbeteren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Hint in verband met gemaakte fout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Iedereen gelijke beoordeling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Handmatig analyseren fouten tijdrovend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2 principes feedback conceptuele problemen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Aanpassingsafstand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Tegenvoorbeeld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35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Toepassing: </a:t>
            </a:r>
            <a:br>
              <a:rPr lang="nl-BE" dirty="0" smtClean="0"/>
            </a:br>
            <a:r>
              <a:rPr lang="nl-BE" dirty="0" smtClean="0"/>
              <a:t>Voorbereiden examen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Automatisch generatie probleem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Moeilijkheidsgraad kiezen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Oplossing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Verdergaand eigen deeloplossing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Hints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Feedback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Score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Helpen verbeteren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25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386</TotalTime>
  <Words>406</Words>
  <Application>Microsoft Office PowerPoint</Application>
  <PresentationFormat>Widescreen</PresentationFormat>
  <Paragraphs>150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Retrospect</vt:lpstr>
      <vt:lpstr>Flash Fill and  Equation Discovery</vt:lpstr>
      <vt:lpstr>Papers</vt:lpstr>
      <vt:lpstr>Overzicht</vt:lpstr>
      <vt:lpstr>Overzicht:  Example-based Learning</vt:lpstr>
      <vt:lpstr>Een vergelijking</vt:lpstr>
      <vt:lpstr>Probleem generatie</vt:lpstr>
      <vt:lpstr>Oplossing generatie</vt:lpstr>
      <vt:lpstr>Feedback generatie</vt:lpstr>
      <vt:lpstr>Toepassing:  Voorbereiden examen</vt:lpstr>
      <vt:lpstr>Overzicht:  Spreadsheet tabel transformaties</vt:lpstr>
      <vt:lpstr>Concept oplossing generatie</vt:lpstr>
      <vt:lpstr>Voorbeeldprogramma</vt:lpstr>
      <vt:lpstr>Experimenten (1) </vt:lpstr>
      <vt:lpstr>Experimenten (2)</vt:lpstr>
      <vt:lpstr>Grammatica</vt:lpstr>
      <vt:lpstr>Domein kennis</vt:lpstr>
      <vt:lpstr>End-User Programming (&lt;- vertalen?)</vt:lpstr>
      <vt:lpstr>Ons doel</vt:lpstr>
      <vt:lpstr>Overzicht: Equation Discovery</vt:lpstr>
      <vt:lpstr>Definitie</vt:lpstr>
      <vt:lpstr>Inductive Language Bias</vt:lpstr>
      <vt:lpstr>Context vrije grammatica</vt:lpstr>
      <vt:lpstr>Toepassing</vt:lpstr>
      <vt:lpstr>Conclusie</vt:lpstr>
      <vt:lpstr>Vragen?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Flash Fill and  Equation Discovery</dc:title>
  <dc:creator>Tom</dc:creator>
  <cp:lastModifiedBy>Tom</cp:lastModifiedBy>
  <cp:revision>33</cp:revision>
  <dcterms:created xsi:type="dcterms:W3CDTF">2014-10-21T12:07:57Z</dcterms:created>
  <dcterms:modified xsi:type="dcterms:W3CDTF">2014-10-22T16:27:27Z</dcterms:modified>
</cp:coreProperties>
</file>