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62840" y="2590920"/>
            <a:ext cx="7878600" cy="628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r>
              <a:rPr lang="en-US" sz="32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33376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2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Flash Fill &amp;</a:t>
            </a: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
</a:t>
            </a: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Equation Discovery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270080" y="502920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500" strike="noStrike">
                <a:solidFill>
                  <a:srgbClr val="ffffff"/>
                </a:solidFill>
                <a:latin typeface="Helvetica Light"/>
                <a:ea typeface="Helvetica Light"/>
              </a:rPr>
              <a:t>De probleemstelling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975400" y="8429760"/>
            <a:ext cx="705348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Helvetica Light"/>
                <a:ea typeface="Helvetica Light"/>
              </a:rPr>
              <a:t>Jeroen Craps &amp; Tom De Groote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Probleemstelling (1)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933120" y="2478960"/>
            <a:ext cx="4471200" cy="123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Observatie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96760" y="5730120"/>
            <a:ext cx="11554200" cy="357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Vraagstelling </a:t>
            </a: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Is het mogelijk om Flash Fill te schrijven voor getallen?</a:t>
            </a:r>
            <a:endParaRPr/>
          </a:p>
        </p:txBody>
      </p:sp>
      <p:pic>
        <p:nvPicPr>
          <p:cNvPr id="114" name="DiscFill1.png" descr=""/>
          <p:cNvPicPr/>
          <p:nvPr/>
        </p:nvPicPr>
        <p:blipFill>
          <a:blip r:embed="rId1"/>
          <a:stretch/>
        </p:blipFill>
        <p:spPr>
          <a:xfrm>
            <a:off x="7171920" y="3800520"/>
            <a:ext cx="4520880" cy="1841040"/>
          </a:xfrm>
          <a:prstGeom prst="rect">
            <a:avLst/>
          </a:prstGeom>
          <a:ln w="12600">
            <a:noFill/>
          </a:ln>
        </p:spPr>
      </p:pic>
      <p:pic>
        <p:nvPicPr>
          <p:cNvPr id="115" name="DiscFill2.png" descr=""/>
          <p:cNvPicPr/>
          <p:nvPr/>
        </p:nvPicPr>
        <p:blipFill>
          <a:blip r:embed="rId2"/>
          <a:stretch/>
        </p:blipFill>
        <p:spPr>
          <a:xfrm>
            <a:off x="7178400" y="3807000"/>
            <a:ext cx="4508280" cy="1828440"/>
          </a:xfrm>
          <a:prstGeom prst="rect">
            <a:avLst/>
          </a:prstGeom>
          <a:ln w="12600">
            <a:noFill/>
          </a:ln>
        </p:spPr>
      </p:pic>
      <p:pic>
        <p:nvPicPr>
          <p:cNvPr id="116" name="DiscFill3.png" descr=""/>
          <p:cNvPicPr/>
          <p:nvPr/>
        </p:nvPicPr>
        <p:blipFill>
          <a:blip r:embed="rId3"/>
          <a:stretch/>
        </p:blipFill>
        <p:spPr>
          <a:xfrm>
            <a:off x="7191000" y="3807000"/>
            <a:ext cx="4482720" cy="1828440"/>
          </a:xfrm>
          <a:prstGeom prst="rect">
            <a:avLst/>
          </a:prstGeom>
          <a:ln w="12600">
            <a:noFill/>
          </a:ln>
        </p:spPr>
      </p:pic>
      <p:pic>
        <p:nvPicPr>
          <p:cNvPr id="117" name="DiscFill4.png" descr=""/>
          <p:cNvPicPr/>
          <p:nvPr/>
        </p:nvPicPr>
        <p:blipFill>
          <a:blip r:embed="rId4"/>
          <a:stretch/>
        </p:blipFill>
        <p:spPr>
          <a:xfrm>
            <a:off x="7178400" y="3800520"/>
            <a:ext cx="4508280" cy="1841040"/>
          </a:xfrm>
          <a:prstGeom prst="rect">
            <a:avLst/>
          </a:prstGeom>
          <a:ln w="12600">
            <a:noFill/>
          </a:ln>
        </p:spPr>
      </p:pic>
      <p:pic>
        <p:nvPicPr>
          <p:cNvPr id="118" name="Flash1.png" descr=""/>
          <p:cNvPicPr/>
          <p:nvPr/>
        </p:nvPicPr>
        <p:blipFill>
          <a:blip r:embed="rId5"/>
          <a:stretch/>
        </p:blipFill>
        <p:spPr>
          <a:xfrm>
            <a:off x="756000" y="3800520"/>
            <a:ext cx="4825800" cy="1841040"/>
          </a:xfrm>
          <a:prstGeom prst="rect">
            <a:avLst/>
          </a:prstGeom>
          <a:ln w="12600">
            <a:noFill/>
          </a:ln>
        </p:spPr>
      </p:pic>
      <p:pic>
        <p:nvPicPr>
          <p:cNvPr id="119" name="Flash2.png" descr=""/>
          <p:cNvPicPr/>
          <p:nvPr/>
        </p:nvPicPr>
        <p:blipFill>
          <a:blip r:embed="rId6"/>
          <a:stretch/>
        </p:blipFill>
        <p:spPr>
          <a:xfrm>
            <a:off x="756000" y="3798000"/>
            <a:ext cx="4825800" cy="1828440"/>
          </a:xfrm>
          <a:prstGeom prst="rect">
            <a:avLst/>
          </a:prstGeom>
          <a:ln w="12600">
            <a:noFill/>
          </a:ln>
        </p:spPr>
      </p:pic>
      <p:pic>
        <p:nvPicPr>
          <p:cNvPr id="120" name="Flash3.png" descr=""/>
          <p:cNvPicPr/>
          <p:nvPr/>
        </p:nvPicPr>
        <p:blipFill>
          <a:blip r:embed="rId7"/>
          <a:stretch/>
        </p:blipFill>
        <p:spPr>
          <a:xfrm>
            <a:off x="743040" y="3807000"/>
            <a:ext cx="4851000" cy="1828440"/>
          </a:xfrm>
          <a:prstGeom prst="rect">
            <a:avLst/>
          </a:prstGeom>
          <a:ln w="12600">
            <a:noFill/>
          </a:ln>
        </p:spPr>
      </p:pic>
      <p:pic>
        <p:nvPicPr>
          <p:cNvPr id="121" name="Flash4.png" descr=""/>
          <p:cNvPicPr/>
          <p:nvPr/>
        </p:nvPicPr>
        <p:blipFill>
          <a:blip r:embed="rId8"/>
          <a:stretch/>
        </p:blipFill>
        <p:spPr>
          <a:xfrm>
            <a:off x="756000" y="3807000"/>
            <a:ext cx="4825800" cy="18284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Probleemstelling (2)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Waarom?</a:t>
            </a:r>
            <a:endParaRPr/>
          </a:p>
          <a:p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Het bepalen van een geschikte vergelijking kan moeizaam zijn door beperkte gebruikerskennis. </a:t>
            </a:r>
            <a:endParaRPr/>
          </a:p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Hypothese</a:t>
            </a:r>
            <a:endParaRPr/>
          </a:p>
          <a:p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Het behulp van Equation Discovery is het mogelijk om Flash Fill voor getallen te schrijven.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">
                                            <p:txEl>
                                              <p:pRg st="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3">
                                            <p:txEl>
                                              <p:p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3">
                                            <p:txEl>
                                              <p:pRg st="11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 strike="noStrike">
                <a:solidFill>
                  <a:srgbClr val="ffffff"/>
                </a:solidFill>
                <a:latin typeface="Helvetica Light"/>
                <a:ea typeface="Helvetica Light"/>
              </a:rPr>
              <a:t>Probleemstelling (3)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Bewijs</a:t>
            </a:r>
            <a:endParaRPr/>
          </a:p>
          <a:p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Het toepassen op enkele voorbeelden (verschillende categorieën)</a:t>
            </a:r>
            <a:endParaRPr/>
          </a:p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ffffff"/>
                </a:solidFill>
                <a:latin typeface="Helvetica Light"/>
                <a:ea typeface="Helvetica Light"/>
              </a:rPr>
              <a:t>Vereisten</a:t>
            </a:r>
            <a:endParaRPr/>
          </a:p>
          <a:p>
            <a:r>
              <a:rPr lang="en-US" sz="3800" strike="noStrike">
                <a:solidFill>
                  <a:srgbClr val="ffffff"/>
                </a:solidFill>
                <a:latin typeface="Helvetica Light"/>
                <a:ea typeface="Helvetica Light"/>
              </a:rPr>
              <a:t>Efficiënt (Snel, #vb’en beperkt en geheugen)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5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5">
                                            <p:txEl>
                                              <p:pRg st="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5">
                                            <p:txEl>
                                              <p:p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5">
                                            <p:txEl>
                                              <p:pRg st="8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