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57" r:id="rId4"/>
    <p:sldId id="260" r:id="rId5"/>
    <p:sldId id="263" r:id="rId6"/>
    <p:sldId id="262" r:id="rId7"/>
    <p:sldId id="264" r:id="rId8"/>
    <p:sldId id="265" r:id="rId9"/>
    <p:sldId id="266" r:id="rId10"/>
    <p:sldId id="267" r:id="rId11"/>
    <p:sldId id="271" r:id="rId12"/>
    <p:sldId id="268" r:id="rId13"/>
    <p:sldId id="269" r:id="rId14"/>
    <p:sldId id="272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-31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8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472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328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201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19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334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320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57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174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DCFD5E-870D-4395-9E30-B29FE39655A2}" type="datetimeFigureOut">
              <a:rPr lang="nl-BE" smtClean="0"/>
              <a:t>22/10/14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135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22/10/14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638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DCFD5E-870D-4395-9E30-B29FE39655A2}" type="datetimeFigureOut">
              <a:rPr lang="nl-BE" smtClean="0"/>
              <a:t>22/10/14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99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Flash </a:t>
            </a:r>
            <a:r>
              <a:rPr lang="nl-BE" dirty="0" err="1" smtClean="0"/>
              <a:t>Fill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br>
              <a:rPr lang="nl-BE" dirty="0" smtClean="0"/>
            </a:br>
            <a:r>
              <a:rPr lang="en-US" dirty="0" smtClean="0"/>
              <a:t>Equation</a:t>
            </a:r>
            <a:r>
              <a:rPr lang="nl-BE" dirty="0" smtClean="0"/>
              <a:t> Discovery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85267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Concept oplossing </a:t>
            </a:r>
            <a:r>
              <a:rPr lang="nl-BE" dirty="0" smtClean="0"/>
              <a:t>generatie</a:t>
            </a:r>
            <a:endParaRPr lang="en-US" dirty="0"/>
          </a:p>
        </p:txBody>
      </p:sp>
      <p:pic>
        <p:nvPicPr>
          <p:cNvPr id="5" name="Picture 4" descr="spreadsheet 2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206" l="3268" r="94935">
                        <a14:foregroundMark x1="21078" y1="19512" x2="29248" y2="24932"/>
                        <a14:foregroundMark x1="31373" y1="74255" x2="74346" y2="91057"/>
                        <a14:foregroundMark x1="26961" y1="88347" x2="33007" y2="90244"/>
                        <a14:foregroundMark x1="3758" y1="13279" x2="92484" y2="821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655" y="2893422"/>
            <a:ext cx="5491746" cy="3311200"/>
          </a:xfrm>
          <a:prstGeom prst="rect">
            <a:avLst/>
          </a:prstGeom>
        </p:spPr>
      </p:pic>
      <p:pic>
        <p:nvPicPr>
          <p:cNvPr id="4" name="Picture 3" descr="spreadsheet 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6688"/>
            <a:ext cx="6752094" cy="1941303"/>
          </a:xfrm>
          <a:prstGeom prst="rect">
            <a:avLst/>
          </a:prstGeom>
        </p:spPr>
      </p:pic>
      <p:sp>
        <p:nvSpPr>
          <p:cNvPr id="7" name="Bent-Up Arrow 6"/>
          <p:cNvSpPr/>
          <p:nvPr/>
        </p:nvSpPr>
        <p:spPr>
          <a:xfrm rot="5400000">
            <a:off x="4436881" y="3824107"/>
            <a:ext cx="1400175" cy="1594049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225734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Structuur</a:t>
            </a:r>
            <a:endParaRPr lang="en-US" dirty="0"/>
          </a:p>
        </p:txBody>
      </p:sp>
      <p:pic>
        <p:nvPicPr>
          <p:cNvPr id="4" name="Picture 3" descr="Syntax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19" y="1747973"/>
            <a:ext cx="7737045" cy="452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0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Domein kennis </a:t>
            </a:r>
            <a:r>
              <a:rPr lang="nl-BE" dirty="0" smtClean="0">
                <a:solidFill>
                  <a:srgbClr val="FF0000"/>
                </a:solidFill>
              </a:rPr>
              <a:t>(&lt;- </a:t>
            </a:r>
            <a:r>
              <a:rPr lang="nl-BE" dirty="0">
                <a:solidFill>
                  <a:srgbClr val="FF0000"/>
                </a:solidFill>
              </a:rPr>
              <a:t>vertalen</a:t>
            </a:r>
            <a:r>
              <a:rPr lang="nl-BE" dirty="0" smtClean="0">
                <a:solidFill>
                  <a:srgbClr val="FF0000"/>
                </a:solidFill>
              </a:rPr>
              <a:t>?)</a:t>
            </a:r>
            <a:endParaRPr lang="en-US" dirty="0"/>
          </a:p>
        </p:txBody>
      </p:sp>
      <p:pic>
        <p:nvPicPr>
          <p:cNvPr id="6" name="Picture 5" descr="semantiek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180" y="1799109"/>
            <a:ext cx="6113820" cy="3698728"/>
          </a:xfrm>
          <a:prstGeom prst="rect">
            <a:avLst/>
          </a:prstGeom>
        </p:spPr>
      </p:pic>
      <p:pic>
        <p:nvPicPr>
          <p:cNvPr id="7" name="Picture 6" descr="semantiek 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2" y="1749325"/>
            <a:ext cx="5859463" cy="366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3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End-User Programming </a:t>
            </a:r>
            <a:r>
              <a:rPr lang="nl-BE" dirty="0">
                <a:solidFill>
                  <a:srgbClr val="FF0000"/>
                </a:solidFill>
              </a:rPr>
              <a:t>(&lt;- vertalen</a:t>
            </a:r>
            <a:r>
              <a:rPr lang="nl-BE" dirty="0" smtClean="0">
                <a:solidFill>
                  <a:srgbClr val="FF0000"/>
                </a:solidFill>
              </a:rPr>
              <a:t>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Repetitieve</a:t>
            </a:r>
            <a:r>
              <a:rPr lang="en-US" dirty="0" smtClean="0"/>
              <a:t> taken</a:t>
            </a:r>
          </a:p>
          <a:p>
            <a:pPr marL="0" indent="0">
              <a:buNone/>
            </a:pPr>
            <a:r>
              <a:rPr lang="en-US" dirty="0" err="1" smtClean="0"/>
              <a:t>Weinig</a:t>
            </a:r>
            <a:r>
              <a:rPr lang="en-US" dirty="0" smtClean="0"/>
              <a:t> tot </a:t>
            </a: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programmeer</a:t>
            </a:r>
            <a:r>
              <a:rPr lang="en-US" dirty="0" err="1" smtClean="0"/>
              <a:t>kennis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2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71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6159" y="1755028"/>
                <a:ext cx="10058400" cy="402336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nl-BE" dirty="0" smtClean="0"/>
                  <a:t>  Flash </a:t>
                </a:r>
                <a:r>
                  <a:rPr lang="nl-BE" dirty="0" err="1" smtClean="0"/>
                  <a:t>fill</a:t>
                </a:r>
                <a:r>
                  <a:rPr lang="nl-BE" dirty="0" smtClean="0"/>
                  <a:t> voor getallen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nl-BE" dirty="0" err="1" smtClean="0"/>
                  <a:t>Equation</a:t>
                </a:r>
                <a:r>
                  <a:rPr lang="nl-BE" dirty="0" smtClean="0"/>
                  <a:t> </a:t>
                </a:r>
                <a:r>
                  <a:rPr lang="nl-BE" dirty="0" err="1" smtClean="0"/>
                  <a:t>discovery</a:t>
                </a:r>
                <a:r>
                  <a:rPr lang="nl-BE" dirty="0" smtClean="0"/>
                  <a:t> voor nodig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nl-BE" dirty="0" smtClean="0"/>
                  <a:t>  Voorbeeld</a:t>
                </a:r>
                <a:endParaRPr lang="en-US" dirty="0" smtClean="0"/>
              </a:p>
              <a:p>
                <a:pPr marL="201168" lvl="1" indent="0">
                  <a:buNone/>
                </a:pPr>
                <a:r>
                  <a:rPr lang="nl-BE" dirty="0" smtClean="0"/>
                  <a:t>					         Gevonden vergelijking: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1 ∗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2)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nl-BE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6159" y="1755028"/>
                <a:ext cx="10058400" cy="4023360"/>
              </a:xfrm>
              <a:blipFill rotWithShape="1">
                <a:blip r:embed="rId2"/>
                <a:stretch>
                  <a:fillRect l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Ons doel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549" y="3961456"/>
            <a:ext cx="289585" cy="30482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780613" y="3857414"/>
            <a:ext cx="1259456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795779"/>
              </p:ext>
            </p:extLst>
          </p:nvPr>
        </p:nvGraphicFramePr>
        <p:xfrm>
          <a:off x="492472" y="3187659"/>
          <a:ext cx="4276760" cy="245230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69190"/>
                <a:gridCol w="1069190"/>
                <a:gridCol w="1069190"/>
                <a:gridCol w="1069190"/>
              </a:tblGrid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372690"/>
              </p:ext>
            </p:extLst>
          </p:nvPr>
        </p:nvGraphicFramePr>
        <p:xfrm>
          <a:off x="6139858" y="3184563"/>
          <a:ext cx="4276760" cy="245230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69190"/>
                <a:gridCol w="1069190"/>
                <a:gridCol w="1069190"/>
                <a:gridCol w="1069190"/>
              </a:tblGrid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289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87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938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Overzicht:</a:t>
            </a:r>
            <a:br>
              <a:rPr lang="nl-BE" dirty="0" smtClean="0"/>
            </a:br>
            <a:r>
              <a:rPr lang="nl-BE" dirty="0" err="1" smtClean="0"/>
              <a:t>Equation</a:t>
            </a:r>
            <a:r>
              <a:rPr lang="nl-BE" dirty="0" smtClean="0"/>
              <a:t>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</a:t>
            </a:r>
            <a:r>
              <a:rPr lang="nl-BE" dirty="0" err="1" smtClean="0"/>
              <a:t>Inductive</a:t>
            </a:r>
            <a:r>
              <a:rPr lang="nl-BE" dirty="0" smtClean="0"/>
              <a:t> Language Bias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</a:t>
            </a:r>
            <a:r>
              <a:rPr lang="nl-BE" dirty="0" err="1" smtClean="0"/>
              <a:t>Lagrambe</a:t>
            </a:r>
            <a:r>
              <a:rPr lang="nl-BE" dirty="0" smtClean="0"/>
              <a:t> </a:t>
            </a:r>
            <a:r>
              <a:rPr lang="nl-BE" dirty="0" smtClean="0">
                <a:solidFill>
                  <a:srgbClr val="FF0000"/>
                </a:solidFill>
              </a:rPr>
              <a:t>(&lt;- Verander)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028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17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8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1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Papers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b="1" dirty="0" smtClean="0"/>
              <a:t>  Spreadsheet </a:t>
            </a:r>
            <a:r>
              <a:rPr lang="nl-BE" b="1" dirty="0" err="1"/>
              <a:t>Table</a:t>
            </a:r>
            <a:r>
              <a:rPr lang="nl-BE" b="1" dirty="0"/>
              <a:t> </a:t>
            </a:r>
            <a:r>
              <a:rPr lang="nl-BE" b="1" dirty="0" err="1"/>
              <a:t>Transformations</a:t>
            </a:r>
            <a:r>
              <a:rPr lang="nl-BE" b="1" dirty="0"/>
              <a:t> </a:t>
            </a:r>
            <a:r>
              <a:rPr lang="nl-BE" b="1" dirty="0" err="1"/>
              <a:t>from</a:t>
            </a:r>
            <a:r>
              <a:rPr lang="nl-BE" b="1" dirty="0"/>
              <a:t> </a:t>
            </a:r>
            <a:r>
              <a:rPr lang="nl-BE" b="1" dirty="0" err="1"/>
              <a:t>Examples</a:t>
            </a:r>
            <a:r>
              <a:rPr lang="nl-BE" dirty="0" smtClean="0"/>
              <a:t>,</a:t>
            </a:r>
            <a:br>
              <a:rPr lang="nl-BE" dirty="0" smtClean="0"/>
            </a:br>
            <a:r>
              <a:rPr lang="nl-BE" dirty="0" smtClean="0"/>
              <a:t>    CACM, </a:t>
            </a:r>
            <a:r>
              <a:rPr lang="nl-BE" dirty="0"/>
              <a:t>W.R. Harris, S. </a:t>
            </a:r>
            <a:r>
              <a:rPr lang="nl-BE" dirty="0" err="1" smtClean="0"/>
              <a:t>Gulwani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b="1" dirty="0" smtClean="0"/>
              <a:t>  </a:t>
            </a:r>
            <a:r>
              <a:rPr lang="nl-BE" b="1" dirty="0" err="1" smtClean="0"/>
              <a:t>Example-Based</a:t>
            </a:r>
            <a:r>
              <a:rPr lang="nl-BE" b="1" dirty="0" smtClean="0"/>
              <a:t> </a:t>
            </a:r>
            <a:r>
              <a:rPr lang="nl-BE" b="1" dirty="0"/>
              <a:t>Learning in Computer-</a:t>
            </a:r>
            <a:r>
              <a:rPr lang="nl-BE" b="1" dirty="0" err="1"/>
              <a:t>Aided</a:t>
            </a:r>
            <a:r>
              <a:rPr lang="nl-BE" b="1" dirty="0"/>
              <a:t> STEM </a:t>
            </a:r>
            <a:r>
              <a:rPr lang="nl-BE" b="1" dirty="0" err="1"/>
              <a:t>Education</a:t>
            </a:r>
            <a:r>
              <a:rPr lang="nl-BE" dirty="0"/>
              <a:t>, 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CACM 2014, </a:t>
            </a:r>
            <a:r>
              <a:rPr lang="nl-BE" dirty="0" err="1"/>
              <a:t>Sumit</a:t>
            </a:r>
            <a:r>
              <a:rPr lang="nl-BE" dirty="0"/>
              <a:t> </a:t>
            </a:r>
            <a:r>
              <a:rPr lang="nl-BE" dirty="0" err="1" smtClean="0"/>
              <a:t>Gulwani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b="1" dirty="0" smtClean="0"/>
              <a:t>  </a:t>
            </a:r>
            <a:r>
              <a:rPr lang="nl-BE" b="1" dirty="0" err="1" smtClean="0"/>
              <a:t>Integrating</a:t>
            </a:r>
            <a:r>
              <a:rPr lang="nl-BE" b="1" dirty="0" smtClean="0"/>
              <a:t> </a:t>
            </a:r>
            <a:r>
              <a:rPr lang="nl-BE" b="1" dirty="0"/>
              <a:t>domain </a:t>
            </a:r>
            <a:r>
              <a:rPr lang="nl-BE" b="1" dirty="0" err="1"/>
              <a:t>knowledge</a:t>
            </a:r>
            <a:r>
              <a:rPr lang="nl-BE" b="1" dirty="0"/>
              <a:t> in </a:t>
            </a:r>
            <a:r>
              <a:rPr lang="nl-BE" b="1" dirty="0" err="1"/>
              <a:t>equation</a:t>
            </a:r>
            <a:r>
              <a:rPr lang="nl-BE" b="1" dirty="0"/>
              <a:t> </a:t>
            </a:r>
            <a:r>
              <a:rPr lang="nl-BE" b="1" dirty="0" err="1" smtClean="0"/>
              <a:t>discovery</a:t>
            </a:r>
            <a:r>
              <a:rPr lang="nl-BE" dirty="0" smtClean="0"/>
              <a:t>, </a:t>
            </a:r>
            <a:br>
              <a:rPr lang="nl-BE" dirty="0" smtClean="0"/>
            </a:br>
            <a:r>
              <a:rPr lang="nl-BE" dirty="0" smtClean="0"/>
              <a:t>    LNCS </a:t>
            </a:r>
            <a:r>
              <a:rPr lang="nl-BE" dirty="0"/>
              <a:t>4660, Springer Berlin </a:t>
            </a:r>
            <a:r>
              <a:rPr lang="nl-BE" dirty="0" smtClean="0"/>
              <a:t>Heidelberg, 2007, </a:t>
            </a:r>
            <a:r>
              <a:rPr lang="nl-BE" dirty="0" err="1"/>
              <a:t>Todorovski</a:t>
            </a:r>
            <a:r>
              <a:rPr lang="nl-BE" dirty="0"/>
              <a:t>, </a:t>
            </a:r>
            <a:r>
              <a:rPr lang="nl-BE" dirty="0" err="1"/>
              <a:t>Ljupčo</a:t>
            </a:r>
            <a:r>
              <a:rPr lang="nl-BE" dirty="0"/>
              <a:t>,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Sašo</a:t>
            </a:r>
            <a:r>
              <a:rPr lang="nl-BE" dirty="0"/>
              <a:t> </a:t>
            </a:r>
            <a:r>
              <a:rPr lang="nl-BE" dirty="0" err="1" smtClean="0"/>
              <a:t>Džeroski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 </a:t>
            </a:r>
            <a:r>
              <a:rPr lang="nl-BE" b="1" dirty="0" err="1" smtClean="0"/>
              <a:t>Equation</a:t>
            </a:r>
            <a:r>
              <a:rPr lang="nl-BE" b="1" dirty="0" smtClean="0"/>
              <a:t> </a:t>
            </a:r>
            <a:r>
              <a:rPr lang="nl-BE" b="1" dirty="0"/>
              <a:t>Discovery</a:t>
            </a:r>
            <a:r>
              <a:rPr lang="nl-BE" dirty="0"/>
              <a:t>, </a:t>
            </a:r>
            <a:r>
              <a:rPr lang="nl-BE" dirty="0" err="1"/>
              <a:t>Enclyclopedia</a:t>
            </a:r>
            <a:r>
              <a:rPr lang="nl-BE" dirty="0"/>
              <a:t>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358326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14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75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8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01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77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72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1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7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</a:t>
            </a:r>
            <a:r>
              <a:rPr lang="nl-BE" dirty="0" err="1" smtClean="0"/>
              <a:t>Example-based</a:t>
            </a:r>
            <a:r>
              <a:rPr lang="nl-BE" dirty="0" smtClean="0"/>
              <a:t> </a:t>
            </a:r>
            <a:r>
              <a:rPr lang="nl-BE" dirty="0" err="1" smtClean="0"/>
              <a:t>learning</a:t>
            </a:r>
            <a:endParaRPr lang="nl-B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Spreadsheet tabel transformaties aan de hand van voorbeelden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Ons doel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</a:t>
            </a:r>
            <a:r>
              <a:rPr lang="nl-BE" dirty="0" err="1" smtClean="0"/>
              <a:t>Equation</a:t>
            </a:r>
            <a:r>
              <a:rPr lang="nl-BE" dirty="0" smtClean="0"/>
              <a:t> </a:t>
            </a:r>
            <a:r>
              <a:rPr lang="nl-BE" dirty="0" err="1" smtClean="0"/>
              <a:t>discovery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2784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Overzicht: </a:t>
            </a:r>
            <a:br>
              <a:rPr lang="nl-BE" dirty="0" smtClean="0"/>
            </a:br>
            <a:r>
              <a:rPr lang="nl-BE" dirty="0" err="1" smtClean="0"/>
              <a:t>Example-based</a:t>
            </a:r>
            <a:r>
              <a:rPr lang="nl-BE" dirty="0" smtClean="0"/>
              <a:t>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Een vergelijking: conceptuele versus procedurele problemen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Voorbeeld </a:t>
            </a:r>
            <a:r>
              <a:rPr lang="nl-BE" dirty="0" smtClean="0">
                <a:solidFill>
                  <a:srgbClr val="FF0000"/>
                </a:solidFill>
              </a:rPr>
              <a:t>(&lt;- betere titel)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Probleem generatie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Oplossing generatie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Feedback </a:t>
            </a:r>
            <a:r>
              <a:rPr lang="nl-BE" dirty="0"/>
              <a:t>generatie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7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Een vergelijking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b="1" dirty="0" smtClean="0"/>
              <a:t>Conceptueel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Geen beslissingsmethode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Creatief denken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Bewijs en Constructie problemen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 b="1" dirty="0" smtClean="0"/>
              <a:t>procedureel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Beslissingsmethode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Memoriseren en toepassen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9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Voorbeeld: probleem generatie</a:t>
            </a:r>
            <a:r>
              <a:rPr lang="nl-BE" dirty="0" smtClean="0">
                <a:solidFill>
                  <a:srgbClr val="FF0000"/>
                </a:solidFill>
              </a:rPr>
              <a:t>(&lt;- betere titel)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2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Voorbeeld</a:t>
            </a:r>
            <a:r>
              <a:rPr lang="nl-BE" dirty="0">
                <a:solidFill>
                  <a:srgbClr val="FF0000"/>
                </a:solidFill>
              </a:rPr>
              <a:t> (&lt;- betere titel) </a:t>
            </a:r>
            <a:r>
              <a:rPr lang="nl-BE" dirty="0" smtClean="0"/>
              <a:t>: oplossing generatie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Specifiek aan jou oplossing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62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Voorbeeld</a:t>
            </a:r>
            <a:r>
              <a:rPr lang="nl-BE" dirty="0">
                <a:solidFill>
                  <a:srgbClr val="FF0000"/>
                </a:solidFill>
              </a:rPr>
              <a:t> (&lt;- betere titel) </a:t>
            </a:r>
            <a:r>
              <a:rPr lang="nl-BE" dirty="0" smtClean="0"/>
              <a:t>: feedback generatie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2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Overzicht: </a:t>
            </a:r>
            <a:br>
              <a:rPr lang="nl-BE" dirty="0" smtClean="0"/>
            </a:br>
            <a:r>
              <a:rPr lang="nl-BE" dirty="0" smtClean="0"/>
              <a:t>Spreadsheet </a:t>
            </a:r>
            <a:r>
              <a:rPr lang="nl-BE" dirty="0"/>
              <a:t>tabel transformaties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Concept oplossing generatie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Domein kennis</a:t>
            </a:r>
            <a:r>
              <a:rPr lang="nl-BE" dirty="0" smtClean="0">
                <a:solidFill>
                  <a:srgbClr val="FF0000"/>
                </a:solidFill>
              </a:rPr>
              <a:t>(&lt;- vertalen?)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</a:t>
            </a:r>
            <a:r>
              <a:rPr lang="nl-BE" dirty="0" smtClean="0"/>
              <a:t>End-User programming</a:t>
            </a:r>
            <a:r>
              <a:rPr lang="nl-BE" dirty="0" smtClean="0">
                <a:solidFill>
                  <a:srgbClr val="FF0000"/>
                </a:solidFill>
              </a:rPr>
              <a:t>(</a:t>
            </a:r>
            <a:r>
              <a:rPr lang="nl-BE" dirty="0">
                <a:solidFill>
                  <a:srgbClr val="FF0000"/>
                </a:solidFill>
              </a:rPr>
              <a:t>&lt;- vertalen?)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643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219</TotalTime>
  <Words>235</Words>
  <Application>Microsoft Macintosh PowerPoint</Application>
  <PresentationFormat>Custom</PresentationFormat>
  <Paragraphs>91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Retrospect</vt:lpstr>
      <vt:lpstr>Flash Fill and  Equation Discovery</vt:lpstr>
      <vt:lpstr>Papers</vt:lpstr>
      <vt:lpstr>Overzicht</vt:lpstr>
      <vt:lpstr>Overzicht:  Example-based Learning</vt:lpstr>
      <vt:lpstr>Een vergelijking</vt:lpstr>
      <vt:lpstr>Voorbeeld: probleem generatie(&lt;- betere titel)</vt:lpstr>
      <vt:lpstr>Voorbeeld (&lt;- betere titel) : oplossing generatie</vt:lpstr>
      <vt:lpstr>Voorbeeld (&lt;- betere titel) : feedback generatie</vt:lpstr>
      <vt:lpstr>Overzicht:  Spreadsheet tabel transformaties</vt:lpstr>
      <vt:lpstr>Concept oplossing generatie</vt:lpstr>
      <vt:lpstr>Structuur</vt:lpstr>
      <vt:lpstr>Domein kennis (&lt;- vertalen?)</vt:lpstr>
      <vt:lpstr>End-User Programming (&lt;- vertalen?)</vt:lpstr>
      <vt:lpstr>PowerPoint Presentation</vt:lpstr>
      <vt:lpstr>Ons doel</vt:lpstr>
      <vt:lpstr>Overzicht: Equation Discovery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 Fill and  Equation Discovery</dc:title>
  <dc:creator>Tom</dc:creator>
  <cp:lastModifiedBy>Jeroen Craps</cp:lastModifiedBy>
  <cp:revision>19</cp:revision>
  <dcterms:created xsi:type="dcterms:W3CDTF">2014-10-21T12:07:57Z</dcterms:created>
  <dcterms:modified xsi:type="dcterms:W3CDTF">2014-10-22T09:58:31Z</dcterms:modified>
</cp:coreProperties>
</file>