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70" r:id="rId6"/>
    <p:sldId id="282" r:id="rId7"/>
    <p:sldId id="269" r:id="rId8"/>
    <p:sldId id="262" r:id="rId9"/>
    <p:sldId id="260" r:id="rId10"/>
    <p:sldId id="261" r:id="rId11"/>
    <p:sldId id="263" r:id="rId12"/>
    <p:sldId id="268" r:id="rId13"/>
    <p:sldId id="264" r:id="rId14"/>
    <p:sldId id="266" r:id="rId15"/>
    <p:sldId id="277" r:id="rId16"/>
    <p:sldId id="279" r:id="rId17"/>
    <p:sldId id="278" r:id="rId18"/>
    <p:sldId id="267" r:id="rId19"/>
    <p:sldId id="280" r:id="rId20"/>
    <p:sldId id="281" r:id="rId21"/>
    <p:sldId id="286" r:id="rId22"/>
    <p:sldId id="285" r:id="rId23"/>
    <p:sldId id="287" r:id="rId24"/>
    <p:sldId id="272" r:id="rId25"/>
    <p:sldId id="283" r:id="rId26"/>
    <p:sldId id="288" r:id="rId27"/>
    <p:sldId id="271" r:id="rId28"/>
    <p:sldId id="276" r:id="rId29"/>
    <p:sldId id="273" r:id="rId30"/>
    <p:sldId id="275" r:id="rId31"/>
    <p:sldId id="274" r:id="rId32"/>
    <p:sldId id="284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4441688"/>
        <c:axId val="2114435336"/>
      </c:barChart>
      <c:catAx>
        <c:axId val="2114441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435336"/>
        <c:crosses val="autoZero"/>
        <c:auto val="1"/>
        <c:lblAlgn val="ctr"/>
        <c:lblOffset val="100"/>
        <c:noMultiLvlLbl val="0"/>
      </c:catAx>
      <c:valAx>
        <c:axId val="211443533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441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6433224"/>
        <c:axId val="2096430264"/>
      </c:barChart>
      <c:catAx>
        <c:axId val="2096433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430264"/>
        <c:crosses val="autoZero"/>
        <c:auto val="1"/>
        <c:lblAlgn val="ctr"/>
        <c:lblOffset val="100"/>
        <c:noMultiLvlLbl val="0"/>
      </c:catAx>
      <c:valAx>
        <c:axId val="209643026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6433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threeWeights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primeWeights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fiveWeights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811192"/>
        <c:axId val="2121813096"/>
      </c:barChart>
      <c:catAx>
        <c:axId val="21218111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21813096"/>
        <c:crosses val="autoZero"/>
        <c:auto val="1"/>
        <c:lblAlgn val="ctr"/>
        <c:lblOffset val="100"/>
        <c:noMultiLvlLbl val="0"/>
      </c:catAx>
      <c:valAx>
        <c:axId val="2121813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811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threeWeights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primeWeights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fiveWeights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227592"/>
        <c:axId val="2120549496"/>
      </c:barChart>
      <c:catAx>
        <c:axId val="2118227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0549496"/>
        <c:crosses val="autoZero"/>
        <c:auto val="1"/>
        <c:lblAlgn val="ctr"/>
        <c:lblOffset val="100"/>
        <c:noMultiLvlLbl val="0"/>
      </c:catAx>
      <c:valAx>
        <c:axId val="2120549496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227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Brute Force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4.0</c:v>
                </c:pt>
                <c:pt idx="1">
                  <c:v>4.0</c:v>
                </c:pt>
                <c:pt idx="2">
                  <c:v>124.0</c:v>
                </c:pt>
                <c:pt idx="3">
                  <c:v>3116.0</c:v>
                </c:pt>
                <c:pt idx="4">
                  <c:v>1.0E6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Optimalisatie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</c:v>
                </c:pt>
                <c:pt idx="1">
                  <c:v>7.0</c:v>
                </c:pt>
                <c:pt idx="2">
                  <c:v>119.0</c:v>
                </c:pt>
                <c:pt idx="3">
                  <c:v>1056.0</c:v>
                </c:pt>
                <c:pt idx="4">
                  <c:v>50959.0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63384"/>
        <c:axId val="2119373816"/>
      </c:lineChart>
      <c:catAx>
        <c:axId val="2121663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373816"/>
        <c:crosses val="autoZero"/>
        <c:auto val="1"/>
        <c:lblAlgn val="ctr"/>
        <c:lblOffset val="100"/>
        <c:noMultiLvlLbl val="0"/>
      </c:catAx>
      <c:valAx>
        <c:axId val="211937381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Tijd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 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663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 custLinFactNeighborX="289" custLinFactNeighborY="1280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61575-AE16-0D4C-83E3-91AEA32BAAE5}" type="presOf" srcId="{40E33F3A-2E79-4D4D-81A4-E3ED1345B996}" destId="{C210B818-4175-464B-AE3C-BF936A845BC7}" srcOrd="0" destOrd="0" presId="urn:microsoft.com/office/officeart/2005/8/layout/matrix3"/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F4B4A9F3-42E3-2F49-8B13-363B32513DA6}" type="presOf" srcId="{ECC118F2-C106-8C45-8D99-C18F317D98E1}" destId="{388E1EC5-025A-1A4F-949B-AC30BD904780}" srcOrd="0" destOrd="0" presId="urn:microsoft.com/office/officeart/2005/8/layout/matrix3"/>
    <dgm:cxn modelId="{42D03D82-A8A2-5B4C-8488-1AFC1791B9E1}" type="presOf" srcId="{3C6EFF4E-FD32-D04F-B144-9BDCFBE2895C}" destId="{3AA7EB84-FE66-7D49-8A07-07AFFDFBBF65}" srcOrd="0" destOrd="0" presId="urn:microsoft.com/office/officeart/2005/8/layout/matrix3"/>
    <dgm:cxn modelId="{4F7662BC-8C80-F84C-9910-2803C9934657}" type="presOf" srcId="{E6333DBF-978C-FC40-B03F-FA4E17F8E2C6}" destId="{E264A485-F2F6-254A-8852-F925B0BD37BB}" srcOrd="0" destOrd="0" presId="urn:microsoft.com/office/officeart/2005/8/layout/matrix3"/>
    <dgm:cxn modelId="{B6569F2D-80A7-2F45-B848-886550F022DA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2B530F0-6FDB-5841-9C81-6876D456E8E0}" type="presParOf" srcId="{3AA7EB84-FE66-7D49-8A07-07AFFDFBBF65}" destId="{B6A53276-9D3E-EA46-9422-098F1513B535}" srcOrd="0" destOrd="0" presId="urn:microsoft.com/office/officeart/2005/8/layout/matrix3"/>
    <dgm:cxn modelId="{4184ED0F-3ADF-204D-A89A-76F1B862B3F7}" type="presParOf" srcId="{3AA7EB84-FE66-7D49-8A07-07AFFDFBBF65}" destId="{9A113BE4-233E-6C42-8E46-82B7C7925864}" srcOrd="1" destOrd="0" presId="urn:microsoft.com/office/officeart/2005/8/layout/matrix3"/>
    <dgm:cxn modelId="{68B8E6AC-EC92-5541-A06F-5689DF93A1F0}" type="presParOf" srcId="{3AA7EB84-FE66-7D49-8A07-07AFFDFBBF65}" destId="{E264A485-F2F6-254A-8852-F925B0BD37BB}" srcOrd="2" destOrd="0" presId="urn:microsoft.com/office/officeart/2005/8/layout/matrix3"/>
    <dgm:cxn modelId="{3C9A1B07-6391-5946-980E-E044EA3D0EA1}" type="presParOf" srcId="{3AA7EB84-FE66-7D49-8A07-07AFFDFBBF65}" destId="{C210B818-4175-464B-AE3C-BF936A845BC7}" srcOrd="3" destOrd="0" presId="urn:microsoft.com/office/officeart/2005/8/layout/matrix3"/>
    <dgm:cxn modelId="{516EFC3B-420D-E240-BCED-24773B4E95AA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36483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04/05/15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04/05/15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4356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933" y="4149080"/>
            <a:ext cx="8353967" cy="1800200"/>
            <a:chOff x="389933" y="4149080"/>
            <a:chExt cx="8353967" cy="1800200"/>
          </a:xfrm>
        </p:grpSpPr>
        <p:sp>
          <p:nvSpPr>
            <p:cNvPr id="14" name="Rounded Rectangle 13"/>
            <p:cNvSpPr/>
            <p:nvPr/>
          </p:nvSpPr>
          <p:spPr>
            <a:xfrm>
              <a:off x="389933" y="4509120"/>
              <a:ext cx="8353967" cy="1440160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692" y="4653136"/>
              <a:ext cx="806444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Hypothese: </a:t>
              </a:r>
              <a:b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Er kan een passende vergelijking gevonden worden binnen een beperkte tijdspanne. 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45591" y="4149080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2981388"/>
            <a:ext cx="8353967" cy="1111249"/>
            <a:chOff x="389933" y="2981388"/>
            <a:chExt cx="8353967" cy="1111249"/>
          </a:xfrm>
        </p:grpSpPr>
        <p:sp>
          <p:nvSpPr>
            <p:cNvPr id="13" name="Rounded Rectangle 12"/>
            <p:cNvSpPr/>
            <p:nvPr/>
          </p:nvSpPr>
          <p:spPr>
            <a:xfrm>
              <a:off x="389933" y="3338629"/>
              <a:ext cx="8353967" cy="75400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92" y="3457222"/>
              <a:ext cx="8064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Gezocht: D = B</a:t>
              </a:r>
              <a:r>
                <a:rPr lang="en-US" sz="2400" baseline="300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−AC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845591" y="2981388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523" y="2828464"/>
            <a:ext cx="8357650" cy="620458"/>
            <a:chOff x="381523" y="2828464"/>
            <a:chExt cx="8357650" cy="620458"/>
          </a:xfrm>
        </p:grpSpPr>
        <p:sp>
          <p:nvSpPr>
            <p:cNvPr id="19" name="Rounded Rectangle 18"/>
            <p:cNvSpPr/>
            <p:nvPr/>
          </p:nvSpPr>
          <p:spPr>
            <a:xfrm>
              <a:off x="385206" y="282846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knopen</a:t>
              </a:r>
              <a:r>
                <a:rPr lang="en-US" dirty="0" smtClean="0"/>
                <a:t> in de </a:t>
              </a:r>
              <a:r>
                <a:rPr lang="en-US" dirty="0" err="1" smtClean="0"/>
                <a:t>originele</a:t>
              </a:r>
              <a:r>
                <a:rPr lang="en-US" dirty="0" smtClean="0"/>
                <a:t> boom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399089" y="281281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5207" y="3587689"/>
            <a:ext cx="8353967" cy="620459"/>
            <a:chOff x="385207" y="3587689"/>
            <a:chExt cx="8353967" cy="620459"/>
          </a:xfrm>
        </p:grpSpPr>
        <p:sp>
          <p:nvSpPr>
            <p:cNvPr id="25" name="Rounded Rectangle 24"/>
            <p:cNvSpPr/>
            <p:nvPr/>
          </p:nvSpPr>
          <p:spPr>
            <a:xfrm>
              <a:off x="385207" y="3587690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Toevoeging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postieve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02775" y="357012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208" y="4373312"/>
            <a:ext cx="8353967" cy="783880"/>
            <a:chOff x="385208" y="4373312"/>
            <a:chExt cx="8353967" cy="620459"/>
          </a:xfrm>
        </p:grpSpPr>
        <p:sp>
          <p:nvSpPr>
            <p:cNvPr id="27" name="Rounded Rectangle 26"/>
            <p:cNvSpPr/>
            <p:nvPr/>
          </p:nvSpPr>
          <p:spPr>
            <a:xfrm>
              <a:off x="385208" y="4373313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bestaat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goede</a:t>
              </a:r>
              <a:r>
                <a:rPr lang="en-US" dirty="0" smtClean="0"/>
                <a:t> </a:t>
              </a:r>
              <a:r>
                <a:rPr lang="en-US" dirty="0" err="1" smtClean="0"/>
                <a:t>afweging</a:t>
              </a:r>
              <a:r>
                <a:rPr lang="en-US" dirty="0" smtClean="0"/>
                <a:t> </a:t>
              </a:r>
              <a:r>
                <a:rPr lang="en-US" dirty="0" err="1" smtClean="0"/>
                <a:t>tussen</a:t>
              </a:r>
              <a:r>
                <a:rPr lang="en-US" dirty="0" smtClean="0"/>
                <a:t> het </a:t>
              </a:r>
              <a:r>
                <a:rPr lang="en-US" dirty="0" err="1" smtClean="0"/>
                <a:t>oplossings</a:t>
              </a:r>
              <a:r>
                <a:rPr lang="en-US" dirty="0" smtClean="0"/>
                <a:t>% en </a:t>
              </a:r>
              <a:br>
                <a:rPr lang="en-US" dirty="0" smtClean="0"/>
              </a:br>
              <a:r>
                <a:rPr lang="en-US" dirty="0" smtClean="0"/>
                <a:t>de </a:t>
              </a:r>
              <a:r>
                <a:rPr lang="en-US" dirty="0" err="1" smtClean="0"/>
                <a:t>benodigde</a:t>
              </a:r>
              <a:r>
                <a:rPr lang="en-US" dirty="0" smtClean="0"/>
                <a:t>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r>
                <a:rPr lang="en-US" dirty="0" err="1" smtClean="0"/>
                <a:t>bij</a:t>
              </a:r>
              <a:r>
                <a:rPr lang="en-US" dirty="0" smtClean="0"/>
                <a:t> het </a:t>
              </a:r>
              <a:r>
                <a:rPr lang="en-US" dirty="0" err="1" smtClean="0"/>
                <a:t>toevoegen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02776" y="4355746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5301208"/>
            <a:ext cx="8353967" cy="620459"/>
            <a:chOff x="380481" y="5160333"/>
            <a:chExt cx="8353967" cy="620459"/>
          </a:xfrm>
        </p:grpSpPr>
        <p:sp>
          <p:nvSpPr>
            <p:cNvPr id="31" name="Rounded Rectangle 30"/>
            <p:cNvSpPr/>
            <p:nvPr/>
          </p:nvSpPr>
          <p:spPr>
            <a:xfrm>
              <a:off x="380481" y="516033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Het </a:t>
              </a:r>
              <a:r>
                <a:rPr lang="en-US" dirty="0" err="1" smtClean="0"/>
                <a:t>vermijden</a:t>
              </a:r>
              <a:r>
                <a:rPr lang="en-US" dirty="0"/>
                <a:t> </a:t>
              </a:r>
              <a:r>
                <a:rPr lang="en-US" dirty="0" smtClean="0"/>
                <a:t>van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uitwerkingen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r>
                <a:rPr lang="en-US" dirty="0" smtClean="0"/>
                <a:t> op de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398049" y="5142767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Oplossings-methoden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47664" y="1268760"/>
            <a:ext cx="208823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98640" y="1170410"/>
            <a:ext cx="6480720" cy="4608512"/>
            <a:chOff x="2296916" y="1844824"/>
            <a:chExt cx="4461334" cy="3317526"/>
          </a:xfrm>
        </p:grpSpPr>
        <p:pic>
          <p:nvPicPr>
            <p:cNvPr id="7" name="Picture 6" descr="Screen Shot 2015-05-03 at 17.09.1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" t="9293" r="2184" b="11570"/>
            <a:stretch/>
          </p:blipFill>
          <p:spPr>
            <a:xfrm>
              <a:off x="2356042" y="1844824"/>
              <a:ext cx="4343082" cy="793982"/>
            </a:xfrm>
            <a:prstGeom prst="rect">
              <a:avLst/>
            </a:prstGeom>
          </p:spPr>
        </p:pic>
        <p:pic>
          <p:nvPicPr>
            <p:cNvPr id="8" name="Picture 7" descr="Screen Shot 2015-05-03 at 17.10.5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" t="4842" r="1932" b="15007"/>
            <a:stretch/>
          </p:blipFill>
          <p:spPr>
            <a:xfrm>
              <a:off x="2342275" y="2638806"/>
              <a:ext cx="4370617" cy="793982"/>
            </a:xfrm>
            <a:prstGeom prst="rect">
              <a:avLst/>
            </a:prstGeom>
          </p:spPr>
        </p:pic>
        <p:pic>
          <p:nvPicPr>
            <p:cNvPr id="9" name="Picture 8" descr="Screen Shot 2015-05-03 at 17.11.2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" t="8843" r="2103" b="8914"/>
            <a:stretch/>
          </p:blipFill>
          <p:spPr>
            <a:xfrm>
              <a:off x="2316354" y="3432788"/>
              <a:ext cx="4422459" cy="793815"/>
            </a:xfrm>
            <a:prstGeom prst="rect">
              <a:avLst/>
            </a:prstGeom>
          </p:spPr>
        </p:pic>
        <p:pic>
          <p:nvPicPr>
            <p:cNvPr id="10" name="Picture 9" descr="Screen Shot 2015-05-03 at 17.11.4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" t="9078" r="1809" b="8411"/>
            <a:stretch/>
          </p:blipFill>
          <p:spPr>
            <a:xfrm>
              <a:off x="2296916" y="4334513"/>
              <a:ext cx="4461334" cy="827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0180"/>
              </p:ext>
            </p:extLst>
          </p:nvPr>
        </p:nvGraphicFramePr>
        <p:xfrm>
          <a:off x="251395" y="1268760"/>
          <a:ext cx="8622605" cy="47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Oplossings-methoden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 smtClean="0"/>
              <a:t>Toekomstig onderzoek</a:t>
            </a:r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3: </a:t>
            </a:r>
            <a:r>
              <a:rPr lang="en-US" dirty="0" err="1" smtClean="0"/>
              <a:t>Gewichten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074222"/>
              </p:ext>
            </p:extLst>
          </p:nvPr>
        </p:nvGraphicFramePr>
        <p:xfrm>
          <a:off x="395536" y="1349375"/>
          <a:ext cx="8478589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4: </a:t>
            </a:r>
            <a:r>
              <a:rPr lang="en-US" dirty="0" err="1" smtClean="0"/>
              <a:t>Gewichten</a:t>
            </a:r>
            <a:r>
              <a:rPr lang="en-US" dirty="0" smtClean="0"/>
              <a:t> </a:t>
            </a:r>
            <a:r>
              <a:rPr lang="en-US" dirty="0" err="1" smtClean="0"/>
              <a:t>opl</a:t>
            </a:r>
            <a:r>
              <a:rPr lang="en-US" dirty="0" smtClean="0"/>
              <a:t>%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9775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</a:t>
            </a:r>
            <a:r>
              <a:rPr lang="en-US" dirty="0" smtClean="0"/>
              <a:t>Finale </a:t>
            </a:r>
            <a:r>
              <a:rPr lang="en-US" dirty="0" err="1" smtClean="0"/>
              <a:t>vergelijking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20285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976"/>
              </p:ext>
            </p:extLst>
          </p:nvPr>
        </p:nvGraphicFramePr>
        <p:xfrm>
          <a:off x="505981" y="1281957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0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7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brute force </a:t>
            </a:r>
            <a:r>
              <a:rPr lang="en-US" dirty="0" err="1" smtClean="0"/>
              <a:t>aanpak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100% </a:t>
            </a:r>
            <a:r>
              <a:rPr lang="en-US" dirty="0" err="1" smtClean="0"/>
              <a:t>oplossingsgraad</a:t>
            </a:r>
            <a:endParaRPr lang="en-US" dirty="0" smtClean="0"/>
          </a:p>
          <a:p>
            <a:r>
              <a:rPr lang="en-US" dirty="0" err="1" smtClean="0"/>
              <a:t>Experimenten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de </a:t>
            </a:r>
            <a:r>
              <a:rPr lang="en-US" dirty="0" err="1" smtClean="0"/>
              <a:t>randomgenerator</a:t>
            </a:r>
            <a:endParaRPr lang="en-US" dirty="0" smtClean="0"/>
          </a:p>
          <a:p>
            <a:r>
              <a:rPr lang="en-US" dirty="0" err="1" smtClean="0"/>
              <a:t>Beperkte</a:t>
            </a:r>
            <a:r>
              <a:rPr lang="en-US" dirty="0" smtClean="0"/>
              <a:t> </a:t>
            </a:r>
            <a:r>
              <a:rPr lang="en-US" dirty="0" err="1" smtClean="0"/>
              <a:t>diepte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1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E</a:t>
            </a:r>
          </a:p>
          <a:p>
            <a:r>
              <a:rPr lang="en-US" sz="2400" dirty="0" smtClean="0"/>
              <a:t>E → a | b | c | …</a:t>
            </a:r>
          </a:p>
        </p:txBody>
      </p:sp>
      <p:pic>
        <p:nvPicPr>
          <p:cNvPr id="3" name="Content Placeholder 2" descr="Screen Shot 2015-05-03 at 16.28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25" b="-131725"/>
          <a:stretch>
            <a:fillRect/>
          </a:stretch>
        </p:blipFill>
        <p:spPr>
          <a:xfrm>
            <a:off x="3275129" y="1040785"/>
            <a:ext cx="5591919" cy="4776431"/>
          </a:xfrm>
        </p:spPr>
      </p:pic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/>
              <a:t>Boomstructuur</a:t>
            </a:r>
            <a:endParaRPr lang="en-US" sz="3600" b="0" dirty="0"/>
          </a:p>
        </p:txBody>
      </p:sp>
      <p:pic>
        <p:nvPicPr>
          <p:cNvPr id="6" name="Content Placeholder 5" descr="Screen Shot 2015-05-03 at 16.34.13.png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54" b="-167654"/>
          <a:stretch>
            <a:fillRect/>
          </a:stretch>
        </p:blipFill>
        <p:spPr>
          <a:xfrm>
            <a:off x="1" y="-5154"/>
            <a:ext cx="9144000" cy="6840759"/>
          </a:xfrm>
        </p:spPr>
      </p:pic>
    </p:spTree>
    <p:extLst>
      <p:ext uri="{BB962C8B-B14F-4D97-AF65-F5344CB8AC3E}">
        <p14:creationId xmlns:p14="http://schemas.microsoft.com/office/powerpoint/2010/main" val="260794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385</Words>
  <Application>Microsoft Macintosh PowerPoint</Application>
  <PresentationFormat>On-screen Show (4:3)</PresentationFormat>
  <Paragraphs>127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Boomstructuur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Oplossings-methoden</vt:lpstr>
      <vt:lpstr>Eerste aanpak</vt:lpstr>
      <vt:lpstr>Tweede aanpak (1)</vt:lpstr>
      <vt:lpstr>Tweede aanpak (2)</vt:lpstr>
      <vt:lpstr>Experimenten</vt:lpstr>
      <vt:lpstr>Experiment 1</vt:lpstr>
      <vt:lpstr>Experiment 2</vt:lpstr>
      <vt:lpstr>Experiment 3: Gewichten tijd</vt:lpstr>
      <vt:lpstr>Experiment 4: Gewichten opl%</vt:lpstr>
      <vt:lpstr>Experiment 5: Finale vergelijking</vt:lpstr>
      <vt:lpstr>Conclusie</vt:lpstr>
      <vt:lpstr>Succescriteria</vt:lpstr>
      <vt:lpstr>Conclusie</vt:lpstr>
      <vt:lpstr>Toekomstig  onderzoek</vt:lpstr>
      <vt:lpstr>Toekomstig onderzoek</vt:lpstr>
      <vt:lpstr>Demo</vt:lpstr>
      <vt:lpstr>Demonstratie</vt:lpstr>
      <vt:lpstr>Vragen?</vt:lpstr>
      <vt:lpstr>Bedankt voor de aandacht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130</cp:revision>
  <dcterms:created xsi:type="dcterms:W3CDTF">2012-07-10T07:57:57Z</dcterms:created>
  <dcterms:modified xsi:type="dcterms:W3CDTF">2015-05-04T18:30:10Z</dcterms:modified>
</cp:coreProperties>
</file>