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5" r:id="rId6"/>
    <p:sldId id="263" r:id="rId7"/>
    <p:sldId id="257" r:id="rId8"/>
    <p:sldId id="268" r:id="rId9"/>
    <p:sldId id="269" r:id="rId10"/>
    <p:sldId id="271" r:id="rId11"/>
    <p:sldId id="270" r:id="rId12"/>
    <p:sldId id="273" r:id="rId13"/>
    <p:sldId id="272" r:id="rId14"/>
    <p:sldId id="276" r:id="rId15"/>
    <p:sldId id="277" r:id="rId16"/>
    <p:sldId id="279" r:id="rId17"/>
    <p:sldId id="284" r:id="rId18"/>
    <p:sldId id="282" r:id="rId19"/>
    <p:sldId id="286" r:id="rId20"/>
    <p:sldId id="283" r:id="rId21"/>
    <p:sldId id="285" r:id="rId22"/>
    <p:sldId id="287" r:id="rId23"/>
    <p:sldId id="304" r:id="rId24"/>
    <p:sldId id="303" r:id="rId25"/>
    <p:sldId id="288" r:id="rId26"/>
    <p:sldId id="300" r:id="rId27"/>
    <p:sldId id="301" r:id="rId28"/>
    <p:sldId id="302" r:id="rId29"/>
    <p:sldId id="312" r:id="rId30"/>
    <p:sldId id="310" r:id="rId31"/>
    <p:sldId id="313" r:id="rId32"/>
    <p:sldId id="314" r:id="rId33"/>
    <p:sldId id="305" r:id="rId34"/>
    <p:sldId id="306" r:id="rId35"/>
    <p:sldId id="307" r:id="rId36"/>
    <p:sldId id="308" r:id="rId37"/>
    <p:sldId id="316" r:id="rId38"/>
    <p:sldId id="322" r:id="rId39"/>
    <p:sldId id="331" r:id="rId40"/>
    <p:sldId id="330" r:id="rId41"/>
    <p:sldId id="324" r:id="rId42"/>
    <p:sldId id="332" r:id="rId43"/>
    <p:sldId id="329" r:id="rId44"/>
    <p:sldId id="326" r:id="rId45"/>
    <p:sldId id="334" r:id="rId46"/>
    <p:sldId id="335" r:id="rId47"/>
    <p:sldId id="333" r:id="rId48"/>
    <p:sldId id="337" r:id="rId49"/>
    <p:sldId id="350" r:id="rId50"/>
    <p:sldId id="340" r:id="rId51"/>
    <p:sldId id="341" r:id="rId52"/>
    <p:sldId id="342" r:id="rId53"/>
    <p:sldId id="343" r:id="rId54"/>
    <p:sldId id="348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07T12:47:30.649"/>
    </inkml:context>
    <inkml:brush xml:id="br0">
      <inkml:brushProperty name="width" value="0.08467" units="cm"/>
      <inkml:brushProperty name="height" value="0.08467" units="cm"/>
      <inkml:brushProperty name="color" value="#833C0B"/>
      <inkml:brushProperty name="ignorePressure" value="1"/>
    </inkml:brush>
  </inkml:definitions>
  <inkml:trace contextRef="#ctx0" brushRef="#br0">2766 408,'0'6,"-1"6,-2 6,1 0,0 2,1 0,0-3,4-4,1-1,1 0,-1 2,1-1,-1 0,4-2,9 0,3-2,-1-1,1-8,-2-1,-3-5,-2 1,0 0,1-3,-1 1,1 0,0 3,0 1,-2 7,-4 8,-2 4,-3 2,-2 1,-1-2,0 0,0-1,2-3,3 0,0-3,1 0,3-3,-1 1,1 0,-2-4,-2-4,0-2,0-5,-2-2,-1-3,3-1,0 1,-1 1,2-2,-1 0,2-1,0-2,-1 0,1 3,-2 4,-1 7,-2 6,0 5,0 1,0 2,4-2,0 1,2 0,-1 1,2-2,-1 1,0-3,0 1,0-1,2-1,-1-1,-2-4,-3-13,-1-6,-2-4,0-1,-1 1,-1 3,1 0,-1 2,1 0,0 0,0 3,4 5,2 14,1 9,3 5,1 0,-1 0,1-3,-1-2,0-5,-3 1,2-3,1 0,1-1,-3 1,3-1,-2-2,-1-5,-4-7,-3 0,-2-2,-3-3,0 0,-1-1,-1 3,1-1,-1 0,-1 1,0 3,0-3,2 1,2-4,-2 2,-1 0,1 0,1-1,2-1,1 3</inkml:trace>
  <inkml:trace contextRef="#ctx0" brushRef="#br0" timeOffset="1">3008 657,'0'7,"-2"9,-3 1,-6-1,0 0,2-4,1-7,3-9,3-5,0-6,2-3,0-1,1-1,-1 1,1-2,-3 3,-3 5,-1 7,-4 4,0 5,0 1,1 6,-3 0,2 1,-1 1,-2 3,0 1,1-3,2-7,3-7,3-6,1-6,7-1,2 0,0-3,-1 0,1 3,-1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07T12:47:30.651"/>
    </inkml:context>
    <inkml:brush xml:id="br0">
      <inkml:brushProperty name="width" value="0.02822" units="cm"/>
      <inkml:brushProperty name="height" value="0.02822" units="cm"/>
      <inkml:brushProperty name="ignorePressure" value="1"/>
    </inkml:brush>
    <inkml:brush xml:id="br1">
      <inkml:brushProperty name="width" value="0.08467" units="cm"/>
      <inkml:brushProperty name="height" value="0.08467" units="cm"/>
      <inkml:brushProperty name="color" value="#FFC000"/>
      <inkml:brushProperty name="ignorePressure" value="1"/>
    </inkml:brush>
  </inkml:definitions>
  <inkml:trace contextRef="#ctx0" brushRef="#br0">274 537,'0'5,"0"6,1 1,0 1,0-1,0 0,0 0,0 0,4 3,3-1,4-1,-2 0,-2-1,-1-1,-3-2,0 1,0 0,0 0,-1 0,1 0,0 0,0 0,-1-1,2-1,-1 0,-1-1,0 1,2-1,-1 1,0-1,1 0,-1 1,-1-1,1 1,0 0,-1-1,0-3,1 0,0 1,0-1,0-1,-1-3,-2-3,0-2,0 0,-1-2,-2-3,1 0,0 0,-1 0,-1 2,1 0,-1 0,-1-1,1 2,0-1,1 1,0 0,0 0,0-1,2 0,-3 0,0 1,1-1,0 1,1 0,0-1,1 1,0-1,0 0,-3 2,-3 2,-1 2,1 5,0 1,2 2,1 1,1 2,1-1,-1 0,0 0,-1-1,2 1,0 0,0 0,1 0,1 0,0-1,4 0,-2 1,2-2,-1-1,3 2,1 2,1 3,-3 0,-1 0,1-1,-2-2,1-1,-2 0,-1 0,-1-1,1 0,-1 2,0 0,0 0,-1 1,-2-2,1 1,-2-1,0-3,1 2,-3-3,-4-3,-1-3,1-1,-2-2,2 0,0-1,0 2,3-3,0 2,0 0,2 1,0-1,1-1,0 2,-1-1,1 0,0-1,1 0,1-3,0-4,1-1,0 0,0 2,0 1,0 2,0 1,1 0,-1 0,0 1,0 0,0 0,0-1,0 0,0 1,1 0,1-1,-1 1,-1 0,1-1,1-1,1-3,0 1,1-1,0 2,0 0,0 2,0 0,0 0,0 0,-2 0,2 1,0 0,0 0,-1 0,1-1,2 1,0 1,1 0,-1 1,0 1,-2-1,2 1,2-2,2 2,1 0,-2 2,-1-1,-2 0,-3-1</inkml:trace>
  <inkml:trace contextRef="#ctx0" brushRef="#br1" timeOffset="1">531-2605,'0'-7,"-2"-8,-1-5,0-3,1 0,0-1,1 2,1 3,-1-1,1 1,1 0,-1 0,0-1,0 3</inkml:trace>
  <inkml:trace contextRef="#ctx0" brushRef="#br1" timeOffset="2">823-2673,'-2'-5,"-3"-12,-1-8,1-2,1-1,1 2,2 3,-4 6,-2 1,2 1,0-2,5 3,1 3</inkml:trace>
  <inkml:trace contextRef="#ctx0" brushRef="#br0" timeOffset="3">366 886,'0'-2,"2"-8,3-2,1 0,0 2,1 3,-1 5,-2 3,-2 3,-1 4,-4 0,-3 2,-1 1,-2-1,-2 1,1-3,2-1,0-1,1-1,0 1,1 0,1 0,0-1,1 0,2-4,1-1,2-2</inkml:trace>
  <inkml:trace contextRef="#ctx0" brushRef="#br0" timeOffset="4">382 944,'0'4,"-3"6,-2 4,-1 0,0 1,-2-1,0-2,1 0,2-2,0-3,2 0,0-1</inkml:trace>
  <inkml:trace contextRef="#ctx0" brushRef="#br0" timeOffset="5">1306-897,'2'0,"4"0,2 0,1 0,-1 0,1 0,0 0,0 0,-2 0,1 0,-2 2,-1 2,-3-1,-1 1,-1 1,-1 1,-2 1,2 0,-1 1,0-1,0 0,1 1,-3-1,1-1,-1 0,2 1,-3-1,1 0,1 2,0-1,1 0,0-2,1-1,1-8,1-4,0-3,2 1,0-3,2 2,1 0,0 0,2 3,-1 0,1 1,0 2,-1 0,0 4,-3 3,0 2,-3 1,-1 2,-1 1,-2 0,1 2,-1 1,-1 1,3-1,-2 1,-1 1,1 2,0-2,1-3,0 0,-1-1,-1-1,2-1,0 0,0 0,0 0,1 0,-2 1,0-2,1 4,-2 3,0 1,1 0,1-2,0-1,2-1,-1-2,-1 0,1 0,1-1,-2 0,0 0,2 1,-2-1,0 0,-1 0,1 1,-1-1,0 1,2 2,-1 3,1 1,1-1,0-1,0-1,0-2,0 0,3-1,-1-1,0 1,1-1,-1 0,1 0,-2 0,2 1,-2-1,2-1,0 0,0 0,-1 1,1-3,-2 0,1-6,-1-1,-1-4,1 1,-2-2,1 0,0 1,0-2,0 1,0 1,-2 0,0-1,-1 0,1 0,1 0,0 1,1 0,0-1,0 1,0 0,0-1,0 0,0 0,0 1,-1-1,0 1,0-2,0 0,1 0,-3-1,1-2,-1-3,1 0,0-2,0 2,0 1,2 1,-3-1,0-1,1 1,0 2,0 2,0 2,0 2,0 0,-1 0,0-1,1 0,0 0,0-1,-1 1,-1-1,0 1,1-1,0 1,0-1,0 0,3 1,-1 0,0-1,1 1,1-1,2 0,2 1,1 0,1 0,1-1,1 1,-3 2,0-2,0 2,0-2,1 0,0 0,-1-1,-1 0,-1 1,0 0,0-1,-1 0,0 0,-2 1,-1 0,0 0,0 0,-2-1,1 0,-1 0,0 0,1 1,-1-1,0 3,1-2,-2 2,-1-2,2 0,-1 2,0-1,-1 0,0 0,1 0,0 1,0-1,0 0,-1 3,-2 7,0 4,-1 1,3 2,-1-2,1-2,1 1,1-1,1 0,1-2,1 0,1 0,0-1,2 0,0 0,0 0,0 0,0-1,-2 0</inkml:trace>
  <inkml:trace contextRef="#ctx0" brushRef="#br0" timeOffset="6">1401-257,'-2'3,"-2"5,-1 3,0 0,0-1,2-1,-1-1,1 1,0-2,0 1,1-1,0 0,1 1,0-1,1-1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07T12:47:21.551"/>
    </inkml:context>
    <inkml:brush xml:id="br0">
      <inkml:brushProperty name="width" value="0.08467" units="cm"/>
      <inkml:brushProperty name="height" value="0.08467" units="cm"/>
      <inkml:brushProperty name="color" value="#833C0B"/>
      <inkml:brushProperty name="ignorePressure" value="1"/>
    </inkml:brush>
  </inkml:definitions>
  <inkml:trace contextRef="#ctx0" brushRef="#br0">2766 408,'0'6,"-1"6,-2 6,1 0,0 2,1 0,0-3,4-4,1-1,1 0,-1 2,1-1,-1 0,4-2,9 0,3-2,-1-1,1-8,-2-1,-3-5,-2 1,0 0,1-3,-1 1,1 0,0 3,0 1,-2 7,-4 8,-2 4,-3 2,-2 1,-1-2,0 0,0-1,2-3,3 0,0-3,1 0,3-3,-1 1,1 0,-2-4,-2-4,0-2,0-5,-2-2,-1-3,3-1,0 1,-1 1,2-2,-1 0,2-1,0-2,-1 0,1 3,-2 4,-1 7,-2 6,0 5,0 1,0 2,4-2,0 1,2 0,-1 1,2-2,-1 1,0-3,0 1,0-1,2-1,-1-1,-2-4,-3-13,-1-6,-2-4,0-1,-1 1,-1 3,1 0,-1 2,1 0,0 0,0 3,4 5,2 14,1 9,3 5,1 0,-1 0,1-3,-1-2,0-5,-3 1,2-3,1 0,1-1,-3 1,3-1,-2-2,-1-5,-4-7,-3 0,-2-2,-3-3,0 0,-1-1,-1 3,1-1,-1 0,-1 1,0 3,0-3,2 1,2-4,-2 2,-1 0,1 0,1-1,2-1,1 3</inkml:trace>
  <inkml:trace contextRef="#ctx0" brushRef="#br0" timeOffset="1">3008 657,'0'7,"-2"9,-3 1,-6-1,0 0,2-4,1-7,3-9,3-5,0-6,2-3,0-1,1-1,-1 1,1-2,-3 3,-3 5,-1 7,-4 4,0 5,0 1,1 6,-3 0,2 1,-1 1,-2 3,0 1,1-3,2-7,3-7,3-6,1-6,7-1,2 0,0-3,-1 0,1 3,-1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07T12:47:21.553"/>
    </inkml:context>
    <inkml:brush xml:id="br0">
      <inkml:brushProperty name="width" value="0.02822" units="cm"/>
      <inkml:brushProperty name="height" value="0.02822" units="cm"/>
      <inkml:brushProperty name="ignorePressure" value="1"/>
    </inkml:brush>
    <inkml:brush xml:id="br1">
      <inkml:brushProperty name="width" value="0.08467" units="cm"/>
      <inkml:brushProperty name="height" value="0.08467" units="cm"/>
      <inkml:brushProperty name="color" value="#FFC000"/>
      <inkml:brushProperty name="ignorePressure" value="1"/>
    </inkml:brush>
  </inkml:definitions>
  <inkml:trace contextRef="#ctx0" brushRef="#br0">274 537,'0'5,"0"6,1 1,0 1,0-1,0 0,0 0,0 0,4 3,3-1,4-1,-2 0,-2-1,-1-1,-3-2,0 1,0 0,0 0,-1 0,1 0,0 0,0 0,-1-1,2-1,-1 0,-1-1,0 1,2-1,-1 1,0-1,1 0,-1 1,-1-1,1 1,0 0,-1-1,0-3,1 0,0 1,0-1,0-1,-1-3,-2-3,0-2,0 0,-1-2,-2-3,1 0,0 0,-1 0,-1 2,1 0,-1 0,-1-1,1 2,0-1,1 1,0 0,0 0,0-1,2 0,-3 0,0 1,1-1,0 1,1 0,0-1,1 1,0-1,0 0,-3 2,-3 2,-1 2,1 5,0 1,2 2,1 1,1 2,1-1,-1 0,0 0,-1-1,2 1,0 0,0 0,1 0,1 0,0-1,4 0,-2 1,2-2,-1-1,3 2,1 2,1 3,-3 0,-1 0,1-1,-2-2,1-1,-2 0,-1 0,-1-1,1 0,-1 2,0 0,0 0,-1 1,-2-2,1 1,-2-1,0-3,1 2,-3-3,-4-3,-1-3,1-1,-2-2,2 0,0-1,0 2,3-3,0 2,0 0,2 1,0-1,1-1,0 2,-1-1,1 0,0-1,1 0,1-3,0-4,1-1,0 0,0 2,0 1,0 2,0 1,1 0,-1 0,0 1,0 0,0 0,0-1,0 0,0 1,1 0,1-1,-1 1,-1 0,1-1,1-1,1-3,0 1,1-1,0 2,0 0,0 2,0 0,0 0,0 0,-2 0,2 1,0 0,0 0,-1 0,1-1,2 1,0 1,1 0,-1 1,0 1,-2-1,2 1,2-2,2 2,1 0,-2 2,-1-1,-2 0,-3-1</inkml:trace>
  <inkml:trace contextRef="#ctx0" brushRef="#br1" timeOffset="1">531-2605,'0'-7,"-2"-8,-1-5,0-3,1 0,0-1,1 2,1 3,-1-1,1 1,1 0,-1 0,0-1,0 3</inkml:trace>
  <inkml:trace contextRef="#ctx0" brushRef="#br1" timeOffset="2">823-2673,'-2'-5,"-3"-12,-1-8,1-2,1-1,1 2,2 3,-4 6,-2 1,2 1,0-2,5 3,1 3</inkml:trace>
  <inkml:trace contextRef="#ctx0" brushRef="#br0" timeOffset="3">366 886,'0'-2,"2"-8,3-2,1 0,0 2,1 3,-1 5,-2 3,-2 3,-1 4,-4 0,-3 2,-1 1,-2-1,-2 1,1-3,2-1,0-1,1-1,0 1,1 0,1 0,0-1,1 0,2-4,1-1,2-2</inkml:trace>
  <inkml:trace contextRef="#ctx0" brushRef="#br0" timeOffset="4">382 944,'0'4,"-3"6,-2 4,-1 0,0 1,-2-1,0-2,1 0,2-2,0-3,2 0,0-1</inkml:trace>
  <inkml:trace contextRef="#ctx0" brushRef="#br0" timeOffset="5">1306-897,'2'0,"4"0,2 0,1 0,-1 0,1 0,0 0,0 0,-2 0,1 0,-2 2,-1 2,-3-1,-1 1,-1 1,-1 1,-2 1,2 0,-1 1,0-1,0 0,1 1,-3-1,1-1,-1 0,2 1,-3-1,1 0,1 2,0-1,1 0,0-2,1-1,1-8,1-4,0-3,2 1,0-3,2 2,1 0,0 0,2 3,-1 0,1 1,0 2,-1 0,0 4,-3 3,0 2,-3 1,-1 2,-1 1,-2 0,1 2,-1 1,-1 1,3-1,-2 1,-1 1,1 2,0-2,1-3,0 0,-1-1,-1-1,2-1,0 0,0 0,0 0,1 0,-2 1,0-2,1 4,-2 3,0 1,1 0,1-2,0-1,2-1,-1-2,-1 0,1 0,1-1,-2 0,0 0,2 1,-2-1,0 0,-1 0,1 1,-1-1,0 1,2 2,-1 3,1 1,1-1,0-1,0-1,0-2,0 0,3-1,-1-1,0 1,1-1,-1 0,1 0,-2 0,2 1,-2-1,2-1,0 0,0 0,-1 1,1-3,-2 0,1-6,-1-1,-1-4,1 1,-2-2,1 0,0 1,0-2,0 1,0 1,-2 0,0-1,-1 0,1 0,1 0,0 1,1 0,0-1,0 1,0 0,0-1,0 0,0 0,0 1,-1-1,0 1,0-2,0 0,1 0,-3-1,1-2,-1-3,1 0,0-2,0 2,0 1,2 1,-3-1,0-1,1 1,0 2,0 2,0 2,0 2,0 0,-1 0,0-1,1 0,0 0,0-1,-1 1,-1-1,0 1,1-1,0 1,0-1,0 0,3 1,-1 0,0-1,1 1,1-1,2 0,2 1,1 0,1 0,1-1,1 1,-3 2,0-2,0 2,0-2,1 0,0 0,-1-1,-1 0,-1 1,0 0,0-1,-1 0,0 0,-2 1,-1 0,0 0,0 0,-2-1,1 0,-1 0,0 0,1 1,-1-1,0 3,1-2,-2 2,-1-2,2 0,-1 2,0-1,-1 0,0 0,1 0,0 1,0-1,0 0,-1 3,-2 7,0 4,-1 1,3 2,-1-2,1-2,1 1,1-1,1 0,1-2,1 0,1 0,0-1,2 0,0 0,0 0,0 0,0-1,-2 0</inkml:trace>
  <inkml:trace contextRef="#ctx0" brushRef="#br0" timeOffset="6">1401-257,'-2'3,"-2"5,-1 3,0 0,0-1,2-1,-1-1,1 1,0-2,0 1,1-1,0 0,1 1,0-1,1-1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07T12:47:21.551"/>
    </inkml:context>
    <inkml:brush xml:id="br0">
      <inkml:brushProperty name="width" value="0.08467" units="cm"/>
      <inkml:brushProperty name="height" value="0.08467" units="cm"/>
      <inkml:brushProperty name="color" value="#833C0B"/>
      <inkml:brushProperty name="ignorePressure" value="1"/>
    </inkml:brush>
  </inkml:definitions>
  <inkml:trace contextRef="#ctx0" brushRef="#br0">2766 408,'0'6,"-1"6,-2 6,1 0,0 2,1 0,0-3,4-4,1-1,1 0,-1 2,1-1,-1 0,4-2,9 0,3-2,-1-1,1-8,-2-1,-3-5,-2 1,0 0,1-3,-1 1,1 0,0 3,0 1,-2 7,-4 8,-2 4,-3 2,-2 1,-1-2,0 0,0-1,2-3,3 0,0-3,1 0,3-3,-1 1,1 0,-2-4,-2-4,0-2,0-5,-2-2,-1-3,3-1,0 1,-1 1,2-2,-1 0,2-1,0-2,-1 0,1 3,-2 4,-1 7,-2 6,0 5,0 1,0 2,4-2,0 1,2 0,-1 1,2-2,-1 1,0-3,0 1,0-1,2-1,-1-1,-2-4,-3-13,-1-6,-2-4,0-1,-1 1,-1 3,1 0,-1 2,1 0,0 0,0 3,4 5,2 14,1 9,3 5,1 0,-1 0,1-3,-1-2,0-5,-3 1,2-3,1 0,1-1,-3 1,3-1,-2-2,-1-5,-4-7,-3 0,-2-2,-3-3,0 0,-1-1,-1 3,1-1,-1 0,-1 1,0 3,0-3,2 1,2-4,-2 2,-1 0,1 0,1-1,2-1,1 3</inkml:trace>
  <inkml:trace contextRef="#ctx0" brushRef="#br0" timeOffset="1">3008 657,'0'7,"-2"9,-3 1,-6-1,0 0,2-4,1-7,3-9,3-5,0-6,2-3,0-1,1-1,-1 1,1-2,-3 3,-3 5,-1 7,-4 4,0 5,0 1,1 6,-3 0,2 1,-1 1,-2 3,0 1,1-3,2-7,3-7,3-6,1-6,7-1,2 0,0-3,-1 0,1 3,-1 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07T12:47:21.553"/>
    </inkml:context>
    <inkml:brush xml:id="br0">
      <inkml:brushProperty name="width" value="0.02822" units="cm"/>
      <inkml:brushProperty name="height" value="0.02822" units="cm"/>
      <inkml:brushProperty name="ignorePressure" value="1"/>
    </inkml:brush>
    <inkml:brush xml:id="br1">
      <inkml:brushProperty name="width" value="0.08467" units="cm"/>
      <inkml:brushProperty name="height" value="0.08467" units="cm"/>
      <inkml:brushProperty name="color" value="#FFC000"/>
      <inkml:brushProperty name="ignorePressure" value="1"/>
    </inkml:brush>
  </inkml:definitions>
  <inkml:trace contextRef="#ctx0" brushRef="#br0">274 537,'0'5,"0"6,1 1,0 1,0-1,0 0,0 0,0 0,4 3,3-1,4-1,-2 0,-2-1,-1-1,-3-2,0 1,0 0,0 0,-1 0,1 0,0 0,0 0,-1-1,2-1,-1 0,-1-1,0 1,2-1,-1 1,0-1,1 0,-1 1,-1-1,1 1,0 0,-1-1,0-3,1 0,0 1,0-1,0-1,-1-3,-2-3,0-2,0 0,-1-2,-2-3,1 0,0 0,-1 0,-1 2,1 0,-1 0,-1-1,1 2,0-1,1 1,0 0,0 0,0-1,2 0,-3 0,0 1,1-1,0 1,1 0,0-1,1 1,0-1,0 0,-3 2,-3 2,-1 2,1 5,0 1,2 2,1 1,1 2,1-1,-1 0,0 0,-1-1,2 1,0 0,0 0,1 0,1 0,0-1,4 0,-2 1,2-2,-1-1,3 2,1 2,1 3,-3 0,-1 0,1-1,-2-2,1-1,-2 0,-1 0,-1-1,1 0,-1 2,0 0,0 0,-1 1,-2-2,1 1,-2-1,0-3,1 2,-3-3,-4-3,-1-3,1-1,-2-2,2 0,0-1,0 2,3-3,0 2,0 0,2 1,0-1,1-1,0 2,-1-1,1 0,0-1,1 0,1-3,0-4,1-1,0 0,0 2,0 1,0 2,0 1,1 0,-1 0,0 1,0 0,0 0,0-1,0 0,0 1,1 0,1-1,-1 1,-1 0,1-1,1-1,1-3,0 1,1-1,0 2,0 0,0 2,0 0,0 0,0 0,-2 0,2 1,0 0,0 0,-1 0,1-1,2 1,0 1,1 0,-1 1,0 1,-2-1,2 1,2-2,2 2,1 0,-2 2,-1-1,-2 0,-3-1</inkml:trace>
  <inkml:trace contextRef="#ctx0" brushRef="#br1" timeOffset="1">531-2605,'0'-7,"-2"-8,-1-5,0-3,1 0,0-1,1 2,1 3,-1-1,1 1,1 0,-1 0,0-1,0 3</inkml:trace>
  <inkml:trace contextRef="#ctx0" brushRef="#br1" timeOffset="2">823-2673,'-2'-5,"-3"-12,-1-8,1-2,1-1,1 2,2 3,-4 6,-2 1,2 1,0-2,5 3,1 3</inkml:trace>
  <inkml:trace contextRef="#ctx0" brushRef="#br0" timeOffset="3">366 886,'0'-2,"2"-8,3-2,1 0,0 2,1 3,-1 5,-2 3,-2 3,-1 4,-4 0,-3 2,-1 1,-2-1,-2 1,1-3,2-1,0-1,1-1,0 1,1 0,1 0,0-1,1 0,2-4,1-1,2-2</inkml:trace>
  <inkml:trace contextRef="#ctx0" brushRef="#br0" timeOffset="4">382 944,'0'4,"-3"6,-2 4,-1 0,0 1,-2-1,0-2,1 0,2-2,0-3,2 0,0-1</inkml:trace>
  <inkml:trace contextRef="#ctx0" brushRef="#br0" timeOffset="5">1306-897,'2'0,"4"0,2 0,1 0,-1 0,1 0,0 0,0 0,-2 0,1 0,-2 2,-1 2,-3-1,-1 1,-1 1,-1 1,-2 1,2 0,-1 1,0-1,0 0,1 1,-3-1,1-1,-1 0,2 1,-3-1,1 0,1 2,0-1,1 0,0-2,1-1,1-8,1-4,0-3,2 1,0-3,2 2,1 0,0 0,2 3,-1 0,1 1,0 2,-1 0,0 4,-3 3,0 2,-3 1,-1 2,-1 1,-2 0,1 2,-1 1,-1 1,3-1,-2 1,-1 1,1 2,0-2,1-3,0 0,-1-1,-1-1,2-1,0 0,0 0,0 0,1 0,-2 1,0-2,1 4,-2 3,0 1,1 0,1-2,0-1,2-1,-1-2,-1 0,1 0,1-1,-2 0,0 0,2 1,-2-1,0 0,-1 0,1 1,-1-1,0 1,2 2,-1 3,1 1,1-1,0-1,0-1,0-2,0 0,3-1,-1-1,0 1,1-1,-1 0,1 0,-2 0,2 1,-2-1,2-1,0 0,0 0,-1 1,1-3,-2 0,1-6,-1-1,-1-4,1 1,-2-2,1 0,0 1,0-2,0 1,0 1,-2 0,0-1,-1 0,1 0,1 0,0 1,1 0,0-1,0 1,0 0,0-1,0 0,0 0,0 1,-1-1,0 1,0-2,0 0,1 0,-3-1,1-2,-1-3,1 0,0-2,0 2,0 1,2 1,-3-1,0-1,1 1,0 2,0 2,0 2,0 2,0 0,-1 0,0-1,1 0,0 0,0-1,-1 1,-1-1,0 1,1-1,0 1,0-1,0 0,3 1,-1 0,0-1,1 1,1-1,2 0,2 1,1 0,1 0,1-1,1 1,-3 2,0-2,0 2,0-2,1 0,0 0,-1-1,-1 0,-1 1,0 0,0-1,-1 0,0 0,-2 1,-1 0,0 0,0 0,-2-1,1 0,-1 0,0 0,1 1,-1-1,0 3,1-2,-2 2,-1-2,2 0,-1 2,0-1,-1 0,0 0,1 0,0 1,0-1,0 0,-1 3,-2 7,0 4,-1 1,3 2,-1-2,1-2,1 1,1-1,1 0,1-2,1 0,1 0,0-1,2 0,0 0,0 0,0 0,0-1,-2 0</inkml:trace>
  <inkml:trace contextRef="#ctx0" brushRef="#br0" timeOffset="6">1401-257,'-2'3,"-2"5,-1 3,0 0,0-1,2-1,-1-1,1 1,0-2,0 1,1-1,0 0,1 1,0-1,1-1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C0B0-F8AB-45BD-A6DC-F80ED5AF07BA}" type="datetimeFigureOut">
              <a:rPr lang="en-GB" smtClean="0"/>
              <a:t>18/09/17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6606-4847-4228-99DA-F62B620DB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82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C0B0-F8AB-45BD-A6DC-F80ED5AF07BA}" type="datetimeFigureOut">
              <a:rPr lang="en-GB" smtClean="0"/>
              <a:t>18/09/17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6606-4847-4228-99DA-F62B620DB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47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C0B0-F8AB-45BD-A6DC-F80ED5AF07BA}" type="datetimeFigureOut">
              <a:rPr lang="en-GB" smtClean="0"/>
              <a:t>18/09/17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6606-4847-4228-99DA-F62B620DB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94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C0B0-F8AB-45BD-A6DC-F80ED5AF07BA}" type="datetimeFigureOut">
              <a:rPr lang="en-GB" smtClean="0"/>
              <a:t>18/09/17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6606-4847-4228-99DA-F62B620DB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20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C0B0-F8AB-45BD-A6DC-F80ED5AF07BA}" type="datetimeFigureOut">
              <a:rPr lang="en-GB" smtClean="0"/>
              <a:t>18/09/17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6606-4847-4228-99DA-F62B620DB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9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C0B0-F8AB-45BD-A6DC-F80ED5AF07BA}" type="datetimeFigureOut">
              <a:rPr lang="en-GB" smtClean="0"/>
              <a:t>18/09/17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6606-4847-4228-99DA-F62B620DB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05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C0B0-F8AB-45BD-A6DC-F80ED5AF07BA}" type="datetimeFigureOut">
              <a:rPr lang="en-GB" smtClean="0"/>
              <a:t>18/09/17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6606-4847-4228-99DA-F62B620DB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77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C0B0-F8AB-45BD-A6DC-F80ED5AF07BA}" type="datetimeFigureOut">
              <a:rPr lang="en-GB" smtClean="0"/>
              <a:t>18/09/17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6606-4847-4228-99DA-F62B620DB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65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C0B0-F8AB-45BD-A6DC-F80ED5AF07BA}" type="datetimeFigureOut">
              <a:rPr lang="en-GB" smtClean="0"/>
              <a:t>18/09/17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6606-4847-4228-99DA-F62B620DB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15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C0B0-F8AB-45BD-A6DC-F80ED5AF07BA}" type="datetimeFigureOut">
              <a:rPr lang="en-GB" smtClean="0"/>
              <a:t>18/09/17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6606-4847-4228-99DA-F62B620DB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71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C0B0-F8AB-45BD-A6DC-F80ED5AF07BA}" type="datetimeFigureOut">
              <a:rPr lang="en-GB" smtClean="0"/>
              <a:t>18/09/17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6606-4847-4228-99DA-F62B620DB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10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3C0B0-F8AB-45BD-A6DC-F80ED5AF07BA}" type="datetimeFigureOut">
              <a:rPr lang="en-GB" smtClean="0"/>
              <a:t>18/09/17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C6606-4847-4228-99DA-F62B620DB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07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6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GB" sz="2800" dirty="0"/>
              <a:t>Predicting the potential of professional soccer players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08713"/>
            <a:ext cx="6858000" cy="3449781"/>
          </a:xfrm>
        </p:spPr>
        <p:txBody>
          <a:bodyPr>
            <a:normAutofit/>
          </a:bodyPr>
          <a:lstStyle/>
          <a:p>
            <a:pPr algn="r"/>
            <a:r>
              <a:rPr lang="en-GB" sz="2400" dirty="0"/>
              <a:t>Ruben </a:t>
            </a:r>
            <a:r>
              <a:rPr lang="en-GB" sz="2400" dirty="0" err="1"/>
              <a:t>Vroonen</a:t>
            </a:r>
            <a:endParaRPr lang="en-GB" dirty="0"/>
          </a:p>
          <a:p>
            <a:pPr algn="r"/>
            <a:r>
              <a:rPr lang="en-GB" sz="2400" dirty="0"/>
              <a:t>Tom Decroos</a:t>
            </a:r>
          </a:p>
          <a:p>
            <a:pPr algn="r"/>
            <a:r>
              <a:rPr lang="en-GB" sz="2400" dirty="0"/>
              <a:t>Jan Van </a:t>
            </a:r>
            <a:r>
              <a:rPr lang="en-GB" sz="2400" dirty="0" err="1"/>
              <a:t>Haaren</a:t>
            </a:r>
            <a:endParaRPr lang="en-GB" dirty="0"/>
          </a:p>
          <a:p>
            <a:pPr algn="r"/>
            <a:r>
              <a:rPr lang="en-GB" sz="2400" dirty="0"/>
              <a:t>Jesse Davis</a:t>
            </a:r>
          </a:p>
          <a:p>
            <a:pPr algn="r"/>
            <a:endParaRPr lang="en-GB" dirty="0"/>
          </a:p>
          <a:p>
            <a:pPr algn="r"/>
            <a:r>
              <a:rPr lang="en-GB" dirty="0"/>
              <a:t>MLSA17 @ ECML/PKDD17 </a:t>
            </a:r>
            <a:endParaRPr lang="en-GB" sz="2400" dirty="0"/>
          </a:p>
          <a:p>
            <a:pPr algn="r"/>
            <a:r>
              <a:rPr lang="en-GB" dirty="0"/>
              <a:t>18/09/2017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88094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888" y="1825625"/>
            <a:ext cx="592246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Related Work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PECOTA and CARMELO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Data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SoFIFA.com ratings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APROPOS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Our approach for predicting players’ potential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Experiments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Evaluating the predictive accuracy</a:t>
            </a:r>
          </a:p>
        </p:txBody>
      </p:sp>
    </p:spTree>
    <p:extLst>
      <p:ext uri="{BB962C8B-B14F-4D97-AF65-F5344CB8AC3E}">
        <p14:creationId xmlns:p14="http://schemas.microsoft.com/office/powerpoint/2010/main" val="3208887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player card from SoFIFA.com contains </a:t>
            </a:r>
            <a:br>
              <a:rPr lang="en-GB" dirty="0"/>
            </a:br>
            <a:r>
              <a:rPr lang="en-GB" dirty="0"/>
              <a:t>24 skill ratings for a specific player and age</a:t>
            </a:r>
          </a:p>
        </p:txBody>
      </p:sp>
      <p:pic>
        <p:nvPicPr>
          <p:cNvPr id="1028" name="Picture 4" descr="messi_sofifa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70" t="-2824" r="1"/>
          <a:stretch/>
        </p:blipFill>
        <p:spPr bwMode="auto">
          <a:xfrm>
            <a:off x="2284200" y="1563689"/>
            <a:ext cx="6576416" cy="503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990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Competitions:</a:t>
            </a:r>
          </a:p>
          <a:p>
            <a:pPr marL="0" indent="0">
              <a:buNone/>
            </a:pPr>
            <a:r>
              <a:rPr lang="en-GB" sz="2000" dirty="0"/>
              <a:t>England, France, Germany, Italy and Spain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Stats:</a:t>
            </a:r>
          </a:p>
          <a:p>
            <a:r>
              <a:rPr lang="en-GB" sz="2000" dirty="0"/>
              <a:t>10,000 players</a:t>
            </a:r>
          </a:p>
          <a:p>
            <a:r>
              <a:rPr lang="en-GB" sz="2000" dirty="0"/>
              <a:t>57,000 player cards</a:t>
            </a:r>
          </a:p>
          <a:p>
            <a:r>
              <a:rPr lang="en-GB" sz="2000" dirty="0"/>
              <a:t>Data from 2007-2017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Preprocessing</a:t>
            </a:r>
            <a:r>
              <a:rPr lang="en-GB" dirty="0"/>
              <a:t> challenges:</a:t>
            </a:r>
          </a:p>
          <a:p>
            <a:r>
              <a:rPr lang="en-GB" sz="2000" dirty="0"/>
              <a:t>Incorrect or missing age</a:t>
            </a:r>
          </a:p>
          <a:p>
            <a:r>
              <a:rPr lang="en-GB" sz="2000" dirty="0"/>
              <a:t>Position of substitute players</a:t>
            </a:r>
          </a:p>
        </p:txBody>
      </p:sp>
    </p:spTree>
    <p:extLst>
      <p:ext uri="{BB962C8B-B14F-4D97-AF65-F5344CB8AC3E}">
        <p14:creationId xmlns:p14="http://schemas.microsoft.com/office/powerpoint/2010/main" val="146780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most interesting categories (young and old players) have the least available data</a:t>
            </a:r>
          </a:p>
        </p:txBody>
      </p:sp>
      <p:pic>
        <p:nvPicPr>
          <p:cNvPr id="2050" name="Picture 2" descr="age_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245" y="1911358"/>
            <a:ext cx="5739105" cy="468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776245" y="1911358"/>
            <a:ext cx="2036824" cy="3580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2"/>
                </a:solidFill>
              </a:rPr>
              <a:t>Number of players</a:t>
            </a:r>
          </a:p>
        </p:txBody>
      </p:sp>
    </p:spTree>
    <p:extLst>
      <p:ext uri="{BB962C8B-B14F-4D97-AF65-F5344CB8AC3E}">
        <p14:creationId xmlns:p14="http://schemas.microsoft.com/office/powerpoint/2010/main" val="1466334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 skill ratings </a:t>
            </a:r>
            <a:br>
              <a:rPr lang="en-GB" dirty="0"/>
            </a:br>
            <a:r>
              <a:rPr lang="en-GB" dirty="0"/>
              <a:t>follow a normal distribution…</a:t>
            </a:r>
          </a:p>
        </p:txBody>
      </p:sp>
      <p:pic>
        <p:nvPicPr>
          <p:cNvPr id="4098" name="Picture 2" descr="avg_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02" y="2343602"/>
            <a:ext cx="8693996" cy="405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8650" y="2343602"/>
            <a:ext cx="2036824" cy="3580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2"/>
                </a:solidFill>
              </a:rPr>
              <a:t>Number of players</a:t>
            </a:r>
          </a:p>
        </p:txBody>
      </p:sp>
    </p:spTree>
    <p:extLst>
      <p:ext uri="{BB962C8B-B14F-4D97-AF65-F5344CB8AC3E}">
        <p14:creationId xmlns:p14="http://schemas.microsoft.com/office/powerpoint/2010/main" val="1889531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keeper_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02" y="2343602"/>
            <a:ext cx="8693996" cy="405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 except goalkeeping skills</a:t>
            </a:r>
          </a:p>
        </p:txBody>
      </p:sp>
      <p:sp>
        <p:nvSpPr>
          <p:cNvPr id="4" name="Rectangle 3"/>
          <p:cNvSpPr/>
          <p:nvPr/>
        </p:nvSpPr>
        <p:spPr>
          <a:xfrm>
            <a:off x="581686" y="2343602"/>
            <a:ext cx="2036824" cy="3580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2"/>
                </a:solidFill>
              </a:rPr>
              <a:t>Number of players</a:t>
            </a:r>
          </a:p>
        </p:txBody>
      </p:sp>
    </p:spTree>
    <p:extLst>
      <p:ext uri="{BB962C8B-B14F-4D97-AF65-F5344CB8AC3E}">
        <p14:creationId xmlns:p14="http://schemas.microsoft.com/office/powerpoint/2010/main" val="2050701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888" y="1825625"/>
            <a:ext cx="592246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Related Work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PECOTA and CARMELO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Data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SoFIFA.com ratings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APROPOS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Our approach for predicting players’ potential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Experiments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Evaluating the predictive accuracy</a:t>
            </a:r>
          </a:p>
        </p:txBody>
      </p:sp>
    </p:spTree>
    <p:extLst>
      <p:ext uri="{BB962C8B-B14F-4D97-AF65-F5344CB8AC3E}">
        <p14:creationId xmlns:p14="http://schemas.microsoft.com/office/powerpoint/2010/main" val="2522073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Reminder: our task is to predict </a:t>
            </a:r>
            <a:br>
              <a:rPr lang="en-GB" dirty="0"/>
            </a:br>
            <a:r>
              <a:rPr lang="en-GB" dirty="0"/>
              <a:t>the skill ratings of future Bob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689560" y="4861149"/>
            <a:ext cx="2830254" cy="140917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GB" sz="2000" dirty="0"/>
              <a:t>Attacking: 75/100</a:t>
            </a:r>
          </a:p>
          <a:p>
            <a:pPr algn="r"/>
            <a:r>
              <a:rPr lang="en-GB" sz="2000" dirty="0"/>
              <a:t>Defending: 67/100</a:t>
            </a:r>
          </a:p>
          <a:p>
            <a:pPr algn="r"/>
            <a:r>
              <a:rPr lang="en-GB" sz="2000" dirty="0"/>
              <a:t>Stamina: 50/100</a:t>
            </a:r>
          </a:p>
          <a:p>
            <a:pPr algn="r"/>
            <a:r>
              <a:rPr lang="en-GB" sz="2000" dirty="0"/>
              <a:t>Intelligence: 72/100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5469822" y="4861149"/>
            <a:ext cx="2830254" cy="140917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GB" sz="2000" dirty="0"/>
              <a:t>Attacking: </a:t>
            </a:r>
            <a:r>
              <a:rPr lang="en-GB" sz="2000" b="1" dirty="0">
                <a:solidFill>
                  <a:srgbClr val="FF0000"/>
                </a:solidFill>
              </a:rPr>
              <a:t>?</a:t>
            </a:r>
            <a:r>
              <a:rPr lang="en-GB" sz="2000" dirty="0"/>
              <a:t>/100</a:t>
            </a:r>
          </a:p>
          <a:p>
            <a:pPr algn="r"/>
            <a:r>
              <a:rPr lang="en-GB" sz="2000" dirty="0"/>
              <a:t>Defending: </a:t>
            </a:r>
            <a:r>
              <a:rPr lang="en-GB" sz="2000" b="1" dirty="0">
                <a:solidFill>
                  <a:srgbClr val="FF0000"/>
                </a:solidFill>
              </a:rPr>
              <a:t>?</a:t>
            </a:r>
            <a:r>
              <a:rPr lang="en-GB" sz="2000" dirty="0"/>
              <a:t>/100</a:t>
            </a:r>
          </a:p>
          <a:p>
            <a:pPr algn="r"/>
            <a:r>
              <a:rPr lang="en-GB" sz="2000" dirty="0"/>
              <a:t>Stamina: </a:t>
            </a:r>
            <a:r>
              <a:rPr lang="en-GB" sz="2000" b="1" dirty="0">
                <a:solidFill>
                  <a:srgbClr val="FF0000"/>
                </a:solidFill>
              </a:rPr>
              <a:t>?</a:t>
            </a:r>
            <a:r>
              <a:rPr lang="en-GB" sz="2000" dirty="0"/>
              <a:t>/100</a:t>
            </a:r>
          </a:p>
          <a:p>
            <a:pPr algn="r"/>
            <a:r>
              <a:rPr lang="en-GB" sz="2000" dirty="0"/>
              <a:t>Intelligence: </a:t>
            </a:r>
            <a:r>
              <a:rPr lang="en-GB" sz="2000" b="1" dirty="0">
                <a:solidFill>
                  <a:srgbClr val="FF0000"/>
                </a:solidFill>
              </a:rPr>
              <a:t>?</a:t>
            </a:r>
            <a:r>
              <a:rPr lang="en-GB" sz="2000" dirty="0"/>
              <a:t>/100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2367419" y="2870740"/>
            <a:ext cx="2329272" cy="1583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/>
              <a:t>Bob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/>
              <a:t>Age: 19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/>
              <a:t>Year: 2017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95" y="2514636"/>
            <a:ext cx="1203590" cy="1939435"/>
          </a:xfrm>
          <a:prstGeom prst="rect">
            <a:avLst/>
          </a:prstGeom>
        </p:spPr>
      </p:pic>
      <p:sp>
        <p:nvSpPr>
          <p:cNvPr id="30" name="Content Placeholder 2"/>
          <p:cNvSpPr txBox="1">
            <a:spLocks/>
          </p:cNvSpPr>
          <p:nvPr/>
        </p:nvSpPr>
        <p:spPr>
          <a:xfrm>
            <a:off x="6565790" y="2837488"/>
            <a:ext cx="2329272" cy="1583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Bob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Age: 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Year: 2019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066" y="2481384"/>
            <a:ext cx="1203590" cy="19394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2" name="Ink 31"/>
              <p14:cNvContentPartPr/>
              <p14:nvPr/>
            </p14:nvContentPartPr>
            <p14:xfrm>
              <a:off x="5604348" y="2842525"/>
              <a:ext cx="239760" cy="13464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9228" y="2827405"/>
                <a:ext cx="2700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/>
              <p14:cNvContentPartPr/>
              <p14:nvPr/>
            </p14:nvContentPartPr>
            <p14:xfrm>
              <a:off x="5573856" y="2579005"/>
              <a:ext cx="416160" cy="1425681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68816" y="2563975"/>
                <a:ext cx="425880" cy="14453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9683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APROPOS follows</a:t>
            </a:r>
            <a:br>
              <a:rPr lang="en-GB" dirty="0"/>
            </a:br>
            <a:r>
              <a:rPr lang="en-GB" dirty="0"/>
              <a:t>a nearest </a:t>
            </a:r>
            <a:r>
              <a:rPr lang="en-GB" dirty="0" err="1"/>
              <a:t>neighbors</a:t>
            </a:r>
            <a:r>
              <a:rPr lang="en-GB" dirty="0"/>
              <a:t>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8910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Given: </a:t>
                </a:r>
              </a:p>
              <a:p>
                <a:pPr lvl="1"/>
                <a:r>
                  <a:rPr lang="en-GB" sz="2400" dirty="0"/>
                  <a:t>a player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2400" dirty="0"/>
                  <a:t> and his current 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sz="2400" dirty="0"/>
              </a:p>
              <a:p>
                <a:pPr lvl="1"/>
                <a:r>
                  <a:rPr lang="en-GB" sz="2400" dirty="0"/>
                  <a:t>a future 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2400" dirty="0"/>
              </a:p>
              <a:p>
                <a:pPr lvl="1"/>
                <a:r>
                  <a:rPr lang="en-GB" sz="2400" dirty="0"/>
                  <a:t>a database of players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GB" sz="2400" dirty="0"/>
              </a:p>
              <a:p>
                <a:pPr marL="342900" lvl="1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Then:</a:t>
                </a:r>
              </a:p>
              <a:p>
                <a:pPr marL="457200" indent="-457200">
                  <a:buAutoNum type="arabicPeriod"/>
                </a:pPr>
                <a:r>
                  <a:rPr lang="en-GB" dirty="0"/>
                  <a:t>Search players in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/>
                  <a:t> that are </a:t>
                </a:r>
                <a:br>
                  <a:rPr lang="en-GB" dirty="0"/>
                </a:br>
                <a:r>
                  <a:rPr lang="en-GB" dirty="0"/>
                  <a:t>similar to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at 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:br>
                  <a:rPr lang="en-GB" dirty="0"/>
                </a:br>
                <a:r>
                  <a:rPr lang="en-GB" dirty="0"/>
                  <a:t>have data available for 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en-GB" dirty="0"/>
                  <a:t>Predict the rating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at 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by </a:t>
                </a:r>
                <a:br>
                  <a:rPr lang="en-GB" dirty="0"/>
                </a:br>
                <a:r>
                  <a:rPr lang="en-GB" dirty="0"/>
                  <a:t>combining the ratings </a:t>
                </a:r>
                <a:br>
                  <a:rPr lang="en-GB" dirty="0"/>
                </a:br>
                <a:r>
                  <a:rPr lang="en-GB" dirty="0"/>
                  <a:t>of similar players at 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891059"/>
              </a:xfrm>
              <a:blipFill>
                <a:blip r:embed="rId2"/>
                <a:stretch>
                  <a:fillRect l="-1159" t="-16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745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APROPOS follows</a:t>
            </a:r>
            <a:br>
              <a:rPr lang="en-GB" dirty="0"/>
            </a:br>
            <a:r>
              <a:rPr lang="en-GB" dirty="0"/>
              <a:t>a nearest </a:t>
            </a:r>
            <a:r>
              <a:rPr lang="en-GB" dirty="0" err="1"/>
              <a:t>neighbors</a:t>
            </a:r>
            <a:r>
              <a:rPr lang="en-GB" dirty="0"/>
              <a:t>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8910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Given: </a:t>
                </a:r>
              </a:p>
              <a:p>
                <a:pPr lvl="1"/>
                <a:r>
                  <a:rPr lang="en-GB" sz="2400" dirty="0"/>
                  <a:t>a player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2400" dirty="0"/>
                  <a:t> and his current 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sz="2400" dirty="0"/>
              </a:p>
              <a:p>
                <a:pPr lvl="1"/>
                <a:r>
                  <a:rPr lang="en-GB" sz="2400" dirty="0"/>
                  <a:t>a future 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2400" dirty="0"/>
              </a:p>
              <a:p>
                <a:pPr lvl="1"/>
                <a:r>
                  <a:rPr lang="en-GB" sz="2400" dirty="0"/>
                  <a:t>a database of players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GB" sz="2400" dirty="0"/>
              </a:p>
              <a:p>
                <a:pPr marL="342900" lvl="1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Then:</a:t>
                </a:r>
              </a:p>
              <a:p>
                <a:pPr marL="457200" indent="-457200">
                  <a:buAutoNum type="arabicPeriod"/>
                </a:pPr>
                <a:r>
                  <a:rPr lang="en-GB" dirty="0"/>
                  <a:t>Search players in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/>
                  <a:t> that are </a:t>
                </a:r>
                <a:br>
                  <a:rPr lang="en-GB" dirty="0"/>
                </a:br>
                <a:r>
                  <a:rPr lang="en-GB" dirty="0">
                    <a:solidFill>
                      <a:srgbClr val="FF0000"/>
                    </a:solidFill>
                  </a:rPr>
                  <a:t>similar to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>
                    <a:solidFill>
                      <a:srgbClr val="FF0000"/>
                    </a:solidFill>
                  </a:rPr>
                  <a:t> at 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:br>
                  <a:rPr lang="en-GB" dirty="0"/>
                </a:br>
                <a:r>
                  <a:rPr lang="en-GB" dirty="0"/>
                  <a:t>have data available for 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en-GB" dirty="0"/>
                  <a:t>Predict the rating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at 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by </a:t>
                </a:r>
                <a:br>
                  <a:rPr lang="en-GB" dirty="0"/>
                </a:br>
                <a:r>
                  <a:rPr lang="en-GB" dirty="0"/>
                  <a:t>combining the ratings</a:t>
                </a:r>
                <a:br>
                  <a:rPr lang="en-GB" dirty="0"/>
                </a:br>
                <a:r>
                  <a:rPr lang="en-GB" dirty="0"/>
                  <a:t>of similar players at 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891059"/>
              </a:xfrm>
              <a:blipFill>
                <a:blip r:embed="rId2"/>
                <a:stretch>
                  <a:fillRect l="-1159" t="-16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27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GB" sz="2800" dirty="0"/>
              <a:t>Predicting the potential of professional soccer players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08713"/>
            <a:ext cx="6858000" cy="3449781"/>
          </a:xfrm>
        </p:spPr>
        <p:txBody>
          <a:bodyPr>
            <a:normAutofit/>
          </a:bodyPr>
          <a:lstStyle/>
          <a:p>
            <a:pPr algn="r"/>
            <a:r>
              <a:rPr lang="en-GB" sz="2400" dirty="0"/>
              <a:t>Ruben </a:t>
            </a:r>
            <a:r>
              <a:rPr lang="en-GB" sz="2400" dirty="0" err="1"/>
              <a:t>Vroonen</a:t>
            </a:r>
            <a:endParaRPr lang="en-GB" dirty="0"/>
          </a:p>
          <a:p>
            <a:pPr algn="r"/>
            <a:r>
              <a:rPr lang="en-GB" sz="2400" dirty="0">
                <a:solidFill>
                  <a:srgbClr val="FF0000"/>
                </a:solidFill>
              </a:rPr>
              <a:t>Tom Decroos</a:t>
            </a:r>
          </a:p>
          <a:p>
            <a:pPr algn="r"/>
            <a:r>
              <a:rPr lang="en-GB" sz="2400" dirty="0"/>
              <a:t>Jan Van </a:t>
            </a:r>
            <a:r>
              <a:rPr lang="en-GB" sz="2400" dirty="0" err="1"/>
              <a:t>Haaren</a:t>
            </a:r>
            <a:endParaRPr lang="en-GB" dirty="0"/>
          </a:p>
          <a:p>
            <a:pPr algn="r"/>
            <a:r>
              <a:rPr lang="en-GB" sz="2400" dirty="0"/>
              <a:t>Jesse Davis</a:t>
            </a:r>
          </a:p>
          <a:p>
            <a:pPr algn="r"/>
            <a:endParaRPr lang="en-GB" dirty="0"/>
          </a:p>
          <a:p>
            <a:pPr algn="r"/>
            <a:r>
              <a:rPr lang="en-GB" dirty="0"/>
              <a:t>MLSA17 @ ECML/PKDD17 </a:t>
            </a:r>
            <a:endParaRPr lang="en-GB" sz="2400" dirty="0"/>
          </a:p>
          <a:p>
            <a:pPr algn="r"/>
            <a:r>
              <a:rPr lang="en-GB" dirty="0"/>
              <a:t>18/09/2017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82701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APROPOS follows</a:t>
            </a:r>
            <a:br>
              <a:rPr lang="en-GB" dirty="0"/>
            </a:br>
            <a:r>
              <a:rPr lang="en-GB" dirty="0"/>
              <a:t>a nearest </a:t>
            </a:r>
            <a:r>
              <a:rPr lang="en-GB" dirty="0" err="1"/>
              <a:t>neighbors</a:t>
            </a:r>
            <a:r>
              <a:rPr lang="en-GB" dirty="0"/>
              <a:t>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Given: </a:t>
                </a:r>
              </a:p>
              <a:p>
                <a:pPr lvl="1"/>
                <a:r>
                  <a:rPr lang="en-GB" sz="2400" dirty="0"/>
                  <a:t>a player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2400" dirty="0"/>
                  <a:t> and his current 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sz="2400" dirty="0"/>
              </a:p>
              <a:p>
                <a:pPr lvl="1"/>
                <a:r>
                  <a:rPr lang="en-GB" sz="2400" dirty="0"/>
                  <a:t>a future 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2400" dirty="0"/>
              </a:p>
              <a:p>
                <a:pPr lvl="1"/>
                <a:r>
                  <a:rPr lang="en-GB" sz="2400" dirty="0"/>
                  <a:t>a database of players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GB" sz="2400" dirty="0"/>
              </a:p>
              <a:p>
                <a:pPr marL="342900" lvl="1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Then:</a:t>
                </a:r>
              </a:p>
              <a:p>
                <a:pPr marL="457200" indent="-457200">
                  <a:buAutoNum type="arabicPeriod"/>
                </a:pPr>
                <a:r>
                  <a:rPr lang="en-GB" dirty="0"/>
                  <a:t>Search players in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/>
                  <a:t> that are </a:t>
                </a:r>
                <a:br>
                  <a:rPr lang="en-GB" dirty="0"/>
                </a:br>
                <a:r>
                  <a:rPr lang="en-GB" dirty="0">
                    <a:solidFill>
                      <a:srgbClr val="FF0000"/>
                    </a:solidFill>
                  </a:rPr>
                  <a:t>similar to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>
                    <a:solidFill>
                      <a:srgbClr val="FF0000"/>
                    </a:solidFill>
                  </a:rPr>
                  <a:t> at 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:br>
                  <a:rPr lang="en-GB" dirty="0"/>
                </a:br>
                <a:r>
                  <a:rPr lang="en-GB" dirty="0"/>
                  <a:t>have data available for 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en-GB" dirty="0"/>
                  <a:t>Predict the rating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at 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by </a:t>
                </a:r>
                <a:br>
                  <a:rPr lang="en-GB" dirty="0"/>
                </a:br>
                <a:r>
                  <a:rPr lang="en-GB" dirty="0"/>
                  <a:t>combining the ratings</a:t>
                </a:r>
                <a:br>
                  <a:rPr lang="en-GB" dirty="0"/>
                </a:br>
                <a:r>
                  <a:rPr lang="en-GB" dirty="0"/>
                  <a:t>of similar players at 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  <a:blipFill>
                <a:blip r:embed="rId2"/>
                <a:stretch>
                  <a:fillRect l="-1159" t="-15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with Corners Rounded 3"/>
          <p:cNvSpPr/>
          <p:nvPr/>
        </p:nvSpPr>
        <p:spPr>
          <a:xfrm>
            <a:off x="1895301" y="3557847"/>
            <a:ext cx="2776452" cy="648393"/>
          </a:xfrm>
          <a:prstGeom prst="wedgeRoundRectCallout">
            <a:avLst>
              <a:gd name="adj1" fmla="val -21550"/>
              <a:gd name="adj2" fmla="val 89423"/>
              <a:gd name="adj3" fmla="val 16667"/>
            </a:avLst>
          </a:prstGeom>
          <a:solidFill>
            <a:srgbClr val="FF0000"/>
          </a:solidFill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Similarity score</a:t>
            </a:r>
          </a:p>
        </p:txBody>
      </p:sp>
    </p:spTree>
    <p:extLst>
      <p:ext uri="{BB962C8B-B14F-4D97-AF65-F5344CB8AC3E}">
        <p14:creationId xmlns:p14="http://schemas.microsoft.com/office/powerpoint/2010/main" val="635390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APROPOS follows</a:t>
            </a:r>
            <a:br>
              <a:rPr lang="en-GB" dirty="0"/>
            </a:br>
            <a:r>
              <a:rPr lang="en-GB" dirty="0"/>
              <a:t>a nearest </a:t>
            </a:r>
            <a:r>
              <a:rPr lang="en-GB" dirty="0" err="1"/>
              <a:t>neighbors</a:t>
            </a:r>
            <a:r>
              <a:rPr lang="en-GB" dirty="0"/>
              <a:t>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9243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Given: </a:t>
                </a:r>
              </a:p>
              <a:p>
                <a:pPr lvl="1"/>
                <a:r>
                  <a:rPr lang="en-GB" sz="2400" dirty="0"/>
                  <a:t>a player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2400" dirty="0"/>
                  <a:t> and his current 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sz="2400" dirty="0"/>
              </a:p>
              <a:p>
                <a:pPr lvl="1"/>
                <a:r>
                  <a:rPr lang="en-GB" sz="2400" dirty="0"/>
                  <a:t>a future 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2400" dirty="0"/>
              </a:p>
              <a:p>
                <a:pPr lvl="1"/>
                <a:r>
                  <a:rPr lang="en-GB" sz="2400" dirty="0"/>
                  <a:t>a database of players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GB" sz="2400" dirty="0"/>
              </a:p>
              <a:p>
                <a:pPr marL="342900" lvl="1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Then:</a:t>
                </a:r>
              </a:p>
              <a:p>
                <a:pPr marL="457200" indent="-457200">
                  <a:buAutoNum type="arabicPeriod"/>
                </a:pPr>
                <a:r>
                  <a:rPr lang="en-GB" dirty="0"/>
                  <a:t>Search players in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/>
                  <a:t> that are </a:t>
                </a:r>
                <a:br>
                  <a:rPr lang="en-GB" dirty="0"/>
                </a:br>
                <a:r>
                  <a:rPr lang="en-GB" dirty="0">
                    <a:solidFill>
                      <a:srgbClr val="FF0000"/>
                    </a:solidFill>
                  </a:rPr>
                  <a:t>similar to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>
                    <a:solidFill>
                      <a:srgbClr val="FF0000"/>
                    </a:solidFill>
                  </a:rPr>
                  <a:t> at 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:br>
                  <a:rPr lang="en-GB" dirty="0"/>
                </a:br>
                <a:r>
                  <a:rPr lang="en-GB" dirty="0"/>
                  <a:t>have data available for 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en-GB" dirty="0"/>
                  <a:t>Predict the rating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at 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by </a:t>
                </a:r>
                <a:br>
                  <a:rPr lang="en-GB" dirty="0"/>
                </a:br>
                <a:r>
                  <a:rPr lang="en-GB" dirty="0">
                    <a:solidFill>
                      <a:schemeClr val="accent1">
                        <a:lumMod val="75000"/>
                      </a:schemeClr>
                    </a:solidFill>
                  </a:rPr>
                  <a:t>combining the ratings </a:t>
                </a:r>
                <a:br>
                  <a:rPr lang="en-GB" dirty="0">
                    <a:solidFill>
                      <a:schemeClr val="accent1">
                        <a:lumMod val="75000"/>
                      </a:schemeClr>
                    </a:solidFill>
                  </a:rPr>
                </a:br>
                <a:r>
                  <a:rPr lang="en-GB" dirty="0"/>
                  <a:t>of similar players at 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924310"/>
              </a:xfrm>
              <a:blipFill>
                <a:blip r:embed="rId2"/>
                <a:stretch>
                  <a:fillRect l="-1159" t="-1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with Corners Rounded 3"/>
          <p:cNvSpPr/>
          <p:nvPr/>
        </p:nvSpPr>
        <p:spPr>
          <a:xfrm>
            <a:off x="1895301" y="3557847"/>
            <a:ext cx="2776452" cy="648393"/>
          </a:xfrm>
          <a:prstGeom prst="wedgeRoundRectCallout">
            <a:avLst>
              <a:gd name="adj1" fmla="val -21550"/>
              <a:gd name="adj2" fmla="val 89423"/>
              <a:gd name="adj3" fmla="val 16667"/>
            </a:avLst>
          </a:prstGeom>
          <a:solidFill>
            <a:srgbClr val="FF0000"/>
          </a:solidFill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Similarity score</a:t>
            </a:r>
          </a:p>
        </p:txBody>
      </p:sp>
    </p:spTree>
    <p:extLst>
      <p:ext uri="{BB962C8B-B14F-4D97-AF65-F5344CB8AC3E}">
        <p14:creationId xmlns:p14="http://schemas.microsoft.com/office/powerpoint/2010/main" val="2557164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9243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Given: </a:t>
                </a:r>
              </a:p>
              <a:p>
                <a:pPr lvl="1"/>
                <a:r>
                  <a:rPr lang="en-GB" sz="2400" dirty="0"/>
                  <a:t>a player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2400" dirty="0"/>
                  <a:t> and his current 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sz="2400" dirty="0"/>
              </a:p>
              <a:p>
                <a:pPr lvl="1"/>
                <a:r>
                  <a:rPr lang="en-GB" sz="2400" dirty="0"/>
                  <a:t>a future 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2400" dirty="0"/>
              </a:p>
              <a:p>
                <a:pPr lvl="1"/>
                <a:r>
                  <a:rPr lang="en-GB" sz="2400" dirty="0"/>
                  <a:t>a database of players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GB" sz="2400" dirty="0"/>
              </a:p>
              <a:p>
                <a:pPr marL="342900" lvl="1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Then:</a:t>
                </a:r>
              </a:p>
              <a:p>
                <a:pPr marL="457200" indent="-457200">
                  <a:buAutoNum type="arabicPeriod"/>
                </a:pPr>
                <a:r>
                  <a:rPr lang="en-GB" dirty="0"/>
                  <a:t>Search players in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/>
                  <a:t> that are </a:t>
                </a:r>
                <a:br>
                  <a:rPr lang="en-GB" dirty="0"/>
                </a:br>
                <a:r>
                  <a:rPr lang="en-GB" dirty="0">
                    <a:solidFill>
                      <a:srgbClr val="FF0000"/>
                    </a:solidFill>
                  </a:rPr>
                  <a:t>similar to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>
                    <a:solidFill>
                      <a:srgbClr val="FF0000"/>
                    </a:solidFill>
                  </a:rPr>
                  <a:t> at 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:br>
                  <a:rPr lang="en-GB" dirty="0"/>
                </a:br>
                <a:r>
                  <a:rPr lang="en-GB" dirty="0"/>
                  <a:t>have data available for 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en-GB" dirty="0"/>
                  <a:t>Predict the rating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at 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by </a:t>
                </a:r>
                <a:br>
                  <a:rPr lang="en-GB" dirty="0"/>
                </a:br>
                <a:r>
                  <a:rPr lang="en-GB" dirty="0">
                    <a:solidFill>
                      <a:schemeClr val="accent1">
                        <a:lumMod val="75000"/>
                      </a:schemeClr>
                    </a:solidFill>
                  </a:rPr>
                  <a:t>combining the ratings </a:t>
                </a:r>
                <a:br>
                  <a:rPr lang="en-GB" dirty="0">
                    <a:solidFill>
                      <a:schemeClr val="accent1">
                        <a:lumMod val="75000"/>
                      </a:schemeClr>
                    </a:solidFill>
                  </a:rPr>
                </a:br>
                <a:r>
                  <a:rPr lang="en-GB" dirty="0"/>
                  <a:t>of similar players at 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1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924310"/>
              </a:xfrm>
              <a:blipFill>
                <a:blip r:embed="rId2"/>
                <a:stretch>
                  <a:fillRect l="-1159" t="-1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APROPOS follows</a:t>
            </a:r>
            <a:br>
              <a:rPr lang="en-GB" dirty="0"/>
            </a:br>
            <a:r>
              <a:rPr lang="en-GB" dirty="0"/>
              <a:t>a nearest </a:t>
            </a:r>
            <a:r>
              <a:rPr lang="en-GB" dirty="0" err="1"/>
              <a:t>neighbors</a:t>
            </a:r>
            <a:r>
              <a:rPr lang="en-GB" dirty="0"/>
              <a:t> approach</a:t>
            </a:r>
          </a:p>
        </p:txBody>
      </p:sp>
      <p:sp>
        <p:nvSpPr>
          <p:cNvPr id="4" name="Speech Bubble: Rectangle with Corners Rounded 3"/>
          <p:cNvSpPr/>
          <p:nvPr/>
        </p:nvSpPr>
        <p:spPr>
          <a:xfrm>
            <a:off x="1895301" y="3557847"/>
            <a:ext cx="2776452" cy="648393"/>
          </a:xfrm>
          <a:prstGeom prst="wedgeRoundRectCallout">
            <a:avLst>
              <a:gd name="adj1" fmla="val -21550"/>
              <a:gd name="adj2" fmla="val 89423"/>
              <a:gd name="adj3" fmla="val 16667"/>
            </a:avLst>
          </a:prstGeom>
          <a:solidFill>
            <a:srgbClr val="FF0000"/>
          </a:solidFill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Similarity score</a:t>
            </a:r>
          </a:p>
        </p:txBody>
      </p:sp>
      <p:sp>
        <p:nvSpPr>
          <p:cNvPr id="5" name="Speech Bubble: Rectangle with Corners Rounded 4"/>
          <p:cNvSpPr/>
          <p:nvPr/>
        </p:nvSpPr>
        <p:spPr>
          <a:xfrm>
            <a:off x="2737656" y="4699461"/>
            <a:ext cx="3197631" cy="648393"/>
          </a:xfrm>
          <a:prstGeom prst="wedgeRoundRectCallout">
            <a:avLst>
              <a:gd name="adj1" fmla="val -21550"/>
              <a:gd name="adj2" fmla="val 89423"/>
              <a:gd name="adj3" fmla="val 16667"/>
            </a:avLst>
          </a:prstGeom>
          <a:solidFill>
            <a:srgbClr val="0070C0"/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Prediction method</a:t>
            </a:r>
          </a:p>
        </p:txBody>
      </p:sp>
    </p:spTree>
    <p:extLst>
      <p:ext uri="{BB962C8B-B14F-4D97-AF65-F5344CB8AC3E}">
        <p14:creationId xmlns:p14="http://schemas.microsoft.com/office/powerpoint/2010/main" val="1620233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9243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Given: </a:t>
                </a:r>
              </a:p>
              <a:p>
                <a:pPr lvl="1"/>
                <a:r>
                  <a:rPr lang="en-GB" sz="2400" dirty="0"/>
                  <a:t>a player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2400" dirty="0"/>
                  <a:t> and his current 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sz="2400" dirty="0"/>
              </a:p>
              <a:p>
                <a:pPr lvl="1"/>
                <a:r>
                  <a:rPr lang="en-GB" sz="2400" dirty="0"/>
                  <a:t>a future 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2400" dirty="0"/>
              </a:p>
              <a:p>
                <a:pPr lvl="1"/>
                <a:r>
                  <a:rPr lang="en-GB" sz="2400" dirty="0"/>
                  <a:t>a database of players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GB" sz="2400" dirty="0"/>
              </a:p>
              <a:p>
                <a:pPr marL="342900" lvl="1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Then:</a:t>
                </a:r>
              </a:p>
              <a:p>
                <a:pPr marL="457200" indent="-457200">
                  <a:buAutoNum type="arabicPeriod"/>
                </a:pPr>
                <a:r>
                  <a:rPr lang="en-GB" dirty="0"/>
                  <a:t>Search players in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/>
                  <a:t> that are </a:t>
                </a:r>
                <a:br>
                  <a:rPr lang="en-GB" dirty="0"/>
                </a:br>
                <a:r>
                  <a:rPr lang="en-GB" dirty="0">
                    <a:solidFill>
                      <a:srgbClr val="FF0000"/>
                    </a:solidFill>
                  </a:rPr>
                  <a:t>similar to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>
                    <a:solidFill>
                      <a:srgbClr val="FF0000"/>
                    </a:solidFill>
                  </a:rPr>
                  <a:t> at 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:br>
                  <a:rPr lang="en-GB" dirty="0"/>
                </a:br>
                <a:r>
                  <a:rPr lang="en-GB" dirty="0"/>
                  <a:t>have data available for 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en-GB" dirty="0"/>
                  <a:t>Predict the rating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at 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by </a:t>
                </a:r>
                <a:br>
                  <a:rPr lang="en-GB" dirty="0"/>
                </a:br>
                <a:r>
                  <a:rPr lang="en-GB" dirty="0">
                    <a:solidFill>
                      <a:schemeClr val="accent1">
                        <a:lumMod val="75000"/>
                      </a:schemeClr>
                    </a:solidFill>
                  </a:rPr>
                  <a:t>combining the ratings </a:t>
                </a:r>
                <a:br>
                  <a:rPr lang="en-GB" dirty="0">
                    <a:solidFill>
                      <a:schemeClr val="accent1">
                        <a:lumMod val="75000"/>
                      </a:schemeClr>
                    </a:solidFill>
                  </a:rPr>
                </a:br>
                <a:r>
                  <a:rPr lang="en-GB" dirty="0"/>
                  <a:t>of similar players at 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1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924310"/>
              </a:xfrm>
              <a:blipFill>
                <a:blip r:embed="rId2"/>
                <a:stretch>
                  <a:fillRect l="-1159" t="-1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APROPOS follows</a:t>
            </a:r>
            <a:br>
              <a:rPr lang="en-GB" dirty="0"/>
            </a:br>
            <a:r>
              <a:rPr lang="en-GB" dirty="0"/>
              <a:t>a nearest </a:t>
            </a:r>
            <a:r>
              <a:rPr lang="en-GB" dirty="0" err="1"/>
              <a:t>neighbors</a:t>
            </a:r>
            <a:r>
              <a:rPr lang="en-GB" dirty="0"/>
              <a:t> approach</a:t>
            </a:r>
          </a:p>
        </p:txBody>
      </p:sp>
      <p:sp>
        <p:nvSpPr>
          <p:cNvPr id="4" name="Speech Bubble: Rectangle with Corners Rounded 3"/>
          <p:cNvSpPr/>
          <p:nvPr/>
        </p:nvSpPr>
        <p:spPr>
          <a:xfrm>
            <a:off x="1895301" y="3557847"/>
            <a:ext cx="2776452" cy="648393"/>
          </a:xfrm>
          <a:prstGeom prst="wedgeRoundRectCallout">
            <a:avLst>
              <a:gd name="adj1" fmla="val -21550"/>
              <a:gd name="adj2" fmla="val 89423"/>
              <a:gd name="adj3" fmla="val 16667"/>
            </a:avLst>
          </a:prstGeom>
          <a:solidFill>
            <a:srgbClr val="FF0000"/>
          </a:solidFill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Similarity score</a:t>
            </a:r>
          </a:p>
        </p:txBody>
      </p:sp>
      <p:sp>
        <p:nvSpPr>
          <p:cNvPr id="5" name="Speech Bubble: Rectangle with Corners Rounded 4"/>
          <p:cNvSpPr/>
          <p:nvPr/>
        </p:nvSpPr>
        <p:spPr>
          <a:xfrm>
            <a:off x="2737656" y="4699461"/>
            <a:ext cx="3197631" cy="648393"/>
          </a:xfrm>
          <a:prstGeom prst="wedgeRoundRectCallout">
            <a:avLst>
              <a:gd name="adj1" fmla="val -21550"/>
              <a:gd name="adj2" fmla="val 89423"/>
              <a:gd name="adj3" fmla="val 16667"/>
            </a:avLst>
          </a:prstGeom>
          <a:solidFill>
            <a:srgbClr val="0070C0"/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Prediction method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882341" y="3312617"/>
            <a:ext cx="678874" cy="3276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882341" y="3890355"/>
            <a:ext cx="678874" cy="30895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112623" y="4591649"/>
            <a:ext cx="678875" cy="377419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112623" y="5261274"/>
            <a:ext cx="770315" cy="246064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29275" y="3019295"/>
            <a:ext cx="1928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Absolute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29275" y="3882043"/>
            <a:ext cx="2076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Evolutional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55922" y="4283124"/>
            <a:ext cx="1928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Absolute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55499" y="5314215"/>
            <a:ext cx="2013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Evolutional</a:t>
            </a:r>
          </a:p>
        </p:txBody>
      </p:sp>
    </p:spTree>
    <p:extLst>
      <p:ext uri="{BB962C8B-B14F-4D97-AF65-F5344CB8AC3E}">
        <p14:creationId xmlns:p14="http://schemas.microsoft.com/office/powerpoint/2010/main" val="3896723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solidFill>
                  <a:srgbClr val="FF0000"/>
                </a:solidFill>
              </a:rPr>
              <a:t>absolute</a:t>
            </a:r>
            <a:r>
              <a:rPr lang="en-GB" dirty="0"/>
              <a:t> similarity score expresses </a:t>
            </a:r>
            <a:br>
              <a:rPr lang="en-GB" dirty="0"/>
            </a:br>
            <a:r>
              <a:rPr lang="en-GB" dirty="0"/>
              <a:t>the difference between skill </a:t>
            </a:r>
            <a:r>
              <a:rPr lang="en-GB" dirty="0">
                <a:solidFill>
                  <a:srgbClr val="FF0000"/>
                </a:solidFill>
              </a:rPr>
              <a:t>ratings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56456" y="1933081"/>
          <a:ext cx="7432285" cy="2289785"/>
        </p:xfrm>
        <a:graphic>
          <a:graphicData uri="http://schemas.openxmlformats.org/drawingml/2006/table">
            <a:tbl>
              <a:tblPr/>
              <a:tblGrid>
                <a:gridCol w="1604359">
                  <a:extLst>
                    <a:ext uri="{9D8B030D-6E8A-4147-A177-3AD203B41FA5}">
                      <a16:colId xmlns:a16="http://schemas.microsoft.com/office/drawing/2014/main" val="777030923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3637791883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1664506093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3339835138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2312820113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4288481700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663932333"/>
                    </a:ext>
                  </a:extLst>
                </a:gridCol>
              </a:tblGrid>
              <a:tr h="639010">
                <a:tc>
                  <a:txBody>
                    <a:bodyPr/>
                    <a:lstStyle/>
                    <a:p>
                      <a:pPr fontAlgn="t"/>
                      <a:r>
                        <a:rPr lang="en-GB" sz="24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Bob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Alice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52424"/>
                  </a:ext>
                </a:extLst>
              </a:tr>
              <a:tr h="63901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Age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672098"/>
                  </a:ext>
                </a:extLst>
              </a:tr>
              <a:tr h="101176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Dribbling score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72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78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81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82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85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948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05150" y="33464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927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solidFill>
                  <a:srgbClr val="FF0000"/>
                </a:solidFill>
              </a:rPr>
              <a:t>absolute</a:t>
            </a:r>
            <a:r>
              <a:rPr lang="en-GB" dirty="0"/>
              <a:t> similarity score expresses </a:t>
            </a:r>
            <a:br>
              <a:rPr lang="en-GB" dirty="0"/>
            </a:br>
            <a:r>
              <a:rPr lang="en-GB" dirty="0"/>
              <a:t>the difference between skill </a:t>
            </a:r>
            <a:r>
              <a:rPr lang="en-GB" dirty="0">
                <a:solidFill>
                  <a:srgbClr val="FF0000"/>
                </a:solidFill>
              </a:rPr>
              <a:t>ratings 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013724"/>
              </p:ext>
            </p:extLst>
          </p:nvPr>
        </p:nvGraphicFramePr>
        <p:xfrm>
          <a:off x="756456" y="1933081"/>
          <a:ext cx="7432285" cy="2289785"/>
        </p:xfrm>
        <a:graphic>
          <a:graphicData uri="http://schemas.openxmlformats.org/drawingml/2006/table">
            <a:tbl>
              <a:tblPr/>
              <a:tblGrid>
                <a:gridCol w="1604359">
                  <a:extLst>
                    <a:ext uri="{9D8B030D-6E8A-4147-A177-3AD203B41FA5}">
                      <a16:colId xmlns:a16="http://schemas.microsoft.com/office/drawing/2014/main" val="777030923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3637791883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1664506093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3339835138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2312820113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4288481700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663932333"/>
                    </a:ext>
                  </a:extLst>
                </a:gridCol>
              </a:tblGrid>
              <a:tr h="639010">
                <a:tc>
                  <a:txBody>
                    <a:bodyPr/>
                    <a:lstStyle/>
                    <a:p>
                      <a:pPr fontAlgn="t"/>
                      <a:r>
                        <a:rPr lang="en-GB" sz="24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Bob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Alice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52424"/>
                  </a:ext>
                </a:extLst>
              </a:tr>
              <a:tr h="63901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Age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672098"/>
                  </a:ext>
                </a:extLst>
              </a:tr>
              <a:tr h="101176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Dribbling score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72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78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81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82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85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948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05150" y="33464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32014" y="5189625"/>
                <a:ext cx="7656727" cy="539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Bob</m:t>
                          </m:r>
                          <m: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Alice</m:t>
                          </m:r>
                        </m:e>
                      </m:d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68−81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72−81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78−85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14" y="5189625"/>
                <a:ext cx="7656727" cy="5395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744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solidFill>
                  <a:srgbClr val="FF0000"/>
                </a:solidFill>
              </a:rPr>
              <a:t>absolute</a:t>
            </a:r>
            <a:r>
              <a:rPr lang="en-GB" dirty="0"/>
              <a:t> similarity score expresses </a:t>
            </a:r>
            <a:br>
              <a:rPr lang="en-GB" dirty="0"/>
            </a:br>
            <a:r>
              <a:rPr lang="en-GB" dirty="0"/>
              <a:t>the difference between skill </a:t>
            </a:r>
            <a:r>
              <a:rPr lang="en-GB" dirty="0">
                <a:solidFill>
                  <a:srgbClr val="FF0000"/>
                </a:solidFill>
              </a:rPr>
              <a:t>ratings 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518775"/>
              </p:ext>
            </p:extLst>
          </p:nvPr>
        </p:nvGraphicFramePr>
        <p:xfrm>
          <a:off x="756456" y="1933081"/>
          <a:ext cx="7432285" cy="2289785"/>
        </p:xfrm>
        <a:graphic>
          <a:graphicData uri="http://schemas.openxmlformats.org/drawingml/2006/table">
            <a:tbl>
              <a:tblPr/>
              <a:tblGrid>
                <a:gridCol w="1604359">
                  <a:extLst>
                    <a:ext uri="{9D8B030D-6E8A-4147-A177-3AD203B41FA5}">
                      <a16:colId xmlns:a16="http://schemas.microsoft.com/office/drawing/2014/main" val="777030923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3637791883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1664506093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3339835138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2312820113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4288481700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663932333"/>
                    </a:ext>
                  </a:extLst>
                </a:gridCol>
              </a:tblGrid>
              <a:tr h="639010">
                <a:tc>
                  <a:txBody>
                    <a:bodyPr/>
                    <a:lstStyle/>
                    <a:p>
                      <a:pPr fontAlgn="t"/>
                      <a:r>
                        <a:rPr lang="en-GB" sz="24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Bob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Alice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52424"/>
                  </a:ext>
                </a:extLst>
              </a:tr>
              <a:tr h="63901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Age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672098"/>
                  </a:ext>
                </a:extLst>
              </a:tr>
              <a:tr h="101176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Dribbling score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en-GB" sz="240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72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78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81</a:t>
                      </a:r>
                      <a:endParaRPr lang="en-GB" sz="240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82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85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948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05150" y="33464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32014" y="5189625"/>
                <a:ext cx="7656727" cy="539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Bob</m:t>
                          </m:r>
                          <m: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Alice</m:t>
                          </m:r>
                        </m:e>
                      </m:d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68−81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72−81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78−85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14" y="5189625"/>
                <a:ext cx="7656727" cy="5395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2809702" y="3740727"/>
            <a:ext cx="448887" cy="14488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106487" y="3708025"/>
            <a:ext cx="1640379" cy="14816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879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solidFill>
                  <a:srgbClr val="FF0000"/>
                </a:solidFill>
              </a:rPr>
              <a:t>absolute</a:t>
            </a:r>
            <a:r>
              <a:rPr lang="en-GB" dirty="0"/>
              <a:t> similarity score expresses </a:t>
            </a:r>
            <a:br>
              <a:rPr lang="en-GB" dirty="0"/>
            </a:br>
            <a:r>
              <a:rPr lang="en-GB" dirty="0"/>
              <a:t>the difference between skill </a:t>
            </a:r>
            <a:r>
              <a:rPr lang="en-GB" dirty="0">
                <a:solidFill>
                  <a:srgbClr val="FF0000"/>
                </a:solidFill>
              </a:rPr>
              <a:t>ratings 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240749"/>
              </p:ext>
            </p:extLst>
          </p:nvPr>
        </p:nvGraphicFramePr>
        <p:xfrm>
          <a:off x="756456" y="1933081"/>
          <a:ext cx="7432285" cy="2289785"/>
        </p:xfrm>
        <a:graphic>
          <a:graphicData uri="http://schemas.openxmlformats.org/drawingml/2006/table">
            <a:tbl>
              <a:tblPr/>
              <a:tblGrid>
                <a:gridCol w="1604359">
                  <a:extLst>
                    <a:ext uri="{9D8B030D-6E8A-4147-A177-3AD203B41FA5}">
                      <a16:colId xmlns:a16="http://schemas.microsoft.com/office/drawing/2014/main" val="777030923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3637791883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1664506093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3339835138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2312820113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4288481700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663932333"/>
                    </a:ext>
                  </a:extLst>
                </a:gridCol>
              </a:tblGrid>
              <a:tr h="639010">
                <a:tc>
                  <a:txBody>
                    <a:bodyPr/>
                    <a:lstStyle/>
                    <a:p>
                      <a:pPr fontAlgn="t"/>
                      <a:r>
                        <a:rPr lang="en-GB" sz="24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Bob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Alice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52424"/>
                  </a:ext>
                </a:extLst>
              </a:tr>
              <a:tr h="63901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Age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672098"/>
                  </a:ext>
                </a:extLst>
              </a:tr>
              <a:tr h="101176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Dribbling score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en-GB" sz="240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72</a:t>
                      </a:r>
                      <a:endParaRPr lang="en-GB" sz="2400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78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81</a:t>
                      </a:r>
                      <a:endParaRPr lang="en-GB" sz="240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82</a:t>
                      </a:r>
                      <a:endParaRPr lang="en-GB" sz="2400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85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948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05150" y="33464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32014" y="5189625"/>
                <a:ext cx="7656727" cy="539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Bob</m:t>
                          </m:r>
                          <m: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Alice</m:t>
                          </m:r>
                        </m:e>
                      </m:d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68−81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72−81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78−85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14" y="5189625"/>
                <a:ext cx="7656727" cy="5395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3832167" y="3657599"/>
            <a:ext cx="1221971" cy="153202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893724" y="3624897"/>
            <a:ext cx="875608" cy="156472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478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solidFill>
                  <a:srgbClr val="FF0000"/>
                </a:solidFill>
              </a:rPr>
              <a:t>absolute</a:t>
            </a:r>
            <a:r>
              <a:rPr lang="en-GB" dirty="0"/>
              <a:t> similarity score expresses </a:t>
            </a:r>
            <a:br>
              <a:rPr lang="en-GB" dirty="0"/>
            </a:br>
            <a:r>
              <a:rPr lang="en-GB" dirty="0"/>
              <a:t>the difference between skill </a:t>
            </a:r>
            <a:r>
              <a:rPr lang="en-GB" dirty="0">
                <a:solidFill>
                  <a:srgbClr val="FF0000"/>
                </a:solidFill>
              </a:rPr>
              <a:t>ratings 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863123"/>
              </p:ext>
            </p:extLst>
          </p:nvPr>
        </p:nvGraphicFramePr>
        <p:xfrm>
          <a:off x="756456" y="1933081"/>
          <a:ext cx="7432285" cy="2289785"/>
        </p:xfrm>
        <a:graphic>
          <a:graphicData uri="http://schemas.openxmlformats.org/drawingml/2006/table">
            <a:tbl>
              <a:tblPr/>
              <a:tblGrid>
                <a:gridCol w="1604359">
                  <a:extLst>
                    <a:ext uri="{9D8B030D-6E8A-4147-A177-3AD203B41FA5}">
                      <a16:colId xmlns:a16="http://schemas.microsoft.com/office/drawing/2014/main" val="777030923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3637791883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1664506093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3339835138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2312820113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4288481700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663932333"/>
                    </a:ext>
                  </a:extLst>
                </a:gridCol>
              </a:tblGrid>
              <a:tr h="639010">
                <a:tc>
                  <a:txBody>
                    <a:bodyPr/>
                    <a:lstStyle/>
                    <a:p>
                      <a:pPr fontAlgn="t"/>
                      <a:r>
                        <a:rPr lang="en-GB" sz="24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Bob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Alice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52424"/>
                  </a:ext>
                </a:extLst>
              </a:tr>
              <a:tr h="63901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Age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672098"/>
                  </a:ext>
                </a:extLst>
              </a:tr>
              <a:tr h="101176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Dribbling score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en-GB" sz="240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72</a:t>
                      </a:r>
                      <a:endParaRPr lang="en-GB" sz="2400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78</a:t>
                      </a:r>
                      <a:endParaRPr lang="en-GB" sz="2400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81</a:t>
                      </a:r>
                      <a:endParaRPr lang="en-GB" sz="240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82</a:t>
                      </a:r>
                      <a:endParaRPr lang="en-GB" sz="2400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85</a:t>
                      </a:r>
                      <a:endParaRPr lang="en-GB" sz="2400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948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05150" y="33464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32014" y="5189625"/>
                <a:ext cx="7656727" cy="539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Bob</m:t>
                          </m:r>
                          <m: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Alice</m:t>
                          </m:r>
                        </m:e>
                      </m:d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68−81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72−81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78−85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14" y="5189625"/>
                <a:ext cx="7656727" cy="5395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4887883" y="3724376"/>
            <a:ext cx="1945179" cy="146524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7581208" y="3724376"/>
            <a:ext cx="124690" cy="146524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715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solidFill>
                  <a:srgbClr val="FF0000"/>
                </a:solidFill>
              </a:rPr>
              <a:t>evolutional</a:t>
            </a:r>
            <a:r>
              <a:rPr lang="en-GB" dirty="0"/>
              <a:t> similarity score expresses </a:t>
            </a:r>
            <a:br>
              <a:rPr lang="en-GB" dirty="0"/>
            </a:br>
            <a:r>
              <a:rPr lang="en-GB" dirty="0"/>
              <a:t>the difference between skill </a:t>
            </a:r>
            <a:r>
              <a:rPr lang="en-GB" dirty="0">
                <a:solidFill>
                  <a:srgbClr val="FF0000"/>
                </a:solidFill>
              </a:rPr>
              <a:t>evolution</a:t>
            </a:r>
            <a:r>
              <a:rPr lang="en-GB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56456" y="1933081"/>
          <a:ext cx="7432285" cy="2289785"/>
        </p:xfrm>
        <a:graphic>
          <a:graphicData uri="http://schemas.openxmlformats.org/drawingml/2006/table">
            <a:tbl>
              <a:tblPr/>
              <a:tblGrid>
                <a:gridCol w="1604359">
                  <a:extLst>
                    <a:ext uri="{9D8B030D-6E8A-4147-A177-3AD203B41FA5}">
                      <a16:colId xmlns:a16="http://schemas.microsoft.com/office/drawing/2014/main" val="777030923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3637791883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1664506093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3339835138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2312820113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4288481700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663932333"/>
                    </a:ext>
                  </a:extLst>
                </a:gridCol>
              </a:tblGrid>
              <a:tr h="639010">
                <a:tc>
                  <a:txBody>
                    <a:bodyPr/>
                    <a:lstStyle/>
                    <a:p>
                      <a:pPr fontAlgn="t"/>
                      <a:r>
                        <a:rPr lang="en-GB" sz="24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Bob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Alice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52424"/>
                  </a:ext>
                </a:extLst>
              </a:tr>
              <a:tr h="63901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Age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672098"/>
                  </a:ext>
                </a:extLst>
              </a:tr>
              <a:tr h="101176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Dribbling score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72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78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81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82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85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948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05150" y="33464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64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Meet Bob, a young </a:t>
            </a:r>
            <a:br>
              <a:rPr lang="en-GB" dirty="0"/>
            </a:br>
            <a:r>
              <a:rPr lang="en-GB" dirty="0"/>
              <a:t>professional soccer player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67419" y="2870740"/>
            <a:ext cx="2329272" cy="1583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/>
              <a:t>Bob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/>
              <a:t>Age: 19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/>
              <a:t>Year: 2017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95" y="2514636"/>
            <a:ext cx="1203590" cy="193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87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solidFill>
                  <a:srgbClr val="FF0000"/>
                </a:solidFill>
              </a:rPr>
              <a:t>evolutional</a:t>
            </a:r>
            <a:r>
              <a:rPr lang="en-GB" dirty="0"/>
              <a:t> similarity score expresses </a:t>
            </a:r>
            <a:br>
              <a:rPr lang="en-GB" dirty="0"/>
            </a:br>
            <a:r>
              <a:rPr lang="en-GB" dirty="0"/>
              <a:t>the difference between skill </a:t>
            </a:r>
            <a:r>
              <a:rPr lang="en-GB" dirty="0">
                <a:solidFill>
                  <a:srgbClr val="FF0000"/>
                </a:solidFill>
              </a:rPr>
              <a:t>evolution</a:t>
            </a:r>
            <a:r>
              <a:rPr lang="en-GB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56456" y="1933081"/>
          <a:ext cx="7432285" cy="2289785"/>
        </p:xfrm>
        <a:graphic>
          <a:graphicData uri="http://schemas.openxmlformats.org/drawingml/2006/table">
            <a:tbl>
              <a:tblPr/>
              <a:tblGrid>
                <a:gridCol w="1604359">
                  <a:extLst>
                    <a:ext uri="{9D8B030D-6E8A-4147-A177-3AD203B41FA5}">
                      <a16:colId xmlns:a16="http://schemas.microsoft.com/office/drawing/2014/main" val="777030923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3637791883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1664506093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3339835138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2312820113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4288481700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663932333"/>
                    </a:ext>
                  </a:extLst>
                </a:gridCol>
              </a:tblGrid>
              <a:tr h="639010">
                <a:tc>
                  <a:txBody>
                    <a:bodyPr/>
                    <a:lstStyle/>
                    <a:p>
                      <a:pPr fontAlgn="t"/>
                      <a:r>
                        <a:rPr lang="en-GB" sz="24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Bob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Alice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52424"/>
                  </a:ext>
                </a:extLst>
              </a:tr>
              <a:tr h="63901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Age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672098"/>
                  </a:ext>
                </a:extLst>
              </a:tr>
              <a:tr h="101176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Dribbling score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72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78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81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82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85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948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05150" y="33464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" name="Arrow: Right 7"/>
          <p:cNvSpPr/>
          <p:nvPr/>
        </p:nvSpPr>
        <p:spPr>
          <a:xfrm>
            <a:off x="2959332" y="3575050"/>
            <a:ext cx="714895" cy="654598"/>
          </a:xfrm>
          <a:prstGeom prst="rightArrow">
            <a:avLst>
              <a:gd name="adj1" fmla="val 45830"/>
              <a:gd name="adj2" fmla="val 413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+4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4002929" y="3575050"/>
            <a:ext cx="714895" cy="654598"/>
          </a:xfrm>
          <a:prstGeom prst="rightArrow">
            <a:avLst>
              <a:gd name="adj1" fmla="val 45830"/>
              <a:gd name="adj2" fmla="val 413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+6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5877103" y="3553202"/>
            <a:ext cx="714895" cy="654598"/>
          </a:xfrm>
          <a:prstGeom prst="rightArrow">
            <a:avLst>
              <a:gd name="adj1" fmla="val 45830"/>
              <a:gd name="adj2" fmla="val 413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+1</a:t>
            </a:r>
          </a:p>
        </p:txBody>
      </p:sp>
      <p:sp>
        <p:nvSpPr>
          <p:cNvPr id="11" name="Arrow: Right 10"/>
          <p:cNvSpPr/>
          <p:nvPr/>
        </p:nvSpPr>
        <p:spPr>
          <a:xfrm>
            <a:off x="6920700" y="3553202"/>
            <a:ext cx="714895" cy="654598"/>
          </a:xfrm>
          <a:prstGeom prst="rightArrow">
            <a:avLst>
              <a:gd name="adj1" fmla="val 45830"/>
              <a:gd name="adj2" fmla="val 413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+3</a:t>
            </a:r>
          </a:p>
        </p:txBody>
      </p:sp>
    </p:spTree>
    <p:extLst>
      <p:ext uri="{BB962C8B-B14F-4D97-AF65-F5344CB8AC3E}">
        <p14:creationId xmlns:p14="http://schemas.microsoft.com/office/powerpoint/2010/main" val="1523380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solidFill>
                  <a:srgbClr val="FF0000"/>
                </a:solidFill>
              </a:rPr>
              <a:t>evolutional</a:t>
            </a:r>
            <a:r>
              <a:rPr lang="en-GB" dirty="0"/>
              <a:t> similarity score expresses </a:t>
            </a:r>
            <a:br>
              <a:rPr lang="en-GB" dirty="0"/>
            </a:br>
            <a:r>
              <a:rPr lang="en-GB" dirty="0"/>
              <a:t>the difference between skill </a:t>
            </a:r>
            <a:r>
              <a:rPr lang="en-GB" dirty="0">
                <a:solidFill>
                  <a:srgbClr val="FF0000"/>
                </a:solidFill>
              </a:rPr>
              <a:t>evolution</a:t>
            </a:r>
            <a:r>
              <a:rPr lang="en-GB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56456" y="1933081"/>
          <a:ext cx="7432285" cy="2289785"/>
        </p:xfrm>
        <a:graphic>
          <a:graphicData uri="http://schemas.openxmlformats.org/drawingml/2006/table">
            <a:tbl>
              <a:tblPr/>
              <a:tblGrid>
                <a:gridCol w="1604359">
                  <a:extLst>
                    <a:ext uri="{9D8B030D-6E8A-4147-A177-3AD203B41FA5}">
                      <a16:colId xmlns:a16="http://schemas.microsoft.com/office/drawing/2014/main" val="777030923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3637791883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1664506093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3339835138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2312820113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4288481700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663932333"/>
                    </a:ext>
                  </a:extLst>
                </a:gridCol>
              </a:tblGrid>
              <a:tr h="639010">
                <a:tc>
                  <a:txBody>
                    <a:bodyPr/>
                    <a:lstStyle/>
                    <a:p>
                      <a:pPr fontAlgn="t"/>
                      <a:r>
                        <a:rPr lang="en-GB" sz="24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Bob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Alice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52424"/>
                  </a:ext>
                </a:extLst>
              </a:tr>
              <a:tr h="63901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Age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672098"/>
                  </a:ext>
                </a:extLst>
              </a:tr>
              <a:tr h="101176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Dribbling score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72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78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81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82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85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948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05150" y="33464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32014" y="5189625"/>
                <a:ext cx="7656727" cy="539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Bob</m:t>
                          </m:r>
                          <m: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Alice</m:t>
                          </m:r>
                        </m:e>
                      </m:d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14" y="5189625"/>
                <a:ext cx="7656727" cy="5395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/>
          <p:cNvSpPr/>
          <p:nvPr/>
        </p:nvSpPr>
        <p:spPr>
          <a:xfrm>
            <a:off x="2959332" y="3575050"/>
            <a:ext cx="714895" cy="654598"/>
          </a:xfrm>
          <a:prstGeom prst="rightArrow">
            <a:avLst>
              <a:gd name="adj1" fmla="val 45830"/>
              <a:gd name="adj2" fmla="val 41338"/>
            </a:avLst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+4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4002929" y="3575050"/>
            <a:ext cx="714895" cy="654598"/>
          </a:xfrm>
          <a:prstGeom prst="rightArrow">
            <a:avLst>
              <a:gd name="adj1" fmla="val 45830"/>
              <a:gd name="adj2" fmla="val 413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+6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5877103" y="3553202"/>
            <a:ext cx="714895" cy="654598"/>
          </a:xfrm>
          <a:prstGeom prst="rightArrow">
            <a:avLst>
              <a:gd name="adj1" fmla="val 45830"/>
              <a:gd name="adj2" fmla="val 41338"/>
            </a:avLst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+1</a:t>
            </a:r>
          </a:p>
        </p:txBody>
      </p:sp>
      <p:sp>
        <p:nvSpPr>
          <p:cNvPr id="11" name="Arrow: Right 10"/>
          <p:cNvSpPr/>
          <p:nvPr/>
        </p:nvSpPr>
        <p:spPr>
          <a:xfrm>
            <a:off x="6920700" y="3553202"/>
            <a:ext cx="714895" cy="654598"/>
          </a:xfrm>
          <a:prstGeom prst="rightArrow">
            <a:avLst>
              <a:gd name="adj1" fmla="val 45830"/>
              <a:gd name="adj2" fmla="val 413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+3</a:t>
            </a:r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3243092" y="4170986"/>
            <a:ext cx="1117286" cy="10186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046526" y="4170986"/>
            <a:ext cx="1173652" cy="10186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306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solidFill>
                  <a:srgbClr val="FF0000"/>
                </a:solidFill>
              </a:rPr>
              <a:t>evolutional</a:t>
            </a:r>
            <a:r>
              <a:rPr lang="en-GB" dirty="0"/>
              <a:t> similarity score expresses </a:t>
            </a:r>
            <a:br>
              <a:rPr lang="en-GB" dirty="0"/>
            </a:br>
            <a:r>
              <a:rPr lang="en-GB" dirty="0"/>
              <a:t>the difference between skill </a:t>
            </a:r>
            <a:r>
              <a:rPr lang="en-GB" dirty="0">
                <a:solidFill>
                  <a:srgbClr val="FF0000"/>
                </a:solidFill>
              </a:rPr>
              <a:t>evolution</a:t>
            </a:r>
            <a:r>
              <a:rPr lang="en-GB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56456" y="1933081"/>
          <a:ext cx="7432285" cy="2289785"/>
        </p:xfrm>
        <a:graphic>
          <a:graphicData uri="http://schemas.openxmlformats.org/drawingml/2006/table">
            <a:tbl>
              <a:tblPr/>
              <a:tblGrid>
                <a:gridCol w="1604359">
                  <a:extLst>
                    <a:ext uri="{9D8B030D-6E8A-4147-A177-3AD203B41FA5}">
                      <a16:colId xmlns:a16="http://schemas.microsoft.com/office/drawing/2014/main" val="777030923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3637791883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1664506093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3339835138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2312820113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4288481700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663932333"/>
                    </a:ext>
                  </a:extLst>
                </a:gridCol>
              </a:tblGrid>
              <a:tr h="639010">
                <a:tc>
                  <a:txBody>
                    <a:bodyPr/>
                    <a:lstStyle/>
                    <a:p>
                      <a:pPr fontAlgn="t"/>
                      <a:r>
                        <a:rPr lang="en-GB" sz="24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Bob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Alice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52424"/>
                  </a:ext>
                </a:extLst>
              </a:tr>
              <a:tr h="63901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Age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672098"/>
                  </a:ext>
                </a:extLst>
              </a:tr>
              <a:tr h="101176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Dribbling score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72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78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81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82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434343"/>
                          </a:solidFill>
                          <a:effectLst/>
                          <a:latin typeface="+mn-lt"/>
                        </a:rPr>
                        <a:t>85</a:t>
                      </a: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948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05150" y="33464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32014" y="5189625"/>
                <a:ext cx="7656727" cy="539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Bob</m:t>
                          </m:r>
                          <m: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Alice</m:t>
                          </m:r>
                        </m:e>
                      </m:d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14" y="5189625"/>
                <a:ext cx="7656727" cy="5395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/>
          <p:cNvSpPr/>
          <p:nvPr/>
        </p:nvSpPr>
        <p:spPr>
          <a:xfrm>
            <a:off x="2959332" y="3575050"/>
            <a:ext cx="714895" cy="654598"/>
          </a:xfrm>
          <a:prstGeom prst="rightArrow">
            <a:avLst>
              <a:gd name="adj1" fmla="val 45830"/>
              <a:gd name="adj2" fmla="val 41338"/>
            </a:avLst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+4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4002929" y="3575050"/>
            <a:ext cx="714895" cy="654598"/>
          </a:xfrm>
          <a:prstGeom prst="rightArrow">
            <a:avLst>
              <a:gd name="adj1" fmla="val 45830"/>
              <a:gd name="adj2" fmla="val 41338"/>
            </a:avLst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+6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5877103" y="3553202"/>
            <a:ext cx="714895" cy="654598"/>
          </a:xfrm>
          <a:prstGeom prst="rightArrow">
            <a:avLst>
              <a:gd name="adj1" fmla="val 45830"/>
              <a:gd name="adj2" fmla="val 41338"/>
            </a:avLst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+1</a:t>
            </a:r>
          </a:p>
        </p:txBody>
      </p:sp>
      <p:sp>
        <p:nvSpPr>
          <p:cNvPr id="11" name="Arrow: Right 10"/>
          <p:cNvSpPr/>
          <p:nvPr/>
        </p:nvSpPr>
        <p:spPr>
          <a:xfrm>
            <a:off x="6920700" y="3553202"/>
            <a:ext cx="714895" cy="654598"/>
          </a:xfrm>
          <a:prstGeom prst="rightArrow">
            <a:avLst>
              <a:gd name="adj1" fmla="val 45830"/>
              <a:gd name="adj2" fmla="val 41338"/>
            </a:avLst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+3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30440" y="4193535"/>
            <a:ext cx="1117286" cy="101863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333874" y="4229648"/>
            <a:ext cx="848322" cy="98252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231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similarity score between players is computed as the average over all skills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3960" y="3413355"/>
                <a:ext cx="7886700" cy="17904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dirty="0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GB" sz="4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 err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40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4000" i="1" dirty="0" err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4000" i="1" dirty="0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</m:d>
                      <m:r>
                        <a:rPr lang="en-GB" sz="40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40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sz="4000" b="0" i="1" dirty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sz="4000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4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4000" b="0" i="1" dirty="0" smtClean="0">
                                      <a:latin typeface="Cambria Math" panose="02040503050406030204" pitchFamily="18" charset="0"/>
                                    </a:rPr>
                                    <m:t>𝑠𝑖𝑚</m:t>
                                  </m:r>
                                </m:e>
                                <m:sub>
                                  <m:r>
                                    <a:rPr lang="en-GB" sz="4000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4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GB" sz="40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GB" sz="4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4000" b="0" i="1" dirty="0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GB" sz="4000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GB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den>
                      </m:f>
                      <m:r>
                        <a:rPr lang="en-GB" sz="40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3960" y="3413355"/>
                <a:ext cx="7886700" cy="179041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586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similarity score between players is computed as the average over all skills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3960" y="3413355"/>
                <a:ext cx="7886700" cy="17904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GB" sz="4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 err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4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4000" i="1" dirty="0" err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4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</m:d>
                      <m:r>
                        <a:rPr lang="en-GB" sz="40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40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sz="4000" b="0" i="1" dirty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sz="4000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4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4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𝑠𝑖𝑚</m:t>
                                  </m:r>
                                </m:e>
                                <m:sub>
                                  <m:r>
                                    <a:rPr lang="en-GB" sz="4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4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GB" sz="4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GB" sz="4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4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GB" sz="4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GB" sz="4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den>
                      </m:f>
                      <m:r>
                        <a:rPr lang="en-GB" sz="40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3960" y="3413355"/>
                <a:ext cx="7886700" cy="179041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with Corners Rounded 3"/>
          <p:cNvSpPr/>
          <p:nvPr/>
        </p:nvSpPr>
        <p:spPr>
          <a:xfrm>
            <a:off x="412519" y="2377937"/>
            <a:ext cx="3211830" cy="806335"/>
          </a:xfrm>
          <a:prstGeom prst="wedgeRoundRectCallout">
            <a:avLst>
              <a:gd name="adj1" fmla="val 21086"/>
              <a:gd name="adj2" fmla="val 90454"/>
              <a:gd name="adj3" fmla="val 16667"/>
            </a:avLst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Total similarity between 2 players</a:t>
            </a:r>
          </a:p>
        </p:txBody>
      </p:sp>
    </p:spTree>
    <p:extLst>
      <p:ext uri="{BB962C8B-B14F-4D97-AF65-F5344CB8AC3E}">
        <p14:creationId xmlns:p14="http://schemas.microsoft.com/office/powerpoint/2010/main" val="3112455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similarity score between players is computed as the average over all skills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3960" y="3413355"/>
                <a:ext cx="7886700" cy="17904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GB" sz="4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 err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4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4000" i="1" dirty="0" err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4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</m:d>
                      <m:r>
                        <a:rPr lang="en-GB" sz="40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40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sz="4000" b="0" i="1" dirty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sz="4000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4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4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𝑠𝑖𝑚</m:t>
                                  </m:r>
                                </m:e>
                                <m:sub>
                                  <m:r>
                                    <a:rPr lang="en-GB" sz="4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4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GB" sz="4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GB" sz="4000" b="0" i="1" dirty="0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4000" b="0" i="1" dirty="0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GB" sz="4000" b="0" i="1" dirty="0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GB" sz="4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den>
                      </m:f>
                      <m:r>
                        <a:rPr lang="en-GB" sz="40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3960" y="3413355"/>
                <a:ext cx="7886700" cy="179041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with Corners Rounded 3"/>
          <p:cNvSpPr/>
          <p:nvPr/>
        </p:nvSpPr>
        <p:spPr>
          <a:xfrm>
            <a:off x="412519" y="2377937"/>
            <a:ext cx="3211830" cy="806335"/>
          </a:xfrm>
          <a:prstGeom prst="wedgeRoundRectCallout">
            <a:avLst>
              <a:gd name="adj1" fmla="val 21086"/>
              <a:gd name="adj2" fmla="val 90454"/>
              <a:gd name="adj3" fmla="val 16667"/>
            </a:avLst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Total similarity between 2 players</a:t>
            </a:r>
          </a:p>
        </p:txBody>
      </p:sp>
      <p:sp>
        <p:nvSpPr>
          <p:cNvPr id="22" name="Speech Bubble: Rectangle with Corners Rounded 21"/>
          <p:cNvSpPr/>
          <p:nvPr/>
        </p:nvSpPr>
        <p:spPr>
          <a:xfrm>
            <a:off x="4480560" y="2089311"/>
            <a:ext cx="4034790" cy="806335"/>
          </a:xfrm>
          <a:prstGeom prst="wedgeRoundRectCallout">
            <a:avLst>
              <a:gd name="adj1" fmla="val -20066"/>
              <a:gd name="adj2" fmla="val 96639"/>
              <a:gd name="adj3" fmla="val 16667"/>
            </a:avLst>
          </a:prstGeom>
          <a:solidFill>
            <a:srgbClr val="7030A0"/>
          </a:solidFill>
          <a:ln w="762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Normalized similarity per skill (e.g. dribbling)</a:t>
            </a:r>
          </a:p>
        </p:txBody>
      </p:sp>
    </p:spTree>
    <p:extLst>
      <p:ext uri="{BB962C8B-B14F-4D97-AF65-F5344CB8AC3E}">
        <p14:creationId xmlns:p14="http://schemas.microsoft.com/office/powerpoint/2010/main" val="26586618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similarity score between players is computed as the average over all skills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3960" y="3413355"/>
                <a:ext cx="7886700" cy="17904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GB" sz="4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 err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4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4000" i="1" dirty="0" err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4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</m:d>
                      <m:r>
                        <a:rPr lang="en-GB" sz="40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40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sz="4000" b="0" i="1" dirty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sz="4000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4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4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𝑠𝑖𝑚</m:t>
                                  </m:r>
                                </m:e>
                                <m:sub>
                                  <m:r>
                                    <a:rPr lang="en-GB" sz="4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4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GB" sz="4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GB" sz="4000" b="0" i="1" dirty="0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4000" b="0" i="1" dirty="0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GB" sz="4000" b="0" i="1" dirty="0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GB" sz="40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den>
                      </m:f>
                      <m:r>
                        <a:rPr lang="en-GB" sz="40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3960" y="3413355"/>
                <a:ext cx="7886700" cy="179041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with Corners Rounded 3"/>
          <p:cNvSpPr/>
          <p:nvPr/>
        </p:nvSpPr>
        <p:spPr>
          <a:xfrm>
            <a:off x="412519" y="2377937"/>
            <a:ext cx="3211830" cy="806335"/>
          </a:xfrm>
          <a:prstGeom prst="wedgeRoundRectCallout">
            <a:avLst>
              <a:gd name="adj1" fmla="val 21086"/>
              <a:gd name="adj2" fmla="val 90454"/>
              <a:gd name="adj3" fmla="val 16667"/>
            </a:avLst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Total similarity between 2 players</a:t>
            </a:r>
          </a:p>
        </p:txBody>
      </p:sp>
      <p:sp>
        <p:nvSpPr>
          <p:cNvPr id="5" name="Speech Bubble: Rectangle with Corners Rounded 4"/>
          <p:cNvSpPr/>
          <p:nvPr/>
        </p:nvSpPr>
        <p:spPr>
          <a:xfrm>
            <a:off x="5178830" y="5258765"/>
            <a:ext cx="3211830" cy="806335"/>
          </a:xfrm>
          <a:prstGeom prst="wedgeRoundRectCallout">
            <a:avLst>
              <a:gd name="adj1" fmla="val -28866"/>
              <a:gd name="adj2" fmla="val -87897"/>
              <a:gd name="adj3" fmla="val 16667"/>
            </a:avLst>
          </a:prstGeom>
          <a:solidFill>
            <a:srgbClr val="00B050"/>
          </a:solidFill>
          <a:ln w="762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Total number of skills (=24)</a:t>
            </a:r>
          </a:p>
        </p:txBody>
      </p:sp>
      <p:sp>
        <p:nvSpPr>
          <p:cNvPr id="7" name="Speech Bubble: Rectangle with Corners Rounded 6"/>
          <p:cNvSpPr/>
          <p:nvPr/>
        </p:nvSpPr>
        <p:spPr>
          <a:xfrm>
            <a:off x="4480560" y="2089311"/>
            <a:ext cx="4034790" cy="806335"/>
          </a:xfrm>
          <a:prstGeom prst="wedgeRoundRectCallout">
            <a:avLst>
              <a:gd name="adj1" fmla="val -20066"/>
              <a:gd name="adj2" fmla="val 96639"/>
              <a:gd name="adj3" fmla="val 16667"/>
            </a:avLst>
          </a:prstGeom>
          <a:solidFill>
            <a:srgbClr val="7030A0"/>
          </a:solidFill>
          <a:ln w="762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Normalized similarity per skill (e.g. dribbling)</a:t>
            </a:r>
          </a:p>
        </p:txBody>
      </p:sp>
    </p:spTree>
    <p:extLst>
      <p:ext uri="{BB962C8B-B14F-4D97-AF65-F5344CB8AC3E}">
        <p14:creationId xmlns:p14="http://schemas.microsoft.com/office/powerpoint/2010/main" val="3546249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APROPOS follows</a:t>
            </a:r>
            <a:br>
              <a:rPr lang="en-GB" dirty="0"/>
            </a:br>
            <a:r>
              <a:rPr lang="en-GB" dirty="0"/>
              <a:t>a nearest </a:t>
            </a:r>
            <a:r>
              <a:rPr lang="en-GB" dirty="0" err="1"/>
              <a:t>neighbors</a:t>
            </a:r>
            <a:r>
              <a:rPr lang="en-GB" dirty="0"/>
              <a:t>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Given: </a:t>
                </a:r>
              </a:p>
              <a:p>
                <a:pPr lvl="1"/>
                <a:r>
                  <a:rPr lang="en-GB" sz="2400" dirty="0"/>
                  <a:t>a player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2400" dirty="0"/>
                  <a:t> and his current 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sz="2400" dirty="0"/>
              </a:p>
              <a:p>
                <a:pPr lvl="1"/>
                <a:r>
                  <a:rPr lang="en-GB" sz="2400" dirty="0"/>
                  <a:t>a future 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2400" dirty="0"/>
              </a:p>
              <a:p>
                <a:pPr lvl="1"/>
                <a:r>
                  <a:rPr lang="en-GB" sz="2400" dirty="0"/>
                  <a:t>a database of players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GB" sz="2400" dirty="0"/>
              </a:p>
              <a:p>
                <a:pPr marL="342900" lvl="1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Then:</a:t>
                </a:r>
              </a:p>
              <a:p>
                <a:pPr marL="457200" indent="-457200">
                  <a:buAutoNum type="arabicPeriod"/>
                </a:pPr>
                <a:r>
                  <a:rPr lang="en-GB" dirty="0"/>
                  <a:t>Search players in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/>
                  <a:t> that are </a:t>
                </a:r>
                <a:br>
                  <a:rPr lang="en-GB" dirty="0"/>
                </a:br>
                <a:r>
                  <a:rPr lang="en-GB" dirty="0">
                    <a:solidFill>
                      <a:srgbClr val="FF0000"/>
                    </a:solidFill>
                  </a:rPr>
                  <a:t>similar to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>
                    <a:solidFill>
                      <a:srgbClr val="FF0000"/>
                    </a:solidFill>
                  </a:rPr>
                  <a:t> at 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:br>
                  <a:rPr lang="en-GB" dirty="0"/>
                </a:br>
                <a:r>
                  <a:rPr lang="en-GB" dirty="0"/>
                  <a:t>have data available for 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en-GB" dirty="0"/>
                  <a:t>Predict the rating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at 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by </a:t>
                </a:r>
                <a:br>
                  <a:rPr lang="en-GB" dirty="0"/>
                </a:br>
                <a:r>
                  <a:rPr lang="en-GB" dirty="0">
                    <a:solidFill>
                      <a:schemeClr val="accent1">
                        <a:lumMod val="75000"/>
                      </a:schemeClr>
                    </a:solidFill>
                  </a:rPr>
                  <a:t>combining the player ratings </a:t>
                </a:r>
                <a:r>
                  <a:rPr lang="en-GB" dirty="0"/>
                  <a:t>at 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159" t="-18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with Corners Rounded 3"/>
          <p:cNvSpPr/>
          <p:nvPr/>
        </p:nvSpPr>
        <p:spPr>
          <a:xfrm>
            <a:off x="1895301" y="3557847"/>
            <a:ext cx="2776452" cy="648393"/>
          </a:xfrm>
          <a:prstGeom prst="wedgeRoundRectCallout">
            <a:avLst>
              <a:gd name="adj1" fmla="val -21550"/>
              <a:gd name="adj2" fmla="val 89423"/>
              <a:gd name="adj3" fmla="val 16667"/>
            </a:avLst>
          </a:prstGeom>
          <a:solidFill>
            <a:srgbClr val="FF0000"/>
          </a:solidFill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Similarity score</a:t>
            </a:r>
          </a:p>
        </p:txBody>
      </p:sp>
      <p:sp>
        <p:nvSpPr>
          <p:cNvPr id="5" name="Speech Bubble: Rectangle with Corners Rounded 4"/>
          <p:cNvSpPr/>
          <p:nvPr/>
        </p:nvSpPr>
        <p:spPr>
          <a:xfrm>
            <a:off x="2737656" y="4699461"/>
            <a:ext cx="3197631" cy="648393"/>
          </a:xfrm>
          <a:prstGeom prst="wedgeRoundRectCallout">
            <a:avLst>
              <a:gd name="adj1" fmla="val -21550"/>
              <a:gd name="adj2" fmla="val 89423"/>
              <a:gd name="adj3" fmla="val 16667"/>
            </a:avLst>
          </a:prstGeom>
          <a:solidFill>
            <a:srgbClr val="0070C0"/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Prediction method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882341" y="3312617"/>
            <a:ext cx="678874" cy="3276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882341" y="3890355"/>
            <a:ext cx="678874" cy="30895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112623" y="4591649"/>
            <a:ext cx="678875" cy="377419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112623" y="5261274"/>
            <a:ext cx="770315" cy="246064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29275" y="3019295"/>
            <a:ext cx="1928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Absolute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29275" y="3882043"/>
            <a:ext cx="2076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Evolutional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55922" y="4283124"/>
            <a:ext cx="1928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Absolute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55499" y="5314215"/>
            <a:ext cx="2013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Evolutional</a:t>
            </a:r>
          </a:p>
        </p:txBody>
      </p:sp>
    </p:spTree>
    <p:extLst>
      <p:ext uri="{BB962C8B-B14F-4D97-AF65-F5344CB8AC3E}">
        <p14:creationId xmlns:p14="http://schemas.microsoft.com/office/powerpoint/2010/main" val="36572874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We want to predict Bob’s </a:t>
            </a:r>
            <a:br>
              <a:rPr lang="en-GB" dirty="0"/>
            </a:br>
            <a:r>
              <a:rPr lang="en-GB" dirty="0"/>
              <a:t>dribbling rating at age 21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800126"/>
              </p:ext>
            </p:extLst>
          </p:nvPr>
        </p:nvGraphicFramePr>
        <p:xfrm>
          <a:off x="628650" y="1825625"/>
          <a:ext cx="3547001" cy="2289785"/>
        </p:xfrm>
        <a:graphic>
          <a:graphicData uri="http://schemas.openxmlformats.org/drawingml/2006/table">
            <a:tbl>
              <a:tblPr/>
              <a:tblGrid>
                <a:gridCol w="1604359">
                  <a:extLst>
                    <a:ext uri="{9D8B030D-6E8A-4147-A177-3AD203B41FA5}">
                      <a16:colId xmlns:a16="http://schemas.microsoft.com/office/drawing/2014/main" val="3666200824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219838279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815157764"/>
                    </a:ext>
                  </a:extLst>
                </a:gridCol>
              </a:tblGrid>
              <a:tr h="639010">
                <a:tc>
                  <a:txBody>
                    <a:bodyPr/>
                    <a:lstStyle/>
                    <a:p>
                      <a:pPr fontAlgn="t"/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Bob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82494"/>
                  </a:ext>
                </a:extLst>
              </a:tr>
              <a:tr h="63901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Age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21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025194"/>
                  </a:ext>
                </a:extLst>
              </a:tr>
              <a:tr h="101176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Dribbling 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78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177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958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Alice is a similar player to Bob</a:t>
            </a:r>
            <a:br>
              <a:rPr lang="en-GB" dirty="0"/>
            </a:br>
            <a:r>
              <a:rPr lang="en-GB" dirty="0"/>
              <a:t>for whom we have historical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8650" y="1825625"/>
          <a:ext cx="5489643" cy="2289785"/>
        </p:xfrm>
        <a:graphic>
          <a:graphicData uri="http://schemas.openxmlformats.org/drawingml/2006/table">
            <a:tbl>
              <a:tblPr/>
              <a:tblGrid>
                <a:gridCol w="1604359">
                  <a:extLst>
                    <a:ext uri="{9D8B030D-6E8A-4147-A177-3AD203B41FA5}">
                      <a16:colId xmlns:a16="http://schemas.microsoft.com/office/drawing/2014/main" val="3666200824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219838279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815157764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3657271807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2215651345"/>
                    </a:ext>
                  </a:extLst>
                </a:gridCol>
              </a:tblGrid>
              <a:tr h="639010">
                <a:tc>
                  <a:txBody>
                    <a:bodyPr/>
                    <a:lstStyle/>
                    <a:p>
                      <a:pPr fontAlgn="t"/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Bob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Alice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682494"/>
                  </a:ext>
                </a:extLst>
              </a:tr>
              <a:tr h="63901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Age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21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025194"/>
                  </a:ext>
                </a:extLst>
              </a:tr>
              <a:tr h="101176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Dribbling 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78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85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86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1771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69817" y="4241585"/>
                <a:ext cx="219136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𝑆𝑖𝑚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𝐵𝑜𝑏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𝐴𝑙𝑖𝑐𝑒</m:t>
                          </m:r>
                        </m:e>
                      </m:d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817" y="4241585"/>
                <a:ext cx="2191369" cy="738664"/>
              </a:xfrm>
              <a:prstGeom prst="rect">
                <a:avLst/>
              </a:prstGeom>
              <a:blipFill>
                <a:blip r:embed="rId2"/>
                <a:stretch>
                  <a:fillRect l="-2778" b="-41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48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Bob has a set of skill ratings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689560" y="4861149"/>
            <a:ext cx="2830254" cy="140917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GB" sz="2000" dirty="0"/>
              <a:t>Attacking: 75/100</a:t>
            </a:r>
          </a:p>
          <a:p>
            <a:pPr algn="r"/>
            <a:r>
              <a:rPr lang="en-GB" sz="2000" dirty="0"/>
              <a:t>Defending: 67/100</a:t>
            </a:r>
          </a:p>
          <a:p>
            <a:pPr algn="r"/>
            <a:r>
              <a:rPr lang="en-GB" sz="2000" dirty="0"/>
              <a:t>Stamina: 50/100</a:t>
            </a:r>
          </a:p>
          <a:p>
            <a:pPr algn="r"/>
            <a:r>
              <a:rPr lang="en-GB" sz="2000" dirty="0"/>
              <a:t>Intelligence: 72/100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67419" y="2870740"/>
            <a:ext cx="2329272" cy="1583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/>
              <a:t>Bob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/>
              <a:t>Age: 19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/>
              <a:t>Year: 2017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95" y="2514636"/>
            <a:ext cx="1203590" cy="193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19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Eve is also a similar player to Bob </a:t>
            </a:r>
            <a:br>
              <a:rPr lang="en-GB" dirty="0"/>
            </a:br>
            <a:r>
              <a:rPr lang="en-GB" dirty="0"/>
              <a:t>for whom we have historical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8650" y="1825625"/>
          <a:ext cx="7432285" cy="2289785"/>
        </p:xfrm>
        <a:graphic>
          <a:graphicData uri="http://schemas.openxmlformats.org/drawingml/2006/table">
            <a:tbl>
              <a:tblPr/>
              <a:tblGrid>
                <a:gridCol w="1604359">
                  <a:extLst>
                    <a:ext uri="{9D8B030D-6E8A-4147-A177-3AD203B41FA5}">
                      <a16:colId xmlns:a16="http://schemas.microsoft.com/office/drawing/2014/main" val="3666200824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219838279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815157764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3657271807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2215651345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3074765690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3741430207"/>
                    </a:ext>
                  </a:extLst>
                </a:gridCol>
              </a:tblGrid>
              <a:tr h="639010">
                <a:tc>
                  <a:txBody>
                    <a:bodyPr/>
                    <a:lstStyle/>
                    <a:p>
                      <a:pPr fontAlgn="t"/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Bob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Alice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Eve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82494"/>
                  </a:ext>
                </a:extLst>
              </a:tr>
              <a:tr h="63901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Age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21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025194"/>
                  </a:ext>
                </a:extLst>
              </a:tr>
              <a:tr h="101176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Dribbling 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78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85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86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64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75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1771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69817" y="4241585"/>
                <a:ext cx="219136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𝑆𝑖𝑚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𝐵𝑜𝑏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𝐴𝑙𝑖𝑐𝑒</m:t>
                          </m:r>
                        </m:e>
                      </m:d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817" y="4241585"/>
                <a:ext cx="2191369" cy="738664"/>
              </a:xfrm>
              <a:prstGeom prst="rect">
                <a:avLst/>
              </a:prstGeom>
              <a:blipFill>
                <a:blip r:embed="rId2"/>
                <a:stretch>
                  <a:fillRect l="-2778" b="-41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20764" y="4250346"/>
                <a:ext cx="201824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𝑆𝑖𝑚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𝐵𝑜𝑏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𝐸𝑣𝑒</m:t>
                          </m:r>
                        </m:e>
                      </m:d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764" y="4250346"/>
                <a:ext cx="2018245" cy="738664"/>
              </a:xfrm>
              <a:prstGeom prst="rect">
                <a:avLst/>
              </a:prstGeom>
              <a:blipFill>
                <a:blip r:embed="rId3"/>
                <a:stretch>
                  <a:fillRect l="-3012" b="-49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6951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absolute</a:t>
            </a:r>
            <a:r>
              <a:rPr lang="en-GB" dirty="0"/>
              <a:t> prediction method uses </a:t>
            </a:r>
            <a:br>
              <a:rPr lang="en-GB" dirty="0"/>
            </a:br>
            <a:r>
              <a:rPr lang="en-GB" dirty="0"/>
              <a:t>the skill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ratings</a:t>
            </a:r>
            <a:r>
              <a:rPr lang="en-GB" dirty="0"/>
              <a:t> of similar players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774950"/>
              </p:ext>
            </p:extLst>
          </p:nvPr>
        </p:nvGraphicFramePr>
        <p:xfrm>
          <a:off x="628650" y="1825625"/>
          <a:ext cx="7432285" cy="2289785"/>
        </p:xfrm>
        <a:graphic>
          <a:graphicData uri="http://schemas.openxmlformats.org/drawingml/2006/table">
            <a:tbl>
              <a:tblPr/>
              <a:tblGrid>
                <a:gridCol w="1604359">
                  <a:extLst>
                    <a:ext uri="{9D8B030D-6E8A-4147-A177-3AD203B41FA5}">
                      <a16:colId xmlns:a16="http://schemas.microsoft.com/office/drawing/2014/main" val="3666200824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219838279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815157764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3657271807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2215651345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3074765690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3741430207"/>
                    </a:ext>
                  </a:extLst>
                </a:gridCol>
              </a:tblGrid>
              <a:tr h="639010">
                <a:tc>
                  <a:txBody>
                    <a:bodyPr/>
                    <a:lstStyle/>
                    <a:p>
                      <a:pPr fontAlgn="t"/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Bob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Alice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Eve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82494"/>
                  </a:ext>
                </a:extLst>
              </a:tr>
              <a:tr h="63901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Age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21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025194"/>
                  </a:ext>
                </a:extLst>
              </a:tr>
              <a:tr h="101176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Dribbling 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78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85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86</a:t>
                      </a:r>
                      <a:endParaRPr lang="en-GB" sz="24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64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75</a:t>
                      </a:r>
                      <a:endParaRPr lang="en-GB" sz="24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1771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69817" y="4241585"/>
                <a:ext cx="219136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𝑆𝑖𝑚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𝐵𝑜𝑏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𝐴𝑙𝑖𝑐𝑒</m:t>
                          </m:r>
                        </m:e>
                      </m:d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817" y="4241585"/>
                <a:ext cx="2191369" cy="738664"/>
              </a:xfrm>
              <a:prstGeom prst="rect">
                <a:avLst/>
              </a:prstGeom>
              <a:blipFill>
                <a:blip r:embed="rId2"/>
                <a:stretch>
                  <a:fillRect l="-2778" b="-41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20764" y="4250346"/>
                <a:ext cx="201824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𝑆𝑖𝑚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𝐵𝑜𝑏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𝐸𝑣𝑒</m:t>
                          </m:r>
                        </m:e>
                      </m:d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764" y="4250346"/>
                <a:ext cx="2018245" cy="738664"/>
              </a:xfrm>
              <a:prstGeom prst="rect">
                <a:avLst/>
              </a:prstGeom>
              <a:blipFill>
                <a:blip r:embed="rId3"/>
                <a:stretch>
                  <a:fillRect l="-3012" b="-49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0573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absolute</a:t>
            </a:r>
            <a:r>
              <a:rPr lang="en-GB" dirty="0"/>
              <a:t> prediction method uses </a:t>
            </a:r>
            <a:br>
              <a:rPr lang="en-GB" dirty="0"/>
            </a:br>
            <a:r>
              <a:rPr lang="en-GB" dirty="0"/>
              <a:t>the skill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ratings</a:t>
            </a:r>
            <a:r>
              <a:rPr lang="en-GB" dirty="0"/>
              <a:t> of similar players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8650" y="1825625"/>
          <a:ext cx="7432285" cy="2289785"/>
        </p:xfrm>
        <a:graphic>
          <a:graphicData uri="http://schemas.openxmlformats.org/drawingml/2006/table">
            <a:tbl>
              <a:tblPr/>
              <a:tblGrid>
                <a:gridCol w="1604359">
                  <a:extLst>
                    <a:ext uri="{9D8B030D-6E8A-4147-A177-3AD203B41FA5}">
                      <a16:colId xmlns:a16="http://schemas.microsoft.com/office/drawing/2014/main" val="3666200824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219838279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815157764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3657271807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2215651345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3074765690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3741430207"/>
                    </a:ext>
                  </a:extLst>
                </a:gridCol>
              </a:tblGrid>
              <a:tr h="639010">
                <a:tc>
                  <a:txBody>
                    <a:bodyPr/>
                    <a:lstStyle/>
                    <a:p>
                      <a:pPr fontAlgn="t"/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Bob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Alice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Eve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82494"/>
                  </a:ext>
                </a:extLst>
              </a:tr>
              <a:tr h="63901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Age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21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025194"/>
                  </a:ext>
                </a:extLst>
              </a:tr>
              <a:tr h="101176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Dribbling 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78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85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86</a:t>
                      </a:r>
                      <a:endParaRPr lang="en-GB" sz="24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64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75</a:t>
                      </a:r>
                      <a:endParaRPr lang="en-GB" sz="24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1771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69817" y="4241585"/>
                <a:ext cx="219136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𝑆𝑖𝑚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𝐵𝑜𝑏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𝐴𝑙𝑖𝑐𝑒</m:t>
                          </m:r>
                        </m:e>
                      </m:d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817" y="4241585"/>
                <a:ext cx="2191369" cy="738664"/>
              </a:xfrm>
              <a:prstGeom prst="rect">
                <a:avLst/>
              </a:prstGeom>
              <a:blipFill>
                <a:blip r:embed="rId2"/>
                <a:stretch>
                  <a:fillRect l="-2778" b="-41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20764" y="4250346"/>
                <a:ext cx="201824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𝑆𝑖𝑚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𝐵𝑜𝑏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𝐸𝑣𝑒</m:t>
                          </m:r>
                        </m:e>
                      </m:d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764" y="4250346"/>
                <a:ext cx="2018245" cy="738664"/>
              </a:xfrm>
              <a:prstGeom prst="rect">
                <a:avLst/>
              </a:prstGeom>
              <a:blipFill>
                <a:blip r:embed="rId3"/>
                <a:stretch>
                  <a:fillRect l="-3012" b="-49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3955" y="5557768"/>
                <a:ext cx="8531671" cy="7075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𝐷𝑟𝑖𝑏𝑏𝑙𝑖𝑛𝑔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𝑝𝑟𝑒𝑑𝑖𝑐𝑡𝑖𝑜𝑛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0.7∗</m:t>
                          </m:r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86+0.8 ∗75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0.7+0.8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55" y="5557768"/>
                <a:ext cx="8531671" cy="707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5451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absolute</a:t>
            </a:r>
            <a:r>
              <a:rPr lang="en-GB" dirty="0"/>
              <a:t> prediction method uses </a:t>
            </a:r>
            <a:br>
              <a:rPr lang="en-GB" dirty="0"/>
            </a:br>
            <a:r>
              <a:rPr lang="en-GB" dirty="0"/>
              <a:t>the skill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ratings</a:t>
            </a:r>
            <a:r>
              <a:rPr lang="en-GB" dirty="0"/>
              <a:t> of similar players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14208"/>
              </p:ext>
            </p:extLst>
          </p:nvPr>
        </p:nvGraphicFramePr>
        <p:xfrm>
          <a:off x="628650" y="1825625"/>
          <a:ext cx="7432285" cy="2289785"/>
        </p:xfrm>
        <a:graphic>
          <a:graphicData uri="http://schemas.openxmlformats.org/drawingml/2006/table">
            <a:tbl>
              <a:tblPr/>
              <a:tblGrid>
                <a:gridCol w="1604359">
                  <a:extLst>
                    <a:ext uri="{9D8B030D-6E8A-4147-A177-3AD203B41FA5}">
                      <a16:colId xmlns:a16="http://schemas.microsoft.com/office/drawing/2014/main" val="3666200824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219838279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815157764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3657271807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2215651345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3074765690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3741430207"/>
                    </a:ext>
                  </a:extLst>
                </a:gridCol>
              </a:tblGrid>
              <a:tr h="639010">
                <a:tc>
                  <a:txBody>
                    <a:bodyPr/>
                    <a:lstStyle/>
                    <a:p>
                      <a:pPr fontAlgn="t"/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Bob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Alice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Eve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82494"/>
                  </a:ext>
                </a:extLst>
              </a:tr>
              <a:tr h="63901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Age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21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025194"/>
                  </a:ext>
                </a:extLst>
              </a:tr>
              <a:tr h="101176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Dribbling 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78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85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86</a:t>
                      </a:r>
                      <a:endParaRPr lang="en-GB" sz="24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64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75</a:t>
                      </a:r>
                      <a:endParaRPr lang="en-GB" sz="24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1771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69817" y="4241585"/>
                <a:ext cx="219136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𝑆𝑖𝑚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𝐵𝑜𝑏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𝐴𝑙𝑖𝑐𝑒</m:t>
                          </m:r>
                        </m:e>
                      </m:d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817" y="4241585"/>
                <a:ext cx="2191369" cy="738664"/>
              </a:xfrm>
              <a:prstGeom prst="rect">
                <a:avLst/>
              </a:prstGeom>
              <a:blipFill>
                <a:blip r:embed="rId2"/>
                <a:stretch>
                  <a:fillRect l="-2778" b="-41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20764" y="4250346"/>
                <a:ext cx="201824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𝑆𝑖𝑚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𝐵𝑜𝑏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𝐸𝑣𝑒</m:t>
                          </m:r>
                        </m:e>
                      </m:d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764" y="4250346"/>
                <a:ext cx="2018245" cy="738664"/>
              </a:xfrm>
              <a:prstGeom prst="rect">
                <a:avLst/>
              </a:prstGeom>
              <a:blipFill>
                <a:blip r:embed="rId3"/>
                <a:stretch>
                  <a:fillRect l="-3012" b="-49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8269" y="5557768"/>
                <a:ext cx="7779750" cy="7075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𝐷𝑟𝑖𝑏𝑏𝑙𝑖𝑛𝑔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𝑝𝑟𝑒𝑑𝑖𝑐𝑡𝑖𝑜𝑛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0.7∗</m:t>
                          </m:r>
                          <m:r>
                            <a:rPr lang="en-GB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86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+0.8∗</m:t>
                          </m:r>
                          <m:r>
                            <a:rPr lang="en-GB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75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0.7+0.8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=80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69" y="5557768"/>
                <a:ext cx="7779750" cy="707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2697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evolutional</a:t>
            </a:r>
            <a:r>
              <a:rPr lang="en-GB" dirty="0"/>
              <a:t> prediction method uses </a:t>
            </a:r>
            <a:br>
              <a:rPr lang="en-GB" dirty="0"/>
            </a:br>
            <a:r>
              <a:rPr lang="en-GB" dirty="0"/>
              <a:t>the skill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evolutions</a:t>
            </a:r>
            <a:r>
              <a:rPr lang="en-GB" dirty="0"/>
              <a:t> of similar players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8650" y="1825625"/>
          <a:ext cx="7432285" cy="2289785"/>
        </p:xfrm>
        <a:graphic>
          <a:graphicData uri="http://schemas.openxmlformats.org/drawingml/2006/table">
            <a:tbl>
              <a:tblPr/>
              <a:tblGrid>
                <a:gridCol w="1604359">
                  <a:extLst>
                    <a:ext uri="{9D8B030D-6E8A-4147-A177-3AD203B41FA5}">
                      <a16:colId xmlns:a16="http://schemas.microsoft.com/office/drawing/2014/main" val="3666200824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219838279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815157764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3657271807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2215651345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3074765690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3741430207"/>
                    </a:ext>
                  </a:extLst>
                </a:gridCol>
              </a:tblGrid>
              <a:tr h="639010">
                <a:tc>
                  <a:txBody>
                    <a:bodyPr/>
                    <a:lstStyle/>
                    <a:p>
                      <a:pPr fontAlgn="t"/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Bob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Alice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Eve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82494"/>
                  </a:ext>
                </a:extLst>
              </a:tr>
              <a:tr h="63901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Age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21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025194"/>
                  </a:ext>
                </a:extLst>
              </a:tr>
              <a:tr h="101176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Dribbling 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78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85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86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64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75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1771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69817" y="4241585"/>
                <a:ext cx="219136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𝑆𝑖𝑚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𝐵𝑜𝑏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𝐴𝑙𝑖𝑐𝑒</m:t>
                          </m:r>
                        </m:e>
                      </m:d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817" y="4241585"/>
                <a:ext cx="2191369" cy="738664"/>
              </a:xfrm>
              <a:prstGeom prst="rect">
                <a:avLst/>
              </a:prstGeom>
              <a:blipFill>
                <a:blip r:embed="rId2"/>
                <a:stretch>
                  <a:fillRect l="-2778" b="-41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20764" y="4250346"/>
                <a:ext cx="201824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𝑆𝑖𝑚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𝐵𝑜𝑏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𝐸𝑣𝑒</m:t>
                          </m:r>
                        </m:e>
                      </m:d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764" y="4250346"/>
                <a:ext cx="2018245" cy="738664"/>
              </a:xfrm>
              <a:prstGeom prst="rect">
                <a:avLst/>
              </a:prstGeom>
              <a:blipFill>
                <a:blip r:embed="rId3"/>
                <a:stretch>
                  <a:fillRect l="-3012" b="-49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2584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evolutional</a:t>
            </a:r>
            <a:r>
              <a:rPr lang="en-GB" dirty="0"/>
              <a:t> prediction method uses </a:t>
            </a:r>
            <a:br>
              <a:rPr lang="en-GB" dirty="0"/>
            </a:br>
            <a:r>
              <a:rPr lang="en-GB" dirty="0"/>
              <a:t>the skill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evolutions</a:t>
            </a:r>
            <a:r>
              <a:rPr lang="en-GB" dirty="0"/>
              <a:t> of similar players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8650" y="1825625"/>
          <a:ext cx="7432285" cy="2289785"/>
        </p:xfrm>
        <a:graphic>
          <a:graphicData uri="http://schemas.openxmlformats.org/drawingml/2006/table">
            <a:tbl>
              <a:tblPr/>
              <a:tblGrid>
                <a:gridCol w="1604359">
                  <a:extLst>
                    <a:ext uri="{9D8B030D-6E8A-4147-A177-3AD203B41FA5}">
                      <a16:colId xmlns:a16="http://schemas.microsoft.com/office/drawing/2014/main" val="3666200824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219838279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815157764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3657271807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2215651345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3074765690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3741430207"/>
                    </a:ext>
                  </a:extLst>
                </a:gridCol>
              </a:tblGrid>
              <a:tr h="639010">
                <a:tc>
                  <a:txBody>
                    <a:bodyPr/>
                    <a:lstStyle/>
                    <a:p>
                      <a:pPr fontAlgn="t"/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Bob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Alice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Eve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82494"/>
                  </a:ext>
                </a:extLst>
              </a:tr>
              <a:tr h="63901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Age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21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025194"/>
                  </a:ext>
                </a:extLst>
              </a:tr>
              <a:tr h="101176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Dribbling 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78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85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86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64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75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1771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69817" y="4241585"/>
                <a:ext cx="219136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𝑆𝑖𝑚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𝐵𝑜𝑏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𝐴𝑙𝑖𝑐𝑒</m:t>
                          </m:r>
                        </m:e>
                      </m:d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817" y="4241585"/>
                <a:ext cx="2191369" cy="738664"/>
              </a:xfrm>
              <a:prstGeom prst="rect">
                <a:avLst/>
              </a:prstGeom>
              <a:blipFill>
                <a:blip r:embed="rId2"/>
                <a:stretch>
                  <a:fillRect l="-2778" b="-41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20764" y="4250346"/>
                <a:ext cx="201824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𝑆𝑖𝑚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𝐵𝑜𝑏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𝐸𝑣𝑒</m:t>
                          </m:r>
                        </m:e>
                      </m:d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764" y="4250346"/>
                <a:ext cx="2018245" cy="738664"/>
              </a:xfrm>
              <a:prstGeom prst="rect">
                <a:avLst/>
              </a:prstGeom>
              <a:blipFill>
                <a:blip r:embed="rId3"/>
                <a:stretch>
                  <a:fillRect l="-3012" b="-49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/>
          <p:cNvSpPr/>
          <p:nvPr/>
        </p:nvSpPr>
        <p:spPr>
          <a:xfrm>
            <a:off x="4871263" y="3417892"/>
            <a:ext cx="714895" cy="654598"/>
          </a:xfrm>
          <a:prstGeom prst="rightArrow">
            <a:avLst>
              <a:gd name="adj1" fmla="val 45830"/>
              <a:gd name="adj2" fmla="val 413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+1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6633557" y="3417892"/>
            <a:ext cx="899822" cy="654598"/>
          </a:xfrm>
          <a:prstGeom prst="rightArrow">
            <a:avLst>
              <a:gd name="adj1" fmla="val 45830"/>
              <a:gd name="adj2" fmla="val 413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+11</a:t>
            </a:r>
          </a:p>
        </p:txBody>
      </p:sp>
    </p:spTree>
    <p:extLst>
      <p:ext uri="{BB962C8B-B14F-4D97-AF65-F5344CB8AC3E}">
        <p14:creationId xmlns:p14="http://schemas.microsoft.com/office/powerpoint/2010/main" val="28042629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evolutional</a:t>
            </a:r>
            <a:r>
              <a:rPr lang="en-GB" dirty="0"/>
              <a:t> prediction method uses </a:t>
            </a:r>
            <a:br>
              <a:rPr lang="en-GB" dirty="0"/>
            </a:br>
            <a:r>
              <a:rPr lang="en-GB" dirty="0"/>
              <a:t>the skill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evolutions</a:t>
            </a:r>
            <a:r>
              <a:rPr lang="en-GB" dirty="0"/>
              <a:t> of similar players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482918"/>
              </p:ext>
            </p:extLst>
          </p:nvPr>
        </p:nvGraphicFramePr>
        <p:xfrm>
          <a:off x="628650" y="1825625"/>
          <a:ext cx="7432285" cy="2289785"/>
        </p:xfrm>
        <a:graphic>
          <a:graphicData uri="http://schemas.openxmlformats.org/drawingml/2006/table">
            <a:tbl>
              <a:tblPr/>
              <a:tblGrid>
                <a:gridCol w="1604359">
                  <a:extLst>
                    <a:ext uri="{9D8B030D-6E8A-4147-A177-3AD203B41FA5}">
                      <a16:colId xmlns:a16="http://schemas.microsoft.com/office/drawing/2014/main" val="3666200824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219838279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815157764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3657271807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2215651345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3074765690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3741430207"/>
                    </a:ext>
                  </a:extLst>
                </a:gridCol>
              </a:tblGrid>
              <a:tr h="639010">
                <a:tc>
                  <a:txBody>
                    <a:bodyPr/>
                    <a:lstStyle/>
                    <a:p>
                      <a:pPr fontAlgn="t"/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Bob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Alice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Eve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82494"/>
                  </a:ext>
                </a:extLst>
              </a:tr>
              <a:tr h="63901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Age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21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025194"/>
                  </a:ext>
                </a:extLst>
              </a:tr>
              <a:tr h="101176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Dribbling 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78</a:t>
                      </a:r>
                      <a:endParaRPr lang="en-GB" sz="2400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85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86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64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75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1771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69817" y="4241585"/>
                <a:ext cx="219136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𝑆𝑖𝑚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𝐵𝑜𝑏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𝐴𝑙𝑖𝑐𝑒</m:t>
                          </m:r>
                        </m:e>
                      </m:d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817" y="4241585"/>
                <a:ext cx="2191369" cy="738664"/>
              </a:xfrm>
              <a:prstGeom prst="rect">
                <a:avLst/>
              </a:prstGeom>
              <a:blipFill>
                <a:blip r:embed="rId2"/>
                <a:stretch>
                  <a:fillRect l="-2778" b="-41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20764" y="4250346"/>
                <a:ext cx="201824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𝑆𝑖𝑚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𝐵𝑜𝑏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𝐸𝑣𝑒</m:t>
                          </m:r>
                        </m:e>
                      </m:d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764" y="4250346"/>
                <a:ext cx="2018245" cy="738664"/>
              </a:xfrm>
              <a:prstGeom prst="rect">
                <a:avLst/>
              </a:prstGeom>
              <a:blipFill>
                <a:blip r:embed="rId3"/>
                <a:stretch>
                  <a:fillRect l="-3012" b="-49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/>
          <p:cNvSpPr/>
          <p:nvPr/>
        </p:nvSpPr>
        <p:spPr>
          <a:xfrm>
            <a:off x="4871263" y="3417892"/>
            <a:ext cx="714895" cy="654598"/>
          </a:xfrm>
          <a:prstGeom prst="rightArrow">
            <a:avLst>
              <a:gd name="adj1" fmla="val 45830"/>
              <a:gd name="adj2" fmla="val 413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+1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6633557" y="3417892"/>
            <a:ext cx="899822" cy="654598"/>
          </a:xfrm>
          <a:prstGeom prst="rightArrow">
            <a:avLst>
              <a:gd name="adj1" fmla="val 45830"/>
              <a:gd name="adj2" fmla="val 413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+11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8650" y="5557768"/>
                <a:ext cx="7670278" cy="7000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𝐷𝑟𝑖𝑏𝑏𝑙𝑖𝑛𝑔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𝑝𝑟𝑒𝑑𝑖𝑐𝑡𝑖𝑜𝑛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=78+ 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0.7∗</m:t>
                          </m:r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1+0.8∗11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0.7+0.8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557768"/>
                <a:ext cx="7670278" cy="7000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1734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evolutional</a:t>
            </a:r>
            <a:r>
              <a:rPr lang="en-GB" dirty="0"/>
              <a:t> prediction method uses </a:t>
            </a:r>
            <a:br>
              <a:rPr lang="en-GB" dirty="0"/>
            </a:br>
            <a:r>
              <a:rPr lang="en-GB" dirty="0"/>
              <a:t>the skill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evolutions</a:t>
            </a:r>
            <a:r>
              <a:rPr lang="en-GB" dirty="0"/>
              <a:t> of similar players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720754"/>
              </p:ext>
            </p:extLst>
          </p:nvPr>
        </p:nvGraphicFramePr>
        <p:xfrm>
          <a:off x="628650" y="1825625"/>
          <a:ext cx="7432285" cy="2289785"/>
        </p:xfrm>
        <a:graphic>
          <a:graphicData uri="http://schemas.openxmlformats.org/drawingml/2006/table">
            <a:tbl>
              <a:tblPr/>
              <a:tblGrid>
                <a:gridCol w="1604359">
                  <a:extLst>
                    <a:ext uri="{9D8B030D-6E8A-4147-A177-3AD203B41FA5}">
                      <a16:colId xmlns:a16="http://schemas.microsoft.com/office/drawing/2014/main" val="3666200824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219838279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815157764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3657271807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2215651345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3074765690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3741430207"/>
                    </a:ext>
                  </a:extLst>
                </a:gridCol>
              </a:tblGrid>
              <a:tr h="639010">
                <a:tc>
                  <a:txBody>
                    <a:bodyPr/>
                    <a:lstStyle/>
                    <a:p>
                      <a:pPr fontAlgn="t"/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Bob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Alice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Eve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82494"/>
                  </a:ext>
                </a:extLst>
              </a:tr>
              <a:tr h="63901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Age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21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GB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025194"/>
                  </a:ext>
                </a:extLst>
              </a:tr>
              <a:tr h="101176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Dribbling 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78</a:t>
                      </a:r>
                      <a:endParaRPr lang="en-GB" sz="2400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85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86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64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75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1771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69817" y="4241585"/>
                <a:ext cx="219136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𝑆𝑖𝑚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𝐵𝑜𝑏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𝐴𝑙𝑖𝑐𝑒</m:t>
                          </m:r>
                        </m:e>
                      </m:d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817" y="4241585"/>
                <a:ext cx="2191369" cy="738664"/>
              </a:xfrm>
              <a:prstGeom prst="rect">
                <a:avLst/>
              </a:prstGeom>
              <a:blipFill>
                <a:blip r:embed="rId2"/>
                <a:stretch>
                  <a:fillRect l="-2778" b="-41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20764" y="4250346"/>
                <a:ext cx="201824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𝑆𝑖𝑚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𝐵𝑜𝑏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𝐸𝑣𝑒</m:t>
                          </m:r>
                        </m:e>
                      </m:d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764" y="4250346"/>
                <a:ext cx="2018245" cy="738664"/>
              </a:xfrm>
              <a:prstGeom prst="rect">
                <a:avLst/>
              </a:prstGeom>
              <a:blipFill>
                <a:blip r:embed="rId3"/>
                <a:stretch>
                  <a:fillRect l="-3012" b="-49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/>
          <p:cNvSpPr/>
          <p:nvPr/>
        </p:nvSpPr>
        <p:spPr>
          <a:xfrm>
            <a:off x="4871263" y="3417892"/>
            <a:ext cx="714895" cy="654598"/>
          </a:xfrm>
          <a:prstGeom prst="rightArrow">
            <a:avLst>
              <a:gd name="adj1" fmla="val 45830"/>
              <a:gd name="adj2" fmla="val 413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+1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6633557" y="3417892"/>
            <a:ext cx="899822" cy="654598"/>
          </a:xfrm>
          <a:prstGeom prst="rightArrow">
            <a:avLst>
              <a:gd name="adj1" fmla="val 45830"/>
              <a:gd name="adj2" fmla="val 413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+11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255227" y="5557768"/>
                <a:ext cx="7185022" cy="7000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𝐷𝑟𝑖𝑏𝑏𝑙𝑖𝑛𝑔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𝑝𝑟𝑒𝑑𝑖𝑐𝑡𝑖𝑜𝑛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=78+ 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0.7∗</m:t>
                          </m:r>
                          <m:r>
                            <a:rPr lang="en-GB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+0.8∗</m:t>
                          </m:r>
                          <m:r>
                            <a:rPr lang="en-GB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0.7+0.8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=84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227" y="5557768"/>
                <a:ext cx="7185022" cy="7000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4933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888" y="1825625"/>
            <a:ext cx="592246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Related Work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PECOTA and CARMELO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Data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SoFIFA.com ratings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APROPOS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Our approach for predicting players’ potential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Experiments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Evaluating the predictive accuracy</a:t>
            </a:r>
          </a:p>
        </p:txBody>
      </p:sp>
    </p:spTree>
    <p:extLst>
      <p:ext uri="{BB962C8B-B14F-4D97-AF65-F5344CB8AC3E}">
        <p14:creationId xmlns:p14="http://schemas.microsoft.com/office/powerpoint/2010/main" val="32292155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predict skill ratings </a:t>
            </a:r>
            <a:br>
              <a:rPr lang="en-GB" dirty="0"/>
            </a:br>
            <a:r>
              <a:rPr lang="en-GB" dirty="0"/>
              <a:t>for 1000 players in 2012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08" y="2736998"/>
            <a:ext cx="9144000" cy="309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4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Meet Bob from the future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689560" y="4861149"/>
            <a:ext cx="2830254" cy="140917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GB" sz="2000" dirty="0"/>
              <a:t>Attacking: 75/100</a:t>
            </a:r>
          </a:p>
          <a:p>
            <a:pPr algn="r"/>
            <a:r>
              <a:rPr lang="en-GB" sz="2000" dirty="0"/>
              <a:t>Defending: 67/100</a:t>
            </a:r>
          </a:p>
          <a:p>
            <a:pPr algn="r"/>
            <a:r>
              <a:rPr lang="en-GB" sz="2000" dirty="0"/>
              <a:t>Stamina: 50/100</a:t>
            </a:r>
          </a:p>
          <a:p>
            <a:pPr algn="r"/>
            <a:r>
              <a:rPr lang="en-GB" sz="2000" dirty="0"/>
              <a:t>Intelligence: 72/100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67419" y="2870740"/>
            <a:ext cx="2329272" cy="1583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/>
              <a:t>Bob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/>
              <a:t>Age: 19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/>
              <a:t>Year: 2017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95" y="2514636"/>
            <a:ext cx="1203590" cy="1939435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6565790" y="2837488"/>
            <a:ext cx="2329272" cy="1583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Bob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Age: 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Year: 2019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066" y="2481384"/>
            <a:ext cx="1203590" cy="19394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/>
              <p14:cNvContentPartPr/>
              <p14:nvPr/>
            </p14:nvContentPartPr>
            <p14:xfrm>
              <a:off x="5604348" y="2842525"/>
              <a:ext cx="239760" cy="13464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9228" y="2827405"/>
                <a:ext cx="2700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/>
              <p14:cNvContentPartPr/>
              <p14:nvPr/>
            </p14:nvContentPartPr>
            <p14:xfrm>
              <a:off x="5573856" y="2579005"/>
              <a:ext cx="416160" cy="1425681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68816" y="2563975"/>
                <a:ext cx="425880" cy="14453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91292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compare 2 baseline models </a:t>
            </a:r>
            <a:br>
              <a:rPr lang="en-GB" dirty="0"/>
            </a:br>
            <a:r>
              <a:rPr lang="en-GB" dirty="0"/>
              <a:t>against 3 instances of APROPOS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Baseline 1: average skill rating of age group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Baseline 2: current skill rating as prediction 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ABS-ABS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ABS-EVO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EVO-EVO</a:t>
            </a:r>
          </a:p>
        </p:txBody>
      </p:sp>
    </p:spTree>
    <p:extLst>
      <p:ext uri="{BB962C8B-B14F-4D97-AF65-F5344CB8AC3E}">
        <p14:creationId xmlns:p14="http://schemas.microsoft.com/office/powerpoint/2010/main" val="27656813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APROPOS performs better than baseline 1 and roughly equal to baseline 2.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626" y="1552903"/>
            <a:ext cx="7563077" cy="504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176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APROPOS beats Baseline 2 when </a:t>
            </a:r>
            <a:br>
              <a:rPr lang="en-GB" dirty="0"/>
            </a:br>
            <a:r>
              <a:rPr lang="en-GB" dirty="0"/>
              <a:t>predicting farther in the future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49" y="1552903"/>
            <a:ext cx="7563075" cy="504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996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 err="1"/>
              <a:t>nb</a:t>
            </a:r>
            <a:r>
              <a:rPr lang="en-GB" dirty="0"/>
              <a:t> of years used to compute player similarity has little effect on performance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101" y="1552903"/>
            <a:ext cx="7563075" cy="504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282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Predicting the potential of professional </a:t>
            </a:r>
            <a:br>
              <a:rPr lang="en-GB" dirty="0"/>
            </a:br>
            <a:r>
              <a:rPr lang="en-GB" dirty="0"/>
              <a:t>soccer players is an interesting task.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APROPOS solves this task using </a:t>
            </a:r>
            <a:br>
              <a:rPr lang="en-GB" dirty="0"/>
            </a:br>
            <a:r>
              <a:rPr lang="en-GB" dirty="0"/>
              <a:t>a nearest </a:t>
            </a:r>
            <a:r>
              <a:rPr lang="en-GB" dirty="0" err="1"/>
              <a:t>neighbors</a:t>
            </a:r>
            <a:r>
              <a:rPr lang="en-GB" dirty="0"/>
              <a:t> approach.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best results are obtained by combining </a:t>
            </a:r>
            <a:br>
              <a:rPr lang="en-GB" dirty="0"/>
            </a:br>
            <a:r>
              <a:rPr lang="en-GB" dirty="0"/>
              <a:t>player-specific info with population-based info.</a:t>
            </a:r>
          </a:p>
        </p:txBody>
      </p:sp>
    </p:spTree>
    <p:extLst>
      <p:ext uri="{BB962C8B-B14F-4D97-AF65-F5344CB8AC3E}">
        <p14:creationId xmlns:p14="http://schemas.microsoft.com/office/powerpoint/2010/main" val="713376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his skill ratings?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689560" y="4861149"/>
            <a:ext cx="2830254" cy="140917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GB" sz="2000" dirty="0"/>
              <a:t>Attacking: 75/100</a:t>
            </a:r>
          </a:p>
          <a:p>
            <a:pPr algn="r"/>
            <a:r>
              <a:rPr lang="en-GB" sz="2000" dirty="0"/>
              <a:t>Defending: 67/100</a:t>
            </a:r>
          </a:p>
          <a:p>
            <a:pPr algn="r"/>
            <a:r>
              <a:rPr lang="en-GB" sz="2000" dirty="0"/>
              <a:t>Stamina: 50/100</a:t>
            </a:r>
          </a:p>
          <a:p>
            <a:pPr algn="r"/>
            <a:r>
              <a:rPr lang="en-GB" sz="2000" dirty="0"/>
              <a:t>Intelligence: 72/100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5469822" y="4861149"/>
            <a:ext cx="2830254" cy="140917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GB" sz="2000" dirty="0"/>
              <a:t>Attacking: </a:t>
            </a:r>
            <a:r>
              <a:rPr lang="en-GB" sz="2000" b="1" dirty="0">
                <a:solidFill>
                  <a:srgbClr val="FF0000"/>
                </a:solidFill>
              </a:rPr>
              <a:t>?</a:t>
            </a:r>
            <a:r>
              <a:rPr lang="en-GB" sz="2000" dirty="0"/>
              <a:t>/100</a:t>
            </a:r>
          </a:p>
          <a:p>
            <a:pPr algn="r"/>
            <a:r>
              <a:rPr lang="en-GB" sz="2000" dirty="0"/>
              <a:t>Defending: </a:t>
            </a:r>
            <a:r>
              <a:rPr lang="en-GB" sz="2000" b="1" dirty="0">
                <a:solidFill>
                  <a:srgbClr val="FF0000"/>
                </a:solidFill>
              </a:rPr>
              <a:t>?</a:t>
            </a:r>
            <a:r>
              <a:rPr lang="en-GB" sz="2000" dirty="0"/>
              <a:t>/100</a:t>
            </a:r>
          </a:p>
          <a:p>
            <a:pPr algn="r"/>
            <a:r>
              <a:rPr lang="en-GB" sz="2000" dirty="0"/>
              <a:t>Stamina: </a:t>
            </a:r>
            <a:r>
              <a:rPr lang="en-GB" sz="2000" b="1" dirty="0">
                <a:solidFill>
                  <a:srgbClr val="FF0000"/>
                </a:solidFill>
              </a:rPr>
              <a:t>?</a:t>
            </a:r>
            <a:r>
              <a:rPr lang="en-GB" sz="2000" dirty="0"/>
              <a:t>/100</a:t>
            </a:r>
          </a:p>
          <a:p>
            <a:pPr algn="r"/>
            <a:r>
              <a:rPr lang="en-GB" sz="2000" dirty="0"/>
              <a:t>Intelligence: </a:t>
            </a:r>
            <a:r>
              <a:rPr lang="en-GB" sz="2000" b="1" dirty="0">
                <a:solidFill>
                  <a:srgbClr val="FF0000"/>
                </a:solidFill>
              </a:rPr>
              <a:t>?</a:t>
            </a:r>
            <a:r>
              <a:rPr lang="en-GB" sz="2000" dirty="0"/>
              <a:t>/100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2367419" y="2870740"/>
            <a:ext cx="2329272" cy="1583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/>
              <a:t>Bob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/>
              <a:t>Age: 19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/>
              <a:t>Year: 2017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95" y="2514636"/>
            <a:ext cx="1203590" cy="1939435"/>
          </a:xfrm>
          <a:prstGeom prst="rect">
            <a:avLst/>
          </a:prstGeom>
        </p:spPr>
      </p:pic>
      <p:sp>
        <p:nvSpPr>
          <p:cNvPr id="30" name="Content Placeholder 2"/>
          <p:cNvSpPr txBox="1">
            <a:spLocks/>
          </p:cNvSpPr>
          <p:nvPr/>
        </p:nvSpPr>
        <p:spPr>
          <a:xfrm>
            <a:off x="6565790" y="2837488"/>
            <a:ext cx="2329272" cy="1583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Bob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Age: 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Year: 2019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066" y="2481384"/>
            <a:ext cx="1203590" cy="19394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2" name="Ink 31"/>
              <p14:cNvContentPartPr/>
              <p14:nvPr/>
            </p14:nvContentPartPr>
            <p14:xfrm>
              <a:off x="5604348" y="2842525"/>
              <a:ext cx="239760" cy="13464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9228" y="2827405"/>
                <a:ext cx="2700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/>
              <p14:cNvContentPartPr/>
              <p14:nvPr/>
            </p14:nvContentPartPr>
            <p14:xfrm>
              <a:off x="5573856" y="2579005"/>
              <a:ext cx="416160" cy="1425681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68816" y="2563975"/>
                <a:ext cx="425880" cy="14453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36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888" y="1825625"/>
            <a:ext cx="592246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Related Work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PECOTA and CARMELO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Data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SoFIFA.com ratings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APROPOS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Our approach for predicting players’ potential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Experiments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Evaluating the predictive accuracy</a:t>
            </a:r>
          </a:p>
        </p:txBody>
      </p:sp>
    </p:spTree>
    <p:extLst>
      <p:ext uri="{BB962C8B-B14F-4D97-AF65-F5344CB8AC3E}">
        <p14:creationId xmlns:p14="http://schemas.microsoft.com/office/powerpoint/2010/main" val="4158281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888" y="1825625"/>
            <a:ext cx="592246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Related Work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PECOTA and CARMELO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Data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SoFIFA.com ratings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APROPOS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Our approach for predicting players’ potential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Experiments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Evaluating the predictive accuracy</a:t>
            </a:r>
          </a:p>
        </p:txBody>
      </p:sp>
    </p:spTree>
    <p:extLst>
      <p:ext uri="{BB962C8B-B14F-4D97-AF65-F5344CB8AC3E}">
        <p14:creationId xmlns:p14="http://schemas.microsoft.com/office/powerpoint/2010/main" val="106787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Similar systems have already been deployed in baseball (1) and basketball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Both"/>
            </a:pPr>
            <a:r>
              <a:rPr lang="en-GB" dirty="0"/>
              <a:t>PECOTA </a:t>
            </a:r>
            <a:br>
              <a:rPr lang="en-GB" dirty="0"/>
            </a:br>
            <a:r>
              <a:rPr lang="en-GB" sz="2000" i="1" dirty="0">
                <a:solidFill>
                  <a:schemeClr val="bg2">
                    <a:lumMod val="50000"/>
                  </a:schemeClr>
                </a:solidFill>
              </a:rPr>
              <a:t>Player Empirical Comparison Analysis Test Algorithm</a:t>
            </a:r>
            <a:br>
              <a:rPr lang="en-GB" i="1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en-GB" sz="2000" dirty="0"/>
            </a:br>
            <a:r>
              <a:rPr lang="en-GB" sz="2000" dirty="0"/>
              <a:t>Nearest </a:t>
            </a:r>
            <a:r>
              <a:rPr lang="en-GB" sz="2000" dirty="0" err="1"/>
              <a:t>neighbors</a:t>
            </a:r>
            <a:r>
              <a:rPr lang="en-GB" sz="2000" dirty="0"/>
              <a:t> analysis on player statistics </a:t>
            </a:r>
            <a:br>
              <a:rPr lang="en-GB" sz="2000" dirty="0"/>
            </a:br>
            <a:r>
              <a:rPr lang="en-GB" sz="2000" dirty="0"/>
              <a:t>using Bill James’s similarity scores</a:t>
            </a:r>
          </a:p>
          <a:p>
            <a:pPr marL="457200" indent="-457200">
              <a:buAutoNum type="arabicParenBoth"/>
            </a:pPr>
            <a:endParaRPr lang="en-GB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AutoNum type="arabicParenBoth"/>
            </a:pPr>
            <a:r>
              <a:rPr lang="en-GB" dirty="0"/>
              <a:t>CARMELO</a:t>
            </a:r>
            <a:br>
              <a:rPr lang="en-GB" sz="2000" i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000" i="1" dirty="0">
                <a:solidFill>
                  <a:schemeClr val="bg2">
                    <a:lumMod val="50000"/>
                  </a:schemeClr>
                </a:solidFill>
              </a:rPr>
              <a:t>Career-Arc Regression Model Estimator 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000" i="1" dirty="0">
                <a:solidFill>
                  <a:schemeClr val="bg2">
                    <a:lumMod val="50000"/>
                  </a:schemeClr>
                </a:solidFill>
              </a:rPr>
              <a:t>with Local Optimization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en-US" sz="2000" i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000" dirty="0"/>
              <a:t>Nearest neighbors analysis </a:t>
            </a:r>
            <a:br>
              <a:rPr lang="en-US" sz="2000" dirty="0"/>
            </a:br>
            <a:r>
              <a:rPr lang="en-US" sz="2000" dirty="0"/>
              <a:t>on Wins Above Replacement (WAR)</a:t>
            </a:r>
            <a:br>
              <a:rPr lang="en-US" sz="2000" dirty="0"/>
            </a:br>
            <a:r>
              <a:rPr lang="en-US" sz="2000" dirty="0"/>
              <a:t>using simple similarity score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18197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5246</TotalTime>
  <Words>1718</Words>
  <Application>Microsoft Office PowerPoint</Application>
  <PresentationFormat>On-screen Show (4:3)</PresentationFormat>
  <Paragraphs>661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Cambria Math</vt:lpstr>
      <vt:lpstr>Lucida Sans</vt:lpstr>
      <vt:lpstr>Office Theme</vt:lpstr>
      <vt:lpstr>Predicting the potential of professional soccer players</vt:lpstr>
      <vt:lpstr>Predicting the potential of professional soccer players</vt:lpstr>
      <vt:lpstr>Meet Bob, a young  professional soccer player</vt:lpstr>
      <vt:lpstr>Bob has a set of skill ratings</vt:lpstr>
      <vt:lpstr>Meet Bob from the future</vt:lpstr>
      <vt:lpstr>What are his skill ratings?</vt:lpstr>
      <vt:lpstr>Overview</vt:lpstr>
      <vt:lpstr>Overview</vt:lpstr>
      <vt:lpstr>Similar systems have already been deployed in baseball (1) and basketball (2)</vt:lpstr>
      <vt:lpstr>Overview</vt:lpstr>
      <vt:lpstr>A player card from SoFIFA.com contains  24 skill ratings for a specific player and age</vt:lpstr>
      <vt:lpstr>The data</vt:lpstr>
      <vt:lpstr>The most interesting categories (young and old players) have the least available data</vt:lpstr>
      <vt:lpstr>Most skill ratings  follow a normal distribution…</vt:lpstr>
      <vt:lpstr>… except goalkeeping skills</vt:lpstr>
      <vt:lpstr>Overview</vt:lpstr>
      <vt:lpstr>Reminder: our task is to predict  the skill ratings of future Bob</vt:lpstr>
      <vt:lpstr>APROPOS follows a nearest neighbors approach</vt:lpstr>
      <vt:lpstr>APROPOS follows a nearest neighbors approach</vt:lpstr>
      <vt:lpstr>APROPOS follows a nearest neighbors approach</vt:lpstr>
      <vt:lpstr>APROPOS follows a nearest neighbors approach</vt:lpstr>
      <vt:lpstr>APROPOS follows a nearest neighbors approach</vt:lpstr>
      <vt:lpstr>APROPOS follows a nearest neighbors approach</vt:lpstr>
      <vt:lpstr>The absolute similarity score expresses  the difference between skill ratings </vt:lpstr>
      <vt:lpstr>The absolute similarity score expresses  the difference between skill ratings </vt:lpstr>
      <vt:lpstr>The absolute similarity score expresses  the difference between skill ratings </vt:lpstr>
      <vt:lpstr>The absolute similarity score expresses  the difference between skill ratings </vt:lpstr>
      <vt:lpstr>The absolute similarity score expresses  the difference between skill ratings </vt:lpstr>
      <vt:lpstr>The evolutional similarity score expresses  the difference between skill evolution </vt:lpstr>
      <vt:lpstr>The evolutional similarity score expresses  the difference between skill evolution </vt:lpstr>
      <vt:lpstr>The evolutional similarity score expresses  the difference between skill evolution </vt:lpstr>
      <vt:lpstr>The evolutional similarity score expresses  the difference between skill evolution </vt:lpstr>
      <vt:lpstr>The similarity score between players is computed as the average over all skills</vt:lpstr>
      <vt:lpstr>The similarity score between players is computed as the average over all skills</vt:lpstr>
      <vt:lpstr>The similarity score between players is computed as the average over all skills</vt:lpstr>
      <vt:lpstr>The similarity score between players is computed as the average over all skills</vt:lpstr>
      <vt:lpstr>APROPOS follows a nearest neighbors approach</vt:lpstr>
      <vt:lpstr>We want to predict Bob’s  dribbling rating at age 21</vt:lpstr>
      <vt:lpstr>Alice is a similar player to Bob for whom we have historical data</vt:lpstr>
      <vt:lpstr>Eve is also a similar player to Bob  for whom we have historical data</vt:lpstr>
      <vt:lpstr>The absolute prediction method uses  the skill ratings of similar players</vt:lpstr>
      <vt:lpstr>The absolute prediction method uses  the skill ratings of similar players</vt:lpstr>
      <vt:lpstr>The absolute prediction method uses  the skill ratings of similar players</vt:lpstr>
      <vt:lpstr>The evolutional prediction method uses  the skill evolutions of similar players</vt:lpstr>
      <vt:lpstr>The evolutional prediction method uses  the skill evolutions of similar players</vt:lpstr>
      <vt:lpstr>The evolutional prediction method uses  the skill evolutions of similar players</vt:lpstr>
      <vt:lpstr>The evolutional prediction method uses  the skill evolutions of similar players</vt:lpstr>
      <vt:lpstr>Overview</vt:lpstr>
      <vt:lpstr>We predict skill ratings  for 1000 players in 2012</vt:lpstr>
      <vt:lpstr>We compare 2 baseline models  against 3 instances of APROPOS</vt:lpstr>
      <vt:lpstr>APROPOS performs better than baseline 1 and roughly equal to baseline 2.</vt:lpstr>
      <vt:lpstr>APROPOS beats Baseline 2 when  predicting farther in the future</vt:lpstr>
      <vt:lpstr>The nb of years used to compute player similarity has little effect on performance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Decroos</dc:creator>
  <cp:lastModifiedBy>Tom Decroos</cp:lastModifiedBy>
  <cp:revision>94</cp:revision>
  <dcterms:created xsi:type="dcterms:W3CDTF">2017-04-20T12:36:51Z</dcterms:created>
  <dcterms:modified xsi:type="dcterms:W3CDTF">2017-09-18T06:55:34Z</dcterms:modified>
</cp:coreProperties>
</file>