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8" r:id="rId4"/>
    <p:sldId id="258" r:id="rId5"/>
    <p:sldId id="261" r:id="rId6"/>
    <p:sldId id="263" r:id="rId7"/>
    <p:sldId id="265" r:id="rId8"/>
    <p:sldId id="305" r:id="rId9"/>
    <p:sldId id="330" r:id="rId10"/>
    <p:sldId id="331" r:id="rId11"/>
    <p:sldId id="329" r:id="rId12"/>
    <p:sldId id="320" r:id="rId13"/>
    <p:sldId id="274" r:id="rId14"/>
    <p:sldId id="336" r:id="rId15"/>
    <p:sldId id="337" r:id="rId16"/>
    <p:sldId id="321" r:id="rId17"/>
    <p:sldId id="332" r:id="rId18"/>
    <p:sldId id="311" r:id="rId19"/>
    <p:sldId id="277" r:id="rId20"/>
    <p:sldId id="338" r:id="rId21"/>
    <p:sldId id="340" r:id="rId22"/>
    <p:sldId id="339" r:id="rId23"/>
    <p:sldId id="283" r:id="rId24"/>
    <p:sldId id="341" r:id="rId25"/>
    <p:sldId id="316" r:id="rId26"/>
    <p:sldId id="317" r:id="rId27"/>
    <p:sldId id="315" r:id="rId28"/>
    <p:sldId id="318" r:id="rId29"/>
    <p:sldId id="326" r:id="rId30"/>
    <p:sldId id="342" r:id="rId31"/>
    <p:sldId id="322" r:id="rId32"/>
    <p:sldId id="294" r:id="rId33"/>
    <p:sldId id="347" r:id="rId34"/>
    <p:sldId id="344" r:id="rId35"/>
    <p:sldId id="346" r:id="rId36"/>
    <p:sldId id="296" r:id="rId37"/>
    <p:sldId id="349" r:id="rId38"/>
    <p:sldId id="297" r:id="rId39"/>
    <p:sldId id="298" r:id="rId40"/>
    <p:sldId id="299" r:id="rId41"/>
    <p:sldId id="300" r:id="rId42"/>
    <p:sldId id="303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25" autoAdjust="0"/>
  </p:normalViewPr>
  <p:slideViewPr>
    <p:cSldViewPr snapToGrid="0">
      <p:cViewPr varScale="1">
        <p:scale>
          <a:sx n="78" d="100"/>
          <a:sy n="78" d="100"/>
        </p:scale>
        <p:origin x="14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BD07A-C92D-41D5-B0BA-958ED6BCE7C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1" csCatId="mainScheme" phldr="1"/>
      <dgm:spPr/>
    </dgm:pt>
    <dgm:pt modelId="{B882575C-5076-4825-A7C2-5389D159DA56}">
      <dgm:prSet phldrT="[Text]" custT="1"/>
      <dgm:spPr/>
      <dgm:t>
        <a:bodyPr/>
        <a:lstStyle/>
        <a:p>
          <a:pPr algn="ctr">
            <a:buAutoNum type="arabicPeriod"/>
          </a:pPr>
          <a:r>
            <a:rPr lang="en-GB" sz="2000" dirty="0">
              <a:solidFill>
                <a:srgbClr val="FF0000"/>
              </a:solidFill>
            </a:rPr>
            <a:t>Extract</a:t>
          </a:r>
          <a:r>
            <a:rPr lang="en-GB" sz="2000" dirty="0"/>
            <a:t> the Kinect data into Python </a:t>
          </a:r>
          <a:r>
            <a:rPr lang="en-GB" sz="2000" dirty="0" err="1"/>
            <a:t>Dataframes</a:t>
          </a:r>
          <a:endParaRPr lang="en-GB" sz="2000" dirty="0"/>
        </a:p>
      </dgm:t>
    </dgm:pt>
    <dgm:pt modelId="{9DBFDEB5-4F37-4F0B-84E2-A70585BA72DA}" type="parTrans" cxnId="{8951593B-56FC-4110-B9BD-9575F1C88964}">
      <dgm:prSet/>
      <dgm:spPr/>
      <dgm:t>
        <a:bodyPr/>
        <a:lstStyle/>
        <a:p>
          <a:pPr algn="ctr"/>
          <a:endParaRPr lang="en-GB"/>
        </a:p>
      </dgm:t>
    </dgm:pt>
    <dgm:pt modelId="{BC9F4777-B964-4324-907A-55D277413172}" type="sibTrans" cxnId="{8951593B-56FC-4110-B9BD-9575F1C88964}">
      <dgm:prSet/>
      <dgm:spPr/>
      <dgm:t>
        <a:bodyPr/>
        <a:lstStyle/>
        <a:p>
          <a:pPr algn="ctr"/>
          <a:endParaRPr lang="en-GB"/>
        </a:p>
      </dgm:t>
    </dgm:pt>
    <dgm:pt modelId="{6239A272-8DF5-4891-9727-6768E6D7AAE2}">
      <dgm:prSet custT="1"/>
      <dgm:spPr/>
      <dgm:t>
        <a:bodyPr/>
        <a:lstStyle/>
        <a:p>
          <a:pPr algn="ctr"/>
          <a:r>
            <a:rPr lang="en-GB" sz="2000" dirty="0">
              <a:solidFill>
                <a:srgbClr val="FF0000"/>
              </a:solidFill>
            </a:rPr>
            <a:t>Partition</a:t>
          </a:r>
          <a:r>
            <a:rPr lang="en-GB" sz="2000" dirty="0"/>
            <a:t> the set into individual repetitions</a:t>
          </a:r>
        </a:p>
      </dgm:t>
    </dgm:pt>
    <dgm:pt modelId="{365991F6-8C4C-4E2E-9B43-4DED81C4357A}" type="parTrans" cxnId="{11D27946-AC1D-48CD-B483-05D829A7A636}">
      <dgm:prSet/>
      <dgm:spPr/>
      <dgm:t>
        <a:bodyPr/>
        <a:lstStyle/>
        <a:p>
          <a:pPr algn="ctr"/>
          <a:endParaRPr lang="en-GB"/>
        </a:p>
      </dgm:t>
    </dgm:pt>
    <dgm:pt modelId="{9D432E38-7B2F-4CA4-BCA3-42F5877E8828}" type="sibTrans" cxnId="{11D27946-AC1D-48CD-B483-05D829A7A636}">
      <dgm:prSet/>
      <dgm:spPr/>
      <dgm:t>
        <a:bodyPr/>
        <a:lstStyle/>
        <a:p>
          <a:pPr algn="ctr"/>
          <a:endParaRPr lang="en-GB"/>
        </a:p>
      </dgm:t>
    </dgm:pt>
    <dgm:pt modelId="{4EAB92CC-5A0D-4279-A5E6-C7A9509501A2}">
      <dgm:prSet custT="1"/>
      <dgm:spPr/>
      <dgm:t>
        <a:bodyPr/>
        <a:lstStyle/>
        <a:p>
          <a:pPr algn="ctr"/>
          <a:r>
            <a:rPr lang="en-GB" sz="2000" dirty="0">
              <a:solidFill>
                <a:srgbClr val="FF0000"/>
              </a:solidFill>
            </a:rPr>
            <a:t>Construct</a:t>
          </a:r>
          <a:r>
            <a:rPr lang="en-GB" sz="2000" dirty="0"/>
            <a:t> a feature vector for each repetition</a:t>
          </a:r>
        </a:p>
      </dgm:t>
    </dgm:pt>
    <dgm:pt modelId="{EB87F59F-DD00-40E4-B4EA-BF4C568A23EA}" type="parTrans" cxnId="{E79F3CA2-68F9-4DC1-A7AA-9974D605B08C}">
      <dgm:prSet/>
      <dgm:spPr/>
      <dgm:t>
        <a:bodyPr/>
        <a:lstStyle/>
        <a:p>
          <a:pPr algn="ctr"/>
          <a:endParaRPr lang="en-GB"/>
        </a:p>
      </dgm:t>
    </dgm:pt>
    <dgm:pt modelId="{13D423B5-2031-4767-9787-0BA3055C7F84}" type="sibTrans" cxnId="{E79F3CA2-68F9-4DC1-A7AA-9974D605B08C}">
      <dgm:prSet/>
      <dgm:spPr/>
      <dgm:t>
        <a:bodyPr/>
        <a:lstStyle/>
        <a:p>
          <a:pPr algn="ctr"/>
          <a:endParaRPr lang="en-GB"/>
        </a:p>
      </dgm:t>
    </dgm:pt>
    <dgm:pt modelId="{B52B0498-4120-4C33-AF09-4919A08413D6}">
      <dgm:prSet phldrT="[Text]" custT="1"/>
      <dgm:spPr/>
      <dgm:t>
        <a:bodyPr/>
        <a:lstStyle/>
        <a:p>
          <a:pPr algn="ctr">
            <a:buAutoNum type="arabicPeriod"/>
          </a:pPr>
          <a:endParaRPr lang="en-GB" sz="2000" dirty="0"/>
        </a:p>
      </dgm:t>
    </dgm:pt>
    <dgm:pt modelId="{C1405158-9DA1-40F1-80DE-39B4A48701EE}" type="parTrans" cxnId="{EB078407-DBC6-4F28-BB19-790EB5866163}">
      <dgm:prSet/>
      <dgm:spPr/>
      <dgm:t>
        <a:bodyPr/>
        <a:lstStyle/>
        <a:p>
          <a:endParaRPr lang="en-GB"/>
        </a:p>
      </dgm:t>
    </dgm:pt>
    <dgm:pt modelId="{3C1B950F-D83D-438F-9DD1-8AB9F3857B88}" type="sibTrans" cxnId="{EB078407-DBC6-4F28-BB19-790EB5866163}">
      <dgm:prSet/>
      <dgm:spPr/>
      <dgm:t>
        <a:bodyPr/>
        <a:lstStyle/>
        <a:p>
          <a:endParaRPr lang="en-GB"/>
        </a:p>
      </dgm:t>
    </dgm:pt>
    <dgm:pt modelId="{DE8D3F30-25F6-4A74-9EF1-8F04950D3645}">
      <dgm:prSet custT="1"/>
      <dgm:spPr/>
      <dgm:t>
        <a:bodyPr/>
        <a:lstStyle/>
        <a:p>
          <a:pPr algn="ctr"/>
          <a:r>
            <a:rPr lang="en-GB" sz="2000" dirty="0">
              <a:solidFill>
                <a:srgbClr val="FF0000"/>
              </a:solidFill>
            </a:rPr>
            <a:t>Learn</a:t>
          </a:r>
          <a:r>
            <a:rPr lang="en-GB" sz="2000" dirty="0"/>
            <a:t> a model to detect mistakes</a:t>
          </a:r>
        </a:p>
      </dgm:t>
    </dgm:pt>
    <dgm:pt modelId="{39AA2DD9-3AA0-487C-8B77-DF478393B036}" type="parTrans" cxnId="{BF3D985E-6AFC-4A5E-8B97-A603890216FE}">
      <dgm:prSet/>
      <dgm:spPr/>
      <dgm:t>
        <a:bodyPr/>
        <a:lstStyle/>
        <a:p>
          <a:endParaRPr lang="en-GB"/>
        </a:p>
      </dgm:t>
    </dgm:pt>
    <dgm:pt modelId="{0D83348C-EBF7-4DBD-9654-E004CCA63E0C}" type="sibTrans" cxnId="{BF3D985E-6AFC-4A5E-8B97-A603890216FE}">
      <dgm:prSet/>
      <dgm:spPr/>
      <dgm:t>
        <a:bodyPr/>
        <a:lstStyle/>
        <a:p>
          <a:endParaRPr lang="en-GB"/>
        </a:p>
      </dgm:t>
    </dgm:pt>
    <dgm:pt modelId="{63059516-E772-4A03-B3ED-DEBE3E17D49D}">
      <dgm:prSet custT="1"/>
      <dgm:spPr/>
      <dgm:t>
        <a:bodyPr/>
        <a:lstStyle/>
        <a:p>
          <a:pPr algn="ctr"/>
          <a:endParaRPr lang="en-GB" sz="2000" dirty="0"/>
        </a:p>
      </dgm:t>
    </dgm:pt>
    <dgm:pt modelId="{4B8D5C1A-40B8-4D41-BF3E-1EC2A5462F78}" type="parTrans" cxnId="{09B3AAFB-4618-475E-BF17-DF50EFB4DE97}">
      <dgm:prSet/>
      <dgm:spPr/>
      <dgm:t>
        <a:bodyPr/>
        <a:lstStyle/>
        <a:p>
          <a:endParaRPr lang="en-GB"/>
        </a:p>
      </dgm:t>
    </dgm:pt>
    <dgm:pt modelId="{F31BC384-7C7F-4059-9853-E2917C786E50}" type="sibTrans" cxnId="{09B3AAFB-4618-475E-BF17-DF50EFB4DE97}">
      <dgm:prSet/>
      <dgm:spPr/>
      <dgm:t>
        <a:bodyPr/>
        <a:lstStyle/>
        <a:p>
          <a:endParaRPr lang="en-GB"/>
        </a:p>
      </dgm:t>
    </dgm:pt>
    <dgm:pt modelId="{9C1794A6-163D-4D59-A26A-F613D5664216}" type="pres">
      <dgm:prSet presAssocID="{777BD07A-C92D-41D5-B0BA-958ED6BCE7C1}" presName="Name0" presStyleCnt="0">
        <dgm:presLayoutVars>
          <dgm:dir/>
          <dgm:animOne val="branch"/>
          <dgm:animLvl val="lvl"/>
        </dgm:presLayoutVars>
      </dgm:prSet>
      <dgm:spPr/>
    </dgm:pt>
    <dgm:pt modelId="{C9338D71-4B57-4946-820A-AB56BC98CEE9}" type="pres">
      <dgm:prSet presAssocID="{B52B0498-4120-4C33-AF09-4919A08413D6}" presName="chaos" presStyleCnt="0"/>
      <dgm:spPr/>
    </dgm:pt>
    <dgm:pt modelId="{6252C10D-5E01-4B5C-913F-78D0D8B368D8}" type="pres">
      <dgm:prSet presAssocID="{B52B0498-4120-4C33-AF09-4919A08413D6}" presName="parTx1" presStyleLbl="revTx" presStyleIdx="0" presStyleCnt="5"/>
      <dgm:spPr/>
    </dgm:pt>
    <dgm:pt modelId="{4A340142-2703-4A81-AF5D-29264972C002}" type="pres">
      <dgm:prSet presAssocID="{B52B0498-4120-4C33-AF09-4919A08413D6}" presName="c1" presStyleLbl="node1" presStyleIdx="0" presStyleCnt="19"/>
      <dgm:spPr/>
    </dgm:pt>
    <dgm:pt modelId="{67DC8A3A-25C4-42AB-8F85-FEEF614572DD}" type="pres">
      <dgm:prSet presAssocID="{B52B0498-4120-4C33-AF09-4919A08413D6}" presName="c2" presStyleLbl="node1" presStyleIdx="1" presStyleCnt="19"/>
      <dgm:spPr/>
    </dgm:pt>
    <dgm:pt modelId="{3ECFCA1B-94A0-444E-BA0D-511252B883B2}" type="pres">
      <dgm:prSet presAssocID="{B52B0498-4120-4C33-AF09-4919A08413D6}" presName="c3" presStyleLbl="node1" presStyleIdx="2" presStyleCnt="19"/>
      <dgm:spPr/>
    </dgm:pt>
    <dgm:pt modelId="{4EC34B26-0D0F-4202-B613-46958ED4F5C2}" type="pres">
      <dgm:prSet presAssocID="{B52B0498-4120-4C33-AF09-4919A08413D6}" presName="c4" presStyleLbl="node1" presStyleIdx="3" presStyleCnt="19"/>
      <dgm:spPr/>
    </dgm:pt>
    <dgm:pt modelId="{2F0DAEA1-6B51-47FB-9927-15CCE789750F}" type="pres">
      <dgm:prSet presAssocID="{B52B0498-4120-4C33-AF09-4919A08413D6}" presName="c5" presStyleLbl="node1" presStyleIdx="4" presStyleCnt="19"/>
      <dgm:spPr/>
    </dgm:pt>
    <dgm:pt modelId="{3320D57C-45E0-447E-993D-1D06988A231D}" type="pres">
      <dgm:prSet presAssocID="{B52B0498-4120-4C33-AF09-4919A08413D6}" presName="c6" presStyleLbl="node1" presStyleIdx="5" presStyleCnt="19"/>
      <dgm:spPr/>
    </dgm:pt>
    <dgm:pt modelId="{56FD400A-2C55-4A73-93B2-34FB50F5D1AD}" type="pres">
      <dgm:prSet presAssocID="{B52B0498-4120-4C33-AF09-4919A08413D6}" presName="c7" presStyleLbl="node1" presStyleIdx="6" presStyleCnt="19"/>
      <dgm:spPr/>
    </dgm:pt>
    <dgm:pt modelId="{25FCA85D-16AD-4636-85AF-22D59A8888C3}" type="pres">
      <dgm:prSet presAssocID="{B52B0498-4120-4C33-AF09-4919A08413D6}" presName="c8" presStyleLbl="node1" presStyleIdx="7" presStyleCnt="19"/>
      <dgm:spPr/>
    </dgm:pt>
    <dgm:pt modelId="{2052DDB8-1F66-4FB5-ABC7-6D1DD67C68BC}" type="pres">
      <dgm:prSet presAssocID="{B52B0498-4120-4C33-AF09-4919A08413D6}" presName="c9" presStyleLbl="node1" presStyleIdx="8" presStyleCnt="19"/>
      <dgm:spPr/>
    </dgm:pt>
    <dgm:pt modelId="{D544038A-0432-4546-86EF-08FD85F90737}" type="pres">
      <dgm:prSet presAssocID="{B52B0498-4120-4C33-AF09-4919A08413D6}" presName="c10" presStyleLbl="node1" presStyleIdx="9" presStyleCnt="19"/>
      <dgm:spPr/>
    </dgm:pt>
    <dgm:pt modelId="{8F281329-554D-45AF-8641-5117647C256E}" type="pres">
      <dgm:prSet presAssocID="{B52B0498-4120-4C33-AF09-4919A08413D6}" presName="c11" presStyleLbl="node1" presStyleIdx="10" presStyleCnt="19"/>
      <dgm:spPr/>
    </dgm:pt>
    <dgm:pt modelId="{4A6FA73F-6011-4D10-9137-1A019B1236E5}" type="pres">
      <dgm:prSet presAssocID="{B52B0498-4120-4C33-AF09-4919A08413D6}" presName="c12" presStyleLbl="node1" presStyleIdx="11" presStyleCnt="19"/>
      <dgm:spPr/>
    </dgm:pt>
    <dgm:pt modelId="{0458DFB9-5A1C-4E91-9222-C0145DDC6AC5}" type="pres">
      <dgm:prSet presAssocID="{B52B0498-4120-4C33-AF09-4919A08413D6}" presName="c13" presStyleLbl="node1" presStyleIdx="12" presStyleCnt="19"/>
      <dgm:spPr/>
    </dgm:pt>
    <dgm:pt modelId="{C4576706-0EAD-4A54-8192-D29CF5BA9F27}" type="pres">
      <dgm:prSet presAssocID="{B52B0498-4120-4C33-AF09-4919A08413D6}" presName="c14" presStyleLbl="node1" presStyleIdx="13" presStyleCnt="19"/>
      <dgm:spPr/>
    </dgm:pt>
    <dgm:pt modelId="{28EBA318-5BC7-4966-B1E0-3B25150AAD63}" type="pres">
      <dgm:prSet presAssocID="{B52B0498-4120-4C33-AF09-4919A08413D6}" presName="c15" presStyleLbl="node1" presStyleIdx="14" presStyleCnt="19"/>
      <dgm:spPr/>
    </dgm:pt>
    <dgm:pt modelId="{38521D3B-F474-4AA4-986F-C89422FB966F}" type="pres">
      <dgm:prSet presAssocID="{B52B0498-4120-4C33-AF09-4919A08413D6}" presName="c16" presStyleLbl="node1" presStyleIdx="15" presStyleCnt="19"/>
      <dgm:spPr/>
    </dgm:pt>
    <dgm:pt modelId="{CD243563-8E0F-4602-BC73-14EEC620FFFC}" type="pres">
      <dgm:prSet presAssocID="{B52B0498-4120-4C33-AF09-4919A08413D6}" presName="c17" presStyleLbl="node1" presStyleIdx="16" presStyleCnt="19"/>
      <dgm:spPr/>
    </dgm:pt>
    <dgm:pt modelId="{17EA7373-DADD-4E37-8B20-B0109F6BA349}" type="pres">
      <dgm:prSet presAssocID="{B52B0498-4120-4C33-AF09-4919A08413D6}" presName="c18" presStyleLbl="node1" presStyleIdx="17" presStyleCnt="19"/>
      <dgm:spPr/>
    </dgm:pt>
    <dgm:pt modelId="{FF210D05-EBD2-4EC6-84CA-4F19028F6E80}" type="pres">
      <dgm:prSet presAssocID="{3C1B950F-D83D-438F-9DD1-8AB9F3857B88}" presName="chevronComposite1" presStyleCnt="0"/>
      <dgm:spPr/>
    </dgm:pt>
    <dgm:pt modelId="{20BE333A-AA8D-4370-B317-7B89BDD5182A}" type="pres">
      <dgm:prSet presAssocID="{3C1B950F-D83D-438F-9DD1-8AB9F3857B88}" presName="chevron1" presStyleLbl="sibTrans2D1" presStyleIdx="0" presStyleCnt="5" custLinFactNeighborX="-3512"/>
      <dgm:spPr/>
    </dgm:pt>
    <dgm:pt modelId="{9EE46D62-BA6A-4BB3-ACBB-C3310AE74655}" type="pres">
      <dgm:prSet presAssocID="{3C1B950F-D83D-438F-9DD1-8AB9F3857B88}" presName="spChevron1" presStyleCnt="0"/>
      <dgm:spPr/>
    </dgm:pt>
    <dgm:pt modelId="{00AFCEE7-D293-4C93-A69F-9B9BC53EF7CD}" type="pres">
      <dgm:prSet presAssocID="{B882575C-5076-4825-A7C2-5389D159DA56}" presName="middle" presStyleCnt="0"/>
      <dgm:spPr/>
    </dgm:pt>
    <dgm:pt modelId="{F83EFEF1-F336-498B-8A00-633B27D3EEC4}" type="pres">
      <dgm:prSet presAssocID="{B882575C-5076-4825-A7C2-5389D159DA56}" presName="parTxMid" presStyleLbl="revTx" presStyleIdx="1" presStyleCnt="5"/>
      <dgm:spPr/>
    </dgm:pt>
    <dgm:pt modelId="{0630F852-E8CE-4D84-88E5-DF7FA51F3390}" type="pres">
      <dgm:prSet presAssocID="{B882575C-5076-4825-A7C2-5389D159DA56}" presName="spMid" presStyleCnt="0"/>
      <dgm:spPr/>
    </dgm:pt>
    <dgm:pt modelId="{DD4BAF0C-D09A-4BA7-AD95-11BDB80B52D8}" type="pres">
      <dgm:prSet presAssocID="{BC9F4777-B964-4324-907A-55D277413172}" presName="chevronComposite1" presStyleCnt="0"/>
      <dgm:spPr/>
    </dgm:pt>
    <dgm:pt modelId="{B309DA3A-6FF1-4638-8D1C-90740B069826}" type="pres">
      <dgm:prSet presAssocID="{BC9F4777-B964-4324-907A-55D277413172}" presName="chevron1" presStyleLbl="sibTrans2D1" presStyleIdx="1" presStyleCnt="5"/>
      <dgm:spPr/>
    </dgm:pt>
    <dgm:pt modelId="{8989C3BE-9960-40F0-ADB2-66EAE3A61CFF}" type="pres">
      <dgm:prSet presAssocID="{BC9F4777-B964-4324-907A-55D277413172}" presName="spChevron1" presStyleCnt="0"/>
      <dgm:spPr/>
    </dgm:pt>
    <dgm:pt modelId="{597F930B-1BE1-4B7A-A19F-B771C1C9C454}" type="pres">
      <dgm:prSet presAssocID="{6239A272-8DF5-4891-9727-6768E6D7AAE2}" presName="middle" presStyleCnt="0"/>
      <dgm:spPr/>
    </dgm:pt>
    <dgm:pt modelId="{757954A9-B0F3-49C6-8C98-BCAAA4ED290C}" type="pres">
      <dgm:prSet presAssocID="{6239A272-8DF5-4891-9727-6768E6D7AAE2}" presName="parTxMid" presStyleLbl="revTx" presStyleIdx="2" presStyleCnt="5"/>
      <dgm:spPr/>
    </dgm:pt>
    <dgm:pt modelId="{037EF0D8-EE4D-4B91-A150-0D18342618E2}" type="pres">
      <dgm:prSet presAssocID="{6239A272-8DF5-4891-9727-6768E6D7AAE2}" presName="spMid" presStyleCnt="0"/>
      <dgm:spPr/>
    </dgm:pt>
    <dgm:pt modelId="{A2C0C8D5-1A4D-486F-B1B4-CD6460A0FD29}" type="pres">
      <dgm:prSet presAssocID="{9D432E38-7B2F-4CA4-BCA3-42F5877E8828}" presName="chevronComposite1" presStyleCnt="0"/>
      <dgm:spPr/>
    </dgm:pt>
    <dgm:pt modelId="{95C0D820-DE5F-407C-B70D-29873ACB632B}" type="pres">
      <dgm:prSet presAssocID="{9D432E38-7B2F-4CA4-BCA3-42F5877E8828}" presName="chevron1" presStyleLbl="sibTrans2D1" presStyleIdx="2" presStyleCnt="5"/>
      <dgm:spPr/>
    </dgm:pt>
    <dgm:pt modelId="{10361C3B-8F5D-4D8D-8229-3D21DDED7676}" type="pres">
      <dgm:prSet presAssocID="{9D432E38-7B2F-4CA4-BCA3-42F5877E8828}" presName="spChevron1" presStyleCnt="0"/>
      <dgm:spPr/>
    </dgm:pt>
    <dgm:pt modelId="{DB18D185-2205-457B-AFBC-FCCFC454D458}" type="pres">
      <dgm:prSet presAssocID="{4EAB92CC-5A0D-4279-A5E6-C7A9509501A2}" presName="middle" presStyleCnt="0"/>
      <dgm:spPr/>
    </dgm:pt>
    <dgm:pt modelId="{163B04C6-F5BB-4619-968A-C4FF5FC55E1E}" type="pres">
      <dgm:prSet presAssocID="{4EAB92CC-5A0D-4279-A5E6-C7A9509501A2}" presName="parTxMid" presStyleLbl="revTx" presStyleIdx="3" presStyleCnt="5"/>
      <dgm:spPr/>
    </dgm:pt>
    <dgm:pt modelId="{6D736707-CA7C-4780-AF60-35403D530045}" type="pres">
      <dgm:prSet presAssocID="{4EAB92CC-5A0D-4279-A5E6-C7A9509501A2}" presName="spMid" presStyleCnt="0"/>
      <dgm:spPr/>
    </dgm:pt>
    <dgm:pt modelId="{EEB77EF9-4C2B-4F45-943C-F05C0D75B159}" type="pres">
      <dgm:prSet presAssocID="{13D423B5-2031-4767-9787-0BA3055C7F84}" presName="chevronComposite1" presStyleCnt="0"/>
      <dgm:spPr/>
    </dgm:pt>
    <dgm:pt modelId="{5588BBE8-AE6C-4FDD-9CB3-AF609B6D8A99}" type="pres">
      <dgm:prSet presAssocID="{13D423B5-2031-4767-9787-0BA3055C7F84}" presName="chevron1" presStyleLbl="sibTrans2D1" presStyleIdx="3" presStyleCnt="5"/>
      <dgm:spPr/>
    </dgm:pt>
    <dgm:pt modelId="{C7E07DA8-FF1C-4946-BA32-8E48E64F118D}" type="pres">
      <dgm:prSet presAssocID="{13D423B5-2031-4767-9787-0BA3055C7F84}" presName="spChevron1" presStyleCnt="0"/>
      <dgm:spPr/>
    </dgm:pt>
    <dgm:pt modelId="{163CCB58-AF67-48C4-A7C1-DD2C539A0DD8}" type="pres">
      <dgm:prSet presAssocID="{DE8D3F30-25F6-4A74-9EF1-8F04950D3645}" presName="middle" presStyleCnt="0"/>
      <dgm:spPr/>
    </dgm:pt>
    <dgm:pt modelId="{DC0D2D1F-F7B8-4EA3-85BD-4E1DA3A184C1}" type="pres">
      <dgm:prSet presAssocID="{DE8D3F30-25F6-4A74-9EF1-8F04950D3645}" presName="parTxMid" presStyleLbl="revTx" presStyleIdx="4" presStyleCnt="5"/>
      <dgm:spPr/>
    </dgm:pt>
    <dgm:pt modelId="{44817F93-5EC1-45E9-88AF-B88D4F6BD4B6}" type="pres">
      <dgm:prSet presAssocID="{DE8D3F30-25F6-4A74-9EF1-8F04950D3645}" presName="spMid" presStyleCnt="0"/>
      <dgm:spPr/>
    </dgm:pt>
    <dgm:pt modelId="{4C9F4EAB-FE5C-4816-BFB1-556441645999}" type="pres">
      <dgm:prSet presAssocID="{0D83348C-EBF7-4DBD-9654-E004CCA63E0C}" presName="chevronComposite1" presStyleCnt="0"/>
      <dgm:spPr/>
    </dgm:pt>
    <dgm:pt modelId="{6E3FF652-DA4C-44E9-A161-B9CB5929627F}" type="pres">
      <dgm:prSet presAssocID="{0D83348C-EBF7-4DBD-9654-E004CCA63E0C}" presName="chevron1" presStyleLbl="sibTrans2D1" presStyleIdx="4" presStyleCnt="5"/>
      <dgm:spPr/>
    </dgm:pt>
    <dgm:pt modelId="{075FB38A-E3A2-44F6-82F6-4B217BFA6694}" type="pres">
      <dgm:prSet presAssocID="{0D83348C-EBF7-4DBD-9654-E004CCA63E0C}" presName="spChevron1" presStyleCnt="0"/>
      <dgm:spPr/>
    </dgm:pt>
    <dgm:pt modelId="{F1004919-5B05-409C-BC37-A60F837C0B5C}" type="pres">
      <dgm:prSet presAssocID="{63059516-E772-4A03-B3ED-DEBE3E17D49D}" presName="last" presStyleCnt="0"/>
      <dgm:spPr/>
    </dgm:pt>
    <dgm:pt modelId="{82CC0042-52F6-4715-B5A0-59686BF6B2FC}" type="pres">
      <dgm:prSet presAssocID="{63059516-E772-4A03-B3ED-DEBE3E17D49D}" presName="circleTx" presStyleLbl="node1" presStyleIdx="18" presStyleCnt="19"/>
      <dgm:spPr/>
    </dgm:pt>
    <dgm:pt modelId="{499B5BC9-C512-4AD8-B9BD-724C6C5F0594}" type="pres">
      <dgm:prSet presAssocID="{63059516-E772-4A03-B3ED-DEBE3E17D49D}" presName="spN" presStyleCnt="0"/>
      <dgm:spPr/>
    </dgm:pt>
  </dgm:ptLst>
  <dgm:cxnLst>
    <dgm:cxn modelId="{EB078407-DBC6-4F28-BB19-790EB5866163}" srcId="{777BD07A-C92D-41D5-B0BA-958ED6BCE7C1}" destId="{B52B0498-4120-4C33-AF09-4919A08413D6}" srcOrd="0" destOrd="0" parTransId="{C1405158-9DA1-40F1-80DE-39B4A48701EE}" sibTransId="{3C1B950F-D83D-438F-9DD1-8AB9F3857B88}"/>
    <dgm:cxn modelId="{E5B96134-96BD-4BC9-92D0-D941440D9E30}" type="presOf" srcId="{777BD07A-C92D-41D5-B0BA-958ED6BCE7C1}" destId="{9C1794A6-163D-4D59-A26A-F613D5664216}" srcOrd="0" destOrd="0" presId="urn:microsoft.com/office/officeart/2009/3/layout/RandomtoResultProcess"/>
    <dgm:cxn modelId="{8951593B-56FC-4110-B9BD-9575F1C88964}" srcId="{777BD07A-C92D-41D5-B0BA-958ED6BCE7C1}" destId="{B882575C-5076-4825-A7C2-5389D159DA56}" srcOrd="1" destOrd="0" parTransId="{9DBFDEB5-4F37-4F0B-84E2-A70585BA72DA}" sibTransId="{BC9F4777-B964-4324-907A-55D277413172}"/>
    <dgm:cxn modelId="{BF3D985E-6AFC-4A5E-8B97-A603890216FE}" srcId="{777BD07A-C92D-41D5-B0BA-958ED6BCE7C1}" destId="{DE8D3F30-25F6-4A74-9EF1-8F04950D3645}" srcOrd="4" destOrd="0" parTransId="{39AA2DD9-3AA0-487C-8B77-DF478393B036}" sibTransId="{0D83348C-EBF7-4DBD-9654-E004CCA63E0C}"/>
    <dgm:cxn modelId="{11D27946-AC1D-48CD-B483-05D829A7A636}" srcId="{777BD07A-C92D-41D5-B0BA-958ED6BCE7C1}" destId="{6239A272-8DF5-4891-9727-6768E6D7AAE2}" srcOrd="2" destOrd="0" parTransId="{365991F6-8C4C-4E2E-9B43-4DED81C4357A}" sibTransId="{9D432E38-7B2F-4CA4-BCA3-42F5877E8828}"/>
    <dgm:cxn modelId="{8F043C4C-55F3-4B1F-8C60-D6A85A18DDA0}" type="presOf" srcId="{63059516-E772-4A03-B3ED-DEBE3E17D49D}" destId="{82CC0042-52F6-4715-B5A0-59686BF6B2FC}" srcOrd="0" destOrd="0" presId="urn:microsoft.com/office/officeart/2009/3/layout/RandomtoResultProcess"/>
    <dgm:cxn modelId="{23F96A90-757A-4168-9969-B2EAB3AD421D}" type="presOf" srcId="{B882575C-5076-4825-A7C2-5389D159DA56}" destId="{F83EFEF1-F336-498B-8A00-633B27D3EEC4}" srcOrd="0" destOrd="0" presId="urn:microsoft.com/office/officeart/2009/3/layout/RandomtoResultProcess"/>
    <dgm:cxn modelId="{E79F3CA2-68F9-4DC1-A7AA-9974D605B08C}" srcId="{777BD07A-C92D-41D5-B0BA-958ED6BCE7C1}" destId="{4EAB92CC-5A0D-4279-A5E6-C7A9509501A2}" srcOrd="3" destOrd="0" parTransId="{EB87F59F-DD00-40E4-B4EA-BF4C568A23EA}" sibTransId="{13D423B5-2031-4767-9787-0BA3055C7F84}"/>
    <dgm:cxn modelId="{6EC0D3A8-3DED-4688-A1A2-2C87E9626C38}" type="presOf" srcId="{4EAB92CC-5A0D-4279-A5E6-C7A9509501A2}" destId="{163B04C6-F5BB-4619-968A-C4FF5FC55E1E}" srcOrd="0" destOrd="0" presId="urn:microsoft.com/office/officeart/2009/3/layout/RandomtoResultProcess"/>
    <dgm:cxn modelId="{4EC784CF-A5BB-400F-A23D-D2F49BFC74A7}" type="presOf" srcId="{6239A272-8DF5-4891-9727-6768E6D7AAE2}" destId="{757954A9-B0F3-49C6-8C98-BCAAA4ED290C}" srcOrd="0" destOrd="0" presId="urn:microsoft.com/office/officeart/2009/3/layout/RandomtoResultProcess"/>
    <dgm:cxn modelId="{5609D1EE-64B0-493D-850E-FF163CE82CF0}" type="presOf" srcId="{DE8D3F30-25F6-4A74-9EF1-8F04950D3645}" destId="{DC0D2D1F-F7B8-4EA3-85BD-4E1DA3A184C1}" srcOrd="0" destOrd="0" presId="urn:microsoft.com/office/officeart/2009/3/layout/RandomtoResultProcess"/>
    <dgm:cxn modelId="{492946F1-818F-40BF-B773-D84B140EF62A}" type="presOf" srcId="{B52B0498-4120-4C33-AF09-4919A08413D6}" destId="{6252C10D-5E01-4B5C-913F-78D0D8B368D8}" srcOrd="0" destOrd="0" presId="urn:microsoft.com/office/officeart/2009/3/layout/RandomtoResultProcess"/>
    <dgm:cxn modelId="{09B3AAFB-4618-475E-BF17-DF50EFB4DE97}" srcId="{777BD07A-C92D-41D5-B0BA-958ED6BCE7C1}" destId="{63059516-E772-4A03-B3ED-DEBE3E17D49D}" srcOrd="5" destOrd="0" parTransId="{4B8D5C1A-40B8-4D41-BF3E-1EC2A5462F78}" sibTransId="{F31BC384-7C7F-4059-9853-E2917C786E50}"/>
    <dgm:cxn modelId="{E3573171-C4C7-4BE0-B8BD-F9E8C073838E}" type="presParOf" srcId="{9C1794A6-163D-4D59-A26A-F613D5664216}" destId="{C9338D71-4B57-4946-820A-AB56BC98CEE9}" srcOrd="0" destOrd="0" presId="urn:microsoft.com/office/officeart/2009/3/layout/RandomtoResultProcess"/>
    <dgm:cxn modelId="{DB2F3F21-BA0F-4CBE-AB7B-DF828EA7E819}" type="presParOf" srcId="{C9338D71-4B57-4946-820A-AB56BC98CEE9}" destId="{6252C10D-5E01-4B5C-913F-78D0D8B368D8}" srcOrd="0" destOrd="0" presId="urn:microsoft.com/office/officeart/2009/3/layout/RandomtoResultProcess"/>
    <dgm:cxn modelId="{7E9CFD83-E07C-45EF-BE2D-198FD631C7AE}" type="presParOf" srcId="{C9338D71-4B57-4946-820A-AB56BC98CEE9}" destId="{4A340142-2703-4A81-AF5D-29264972C002}" srcOrd="1" destOrd="0" presId="urn:microsoft.com/office/officeart/2009/3/layout/RandomtoResultProcess"/>
    <dgm:cxn modelId="{2C995984-7880-4ECF-AEEA-716A6E47BBB1}" type="presParOf" srcId="{C9338D71-4B57-4946-820A-AB56BC98CEE9}" destId="{67DC8A3A-25C4-42AB-8F85-FEEF614572DD}" srcOrd="2" destOrd="0" presId="urn:microsoft.com/office/officeart/2009/3/layout/RandomtoResultProcess"/>
    <dgm:cxn modelId="{321AE973-F7EB-496D-8167-46D7BE559F34}" type="presParOf" srcId="{C9338D71-4B57-4946-820A-AB56BC98CEE9}" destId="{3ECFCA1B-94A0-444E-BA0D-511252B883B2}" srcOrd="3" destOrd="0" presId="urn:microsoft.com/office/officeart/2009/3/layout/RandomtoResultProcess"/>
    <dgm:cxn modelId="{77C5F182-F838-4779-90A4-7B6900D9A540}" type="presParOf" srcId="{C9338D71-4B57-4946-820A-AB56BC98CEE9}" destId="{4EC34B26-0D0F-4202-B613-46958ED4F5C2}" srcOrd="4" destOrd="0" presId="urn:microsoft.com/office/officeart/2009/3/layout/RandomtoResultProcess"/>
    <dgm:cxn modelId="{DB2EBA14-2E5D-4384-9BF0-16FB04947E47}" type="presParOf" srcId="{C9338D71-4B57-4946-820A-AB56BC98CEE9}" destId="{2F0DAEA1-6B51-47FB-9927-15CCE789750F}" srcOrd="5" destOrd="0" presId="urn:microsoft.com/office/officeart/2009/3/layout/RandomtoResultProcess"/>
    <dgm:cxn modelId="{B4BCB975-754C-4DFD-B540-11AEAD62A203}" type="presParOf" srcId="{C9338D71-4B57-4946-820A-AB56BC98CEE9}" destId="{3320D57C-45E0-447E-993D-1D06988A231D}" srcOrd="6" destOrd="0" presId="urn:microsoft.com/office/officeart/2009/3/layout/RandomtoResultProcess"/>
    <dgm:cxn modelId="{CBCA553E-F59B-4B60-B95E-2DAE304AA66B}" type="presParOf" srcId="{C9338D71-4B57-4946-820A-AB56BC98CEE9}" destId="{56FD400A-2C55-4A73-93B2-34FB50F5D1AD}" srcOrd="7" destOrd="0" presId="urn:microsoft.com/office/officeart/2009/3/layout/RandomtoResultProcess"/>
    <dgm:cxn modelId="{119D3176-5A0F-4035-8C16-E493BC762BF6}" type="presParOf" srcId="{C9338D71-4B57-4946-820A-AB56BC98CEE9}" destId="{25FCA85D-16AD-4636-85AF-22D59A8888C3}" srcOrd="8" destOrd="0" presId="urn:microsoft.com/office/officeart/2009/3/layout/RandomtoResultProcess"/>
    <dgm:cxn modelId="{39F2003D-E092-444B-A7ED-C70D02CA567A}" type="presParOf" srcId="{C9338D71-4B57-4946-820A-AB56BC98CEE9}" destId="{2052DDB8-1F66-4FB5-ABC7-6D1DD67C68BC}" srcOrd="9" destOrd="0" presId="urn:microsoft.com/office/officeart/2009/3/layout/RandomtoResultProcess"/>
    <dgm:cxn modelId="{31B6C081-E5E4-48D5-9D24-FE4E686513C4}" type="presParOf" srcId="{C9338D71-4B57-4946-820A-AB56BC98CEE9}" destId="{D544038A-0432-4546-86EF-08FD85F90737}" srcOrd="10" destOrd="0" presId="urn:microsoft.com/office/officeart/2009/3/layout/RandomtoResultProcess"/>
    <dgm:cxn modelId="{BC381342-5CEF-463F-8DE0-18358271AE15}" type="presParOf" srcId="{C9338D71-4B57-4946-820A-AB56BC98CEE9}" destId="{8F281329-554D-45AF-8641-5117647C256E}" srcOrd="11" destOrd="0" presId="urn:microsoft.com/office/officeart/2009/3/layout/RandomtoResultProcess"/>
    <dgm:cxn modelId="{85972DC0-63A2-41DA-96D6-0A5386EBFC3D}" type="presParOf" srcId="{C9338D71-4B57-4946-820A-AB56BC98CEE9}" destId="{4A6FA73F-6011-4D10-9137-1A019B1236E5}" srcOrd="12" destOrd="0" presId="urn:microsoft.com/office/officeart/2009/3/layout/RandomtoResultProcess"/>
    <dgm:cxn modelId="{A8E60511-D241-4BF7-A2B5-9ACBCB65373A}" type="presParOf" srcId="{C9338D71-4B57-4946-820A-AB56BC98CEE9}" destId="{0458DFB9-5A1C-4E91-9222-C0145DDC6AC5}" srcOrd="13" destOrd="0" presId="urn:microsoft.com/office/officeart/2009/3/layout/RandomtoResultProcess"/>
    <dgm:cxn modelId="{DFC71C71-FF22-48DD-8717-D835A51E4A78}" type="presParOf" srcId="{C9338D71-4B57-4946-820A-AB56BC98CEE9}" destId="{C4576706-0EAD-4A54-8192-D29CF5BA9F27}" srcOrd="14" destOrd="0" presId="urn:microsoft.com/office/officeart/2009/3/layout/RandomtoResultProcess"/>
    <dgm:cxn modelId="{89F4145B-23F3-4D79-954E-3C0FFACBF1B4}" type="presParOf" srcId="{C9338D71-4B57-4946-820A-AB56BC98CEE9}" destId="{28EBA318-5BC7-4966-B1E0-3B25150AAD63}" srcOrd="15" destOrd="0" presId="urn:microsoft.com/office/officeart/2009/3/layout/RandomtoResultProcess"/>
    <dgm:cxn modelId="{F405BB64-2223-472A-AC43-B3C11767E71A}" type="presParOf" srcId="{C9338D71-4B57-4946-820A-AB56BC98CEE9}" destId="{38521D3B-F474-4AA4-986F-C89422FB966F}" srcOrd="16" destOrd="0" presId="urn:microsoft.com/office/officeart/2009/3/layout/RandomtoResultProcess"/>
    <dgm:cxn modelId="{59DF80AC-CB39-491F-92FE-F034E3CC4623}" type="presParOf" srcId="{C9338D71-4B57-4946-820A-AB56BC98CEE9}" destId="{CD243563-8E0F-4602-BC73-14EEC620FFFC}" srcOrd="17" destOrd="0" presId="urn:microsoft.com/office/officeart/2009/3/layout/RandomtoResultProcess"/>
    <dgm:cxn modelId="{120040F4-033E-4A87-A4AC-73CD82717080}" type="presParOf" srcId="{C9338D71-4B57-4946-820A-AB56BC98CEE9}" destId="{17EA7373-DADD-4E37-8B20-B0109F6BA349}" srcOrd="18" destOrd="0" presId="urn:microsoft.com/office/officeart/2009/3/layout/RandomtoResultProcess"/>
    <dgm:cxn modelId="{74EA9B79-10D7-42DB-9F8E-4BC8858A448B}" type="presParOf" srcId="{9C1794A6-163D-4D59-A26A-F613D5664216}" destId="{FF210D05-EBD2-4EC6-84CA-4F19028F6E80}" srcOrd="1" destOrd="0" presId="urn:microsoft.com/office/officeart/2009/3/layout/RandomtoResultProcess"/>
    <dgm:cxn modelId="{9534A452-7F9F-4F6A-8A66-7C5F34BC60F1}" type="presParOf" srcId="{FF210D05-EBD2-4EC6-84CA-4F19028F6E80}" destId="{20BE333A-AA8D-4370-B317-7B89BDD5182A}" srcOrd="0" destOrd="0" presId="urn:microsoft.com/office/officeart/2009/3/layout/RandomtoResultProcess"/>
    <dgm:cxn modelId="{3BBA3646-2ED6-4C70-9A2E-7C436D8BDE14}" type="presParOf" srcId="{FF210D05-EBD2-4EC6-84CA-4F19028F6E80}" destId="{9EE46D62-BA6A-4BB3-ACBB-C3310AE74655}" srcOrd="1" destOrd="0" presId="urn:microsoft.com/office/officeart/2009/3/layout/RandomtoResultProcess"/>
    <dgm:cxn modelId="{87CBAF80-0A81-49C9-BAA0-F2271974BE7B}" type="presParOf" srcId="{9C1794A6-163D-4D59-A26A-F613D5664216}" destId="{00AFCEE7-D293-4C93-A69F-9B9BC53EF7CD}" srcOrd="2" destOrd="0" presId="urn:microsoft.com/office/officeart/2009/3/layout/RandomtoResultProcess"/>
    <dgm:cxn modelId="{F4B3A9E0-F719-484D-AD8F-6D0958531B08}" type="presParOf" srcId="{00AFCEE7-D293-4C93-A69F-9B9BC53EF7CD}" destId="{F83EFEF1-F336-498B-8A00-633B27D3EEC4}" srcOrd="0" destOrd="0" presId="urn:microsoft.com/office/officeart/2009/3/layout/RandomtoResultProcess"/>
    <dgm:cxn modelId="{89DC6726-BE10-48EC-982B-367AD06DB8F7}" type="presParOf" srcId="{00AFCEE7-D293-4C93-A69F-9B9BC53EF7CD}" destId="{0630F852-E8CE-4D84-88E5-DF7FA51F3390}" srcOrd="1" destOrd="0" presId="urn:microsoft.com/office/officeart/2009/3/layout/RandomtoResultProcess"/>
    <dgm:cxn modelId="{9E40D9EA-2E5B-4EE8-B6EA-C1DBE080157E}" type="presParOf" srcId="{9C1794A6-163D-4D59-A26A-F613D5664216}" destId="{DD4BAF0C-D09A-4BA7-AD95-11BDB80B52D8}" srcOrd="3" destOrd="0" presId="urn:microsoft.com/office/officeart/2009/3/layout/RandomtoResultProcess"/>
    <dgm:cxn modelId="{F14B5A5E-69F7-4976-8663-20A27F603A0C}" type="presParOf" srcId="{DD4BAF0C-D09A-4BA7-AD95-11BDB80B52D8}" destId="{B309DA3A-6FF1-4638-8D1C-90740B069826}" srcOrd="0" destOrd="0" presId="urn:microsoft.com/office/officeart/2009/3/layout/RandomtoResultProcess"/>
    <dgm:cxn modelId="{66532FC8-B55A-499B-95DC-298523A56224}" type="presParOf" srcId="{DD4BAF0C-D09A-4BA7-AD95-11BDB80B52D8}" destId="{8989C3BE-9960-40F0-ADB2-66EAE3A61CFF}" srcOrd="1" destOrd="0" presId="urn:microsoft.com/office/officeart/2009/3/layout/RandomtoResultProcess"/>
    <dgm:cxn modelId="{54A5B3C4-93C7-4BC6-9338-D1BB94ADB123}" type="presParOf" srcId="{9C1794A6-163D-4D59-A26A-F613D5664216}" destId="{597F930B-1BE1-4B7A-A19F-B771C1C9C454}" srcOrd="4" destOrd="0" presId="urn:microsoft.com/office/officeart/2009/3/layout/RandomtoResultProcess"/>
    <dgm:cxn modelId="{72E594A0-28C9-4F18-9F17-2783D0096867}" type="presParOf" srcId="{597F930B-1BE1-4B7A-A19F-B771C1C9C454}" destId="{757954A9-B0F3-49C6-8C98-BCAAA4ED290C}" srcOrd="0" destOrd="0" presId="urn:microsoft.com/office/officeart/2009/3/layout/RandomtoResultProcess"/>
    <dgm:cxn modelId="{D9AC2AB1-0F75-45E9-AE55-ADE019128570}" type="presParOf" srcId="{597F930B-1BE1-4B7A-A19F-B771C1C9C454}" destId="{037EF0D8-EE4D-4B91-A150-0D18342618E2}" srcOrd="1" destOrd="0" presId="urn:microsoft.com/office/officeart/2009/3/layout/RandomtoResultProcess"/>
    <dgm:cxn modelId="{599C736C-B8F4-4BB8-BA4A-3FEFF6D42736}" type="presParOf" srcId="{9C1794A6-163D-4D59-A26A-F613D5664216}" destId="{A2C0C8D5-1A4D-486F-B1B4-CD6460A0FD29}" srcOrd="5" destOrd="0" presId="urn:microsoft.com/office/officeart/2009/3/layout/RandomtoResultProcess"/>
    <dgm:cxn modelId="{070186C0-DBC7-43EB-9E1C-0C0E0B3E770F}" type="presParOf" srcId="{A2C0C8D5-1A4D-486F-B1B4-CD6460A0FD29}" destId="{95C0D820-DE5F-407C-B70D-29873ACB632B}" srcOrd="0" destOrd="0" presId="urn:microsoft.com/office/officeart/2009/3/layout/RandomtoResultProcess"/>
    <dgm:cxn modelId="{D116D953-AB59-4F05-935E-74D9457AF5BE}" type="presParOf" srcId="{A2C0C8D5-1A4D-486F-B1B4-CD6460A0FD29}" destId="{10361C3B-8F5D-4D8D-8229-3D21DDED7676}" srcOrd="1" destOrd="0" presId="urn:microsoft.com/office/officeart/2009/3/layout/RandomtoResultProcess"/>
    <dgm:cxn modelId="{4EB3B1EC-2A2F-4B63-B151-24C2DAFFF361}" type="presParOf" srcId="{9C1794A6-163D-4D59-A26A-F613D5664216}" destId="{DB18D185-2205-457B-AFBC-FCCFC454D458}" srcOrd="6" destOrd="0" presId="urn:microsoft.com/office/officeart/2009/3/layout/RandomtoResultProcess"/>
    <dgm:cxn modelId="{EAA168B8-D6B2-4FD2-A724-902ADF6A0B50}" type="presParOf" srcId="{DB18D185-2205-457B-AFBC-FCCFC454D458}" destId="{163B04C6-F5BB-4619-968A-C4FF5FC55E1E}" srcOrd="0" destOrd="0" presId="urn:microsoft.com/office/officeart/2009/3/layout/RandomtoResultProcess"/>
    <dgm:cxn modelId="{0C452189-1033-4E5E-BFDF-40E4F5781F9B}" type="presParOf" srcId="{DB18D185-2205-457B-AFBC-FCCFC454D458}" destId="{6D736707-CA7C-4780-AF60-35403D530045}" srcOrd="1" destOrd="0" presId="urn:microsoft.com/office/officeart/2009/3/layout/RandomtoResultProcess"/>
    <dgm:cxn modelId="{9E82F47B-DD23-4537-A143-01C6EDE8FAFB}" type="presParOf" srcId="{9C1794A6-163D-4D59-A26A-F613D5664216}" destId="{EEB77EF9-4C2B-4F45-943C-F05C0D75B159}" srcOrd="7" destOrd="0" presId="urn:microsoft.com/office/officeart/2009/3/layout/RandomtoResultProcess"/>
    <dgm:cxn modelId="{A4C772F5-B500-40C9-8B17-BC79FDD465E3}" type="presParOf" srcId="{EEB77EF9-4C2B-4F45-943C-F05C0D75B159}" destId="{5588BBE8-AE6C-4FDD-9CB3-AF609B6D8A99}" srcOrd="0" destOrd="0" presId="urn:microsoft.com/office/officeart/2009/3/layout/RandomtoResultProcess"/>
    <dgm:cxn modelId="{84C18092-314F-4C61-956C-23E3FFB7FEDB}" type="presParOf" srcId="{EEB77EF9-4C2B-4F45-943C-F05C0D75B159}" destId="{C7E07DA8-FF1C-4946-BA32-8E48E64F118D}" srcOrd="1" destOrd="0" presId="urn:microsoft.com/office/officeart/2009/3/layout/RandomtoResultProcess"/>
    <dgm:cxn modelId="{A3DD879F-7056-4D45-BD9E-E68A13C8619D}" type="presParOf" srcId="{9C1794A6-163D-4D59-A26A-F613D5664216}" destId="{163CCB58-AF67-48C4-A7C1-DD2C539A0DD8}" srcOrd="8" destOrd="0" presId="urn:microsoft.com/office/officeart/2009/3/layout/RandomtoResultProcess"/>
    <dgm:cxn modelId="{C315A60F-CF96-4A8F-B6EE-66A3D516CEA5}" type="presParOf" srcId="{163CCB58-AF67-48C4-A7C1-DD2C539A0DD8}" destId="{DC0D2D1F-F7B8-4EA3-85BD-4E1DA3A184C1}" srcOrd="0" destOrd="0" presId="urn:microsoft.com/office/officeart/2009/3/layout/RandomtoResultProcess"/>
    <dgm:cxn modelId="{7281EBBE-D379-4C41-8FD5-8F65393F4AD0}" type="presParOf" srcId="{163CCB58-AF67-48C4-A7C1-DD2C539A0DD8}" destId="{44817F93-5EC1-45E9-88AF-B88D4F6BD4B6}" srcOrd="1" destOrd="0" presId="urn:microsoft.com/office/officeart/2009/3/layout/RandomtoResultProcess"/>
    <dgm:cxn modelId="{88B1D415-0A42-425C-BB2E-615394E2C490}" type="presParOf" srcId="{9C1794A6-163D-4D59-A26A-F613D5664216}" destId="{4C9F4EAB-FE5C-4816-BFB1-556441645999}" srcOrd="9" destOrd="0" presId="urn:microsoft.com/office/officeart/2009/3/layout/RandomtoResultProcess"/>
    <dgm:cxn modelId="{07F53DAD-2E54-4176-8B6E-4EC568F54702}" type="presParOf" srcId="{4C9F4EAB-FE5C-4816-BFB1-556441645999}" destId="{6E3FF652-DA4C-44E9-A161-B9CB5929627F}" srcOrd="0" destOrd="0" presId="urn:microsoft.com/office/officeart/2009/3/layout/RandomtoResultProcess"/>
    <dgm:cxn modelId="{E0D460F8-C30D-4794-B0FA-81B7FD659943}" type="presParOf" srcId="{4C9F4EAB-FE5C-4816-BFB1-556441645999}" destId="{075FB38A-E3A2-44F6-82F6-4B217BFA6694}" srcOrd="1" destOrd="0" presId="urn:microsoft.com/office/officeart/2009/3/layout/RandomtoResultProcess"/>
    <dgm:cxn modelId="{929DF567-86EC-4FA5-849E-6142A7558FF8}" type="presParOf" srcId="{9C1794A6-163D-4D59-A26A-F613D5664216}" destId="{F1004919-5B05-409C-BC37-A60F837C0B5C}" srcOrd="10" destOrd="0" presId="urn:microsoft.com/office/officeart/2009/3/layout/RandomtoResultProcess"/>
    <dgm:cxn modelId="{0AB888D1-ACBD-46BC-8197-92E77A918071}" type="presParOf" srcId="{F1004919-5B05-409C-BC37-A60F837C0B5C}" destId="{82CC0042-52F6-4715-B5A0-59686BF6B2FC}" srcOrd="0" destOrd="0" presId="urn:microsoft.com/office/officeart/2009/3/layout/RandomtoResultProcess"/>
    <dgm:cxn modelId="{7EDEF74C-655E-46CB-93F6-296C147ED475}" type="presParOf" srcId="{F1004919-5B05-409C-BC37-A60F837C0B5C}" destId="{499B5BC9-C512-4AD8-B9BD-724C6C5F059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C10D-5E01-4B5C-913F-78D0D8B368D8}">
      <dsp:nvSpPr>
        <dsp:cNvPr id="0" name=""/>
        <dsp:cNvSpPr/>
      </dsp:nvSpPr>
      <dsp:spPr>
        <a:xfrm>
          <a:off x="123640" y="1050538"/>
          <a:ext cx="1794989" cy="59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123640" y="1050538"/>
        <a:ext cx="1794989" cy="591530"/>
      </dsp:txXfrm>
    </dsp:sp>
    <dsp:sp modelId="{4A340142-2703-4A81-AF5D-29264972C002}">
      <dsp:nvSpPr>
        <dsp:cNvPr id="0" name=""/>
        <dsp:cNvSpPr/>
      </dsp:nvSpPr>
      <dsp:spPr>
        <a:xfrm>
          <a:off x="121600" y="870632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C8A3A-25C4-42AB-8F85-FEEF614572DD}">
      <dsp:nvSpPr>
        <dsp:cNvPr id="0" name=""/>
        <dsp:cNvSpPr/>
      </dsp:nvSpPr>
      <dsp:spPr>
        <a:xfrm>
          <a:off x="221549" y="670735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FCA1B-94A0-444E-BA0D-511252B883B2}">
      <dsp:nvSpPr>
        <dsp:cNvPr id="0" name=""/>
        <dsp:cNvSpPr/>
      </dsp:nvSpPr>
      <dsp:spPr>
        <a:xfrm>
          <a:off x="461424" y="710714"/>
          <a:ext cx="224373" cy="22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4B26-0D0F-4202-B613-46958ED4F5C2}">
      <dsp:nvSpPr>
        <dsp:cNvPr id="0" name=""/>
        <dsp:cNvSpPr/>
      </dsp:nvSpPr>
      <dsp:spPr>
        <a:xfrm>
          <a:off x="661321" y="490828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DAEA1-6B51-47FB-9927-15CCE789750F}">
      <dsp:nvSpPr>
        <dsp:cNvPr id="0" name=""/>
        <dsp:cNvSpPr/>
      </dsp:nvSpPr>
      <dsp:spPr>
        <a:xfrm>
          <a:off x="921186" y="410870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0D57C-45E0-447E-993D-1D06988A231D}">
      <dsp:nvSpPr>
        <dsp:cNvPr id="0" name=""/>
        <dsp:cNvSpPr/>
      </dsp:nvSpPr>
      <dsp:spPr>
        <a:xfrm>
          <a:off x="1241021" y="550797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D400A-2C55-4A73-93B2-34FB50F5D1AD}">
      <dsp:nvSpPr>
        <dsp:cNvPr id="0" name=""/>
        <dsp:cNvSpPr/>
      </dsp:nvSpPr>
      <dsp:spPr>
        <a:xfrm>
          <a:off x="1440917" y="650745"/>
          <a:ext cx="224373" cy="22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CA85D-16AD-4636-85AF-22D59A8888C3}">
      <dsp:nvSpPr>
        <dsp:cNvPr id="0" name=""/>
        <dsp:cNvSpPr/>
      </dsp:nvSpPr>
      <dsp:spPr>
        <a:xfrm>
          <a:off x="1720773" y="870632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2DDB8-1F66-4FB5-ABC7-6D1DD67C68BC}">
      <dsp:nvSpPr>
        <dsp:cNvPr id="0" name=""/>
        <dsp:cNvSpPr/>
      </dsp:nvSpPr>
      <dsp:spPr>
        <a:xfrm>
          <a:off x="1840711" y="1090518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038A-0432-4546-86EF-08FD85F90737}">
      <dsp:nvSpPr>
        <dsp:cNvPr id="0" name=""/>
        <dsp:cNvSpPr/>
      </dsp:nvSpPr>
      <dsp:spPr>
        <a:xfrm>
          <a:off x="801249" y="670735"/>
          <a:ext cx="367156" cy="367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81329-554D-45AF-8641-5117647C256E}">
      <dsp:nvSpPr>
        <dsp:cNvPr id="0" name=""/>
        <dsp:cNvSpPr/>
      </dsp:nvSpPr>
      <dsp:spPr>
        <a:xfrm>
          <a:off x="21652" y="1430342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FA73F-6011-4D10-9137-1A019B1236E5}">
      <dsp:nvSpPr>
        <dsp:cNvPr id="0" name=""/>
        <dsp:cNvSpPr/>
      </dsp:nvSpPr>
      <dsp:spPr>
        <a:xfrm>
          <a:off x="141590" y="1610249"/>
          <a:ext cx="224373" cy="22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8DFB9-5A1C-4E91-9222-C0145DDC6AC5}">
      <dsp:nvSpPr>
        <dsp:cNvPr id="0" name=""/>
        <dsp:cNvSpPr/>
      </dsp:nvSpPr>
      <dsp:spPr>
        <a:xfrm>
          <a:off x="441435" y="1770166"/>
          <a:ext cx="326361" cy="326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76706-0EAD-4A54-8192-D29CF5BA9F27}">
      <dsp:nvSpPr>
        <dsp:cNvPr id="0" name=""/>
        <dsp:cNvSpPr/>
      </dsp:nvSpPr>
      <dsp:spPr>
        <a:xfrm>
          <a:off x="861218" y="2030032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A318-5BC7-4966-B1E0-3B25150AAD63}">
      <dsp:nvSpPr>
        <dsp:cNvPr id="0" name=""/>
        <dsp:cNvSpPr/>
      </dsp:nvSpPr>
      <dsp:spPr>
        <a:xfrm>
          <a:off x="941176" y="1770166"/>
          <a:ext cx="224373" cy="22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21D3B-F474-4AA4-986F-C89422FB966F}">
      <dsp:nvSpPr>
        <dsp:cNvPr id="0" name=""/>
        <dsp:cNvSpPr/>
      </dsp:nvSpPr>
      <dsp:spPr>
        <a:xfrm>
          <a:off x="1141073" y="2050021"/>
          <a:ext cx="142783" cy="14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43563-8E0F-4602-BC73-14EEC620FFFC}">
      <dsp:nvSpPr>
        <dsp:cNvPr id="0" name=""/>
        <dsp:cNvSpPr/>
      </dsp:nvSpPr>
      <dsp:spPr>
        <a:xfrm>
          <a:off x="1320980" y="1730187"/>
          <a:ext cx="326361" cy="326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7373-DADD-4E37-8B20-B0109F6BA349}">
      <dsp:nvSpPr>
        <dsp:cNvPr id="0" name=""/>
        <dsp:cNvSpPr/>
      </dsp:nvSpPr>
      <dsp:spPr>
        <a:xfrm>
          <a:off x="1760752" y="1650228"/>
          <a:ext cx="224373" cy="22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E333A-AA8D-4370-B317-7B89BDD5182A}">
      <dsp:nvSpPr>
        <dsp:cNvPr id="0" name=""/>
        <dsp:cNvSpPr/>
      </dsp:nvSpPr>
      <dsp:spPr>
        <a:xfrm>
          <a:off x="1961983" y="710382"/>
          <a:ext cx="658953" cy="1258014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EFEF1-F336-498B-8A00-633B27D3EEC4}">
      <dsp:nvSpPr>
        <dsp:cNvPr id="0" name=""/>
        <dsp:cNvSpPr/>
      </dsp:nvSpPr>
      <dsp:spPr>
        <a:xfrm>
          <a:off x="2644079" y="710993"/>
          <a:ext cx="1797145" cy="125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</a:rPr>
            <a:t>Extract</a:t>
          </a:r>
          <a:r>
            <a:rPr lang="en-GB" sz="2000" kern="1200" dirty="0"/>
            <a:t> the Kinect data into Python </a:t>
          </a:r>
          <a:r>
            <a:rPr lang="en-GB" sz="2000" kern="1200" dirty="0" err="1"/>
            <a:t>Dataframes</a:t>
          </a:r>
          <a:endParaRPr lang="en-GB" sz="2000" kern="1200" dirty="0"/>
        </a:p>
      </dsp:txBody>
      <dsp:txXfrm>
        <a:off x="2644079" y="710993"/>
        <a:ext cx="1797145" cy="1258002"/>
      </dsp:txXfrm>
    </dsp:sp>
    <dsp:sp modelId="{B309DA3A-6FF1-4638-8D1C-90740B069826}">
      <dsp:nvSpPr>
        <dsp:cNvPr id="0" name=""/>
        <dsp:cNvSpPr/>
      </dsp:nvSpPr>
      <dsp:spPr>
        <a:xfrm>
          <a:off x="4441225" y="710382"/>
          <a:ext cx="658953" cy="1258014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54A9-B0F3-49C6-8C98-BCAAA4ED290C}">
      <dsp:nvSpPr>
        <dsp:cNvPr id="0" name=""/>
        <dsp:cNvSpPr/>
      </dsp:nvSpPr>
      <dsp:spPr>
        <a:xfrm>
          <a:off x="5100179" y="710993"/>
          <a:ext cx="1797145" cy="125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</a:rPr>
            <a:t>Partition</a:t>
          </a:r>
          <a:r>
            <a:rPr lang="en-GB" sz="2000" kern="1200" dirty="0"/>
            <a:t> the set into individual repetitions</a:t>
          </a:r>
        </a:p>
      </dsp:txBody>
      <dsp:txXfrm>
        <a:off x="5100179" y="710993"/>
        <a:ext cx="1797145" cy="1258002"/>
      </dsp:txXfrm>
    </dsp:sp>
    <dsp:sp modelId="{95C0D820-DE5F-407C-B70D-29873ACB632B}">
      <dsp:nvSpPr>
        <dsp:cNvPr id="0" name=""/>
        <dsp:cNvSpPr/>
      </dsp:nvSpPr>
      <dsp:spPr>
        <a:xfrm>
          <a:off x="6897325" y="710382"/>
          <a:ext cx="658953" cy="1258014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B04C6-F5BB-4619-968A-C4FF5FC55E1E}">
      <dsp:nvSpPr>
        <dsp:cNvPr id="0" name=""/>
        <dsp:cNvSpPr/>
      </dsp:nvSpPr>
      <dsp:spPr>
        <a:xfrm>
          <a:off x="7556278" y="710993"/>
          <a:ext cx="1797145" cy="125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</a:rPr>
            <a:t>Construct</a:t>
          </a:r>
          <a:r>
            <a:rPr lang="en-GB" sz="2000" kern="1200" dirty="0"/>
            <a:t> a feature vector for each repetition</a:t>
          </a:r>
        </a:p>
      </dsp:txBody>
      <dsp:txXfrm>
        <a:off x="7556278" y="710993"/>
        <a:ext cx="1797145" cy="1258002"/>
      </dsp:txXfrm>
    </dsp:sp>
    <dsp:sp modelId="{5588BBE8-AE6C-4FDD-9CB3-AF609B6D8A99}">
      <dsp:nvSpPr>
        <dsp:cNvPr id="0" name=""/>
        <dsp:cNvSpPr/>
      </dsp:nvSpPr>
      <dsp:spPr>
        <a:xfrm>
          <a:off x="9353424" y="710382"/>
          <a:ext cx="658953" cy="1258014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2D1F-F7B8-4EA3-85BD-4E1DA3A184C1}">
      <dsp:nvSpPr>
        <dsp:cNvPr id="0" name=""/>
        <dsp:cNvSpPr/>
      </dsp:nvSpPr>
      <dsp:spPr>
        <a:xfrm>
          <a:off x="10012378" y="710993"/>
          <a:ext cx="1797145" cy="125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</a:rPr>
            <a:t>Learn</a:t>
          </a:r>
          <a:r>
            <a:rPr lang="en-GB" sz="2000" kern="1200" dirty="0"/>
            <a:t> a model to detect mistakes</a:t>
          </a:r>
        </a:p>
      </dsp:txBody>
      <dsp:txXfrm>
        <a:off x="10012378" y="710993"/>
        <a:ext cx="1797145" cy="1258002"/>
      </dsp:txXfrm>
    </dsp:sp>
    <dsp:sp modelId="{6E3FF652-DA4C-44E9-A161-B9CB5929627F}">
      <dsp:nvSpPr>
        <dsp:cNvPr id="0" name=""/>
        <dsp:cNvSpPr/>
      </dsp:nvSpPr>
      <dsp:spPr>
        <a:xfrm>
          <a:off x="11809524" y="710382"/>
          <a:ext cx="658953" cy="1258014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C0042-52F6-4715-B5A0-59686BF6B2FC}">
      <dsp:nvSpPr>
        <dsp:cNvPr id="0" name=""/>
        <dsp:cNvSpPr/>
      </dsp:nvSpPr>
      <dsp:spPr>
        <a:xfrm>
          <a:off x="12540363" y="606417"/>
          <a:ext cx="1527574" cy="1527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12764071" y="830125"/>
        <a:ext cx="1080158" cy="1080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3852-2A80-4CA8-B4E9-449DA63EADFB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4FD5-2DE0-4FC9-8B20-692730EA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url</a:t>
            </a:r>
            <a:r>
              <a:rPr lang="en-GB" dirty="0"/>
              <a:t> for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26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the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Possibly skip this for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8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methodology slide</a:t>
            </a:r>
          </a:p>
          <a:p>
            <a:r>
              <a:rPr lang="en-GB" dirty="0"/>
              <a:t>Drop rule example</a:t>
            </a:r>
          </a:p>
          <a:p>
            <a:r>
              <a:rPr lang="en-GB" dirty="0"/>
              <a:t>Explain the cross validation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8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methodology slide</a:t>
            </a:r>
          </a:p>
          <a:p>
            <a:r>
              <a:rPr lang="en-GB" dirty="0"/>
              <a:t>Drop rule example</a:t>
            </a:r>
          </a:p>
          <a:p>
            <a:r>
              <a:rPr lang="en-GB" dirty="0"/>
              <a:t>Explain the cross validation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2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methodology slide</a:t>
            </a:r>
          </a:p>
          <a:p>
            <a:r>
              <a:rPr lang="en-GB" dirty="0"/>
              <a:t>Drop rule example</a:t>
            </a:r>
          </a:p>
          <a:p>
            <a:r>
              <a:rPr lang="en-GB" dirty="0"/>
              <a:t>Explain the cross validation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10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methodology slide</a:t>
            </a:r>
          </a:p>
          <a:p>
            <a:r>
              <a:rPr lang="en-GB" dirty="0"/>
              <a:t>Drop rule example</a:t>
            </a:r>
          </a:p>
          <a:p>
            <a:r>
              <a:rPr lang="en-GB" dirty="0"/>
              <a:t>Explain the cross validation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table with bar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table with bar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00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dropped for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31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dropped for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url</a:t>
            </a:r>
            <a:r>
              <a:rPr lang="en-GB" dirty="0"/>
              <a:t> for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39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dropped for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0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url</a:t>
            </a:r>
            <a:r>
              <a:rPr lang="en-GB" dirty="0"/>
              <a:t> for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7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url</a:t>
            </a:r>
            <a:r>
              <a:rPr lang="en-GB" dirty="0"/>
              <a:t> for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insight: return to stable position between repetitions</a:t>
            </a:r>
          </a:p>
          <a:p>
            <a:r>
              <a:rPr lang="en-GB" dirty="0"/>
              <a:t>idea: use reference stick figure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7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insight: return to stable position between repetitions</a:t>
            </a:r>
          </a:p>
          <a:p>
            <a:r>
              <a:rPr lang="en-GB" dirty="0"/>
              <a:t>idea: use reference stick figure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9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insight: return to stable position between repetitions</a:t>
            </a:r>
          </a:p>
          <a:p>
            <a:r>
              <a:rPr lang="en-GB" dirty="0"/>
              <a:t>idea: use reference stick figure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1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problems with this data.</a:t>
            </a:r>
          </a:p>
          <a:p>
            <a:pPr marL="0" indent="0">
              <a:buNone/>
            </a:pPr>
            <a:r>
              <a:rPr lang="en-GB" dirty="0"/>
              <a:t>1.  It is </a:t>
            </a:r>
            <a:r>
              <a:rPr lang="en-GB" dirty="0" err="1"/>
              <a:t>heterogenial</a:t>
            </a:r>
            <a:r>
              <a:rPr lang="en-GB" dirty="0"/>
              <a:t> in location, orientation, subject size.</a:t>
            </a:r>
          </a:p>
          <a:p>
            <a:pPr marL="228600" indent="-228600">
              <a:buAutoNum type="arabicPeriod" startAt="2"/>
            </a:pPr>
            <a:r>
              <a:rPr lang="en-GB" dirty="0"/>
              <a:t>Subjects execute at different speeds. Time series have no fixed size.</a:t>
            </a:r>
          </a:p>
          <a:p>
            <a:pPr marL="0" indent="0">
              <a:buNone/>
            </a:pPr>
            <a:r>
              <a:rPr lang="en-GB" dirty="0"/>
              <a:t>Transformations are these to solve these problems.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9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problems with this data.</a:t>
            </a:r>
          </a:p>
          <a:p>
            <a:pPr marL="0" indent="0">
              <a:buNone/>
            </a:pPr>
            <a:r>
              <a:rPr lang="en-GB" dirty="0"/>
              <a:t>1.  It is </a:t>
            </a:r>
            <a:r>
              <a:rPr lang="en-GB" dirty="0" err="1"/>
              <a:t>heterogenial</a:t>
            </a:r>
            <a:r>
              <a:rPr lang="en-GB" dirty="0"/>
              <a:t> in location, orientation, subject size.</a:t>
            </a:r>
          </a:p>
          <a:p>
            <a:pPr marL="228600" indent="-228600">
              <a:buAutoNum type="arabicPeriod" startAt="2"/>
            </a:pPr>
            <a:r>
              <a:rPr lang="en-GB" dirty="0"/>
              <a:t>Subjects execute at different speeds. Time series have no fixed size.</a:t>
            </a:r>
          </a:p>
          <a:p>
            <a:pPr marL="0" indent="0">
              <a:buNone/>
            </a:pPr>
            <a:r>
              <a:rPr lang="en-GB" dirty="0"/>
              <a:t>Transformations are these to solve these problems.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4FD5-2DE0-4FC9-8B20-692730EAC78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4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GB" dirty="0"/>
              <a:t>AMIE: Automatic Monitoring</a:t>
            </a:r>
            <a:br>
              <a:rPr lang="en-GB" dirty="0"/>
            </a:br>
            <a:r>
              <a:rPr lang="en-GB" dirty="0"/>
              <a:t>of Indoor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602037"/>
            <a:ext cx="7575115" cy="2674071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</a:rPr>
              <a:t>Tom Decroos</a:t>
            </a:r>
            <a:r>
              <a:rPr lang="en-GB" sz="2400" dirty="0"/>
              <a:t>, Kurt </a:t>
            </a:r>
            <a:r>
              <a:rPr lang="en-GB" sz="2400" dirty="0" err="1"/>
              <a:t>Schütte</a:t>
            </a:r>
            <a:r>
              <a:rPr lang="en-GB" sz="2400" dirty="0"/>
              <a:t>, Tim Op De </a:t>
            </a:r>
            <a:r>
              <a:rPr lang="en-GB" sz="2400" dirty="0" err="1"/>
              <a:t>Beéck</a:t>
            </a:r>
            <a:r>
              <a:rPr lang="en-GB" sz="2400" dirty="0"/>
              <a:t>, </a:t>
            </a:r>
            <a:r>
              <a:rPr lang="en-GB" sz="2400" dirty="0" err="1"/>
              <a:t>Benedicte</a:t>
            </a:r>
            <a:r>
              <a:rPr lang="en-GB" sz="2400" dirty="0"/>
              <a:t> </a:t>
            </a:r>
            <a:r>
              <a:rPr lang="en-GB" sz="2400" dirty="0" err="1"/>
              <a:t>Vanwanseele</a:t>
            </a:r>
            <a:r>
              <a:rPr lang="en-GB" sz="2400" dirty="0"/>
              <a:t>, Jesse Davis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ECMLPKDD’18</a:t>
            </a:r>
          </a:p>
        </p:txBody>
      </p:sp>
    </p:spTree>
    <p:extLst>
      <p:ext uri="{BB962C8B-B14F-4D97-AF65-F5344CB8AC3E}">
        <p14:creationId xmlns:p14="http://schemas.microsoft.com/office/powerpoint/2010/main" val="138809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3C25-B2E9-4C46-8D0F-258C01A7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500"/>
            <a:ext cx="78867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Some papers discuss their model,</a:t>
            </a:r>
            <a:br>
              <a:rPr lang="en-GB" sz="3200" dirty="0"/>
            </a:br>
            <a:r>
              <a:rPr lang="en-GB" sz="3200" dirty="0"/>
              <a:t>but </a:t>
            </a:r>
            <a:r>
              <a:rPr lang="en-GB" sz="3200" dirty="0">
                <a:solidFill>
                  <a:srgbClr val="FF0000"/>
                </a:solidFill>
              </a:rPr>
              <a:t>not their 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06F5D-064C-4F16-9039-4AAA7E06911B}"/>
              </a:ext>
            </a:extLst>
          </p:cNvPr>
          <p:cNvSpPr txBox="1"/>
          <p:nvPr/>
        </p:nvSpPr>
        <p:spPr>
          <a:xfrm>
            <a:off x="628650" y="1629182"/>
            <a:ext cx="8402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Anton et al.: </a:t>
            </a:r>
            <a:r>
              <a:rPr lang="en-GB" sz="2400" dirty="0"/>
              <a:t>A Kinect-based telerehabilitation system</a:t>
            </a:r>
          </a:p>
          <a:p>
            <a:r>
              <a:rPr lang="en-GB" sz="2400" b="1" dirty="0"/>
              <a:t>Tang et al.: </a:t>
            </a:r>
            <a:r>
              <a:rPr lang="en-GB" sz="2400" dirty="0" err="1"/>
              <a:t>Physio@home</a:t>
            </a:r>
            <a:r>
              <a:rPr lang="en-GB" sz="2400" dirty="0"/>
              <a:t>: Exploring visual guidance and feedback techniques for physiotherapy exercises</a:t>
            </a:r>
          </a:p>
          <a:p>
            <a:r>
              <a:rPr lang="en-GB" sz="2400" b="1" dirty="0"/>
              <a:t>Zhao et al.: </a:t>
            </a:r>
            <a:r>
              <a:rPr lang="en-GB" sz="2400" dirty="0"/>
              <a:t>A Kinect-based rehabilitation exercise monitoring and guidance system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A2A43-F7BF-4C57-9F2E-C34D688FF3ED}"/>
              </a:ext>
            </a:extLst>
          </p:cNvPr>
          <p:cNvSpPr txBox="1">
            <a:spLocks/>
          </p:cNvSpPr>
          <p:nvPr/>
        </p:nvSpPr>
        <p:spPr>
          <a:xfrm>
            <a:off x="628650" y="3864776"/>
            <a:ext cx="8265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Some papers discuss their experiments,</a:t>
            </a:r>
            <a:br>
              <a:rPr lang="en-GB" sz="3200" dirty="0"/>
            </a:br>
            <a:r>
              <a:rPr lang="en-GB" sz="3200" dirty="0"/>
              <a:t>but </a:t>
            </a:r>
            <a:r>
              <a:rPr lang="en-GB" sz="3200" dirty="0">
                <a:solidFill>
                  <a:srgbClr val="FF0000"/>
                </a:solidFill>
              </a:rPr>
              <a:t>not their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C2A57-1A08-46D4-96CE-CE6A683B0070}"/>
              </a:ext>
            </a:extLst>
          </p:cNvPr>
          <p:cNvSpPr txBox="1"/>
          <p:nvPr/>
        </p:nvSpPr>
        <p:spPr>
          <a:xfrm>
            <a:off x="628650" y="5190339"/>
            <a:ext cx="79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Komatireddy</a:t>
            </a:r>
            <a:r>
              <a:rPr lang="en-GB" sz="2400" b="1" dirty="0"/>
              <a:t> et al.: </a:t>
            </a:r>
            <a:r>
              <a:rPr lang="en-GB" sz="2400" dirty="0"/>
              <a:t>Quality and quantity of rehabilitation exercises delivered by a 3D motion controlled camera.</a:t>
            </a:r>
          </a:p>
        </p:txBody>
      </p:sp>
    </p:spTree>
    <p:extLst>
      <p:ext uri="{BB962C8B-B14F-4D97-AF65-F5344CB8AC3E}">
        <p14:creationId xmlns:p14="http://schemas.microsoft.com/office/powerpoint/2010/main" val="24263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087-DA5E-475B-8725-A0269FC1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8190231" cy="685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Related work</a:t>
            </a:r>
            <a:endParaRPr lang="en-GB" i="1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>
                <a:solidFill>
                  <a:srgbClr val="FF0000"/>
                </a:solidFill>
              </a:rPr>
              <a:t>Collected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Our 4-step 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Experiments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AFD92-9C88-4279-83F8-A1A39E3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839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E2E-7EE4-457E-866E-E075AB4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Collected data: 3 exercise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12C9F-D8A7-4396-9437-23E1C5E60BDF}"/>
              </a:ext>
            </a:extLst>
          </p:cNvPr>
          <p:cNvSpPr txBox="1"/>
          <p:nvPr/>
        </p:nvSpPr>
        <p:spPr>
          <a:xfrm>
            <a:off x="1072342" y="169068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Squat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27110-7DE2-4918-A1D2-E65EBFCF4C3A}"/>
              </a:ext>
            </a:extLst>
          </p:cNvPr>
          <p:cNvSpPr txBox="1"/>
          <p:nvPr/>
        </p:nvSpPr>
        <p:spPr>
          <a:xfrm>
            <a:off x="3224118" y="1700705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Forward lunge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8B7FA-1E4C-479C-9FCE-DDB957C47BB5}"/>
              </a:ext>
            </a:extLst>
          </p:cNvPr>
          <p:cNvSpPr txBox="1"/>
          <p:nvPr/>
        </p:nvSpPr>
        <p:spPr>
          <a:xfrm>
            <a:off x="6517687" y="1670659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Side lunge</a:t>
            </a:r>
          </a:p>
        </p:txBody>
      </p:sp>
      <p:pic>
        <p:nvPicPr>
          <p:cNvPr id="12" name="Picture 6" descr="benefits of squatting">
            <a:extLst>
              <a:ext uri="{FF2B5EF4-FFF2-40B4-BE49-F238E27FC236}">
                <a16:creationId xmlns:a16="http://schemas.microsoft.com/office/drawing/2014/main" id="{5CF25BF7-65E4-4DAB-A724-D1F5A6B9C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t="3012" r="25758" b="1291"/>
          <a:stretch/>
        </p:blipFill>
        <p:spPr bwMode="auto">
          <a:xfrm>
            <a:off x="204930" y="2405682"/>
            <a:ext cx="2676699" cy="29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ris Freytag demonstrates Alternating Forward Lunges">
            <a:extLst>
              <a:ext uri="{FF2B5EF4-FFF2-40B4-BE49-F238E27FC236}">
                <a16:creationId xmlns:a16="http://schemas.microsoft.com/office/drawing/2014/main" id="{9423C942-9F43-43E5-B381-AC2E3B718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2" t="19716"/>
          <a:stretch/>
        </p:blipFill>
        <p:spPr bwMode="auto">
          <a:xfrm>
            <a:off x="3278887" y="2193879"/>
            <a:ext cx="2193150" cy="31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de lunge">
            <a:extLst>
              <a:ext uri="{FF2B5EF4-FFF2-40B4-BE49-F238E27FC236}">
                <a16:creationId xmlns:a16="http://schemas.microsoft.com/office/drawing/2014/main" id="{33218C4B-1F4E-47B3-B1C3-654869EB9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6" t="19233" r="14219" b="12545"/>
          <a:stretch/>
        </p:blipFill>
        <p:spPr bwMode="auto">
          <a:xfrm>
            <a:off x="6078165" y="2388679"/>
            <a:ext cx="2860905" cy="30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3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E2E-7EE4-457E-866E-E075AB4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Collected data: 3 mistake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7311C-9717-4D47-82B2-A90664F44723}"/>
              </a:ext>
            </a:extLst>
          </p:cNvPr>
          <p:cNvSpPr/>
          <p:nvPr/>
        </p:nvSpPr>
        <p:spPr>
          <a:xfrm>
            <a:off x="207818" y="2011371"/>
            <a:ext cx="2576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Knees over toes</a:t>
            </a:r>
          </a:p>
        </p:txBody>
      </p:sp>
      <p:pic>
        <p:nvPicPr>
          <p:cNvPr id="1026" name="Picture 2" descr="Image result for knees over toes">
            <a:extLst>
              <a:ext uri="{FF2B5EF4-FFF2-40B4-BE49-F238E27FC236}">
                <a16:creationId xmlns:a16="http://schemas.microsoft.com/office/drawing/2014/main" id="{08C87DDA-A52C-47B0-BAA6-A488ADDC0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0" t="14721" r="21658"/>
          <a:stretch/>
        </p:blipFill>
        <p:spPr bwMode="auto">
          <a:xfrm>
            <a:off x="207818" y="2711038"/>
            <a:ext cx="2576836" cy="266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BDD94E5-506F-4A3E-BA7E-5B9AD3128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3" t="4946" r="2982" b="21347"/>
          <a:stretch/>
        </p:blipFill>
        <p:spPr bwMode="auto">
          <a:xfrm>
            <a:off x="3068806" y="2711038"/>
            <a:ext cx="2723846" cy="26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orward trunk lean squat">
            <a:extLst>
              <a:ext uri="{FF2B5EF4-FFF2-40B4-BE49-F238E27FC236}">
                <a16:creationId xmlns:a16="http://schemas.microsoft.com/office/drawing/2014/main" id="{4C728C19-1AA8-4BFB-BDB2-44EF380A5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2848" r="23153" b="5325"/>
          <a:stretch/>
        </p:blipFill>
        <p:spPr bwMode="auto">
          <a:xfrm>
            <a:off x="5934727" y="2686482"/>
            <a:ext cx="2765471" cy="26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84A34-77BA-4939-A312-14720100C89C}"/>
              </a:ext>
            </a:extLst>
          </p:cNvPr>
          <p:cNvSpPr/>
          <p:nvPr/>
        </p:nvSpPr>
        <p:spPr>
          <a:xfrm>
            <a:off x="3068806" y="2011371"/>
            <a:ext cx="2723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Knock knees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450B7D-173C-4BD4-B99B-B1CF84A5B9FA}"/>
              </a:ext>
            </a:extLst>
          </p:cNvPr>
          <p:cNvSpPr/>
          <p:nvPr/>
        </p:nvSpPr>
        <p:spPr>
          <a:xfrm>
            <a:off x="5792652" y="2019947"/>
            <a:ext cx="3049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Forward trunk lean</a:t>
            </a:r>
          </a:p>
        </p:txBody>
      </p:sp>
    </p:spTree>
    <p:extLst>
      <p:ext uri="{BB962C8B-B14F-4D97-AF65-F5344CB8AC3E}">
        <p14:creationId xmlns:p14="http://schemas.microsoft.com/office/powerpoint/2010/main" val="186395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E2E-7EE4-457E-866E-E075AB4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Collected data: exercise sessions recorded by Kinect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7311C-9717-4D47-82B2-A90664F44723}"/>
              </a:ext>
            </a:extLst>
          </p:cNvPr>
          <p:cNvSpPr/>
          <p:nvPr/>
        </p:nvSpPr>
        <p:spPr>
          <a:xfrm>
            <a:off x="628650" y="2219188"/>
            <a:ext cx="8299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10 subjects performed 3 exercise types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0F59-F3D3-44B1-B466-3D7A47A592F5}"/>
              </a:ext>
            </a:extLst>
          </p:cNvPr>
          <p:cNvSpPr/>
          <p:nvPr/>
        </p:nvSpPr>
        <p:spPr>
          <a:xfrm>
            <a:off x="299883" y="6169708"/>
            <a:ext cx="608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https://dtai.cs.kuleuven.be/software/amie</a:t>
            </a:r>
          </a:p>
        </p:txBody>
      </p:sp>
    </p:spTree>
    <p:extLst>
      <p:ext uri="{BB962C8B-B14F-4D97-AF65-F5344CB8AC3E}">
        <p14:creationId xmlns:p14="http://schemas.microsoft.com/office/powerpoint/2010/main" val="30312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E2E-7EE4-457E-866E-E075AB4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Collected data: exercise sessions recorded by Kinect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7311C-9717-4D47-82B2-A90664F44723}"/>
              </a:ext>
            </a:extLst>
          </p:cNvPr>
          <p:cNvSpPr/>
          <p:nvPr/>
        </p:nvSpPr>
        <p:spPr>
          <a:xfrm>
            <a:off x="628650" y="2219188"/>
            <a:ext cx="82992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10 subjects performed 3 exercise types</a:t>
            </a:r>
          </a:p>
          <a:p>
            <a:endParaRPr lang="en-GB" sz="2800" dirty="0"/>
          </a:p>
          <a:p>
            <a:r>
              <a:rPr lang="en-GB" sz="2800" dirty="0"/>
              <a:t>Each exercise type consisted of: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3 correct repetition 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3 incorrect repetition sets</a:t>
            </a:r>
          </a:p>
          <a:p>
            <a:br>
              <a:rPr lang="en-GB" sz="2800" dirty="0"/>
            </a:b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0F59-F3D3-44B1-B466-3D7A47A592F5}"/>
              </a:ext>
            </a:extLst>
          </p:cNvPr>
          <p:cNvSpPr/>
          <p:nvPr/>
        </p:nvSpPr>
        <p:spPr>
          <a:xfrm>
            <a:off x="299883" y="6169708"/>
            <a:ext cx="608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https://dtai.cs.kuleuven.be/software/amie</a:t>
            </a:r>
          </a:p>
        </p:txBody>
      </p:sp>
    </p:spTree>
    <p:extLst>
      <p:ext uri="{BB962C8B-B14F-4D97-AF65-F5344CB8AC3E}">
        <p14:creationId xmlns:p14="http://schemas.microsoft.com/office/powerpoint/2010/main" val="232876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E2E-7EE4-457E-866E-E075AB4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Collected data: exercise sessions recorded by Kinect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7311C-9717-4D47-82B2-A90664F44723}"/>
              </a:ext>
            </a:extLst>
          </p:cNvPr>
          <p:cNvSpPr/>
          <p:nvPr/>
        </p:nvSpPr>
        <p:spPr>
          <a:xfrm>
            <a:off x="628650" y="2219188"/>
            <a:ext cx="82992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10 subjects performed 3 exercise types</a:t>
            </a:r>
          </a:p>
          <a:p>
            <a:endParaRPr lang="en-GB" sz="2800" dirty="0"/>
          </a:p>
          <a:p>
            <a:r>
              <a:rPr lang="en-GB" sz="2800" dirty="0"/>
              <a:t>Each exercise type consisted of: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3 correct repetition 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3 incorrect repetition sets</a:t>
            </a:r>
          </a:p>
          <a:p>
            <a:pPr marL="971550" lvl="1" indent="-514350">
              <a:buFont typeface="+mj-lt"/>
              <a:buAutoNum type="alphaLcParenR"/>
            </a:pPr>
            <a:endParaRPr lang="en-GB" sz="2800" dirty="0"/>
          </a:p>
          <a:p>
            <a:r>
              <a:rPr lang="en-GB" sz="2800" dirty="0"/>
              <a:t>Total = 10 x 3 x (3+3) = 180 labelled repetition sets</a:t>
            </a:r>
          </a:p>
          <a:p>
            <a:br>
              <a:rPr lang="en-GB" sz="2800" dirty="0"/>
            </a:b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0F59-F3D3-44B1-B466-3D7A47A592F5}"/>
              </a:ext>
            </a:extLst>
          </p:cNvPr>
          <p:cNvSpPr/>
          <p:nvPr/>
        </p:nvSpPr>
        <p:spPr>
          <a:xfrm>
            <a:off x="299883" y="6169708"/>
            <a:ext cx="608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https://dtai.cs.kuleuven.be/software/amie</a:t>
            </a:r>
          </a:p>
        </p:txBody>
      </p:sp>
    </p:spTree>
    <p:extLst>
      <p:ext uri="{BB962C8B-B14F-4D97-AF65-F5344CB8AC3E}">
        <p14:creationId xmlns:p14="http://schemas.microsoft.com/office/powerpoint/2010/main" val="136417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087-DA5E-475B-8725-A0269FC1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8190231" cy="685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Related work</a:t>
            </a:r>
            <a:endParaRPr lang="en-GB" i="1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Collected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>
                <a:solidFill>
                  <a:srgbClr val="FF0000"/>
                </a:solidFill>
              </a:rPr>
              <a:t>Our 4-step 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Experiments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AFD92-9C88-4279-83F8-A1A39E3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3269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C9D3-5660-4A98-A46E-DEECC88F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9833"/>
            <a:ext cx="7886700" cy="543713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Given: A set of X repetitions</a:t>
            </a:r>
          </a:p>
          <a:p>
            <a:pPr marL="0" indent="0">
              <a:buNone/>
            </a:pPr>
            <a:r>
              <a:rPr lang="en-GB" sz="2800" dirty="0"/>
              <a:t>Do: Identify mistakes in each repetition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Our 4-step approach: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C687CA9-9A81-404E-ADD1-042B240A3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64868"/>
              </p:ext>
            </p:extLst>
          </p:nvPr>
        </p:nvGraphicFramePr>
        <p:xfrm>
          <a:off x="-2647038" y="2859576"/>
          <a:ext cx="14161476" cy="260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50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8F48B-D342-4C2D-BEFF-96857452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8" y="2048137"/>
            <a:ext cx="5598325" cy="4121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6A65A-7C50-4173-8372-65095122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Extract the Kinect data </a:t>
            </a:r>
            <a:br>
              <a:rPr lang="en-GB" sz="3200" dirty="0"/>
            </a:br>
            <a:r>
              <a:rPr lang="en-GB" sz="3200" dirty="0"/>
              <a:t>into Python </a:t>
            </a:r>
            <a:r>
              <a:rPr lang="en-GB" sz="3200" dirty="0" err="1"/>
              <a:t>Dataframes</a:t>
            </a:r>
            <a:endParaRPr lang="en-GB" sz="3200" dirty="0"/>
          </a:p>
        </p:txBody>
      </p:sp>
      <p:pic>
        <p:nvPicPr>
          <p:cNvPr id="5" name="Picture 4" descr="A sign lit up at night&#10;&#10;Description generated with high confidence">
            <a:extLst>
              <a:ext uri="{FF2B5EF4-FFF2-40B4-BE49-F238E27FC236}">
                <a16:creationId xmlns:a16="http://schemas.microsoft.com/office/drawing/2014/main" id="{F0AFCD7E-709F-4E4D-B168-43B38A5C5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4" y="2464230"/>
            <a:ext cx="4221932" cy="349863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63B01D3-0E62-4BF6-88EF-B5D52B9B5558}"/>
              </a:ext>
            </a:extLst>
          </p:cNvPr>
          <p:cNvSpPr/>
          <p:nvPr/>
        </p:nvSpPr>
        <p:spPr>
          <a:xfrm rot="16200000">
            <a:off x="4089751" y="3718693"/>
            <a:ext cx="785309" cy="989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A4480-BFD0-4DBA-BAE3-D02D5A39D7A7}"/>
              </a:ext>
            </a:extLst>
          </p:cNvPr>
          <p:cNvSpPr txBox="1"/>
          <p:nvPr/>
        </p:nvSpPr>
        <p:spPr>
          <a:xfrm>
            <a:off x="5595835" y="1817304"/>
            <a:ext cx="313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25 (</a:t>
            </a:r>
            <a:r>
              <a:rPr lang="en-GB" sz="2400" dirty="0" err="1"/>
              <a:t>x,y,z</a:t>
            </a:r>
            <a:r>
              <a:rPr lang="en-GB" sz="2400" dirty="0"/>
              <a:t>) joints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5DA00-DA33-4B22-9213-77BA4AFC4A9B}"/>
              </a:ext>
            </a:extLst>
          </p:cNvPr>
          <p:cNvSpPr/>
          <p:nvPr/>
        </p:nvSpPr>
        <p:spPr>
          <a:xfrm>
            <a:off x="299883" y="6356522"/>
            <a:ext cx="608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https://dtai.cs.kuleuven.be/software/amie</a:t>
            </a:r>
          </a:p>
        </p:txBody>
      </p:sp>
    </p:spTree>
    <p:extLst>
      <p:ext uri="{BB962C8B-B14F-4D97-AF65-F5344CB8AC3E}">
        <p14:creationId xmlns:p14="http://schemas.microsoft.com/office/powerpoint/2010/main" val="239628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4686-546D-4EE0-869E-C91BBF7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People are becoming more active</a:t>
            </a:r>
          </a:p>
        </p:txBody>
      </p:sp>
      <p:pic>
        <p:nvPicPr>
          <p:cNvPr id="1028" name="Picture 4" descr="http://www.bredene-breed.be/wp-content/uploads/2018/02/starttorun.png">
            <a:extLst>
              <a:ext uri="{FF2B5EF4-FFF2-40B4-BE49-F238E27FC236}">
                <a16:creationId xmlns:a16="http://schemas.microsoft.com/office/drawing/2014/main" id="{A2A9A686-5A9D-4336-9AC1-5DE6DF94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4" y="2532513"/>
            <a:ext cx="2244036" cy="11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t's Move! (NARA)">
            <a:extLst>
              <a:ext uri="{FF2B5EF4-FFF2-40B4-BE49-F238E27FC236}">
                <a16:creationId xmlns:a16="http://schemas.microsoft.com/office/drawing/2014/main" id="{204A4641-B39D-424D-BACC-B767ABE3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6" y="4142607"/>
            <a:ext cx="1572492" cy="15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C3D4-D0FE-4886-A5AB-80145211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09527"/>
            <a:ext cx="4385836" cy="3599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B1DF9-2C90-4ED1-8CBE-9F8141AD21F0}"/>
              </a:ext>
            </a:extLst>
          </p:cNvPr>
          <p:cNvSpPr txBox="1"/>
          <p:nvPr/>
        </p:nvSpPr>
        <p:spPr>
          <a:xfrm>
            <a:off x="4555033" y="2363196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Participation rate of US citizens</a:t>
            </a:r>
          </a:p>
          <a:p>
            <a:r>
              <a:rPr lang="en-GB" dirty="0"/>
              <a:t>in fitness sports (running, cycling)</a:t>
            </a:r>
          </a:p>
        </p:txBody>
      </p:sp>
    </p:spTree>
    <p:extLst>
      <p:ext uri="{BB962C8B-B14F-4D97-AF65-F5344CB8AC3E}">
        <p14:creationId xmlns:p14="http://schemas.microsoft.com/office/powerpoint/2010/main" val="334701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DC1-E85A-4130-9D93-E78E8CC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Partition each set into</a:t>
            </a:r>
            <a:br>
              <a:rPr lang="en-GB" sz="3200" dirty="0"/>
            </a:br>
            <a:r>
              <a:rPr lang="en-GB" sz="3200" dirty="0"/>
              <a:t>individual repetitions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800D7-F4EC-4D18-826E-536E9AB35638}"/>
              </a:ext>
            </a:extLst>
          </p:cNvPr>
          <p:cNvSpPr txBox="1"/>
          <p:nvPr/>
        </p:nvSpPr>
        <p:spPr>
          <a:xfrm>
            <a:off x="628650" y="1751907"/>
            <a:ext cx="543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Key insight: </a:t>
            </a:r>
            <a:r>
              <a:rPr lang="en-GB" sz="2400" dirty="0"/>
              <a:t>people return to stable position between repetitions</a:t>
            </a:r>
          </a:p>
        </p:txBody>
      </p:sp>
    </p:spTree>
    <p:extLst>
      <p:ext uri="{BB962C8B-B14F-4D97-AF65-F5344CB8AC3E}">
        <p14:creationId xmlns:p14="http://schemas.microsoft.com/office/powerpoint/2010/main" val="379762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DC1-E85A-4130-9D93-E78E8CC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Partition each set into</a:t>
            </a:r>
            <a:br>
              <a:rPr lang="en-GB" sz="3200" dirty="0"/>
            </a:br>
            <a:r>
              <a:rPr lang="en-GB" sz="3200" dirty="0"/>
              <a:t>individual repetitions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26EF2-480D-46CA-807C-C2BC8D61B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2" t="25637" r="33774" b="21913"/>
          <a:stretch/>
        </p:blipFill>
        <p:spPr>
          <a:xfrm>
            <a:off x="6740036" y="1724723"/>
            <a:ext cx="1964652" cy="229459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BF967E1-7EBE-4993-8DD9-EE9F12F9B45C}"/>
              </a:ext>
            </a:extLst>
          </p:cNvPr>
          <p:cNvSpPr/>
          <p:nvPr/>
        </p:nvSpPr>
        <p:spPr>
          <a:xfrm>
            <a:off x="4572000" y="3382785"/>
            <a:ext cx="2256930" cy="830997"/>
          </a:xfrm>
          <a:prstGeom prst="wedgeRectCallout">
            <a:avLst>
              <a:gd name="adj1" fmla="val 65707"/>
              <a:gd name="adj2" fmla="val -38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Reference stick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800D7-F4EC-4D18-826E-536E9AB35638}"/>
              </a:ext>
            </a:extLst>
          </p:cNvPr>
          <p:cNvSpPr txBox="1"/>
          <p:nvPr/>
        </p:nvSpPr>
        <p:spPr>
          <a:xfrm>
            <a:off x="628650" y="1751907"/>
            <a:ext cx="543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Key insight: </a:t>
            </a:r>
            <a:r>
              <a:rPr lang="en-GB" sz="2400" dirty="0"/>
              <a:t>people return to stable position between repetitions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Idea: </a:t>
            </a:r>
            <a:r>
              <a:rPr lang="en-GB" sz="2400" dirty="0"/>
              <a:t>use a reference stick figure</a:t>
            </a:r>
          </a:p>
        </p:txBody>
      </p:sp>
    </p:spTree>
    <p:extLst>
      <p:ext uri="{BB962C8B-B14F-4D97-AF65-F5344CB8AC3E}">
        <p14:creationId xmlns:p14="http://schemas.microsoft.com/office/powerpoint/2010/main" val="280310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DC1-E85A-4130-9D93-E78E8CC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Partition each set into</a:t>
            </a:r>
            <a:br>
              <a:rPr lang="en-GB" sz="3200" dirty="0"/>
            </a:br>
            <a:r>
              <a:rPr lang="en-GB" sz="3200" dirty="0"/>
              <a:t>individual repetitions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B1BE95-ABE8-409C-9BB3-653391E0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" y="4053813"/>
            <a:ext cx="8011959" cy="2804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26EF2-480D-46CA-807C-C2BC8D61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2" t="25637" r="33774" b="21913"/>
          <a:stretch/>
        </p:blipFill>
        <p:spPr>
          <a:xfrm>
            <a:off x="6740036" y="1724723"/>
            <a:ext cx="1964652" cy="229459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BF967E1-7EBE-4993-8DD9-EE9F12F9B45C}"/>
              </a:ext>
            </a:extLst>
          </p:cNvPr>
          <p:cNvSpPr/>
          <p:nvPr/>
        </p:nvSpPr>
        <p:spPr>
          <a:xfrm>
            <a:off x="4572000" y="3382785"/>
            <a:ext cx="2256930" cy="830997"/>
          </a:xfrm>
          <a:prstGeom prst="wedgeRectCallout">
            <a:avLst>
              <a:gd name="adj1" fmla="val 65707"/>
              <a:gd name="adj2" fmla="val -38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Reference stick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800D7-F4EC-4D18-826E-536E9AB35638}"/>
              </a:ext>
            </a:extLst>
          </p:cNvPr>
          <p:cNvSpPr txBox="1"/>
          <p:nvPr/>
        </p:nvSpPr>
        <p:spPr>
          <a:xfrm>
            <a:off x="628650" y="1751907"/>
            <a:ext cx="543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Key insight: </a:t>
            </a:r>
            <a:r>
              <a:rPr lang="en-GB" sz="2400" dirty="0"/>
              <a:t>people return to stable position between repetitions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Idea: </a:t>
            </a:r>
            <a:r>
              <a:rPr lang="en-GB" sz="2400" dirty="0"/>
              <a:t>use a reference stick figure</a:t>
            </a:r>
          </a:p>
        </p:txBody>
      </p:sp>
    </p:spTree>
    <p:extLst>
      <p:ext uri="{BB962C8B-B14F-4D97-AF65-F5344CB8AC3E}">
        <p14:creationId xmlns:p14="http://schemas.microsoft.com/office/powerpoint/2010/main" val="148129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36BFFC4-5419-49B4-AD1B-1945789D7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1" t="33522" r="32878" b="29768"/>
          <a:stretch/>
        </p:blipFill>
        <p:spPr>
          <a:xfrm>
            <a:off x="7014501" y="3092319"/>
            <a:ext cx="1559679" cy="1483593"/>
          </a:xfrm>
          <a:prstGeom prst="rect">
            <a:avLst/>
          </a:prstGeom>
        </p:spPr>
      </p:pic>
      <p:pic>
        <p:nvPicPr>
          <p:cNvPr id="4" name="squat">
            <a:hlinkClick r:id="" action="ppaction://media"/>
            <a:extLst>
              <a:ext uri="{FF2B5EF4-FFF2-40B4-BE49-F238E27FC236}">
                <a16:creationId xmlns:a16="http://schemas.microsoft.com/office/drawing/2014/main" id="{14BB3297-3FA6-4C77-B48C-0153FBF79B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46007" y="1861830"/>
            <a:ext cx="4389438" cy="3408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5011906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800100" lvl="1" indent="-457200">
              <a:buAutoNum type="alphaLcParenR"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05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36BFFC4-5419-49B4-AD1B-1945789D7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1" t="33522" r="32878" b="29768"/>
          <a:stretch/>
        </p:blipFill>
        <p:spPr>
          <a:xfrm>
            <a:off x="7014501" y="3092319"/>
            <a:ext cx="1559679" cy="1483593"/>
          </a:xfrm>
          <a:prstGeom prst="rect">
            <a:avLst/>
          </a:prstGeom>
        </p:spPr>
      </p:pic>
      <p:pic>
        <p:nvPicPr>
          <p:cNvPr id="4" name="squat">
            <a:hlinkClick r:id="" action="ppaction://media"/>
            <a:extLst>
              <a:ext uri="{FF2B5EF4-FFF2-40B4-BE49-F238E27FC236}">
                <a16:creationId xmlns:a16="http://schemas.microsoft.com/office/drawing/2014/main" id="{14BB3297-3FA6-4C77-B48C-0153FBF79B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46007" y="1861830"/>
            <a:ext cx="4389438" cy="3408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5011906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Problems:</a:t>
            </a:r>
          </a:p>
          <a:p>
            <a:pPr marL="457200" indent="-457200">
              <a:buAutoNum type="alphaLcParenR"/>
            </a:pPr>
            <a:r>
              <a:rPr lang="en-GB" dirty="0">
                <a:solidFill>
                  <a:srgbClr val="FF0000"/>
                </a:solidFill>
              </a:rPr>
              <a:t>Heterogeneity</a:t>
            </a:r>
            <a:r>
              <a:rPr lang="en-GB" dirty="0"/>
              <a:t> in height, weight, location, orientation, …</a:t>
            </a:r>
          </a:p>
          <a:p>
            <a:pPr marL="457200" indent="-457200">
              <a:buAutoNum type="alphaLcParenR"/>
            </a:pPr>
            <a:r>
              <a:rPr lang="en-GB" dirty="0">
                <a:solidFill>
                  <a:srgbClr val="FF0000"/>
                </a:solidFill>
              </a:rPr>
              <a:t>Temporal</a:t>
            </a:r>
            <a:r>
              <a:rPr lang="en-GB" dirty="0"/>
              <a:t> data</a:t>
            </a:r>
          </a:p>
          <a:p>
            <a:pPr marL="800100" lvl="1" indent="-457200">
              <a:buAutoNum type="alphaLcParenR"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155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6035040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0C2C66A-CEE0-4371-BEFB-4E8205DF1D42}"/>
              </a:ext>
            </a:extLst>
          </p:cNvPr>
          <p:cNvSpPr/>
          <p:nvPr/>
        </p:nvSpPr>
        <p:spPr>
          <a:xfrm>
            <a:off x="119776" y="2696589"/>
            <a:ext cx="785309" cy="989703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396BCA-87B5-4AB5-9B20-5C86E3CDF00A}"/>
              </a:ext>
            </a:extLst>
          </p:cNvPr>
          <p:cNvCxnSpPr>
            <a:cxnSpLocks/>
          </p:cNvCxnSpPr>
          <p:nvPr/>
        </p:nvCxnSpPr>
        <p:spPr>
          <a:xfrm flipH="1">
            <a:off x="6431632" y="4372494"/>
            <a:ext cx="1030777" cy="16049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CF733D77-1331-4FB4-B454-B9370E29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4" t="22433" r="30880" b="22613"/>
          <a:stretch/>
        </p:blipFill>
        <p:spPr>
          <a:xfrm>
            <a:off x="4777219" y="1668760"/>
            <a:ext cx="4035491" cy="5002838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2B3E459-9C33-4FAD-A8AE-5704657E2A47}"/>
              </a:ext>
            </a:extLst>
          </p:cNvPr>
          <p:cNvSpPr/>
          <p:nvPr/>
        </p:nvSpPr>
        <p:spPr>
          <a:xfrm rot="6650220">
            <a:off x="6377541" y="3105276"/>
            <a:ext cx="372198" cy="353364"/>
          </a:xfrm>
          <a:prstGeom prst="arc">
            <a:avLst>
              <a:gd name="adj1" fmla="val 11620831"/>
              <a:gd name="adj2" fmla="val 2132916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6A3686-8E80-4BAD-8FF4-208E145CAAD9}"/>
              </a:ext>
            </a:extLst>
          </p:cNvPr>
          <p:cNvSpPr/>
          <p:nvPr/>
        </p:nvSpPr>
        <p:spPr>
          <a:xfrm rot="18368788">
            <a:off x="5833138" y="4799083"/>
            <a:ext cx="770599" cy="228951"/>
          </a:xfrm>
          <a:prstGeom prst="arc">
            <a:avLst>
              <a:gd name="adj1" fmla="val 11620831"/>
              <a:gd name="adj2" fmla="val 2132916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171AF88-49BE-4874-B020-3FBB734191D1}"/>
              </a:ext>
            </a:extLst>
          </p:cNvPr>
          <p:cNvSpPr/>
          <p:nvPr/>
        </p:nvSpPr>
        <p:spPr>
          <a:xfrm rot="14109245">
            <a:off x="7284274" y="4785415"/>
            <a:ext cx="1030776" cy="461665"/>
          </a:xfrm>
          <a:prstGeom prst="arc">
            <a:avLst>
              <a:gd name="adj1" fmla="val 11620831"/>
              <a:gd name="adj2" fmla="val 2132916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3BA7A-748D-4B66-BD0D-7537D35C4AA6}"/>
              </a:ext>
            </a:extLst>
          </p:cNvPr>
          <p:cNvSpPr/>
          <p:nvPr/>
        </p:nvSpPr>
        <p:spPr>
          <a:xfrm>
            <a:off x="905085" y="27759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Heterogeneity transform </a:t>
            </a:r>
          </a:p>
          <a:p>
            <a:r>
              <a:rPr lang="en-GB" sz="2400" dirty="0"/>
              <a:t>Compute joint angles</a:t>
            </a:r>
          </a:p>
        </p:txBody>
      </p:sp>
    </p:spTree>
    <p:extLst>
      <p:ext uri="{BB962C8B-B14F-4D97-AF65-F5344CB8AC3E}">
        <p14:creationId xmlns:p14="http://schemas.microsoft.com/office/powerpoint/2010/main" val="404004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6035040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7231C-DA39-4792-AC81-D6D10864D7A5}"/>
              </a:ext>
            </a:extLst>
          </p:cNvPr>
          <p:cNvSpPr/>
          <p:nvPr/>
        </p:nvSpPr>
        <p:spPr>
          <a:xfrm>
            <a:off x="274660" y="3716607"/>
            <a:ext cx="5241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= 30-D angle time series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333F77-D613-40E9-A526-513C6E2A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91" y="2622637"/>
            <a:ext cx="4259409" cy="284713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640A1A7F-C624-4DEA-AB9E-2804B035E169}"/>
              </a:ext>
            </a:extLst>
          </p:cNvPr>
          <p:cNvSpPr/>
          <p:nvPr/>
        </p:nvSpPr>
        <p:spPr>
          <a:xfrm>
            <a:off x="119776" y="2696589"/>
            <a:ext cx="785309" cy="989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DAB72-9D3C-4530-A12A-52822AE13FAD}"/>
              </a:ext>
            </a:extLst>
          </p:cNvPr>
          <p:cNvSpPr/>
          <p:nvPr/>
        </p:nvSpPr>
        <p:spPr>
          <a:xfrm>
            <a:off x="905085" y="27759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Heterogeneity transform </a:t>
            </a:r>
          </a:p>
          <a:p>
            <a:r>
              <a:rPr lang="en-GB" sz="2400" dirty="0"/>
              <a:t>Compute joint angles</a:t>
            </a:r>
          </a:p>
        </p:txBody>
      </p:sp>
    </p:spTree>
    <p:extLst>
      <p:ext uri="{BB962C8B-B14F-4D97-AF65-F5344CB8AC3E}">
        <p14:creationId xmlns:p14="http://schemas.microsoft.com/office/powerpoint/2010/main" val="180599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6035040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A756C4-18B7-46D8-8043-3B8FBB0A6A18}"/>
              </a:ext>
            </a:extLst>
          </p:cNvPr>
          <p:cNvSpPr txBox="1">
            <a:spLocks/>
          </p:cNvSpPr>
          <p:nvPr/>
        </p:nvSpPr>
        <p:spPr>
          <a:xfrm>
            <a:off x="6173839" y="3206967"/>
            <a:ext cx="2016862" cy="2717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Mean</a:t>
            </a:r>
          </a:p>
          <a:p>
            <a:pPr>
              <a:buFontTx/>
              <a:buChar char="-"/>
            </a:pPr>
            <a:r>
              <a:rPr lang="en-GB" sz="2800" dirty="0"/>
              <a:t>Std</a:t>
            </a:r>
          </a:p>
          <a:p>
            <a:pPr>
              <a:buFontTx/>
              <a:buChar char="-"/>
            </a:pPr>
            <a:r>
              <a:rPr lang="en-GB" sz="2800" dirty="0"/>
              <a:t>Min</a:t>
            </a:r>
          </a:p>
          <a:p>
            <a:pPr>
              <a:buFontTx/>
              <a:buChar char="-"/>
            </a:pPr>
            <a:r>
              <a:rPr lang="en-GB" sz="2800" dirty="0"/>
              <a:t>Max</a:t>
            </a:r>
          </a:p>
          <a:p>
            <a:pPr>
              <a:buFontTx/>
              <a:buChar char="-"/>
            </a:pPr>
            <a:r>
              <a:rPr lang="en-GB" sz="2800" dirty="0"/>
              <a:t>Median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3210C-6D9D-4DF6-BBF4-EE8AF2C682E0}"/>
              </a:ext>
            </a:extLst>
          </p:cNvPr>
          <p:cNvSpPr/>
          <p:nvPr/>
        </p:nvSpPr>
        <p:spPr>
          <a:xfrm>
            <a:off x="274660" y="3716607"/>
            <a:ext cx="5241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30-D angle time series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E1CA28E-C41F-45CE-B86B-6DB4D97CD489}"/>
              </a:ext>
            </a:extLst>
          </p:cNvPr>
          <p:cNvSpPr/>
          <p:nvPr/>
        </p:nvSpPr>
        <p:spPr>
          <a:xfrm>
            <a:off x="119776" y="2696589"/>
            <a:ext cx="785309" cy="989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EFC19-8AE7-433B-AB8E-A21915972699}"/>
              </a:ext>
            </a:extLst>
          </p:cNvPr>
          <p:cNvSpPr/>
          <p:nvPr/>
        </p:nvSpPr>
        <p:spPr>
          <a:xfrm>
            <a:off x="905085" y="27759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Heterogeneity transform </a:t>
            </a:r>
          </a:p>
          <a:p>
            <a:r>
              <a:rPr lang="en-GB" sz="2400" dirty="0"/>
              <a:t>Compute joint angles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4AFD411-1701-4B9C-9098-D6EB1F5F8B2F}"/>
              </a:ext>
            </a:extLst>
          </p:cNvPr>
          <p:cNvSpPr/>
          <p:nvPr/>
        </p:nvSpPr>
        <p:spPr>
          <a:xfrm>
            <a:off x="144355" y="4392657"/>
            <a:ext cx="785309" cy="989703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9D862-D503-41DA-86D4-AC474480A4A5}"/>
              </a:ext>
            </a:extLst>
          </p:cNvPr>
          <p:cNvSpPr/>
          <p:nvPr/>
        </p:nvSpPr>
        <p:spPr>
          <a:xfrm>
            <a:off x="929664" y="44720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Temporal transform </a:t>
            </a:r>
          </a:p>
          <a:p>
            <a:r>
              <a:rPr lang="en-GB" sz="2400" dirty="0"/>
              <a:t>Compute 5 summary</a:t>
            </a:r>
            <a:br>
              <a:rPr lang="en-GB" sz="2400" dirty="0"/>
            </a:br>
            <a:r>
              <a:rPr lang="en-GB" sz="2400" dirty="0"/>
              <a:t>statistics per angle</a:t>
            </a:r>
          </a:p>
        </p:txBody>
      </p:sp>
    </p:spTree>
    <p:extLst>
      <p:ext uri="{BB962C8B-B14F-4D97-AF65-F5344CB8AC3E}">
        <p14:creationId xmlns:p14="http://schemas.microsoft.com/office/powerpoint/2010/main" val="354382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D29-42AA-41CD-8265-2355C6E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Construct a feature vector</a:t>
            </a:r>
            <a:br>
              <a:rPr lang="en-GB" sz="3200" dirty="0"/>
            </a:br>
            <a:r>
              <a:rPr lang="en-GB" sz="3200" dirty="0"/>
              <a:t>for each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8C9-1D00-45C3-AFCD-2320C43B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690689"/>
            <a:ext cx="6035040" cy="470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Repetition</a:t>
            </a:r>
          </a:p>
          <a:p>
            <a:pPr marL="0" indent="0">
              <a:buNone/>
            </a:pPr>
            <a:r>
              <a:rPr lang="en-GB" sz="2800" dirty="0"/>
              <a:t>= stick figure time series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BAEE2-FE32-4075-B16F-283AF49C5572}"/>
              </a:ext>
            </a:extLst>
          </p:cNvPr>
          <p:cNvSpPr/>
          <p:nvPr/>
        </p:nvSpPr>
        <p:spPr>
          <a:xfrm>
            <a:off x="274660" y="5753704"/>
            <a:ext cx="5241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= 150-length feature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427FF-AD2E-4B81-9EBD-672F695F7BCB}"/>
              </a:ext>
            </a:extLst>
          </p:cNvPr>
          <p:cNvSpPr/>
          <p:nvPr/>
        </p:nvSpPr>
        <p:spPr>
          <a:xfrm>
            <a:off x="274660" y="3716607"/>
            <a:ext cx="5241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30-D angle time series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E2611F-81BF-4E10-B528-DF43FEA03D76}"/>
              </a:ext>
            </a:extLst>
          </p:cNvPr>
          <p:cNvSpPr/>
          <p:nvPr/>
        </p:nvSpPr>
        <p:spPr>
          <a:xfrm>
            <a:off x="119776" y="2696589"/>
            <a:ext cx="785309" cy="989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A7E44-BCDF-4CF7-9BC7-02C98E0484AD}"/>
              </a:ext>
            </a:extLst>
          </p:cNvPr>
          <p:cNvSpPr/>
          <p:nvPr/>
        </p:nvSpPr>
        <p:spPr>
          <a:xfrm>
            <a:off x="905085" y="27759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Heterogeneity transform: </a:t>
            </a:r>
          </a:p>
          <a:p>
            <a:r>
              <a:rPr lang="en-GB" sz="2400" dirty="0"/>
              <a:t>Compute joint angles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D101362-9D29-43D8-85FE-2F6B38CBA371}"/>
              </a:ext>
            </a:extLst>
          </p:cNvPr>
          <p:cNvSpPr/>
          <p:nvPr/>
        </p:nvSpPr>
        <p:spPr>
          <a:xfrm>
            <a:off x="144355" y="4392657"/>
            <a:ext cx="785309" cy="989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C3151-F347-43C8-9092-9389F64ACEB5}"/>
              </a:ext>
            </a:extLst>
          </p:cNvPr>
          <p:cNvSpPr/>
          <p:nvPr/>
        </p:nvSpPr>
        <p:spPr>
          <a:xfrm>
            <a:off x="929664" y="44720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Temporal transform: </a:t>
            </a:r>
          </a:p>
          <a:p>
            <a:r>
              <a:rPr lang="en-GB" sz="2400" dirty="0"/>
              <a:t>Compute 5 summary</a:t>
            </a:r>
            <a:br>
              <a:rPr lang="en-GB" sz="2400" dirty="0"/>
            </a:br>
            <a:r>
              <a:rPr lang="en-GB" sz="2400" dirty="0"/>
              <a:t>statistics per angle</a:t>
            </a:r>
          </a:p>
        </p:txBody>
      </p:sp>
    </p:spTree>
    <p:extLst>
      <p:ext uri="{BB962C8B-B14F-4D97-AF65-F5344CB8AC3E}">
        <p14:creationId xmlns:p14="http://schemas.microsoft.com/office/powerpoint/2010/main" val="2716269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Image result for side lunge">
            <a:extLst>
              <a:ext uri="{FF2B5EF4-FFF2-40B4-BE49-F238E27FC236}">
                <a16:creationId xmlns:a16="http://schemas.microsoft.com/office/drawing/2014/main" id="{74E735C0-705B-4991-BD0E-D5626C2BF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6" t="19233" r="14219" b="12545"/>
          <a:stretch/>
        </p:blipFill>
        <p:spPr bwMode="auto">
          <a:xfrm>
            <a:off x="6325770" y="2555538"/>
            <a:ext cx="2860905" cy="30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ris Freytag demonstrates Alternating Forward Lunges">
            <a:extLst>
              <a:ext uri="{FF2B5EF4-FFF2-40B4-BE49-F238E27FC236}">
                <a16:creationId xmlns:a16="http://schemas.microsoft.com/office/drawing/2014/main" id="{077264E2-08D3-4966-A661-5112ED45F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2" t="19716"/>
          <a:stretch/>
        </p:blipFill>
        <p:spPr bwMode="auto">
          <a:xfrm>
            <a:off x="3544894" y="2602084"/>
            <a:ext cx="2193150" cy="31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enefits of squatting">
            <a:extLst>
              <a:ext uri="{FF2B5EF4-FFF2-40B4-BE49-F238E27FC236}">
                <a16:creationId xmlns:a16="http://schemas.microsoft.com/office/drawing/2014/main" id="{E9ED7E34-82AC-446C-866F-B9A2779BF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t="3012" r="25758" b="1291"/>
          <a:stretch/>
        </p:blipFill>
        <p:spPr bwMode="auto">
          <a:xfrm>
            <a:off x="336664" y="2667597"/>
            <a:ext cx="2676699" cy="29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12B2A-D089-453E-80B1-5BB5CF0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Learn models</a:t>
            </a:r>
            <a:br>
              <a:rPr lang="en-GB" sz="3200" dirty="0"/>
            </a:br>
            <a:r>
              <a:rPr lang="en-GB" sz="3200" dirty="0"/>
              <a:t>Task 1: predict exercise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D40D-25C7-4290-A843-DB840E5BAE31}"/>
              </a:ext>
            </a:extLst>
          </p:cNvPr>
          <p:cNvSpPr txBox="1"/>
          <p:nvPr/>
        </p:nvSpPr>
        <p:spPr>
          <a:xfrm>
            <a:off x="1113905" y="1823156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Squat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358A6-F361-4802-846E-09A16113E529}"/>
              </a:ext>
            </a:extLst>
          </p:cNvPr>
          <p:cNvSpPr txBox="1"/>
          <p:nvPr/>
        </p:nvSpPr>
        <p:spPr>
          <a:xfrm>
            <a:off x="3495742" y="1825719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Forward lunge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C25A-BD99-4E35-82B1-35D340DA5735}"/>
              </a:ext>
            </a:extLst>
          </p:cNvPr>
          <p:cNvSpPr txBox="1"/>
          <p:nvPr/>
        </p:nvSpPr>
        <p:spPr>
          <a:xfrm>
            <a:off x="6921288" y="1831802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Side lunge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39CF6F-6AC0-4150-8125-36689CA105FE}"/>
              </a:ext>
            </a:extLst>
          </p:cNvPr>
          <p:cNvSpPr/>
          <p:nvPr/>
        </p:nvSpPr>
        <p:spPr>
          <a:xfrm>
            <a:off x="336664" y="2378104"/>
            <a:ext cx="2679009" cy="35400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74B144-8565-4A22-A8CE-D0CC05BB682A}"/>
              </a:ext>
            </a:extLst>
          </p:cNvPr>
          <p:cNvSpPr/>
          <p:nvPr/>
        </p:nvSpPr>
        <p:spPr>
          <a:xfrm>
            <a:off x="3232495" y="2400031"/>
            <a:ext cx="2679009" cy="35400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261B98-A5A9-4BCC-ABB4-E8980C99348B}"/>
              </a:ext>
            </a:extLst>
          </p:cNvPr>
          <p:cNvSpPr/>
          <p:nvPr/>
        </p:nvSpPr>
        <p:spPr>
          <a:xfrm>
            <a:off x="6382664" y="2398886"/>
            <a:ext cx="2679009" cy="35400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4686-546D-4EE0-869E-C91BBF7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People are becoming more active</a:t>
            </a:r>
          </a:p>
        </p:txBody>
      </p:sp>
      <p:sp>
        <p:nvSpPr>
          <p:cNvPr id="4" name="AutoShape 4" descr="https://mail.google.com/mail/u/0?ui=2&amp;ik=84d37ac0a7&amp;attid=0.1&amp;permmsgid=msg-a:r-6233209080281555796&amp;th=162f1b0d0a153908&amp;view=fimg&amp;disp=thd&amp;attbid=ANGjdJ8JOqQhut4VF7bAszAR7AN1FipMFhbZX8kBR3NDIqFC8jNPH352LgxOEq9dasrjbErInO9PIIUumz5uQFr-aGUy2JP-2U5NNhhU1Ua9gI9hbtN-hZlrha70XZY&amp;ats=2524608000000&amp;sz=w1822-h967">
            <a:extLst>
              <a:ext uri="{FF2B5EF4-FFF2-40B4-BE49-F238E27FC236}">
                <a16:creationId xmlns:a16="http://schemas.microsoft.com/office/drawing/2014/main" id="{78ADB9B0-0676-45A7-8867-801869674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A071CA64-EB2E-4801-AD77-037CF2679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8"/>
          <a:stretch/>
        </p:blipFill>
        <p:spPr>
          <a:xfrm>
            <a:off x="3116212" y="2090400"/>
            <a:ext cx="5840976" cy="4402474"/>
          </a:xfrm>
          <a:prstGeom prst="rect">
            <a:avLst/>
          </a:prstGeom>
        </p:spPr>
      </p:pic>
      <p:pic>
        <p:nvPicPr>
          <p:cNvPr id="1026" name="Picture 2" descr="http://www.sport.be/antwerp10miles/2018/images/logo.png">
            <a:extLst>
              <a:ext uri="{FF2B5EF4-FFF2-40B4-BE49-F238E27FC236}">
                <a16:creationId xmlns:a16="http://schemas.microsoft.com/office/drawing/2014/main" id="{5D9712CC-64CD-4299-AB31-46CA5D7B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0" y="2470049"/>
            <a:ext cx="22764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1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2B2A-D089-453E-80B1-5BB5CF0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Learn models</a:t>
            </a:r>
            <a:br>
              <a:rPr lang="en-GB" sz="3200" dirty="0"/>
            </a:br>
            <a:r>
              <a:rPr lang="en-GB" sz="3200" dirty="0"/>
              <a:t>Task 2: predict mistake type</a:t>
            </a:r>
          </a:p>
        </p:txBody>
      </p:sp>
      <p:pic>
        <p:nvPicPr>
          <p:cNvPr id="2054" name="Picture 6" descr="benefits of squatting">
            <a:extLst>
              <a:ext uri="{FF2B5EF4-FFF2-40B4-BE49-F238E27FC236}">
                <a16:creationId xmlns:a16="http://schemas.microsoft.com/office/drawing/2014/main" id="{753AD324-9C6B-47B3-A808-E933B70B2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t="3012" r="25758" b="1291"/>
          <a:stretch/>
        </p:blipFill>
        <p:spPr bwMode="auto">
          <a:xfrm>
            <a:off x="257695" y="2978474"/>
            <a:ext cx="1795548" cy="19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DA2714-DC6C-409E-BB95-D81B6668CA17}"/>
              </a:ext>
            </a:extLst>
          </p:cNvPr>
          <p:cNvSpPr/>
          <p:nvPr/>
        </p:nvSpPr>
        <p:spPr>
          <a:xfrm>
            <a:off x="163188" y="2798653"/>
            <a:ext cx="2166999" cy="21652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6B0F5-DF86-414C-8EA6-186A5FDAD7FD}"/>
              </a:ext>
            </a:extLst>
          </p:cNvPr>
          <p:cNvSpPr txBox="1"/>
          <p:nvPr/>
        </p:nvSpPr>
        <p:spPr>
          <a:xfrm>
            <a:off x="496680" y="219606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None</a:t>
            </a:r>
          </a:p>
        </p:txBody>
      </p:sp>
      <p:pic>
        <p:nvPicPr>
          <p:cNvPr id="18" name="Picture 4" descr="Related image">
            <a:extLst>
              <a:ext uri="{FF2B5EF4-FFF2-40B4-BE49-F238E27FC236}">
                <a16:creationId xmlns:a16="http://schemas.microsoft.com/office/drawing/2014/main" id="{FC11C8DB-65EC-4617-AB62-7A17FD168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3" t="4946" r="2982" b="21347"/>
          <a:stretch/>
        </p:blipFill>
        <p:spPr bwMode="auto">
          <a:xfrm>
            <a:off x="4756130" y="3025519"/>
            <a:ext cx="1926446" cy="18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forward trunk lean squat">
            <a:extLst>
              <a:ext uri="{FF2B5EF4-FFF2-40B4-BE49-F238E27FC236}">
                <a16:creationId xmlns:a16="http://schemas.microsoft.com/office/drawing/2014/main" id="{2FBC2653-13C1-47B6-A74B-2B24644A7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2848" r="23153" b="5325"/>
          <a:stretch/>
        </p:blipFill>
        <p:spPr bwMode="auto">
          <a:xfrm>
            <a:off x="7000555" y="2950774"/>
            <a:ext cx="1926446" cy="18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knees over toes">
            <a:extLst>
              <a:ext uri="{FF2B5EF4-FFF2-40B4-BE49-F238E27FC236}">
                <a16:creationId xmlns:a16="http://schemas.microsoft.com/office/drawing/2014/main" id="{8B800960-1B73-4ABC-B53A-FA6BB7592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0" t="14721" r="21658"/>
          <a:stretch/>
        </p:blipFill>
        <p:spPr bwMode="auto">
          <a:xfrm>
            <a:off x="2511704" y="2909644"/>
            <a:ext cx="1947750" cy="20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7570F4-B93C-4CB8-955E-46569014E5EA}"/>
              </a:ext>
            </a:extLst>
          </p:cNvPr>
          <p:cNvSpPr/>
          <p:nvPr/>
        </p:nvSpPr>
        <p:spPr>
          <a:xfrm>
            <a:off x="2402080" y="2793112"/>
            <a:ext cx="2166999" cy="21652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F6EBF-4158-4A7E-BD01-EB362D55736B}"/>
              </a:ext>
            </a:extLst>
          </p:cNvPr>
          <p:cNvSpPr txBox="1"/>
          <p:nvPr/>
        </p:nvSpPr>
        <p:spPr>
          <a:xfrm>
            <a:off x="2224657" y="2194334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Knee Over Toes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06FF32-FB7B-4D1D-A342-212E1128B43D}"/>
              </a:ext>
            </a:extLst>
          </p:cNvPr>
          <p:cNvSpPr/>
          <p:nvPr/>
        </p:nvSpPr>
        <p:spPr>
          <a:xfrm>
            <a:off x="4646505" y="2818050"/>
            <a:ext cx="2166999" cy="21652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E56B-4C4D-4F7F-A35B-4CA3F68454B5}"/>
              </a:ext>
            </a:extLst>
          </p:cNvPr>
          <p:cNvSpPr txBox="1"/>
          <p:nvPr/>
        </p:nvSpPr>
        <p:spPr>
          <a:xfrm>
            <a:off x="4756130" y="2198685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Knock Knees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5306A3-9D49-4649-99CA-B9FF094499DA}"/>
              </a:ext>
            </a:extLst>
          </p:cNvPr>
          <p:cNvSpPr/>
          <p:nvPr/>
        </p:nvSpPr>
        <p:spPr>
          <a:xfrm>
            <a:off x="6890937" y="2809736"/>
            <a:ext cx="2166999" cy="21652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87888C-4F68-43FD-8F57-DA0EE6D59999}"/>
              </a:ext>
            </a:extLst>
          </p:cNvPr>
          <p:cNvSpPr txBox="1"/>
          <p:nvPr/>
        </p:nvSpPr>
        <p:spPr>
          <a:xfrm>
            <a:off x="7117129" y="1817851"/>
            <a:ext cx="18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Forward</a:t>
            </a:r>
          </a:p>
          <a:p>
            <a:pPr algn="ctr"/>
            <a:r>
              <a:rPr lang="en-GB" sz="2400" dirty="0"/>
              <a:t>Trunk Lean</a:t>
            </a:r>
          </a:p>
        </p:txBody>
      </p:sp>
    </p:spTree>
    <p:extLst>
      <p:ext uri="{BB962C8B-B14F-4D97-AF65-F5344CB8AC3E}">
        <p14:creationId xmlns:p14="http://schemas.microsoft.com/office/powerpoint/2010/main" val="378711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087-DA5E-475B-8725-A0269FC1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8190231" cy="685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Related work: why it is not enough</a:t>
            </a:r>
            <a:endParaRPr lang="en-GB" i="1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Collected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AMIE: a 4-step 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>
                <a:solidFill>
                  <a:srgbClr val="FF0000"/>
                </a:solidFill>
              </a:rPr>
              <a:t>Experiments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AFD92-9C88-4279-83F8-A1A39E3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38D1C-D1A6-4AA4-89ED-650BD9A53968}"/>
              </a:ext>
            </a:extLst>
          </p:cNvPr>
          <p:cNvSpPr txBox="1"/>
          <p:nvPr/>
        </p:nvSpPr>
        <p:spPr>
          <a:xfrm>
            <a:off x="993059" y="5289755"/>
            <a:ext cx="811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Q1: Can we detect exercise type?</a:t>
            </a:r>
          </a:p>
          <a:p>
            <a:r>
              <a:rPr lang="en-GB" sz="2400" dirty="0"/>
              <a:t>Q2: Can we detect mistake type?</a:t>
            </a:r>
          </a:p>
          <a:p>
            <a:r>
              <a:rPr lang="en-GB" sz="2400" dirty="0"/>
              <a:t>Q3: Can we detect some mistakes better than others?</a:t>
            </a:r>
          </a:p>
        </p:txBody>
      </p:sp>
    </p:spTree>
    <p:extLst>
      <p:ext uri="{BB962C8B-B14F-4D97-AF65-F5344CB8AC3E}">
        <p14:creationId xmlns:p14="http://schemas.microsoft.com/office/powerpoint/2010/main" val="130353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FD3-A7E3-49F5-A390-6ACC52D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Methodology: evaluation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A86-DC6F-414D-86F7-FE9A7689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25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Problem</a:t>
            </a:r>
            <a:r>
              <a:rPr lang="en-GB" sz="2800" dirty="0"/>
              <a:t>:</a:t>
            </a:r>
            <a:br>
              <a:rPr lang="en-GB" sz="2800" dirty="0"/>
            </a:br>
            <a:r>
              <a:rPr lang="en-GB" sz="2800" dirty="0"/>
              <a:t>Using data from same person in train and test data can give overly optimistic results.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23882C-DE67-4BB8-BC38-7F1E51505D0B}"/>
              </a:ext>
            </a:extLst>
          </p:cNvPr>
          <p:cNvSpPr/>
          <p:nvPr/>
        </p:nvSpPr>
        <p:spPr>
          <a:xfrm>
            <a:off x="3047999" y="3281516"/>
            <a:ext cx="4994788" cy="975852"/>
          </a:xfrm>
          <a:prstGeom prst="wedgeRoundRectCallout">
            <a:avLst>
              <a:gd name="adj1" fmla="val -28389"/>
              <a:gd name="adj2" fmla="val -73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Goal: Learn concept, don’t memorize repetitions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2517230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FD3-A7E3-49F5-A390-6ACC52D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Methodology: evaluation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A86-DC6F-414D-86F7-FE9A7689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25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Problem</a:t>
            </a:r>
            <a:r>
              <a:rPr lang="en-GB" sz="2800" dirty="0"/>
              <a:t>:</a:t>
            </a:r>
            <a:br>
              <a:rPr lang="en-GB" sz="2800" dirty="0"/>
            </a:br>
            <a:r>
              <a:rPr lang="en-GB" sz="2800" dirty="0"/>
              <a:t>Using data from same person in train and test data can give overly optimistic results.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</a:t>
            </a:r>
            <a:br>
              <a:rPr lang="en-GB" sz="2800" dirty="0"/>
            </a:br>
            <a:r>
              <a:rPr lang="en-GB" sz="2800" dirty="0"/>
              <a:t>Leave-one-person-out cross-validation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23882C-DE67-4BB8-BC38-7F1E51505D0B}"/>
              </a:ext>
            </a:extLst>
          </p:cNvPr>
          <p:cNvSpPr/>
          <p:nvPr/>
        </p:nvSpPr>
        <p:spPr>
          <a:xfrm>
            <a:off x="3047999" y="3281516"/>
            <a:ext cx="4994788" cy="975852"/>
          </a:xfrm>
          <a:prstGeom prst="wedgeRoundRectCallout">
            <a:avLst>
              <a:gd name="adj1" fmla="val -28389"/>
              <a:gd name="adj2" fmla="val -73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Goal: Learn concept, don’t memorize repetitions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1881072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FD3-A7E3-49F5-A390-6ACC52D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Methodology: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A86-DC6F-414D-86F7-FE9A7689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0407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Naive Bayes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GB" sz="2800" dirty="0" err="1"/>
              <a:t>XGBoost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024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FD3-A7E3-49F5-A390-6ACC52D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Methodology: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A86-DC6F-414D-86F7-FE9A7689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04073" cy="3670607"/>
          </a:xfrm>
        </p:spPr>
        <p:txBody>
          <a:bodyPr anchor="ctr">
            <a:normAutofit/>
          </a:bodyPr>
          <a:lstStyle/>
          <a:p>
            <a:r>
              <a:rPr lang="en-GB" sz="2800" dirty="0"/>
              <a:t>Nearest </a:t>
            </a:r>
            <a:r>
              <a:rPr lang="en-GB" sz="2800" dirty="0" err="1"/>
              <a:t>Neighbors</a:t>
            </a:r>
            <a:r>
              <a:rPr lang="en-GB" sz="2800" dirty="0"/>
              <a:t> - Dynamic Time Warping</a:t>
            </a:r>
            <a:br>
              <a:rPr lang="en-GB" sz="2800" dirty="0"/>
            </a:br>
            <a:r>
              <a:rPr lang="en-GB" sz="2800" dirty="0"/>
              <a:t>[Su et al.]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800" dirty="0"/>
              <a:t>Handcrafted rule set [Zhao et al.]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IF</a:t>
            </a:r>
            <a:r>
              <a:rPr lang="en-GB" dirty="0"/>
              <a:t> </a:t>
            </a:r>
            <a:r>
              <a:rPr lang="en-GB" dirty="0" err="1"/>
              <a:t>knee_z</a:t>
            </a:r>
            <a:r>
              <a:rPr lang="en-GB" dirty="0"/>
              <a:t> &lt; </a:t>
            </a:r>
            <a:r>
              <a:rPr lang="en-GB" dirty="0" err="1"/>
              <a:t>toes_z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THEN </a:t>
            </a:r>
            <a:r>
              <a:rPr lang="en-GB" dirty="0"/>
              <a:t>Knees Over Toes-mistake</a:t>
            </a:r>
          </a:p>
        </p:txBody>
      </p:sp>
    </p:spTree>
    <p:extLst>
      <p:ext uri="{BB962C8B-B14F-4D97-AF65-F5344CB8AC3E}">
        <p14:creationId xmlns:p14="http://schemas.microsoft.com/office/powerpoint/2010/main" val="423881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AF18-4EBB-4BA9-8DE7-F7BA04F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Q1: Can we detect exercise type?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83BFA4-E91C-4127-9FB2-0D34C30C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86647"/>
              </p:ext>
            </p:extLst>
          </p:nvPr>
        </p:nvGraphicFramePr>
        <p:xfrm>
          <a:off x="2674375" y="1690689"/>
          <a:ext cx="6233653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62087">
                  <a:extLst>
                    <a:ext uri="{9D8B030D-6E8A-4147-A177-3AD203B41FA5}">
                      <a16:colId xmlns:a16="http://schemas.microsoft.com/office/drawing/2014/main" val="3712533043"/>
                    </a:ext>
                  </a:extLst>
                </a:gridCol>
                <a:gridCol w="1871566">
                  <a:extLst>
                    <a:ext uri="{9D8B030D-6E8A-4147-A177-3AD203B41FA5}">
                      <a16:colId xmlns:a16="http://schemas.microsoft.com/office/drawing/2014/main" val="1939509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Classifier</a:t>
                      </a:r>
                      <a:endParaRPr lang="en-GB" sz="2400" b="1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Accuracy</a:t>
                      </a:r>
                      <a:endParaRPr lang="en-GB" sz="2400" b="1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71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Decision Tree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97.3%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40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Logistic Regression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98.9%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382269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r>
                        <a:rPr lang="en-GB" sz="2400" dirty="0"/>
                        <a:t>Naïve Bayes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97.2%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4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Random Forest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98.7%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5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XGBoost</a:t>
                      </a:r>
                      <a:endParaRPr lang="en-GB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99.0%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3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NN-DTW (raw coordinates)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96.5%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96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NN-DTW (angles)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99.0%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4895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065121-42BD-45F6-B138-BC68730170E0}"/>
              </a:ext>
            </a:extLst>
          </p:cNvPr>
          <p:cNvSpPr txBox="1"/>
          <p:nvPr/>
        </p:nvSpPr>
        <p:spPr>
          <a:xfrm>
            <a:off x="746633" y="3037112"/>
            <a:ext cx="193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AMIE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23E5-7DD0-407F-AE97-B2CAF82F5AA0}"/>
              </a:ext>
            </a:extLst>
          </p:cNvPr>
          <p:cNvSpPr txBox="1"/>
          <p:nvPr/>
        </p:nvSpPr>
        <p:spPr>
          <a:xfrm>
            <a:off x="0" y="4645145"/>
            <a:ext cx="193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Baselines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F748C85-1C90-4223-8E78-294E712C42EA}"/>
              </a:ext>
            </a:extLst>
          </p:cNvPr>
          <p:cNvSpPr/>
          <p:nvPr/>
        </p:nvSpPr>
        <p:spPr>
          <a:xfrm>
            <a:off x="2241757" y="2222090"/>
            <a:ext cx="334296" cy="2153265"/>
          </a:xfrm>
          <a:prstGeom prst="leftBrace">
            <a:avLst>
              <a:gd name="adj1" fmla="val 66913"/>
              <a:gd name="adj2" fmla="val 509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D0013EB-71C4-40FA-9B81-879315517CF0}"/>
              </a:ext>
            </a:extLst>
          </p:cNvPr>
          <p:cNvSpPr/>
          <p:nvPr/>
        </p:nvSpPr>
        <p:spPr>
          <a:xfrm>
            <a:off x="2252203" y="4608100"/>
            <a:ext cx="334296" cy="597310"/>
          </a:xfrm>
          <a:prstGeom prst="leftBrace">
            <a:avLst>
              <a:gd name="adj1" fmla="val 66913"/>
              <a:gd name="adj2" fmla="val 54205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91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AF18-4EBB-4BA9-8DE7-F7BA04F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Q2: Can we detect mistake type?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83BFA4-E91C-4127-9FB2-0D34C30C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70727"/>
              </p:ext>
            </p:extLst>
          </p:nvPr>
        </p:nvGraphicFramePr>
        <p:xfrm>
          <a:off x="2674375" y="1690689"/>
          <a:ext cx="6233653" cy="4114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62087">
                  <a:extLst>
                    <a:ext uri="{9D8B030D-6E8A-4147-A177-3AD203B41FA5}">
                      <a16:colId xmlns:a16="http://schemas.microsoft.com/office/drawing/2014/main" val="3712533043"/>
                    </a:ext>
                  </a:extLst>
                </a:gridCol>
                <a:gridCol w="1871566">
                  <a:extLst>
                    <a:ext uri="{9D8B030D-6E8A-4147-A177-3AD203B41FA5}">
                      <a16:colId xmlns:a16="http://schemas.microsoft.com/office/drawing/2014/main" val="1939509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Classifier</a:t>
                      </a:r>
                      <a:endParaRPr lang="en-GB" sz="2400" b="1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Accuracy</a:t>
                      </a:r>
                      <a:endParaRPr lang="en-GB" sz="2400" b="1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71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Decision Tree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55.5%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40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Logistic Regression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67.2%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382269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r>
                        <a:rPr lang="en-GB" sz="2400" dirty="0"/>
                        <a:t>Naïve Bayes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54.7%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4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Random Forest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67.5%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5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XGBoost</a:t>
                      </a:r>
                      <a:endParaRPr lang="en-GB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73.8%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3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NN-DTW (raw coordinates)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55.5%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96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NN-DTW (angles)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54.9%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48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Handcrafted rule set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59.0%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030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065121-42BD-45F6-B138-BC68730170E0}"/>
              </a:ext>
            </a:extLst>
          </p:cNvPr>
          <p:cNvSpPr txBox="1"/>
          <p:nvPr/>
        </p:nvSpPr>
        <p:spPr>
          <a:xfrm>
            <a:off x="746633" y="3037112"/>
            <a:ext cx="193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AMIE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23E5-7DD0-407F-AE97-B2CAF82F5AA0}"/>
              </a:ext>
            </a:extLst>
          </p:cNvPr>
          <p:cNvSpPr txBox="1"/>
          <p:nvPr/>
        </p:nvSpPr>
        <p:spPr>
          <a:xfrm>
            <a:off x="0" y="4861457"/>
            <a:ext cx="193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Baselines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F748C85-1C90-4223-8E78-294E712C42EA}"/>
              </a:ext>
            </a:extLst>
          </p:cNvPr>
          <p:cNvSpPr/>
          <p:nvPr/>
        </p:nvSpPr>
        <p:spPr>
          <a:xfrm>
            <a:off x="2241757" y="2222090"/>
            <a:ext cx="334296" cy="2153265"/>
          </a:xfrm>
          <a:prstGeom prst="leftBrace">
            <a:avLst>
              <a:gd name="adj1" fmla="val 66913"/>
              <a:gd name="adj2" fmla="val 509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D0013EB-71C4-40FA-9B81-879315517CF0}"/>
              </a:ext>
            </a:extLst>
          </p:cNvPr>
          <p:cNvSpPr/>
          <p:nvPr/>
        </p:nvSpPr>
        <p:spPr>
          <a:xfrm>
            <a:off x="2252203" y="4608100"/>
            <a:ext cx="334296" cy="1025784"/>
          </a:xfrm>
          <a:prstGeom prst="leftBrace">
            <a:avLst>
              <a:gd name="adj1" fmla="val 66913"/>
              <a:gd name="adj2" fmla="val 54205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8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B8E-1002-464B-A5C0-726FCC1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Can we detect some</a:t>
            </a:r>
            <a:br>
              <a:rPr lang="en-GB" sz="3200" dirty="0"/>
            </a:br>
            <a:r>
              <a:rPr lang="en-GB" sz="3200" dirty="0"/>
              <a:t>mistakes better than others?</a:t>
            </a:r>
          </a:p>
        </p:txBody>
      </p:sp>
    </p:spTree>
    <p:extLst>
      <p:ext uri="{BB962C8B-B14F-4D97-AF65-F5344CB8AC3E}">
        <p14:creationId xmlns:p14="http://schemas.microsoft.com/office/powerpoint/2010/main" val="3139688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B8E-1002-464B-A5C0-726FCC1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Can we detect some</a:t>
            </a:r>
            <a:br>
              <a:rPr lang="en-GB" sz="3200" dirty="0"/>
            </a:br>
            <a:r>
              <a:rPr lang="en-GB" sz="3200" dirty="0"/>
              <a:t>mistakes better than others?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8A2B5-71AE-4E9E-AB28-F5DDD74E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29309"/>
            <a:ext cx="8054839" cy="36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D06B-9DBB-4F76-AE5A-DCFC5B6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Activity leads to sports-related injuries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AFF101-BA64-4EC0-A6D6-7622495B4941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30 million</a:t>
            </a:r>
            <a:br>
              <a:rPr lang="en-GB" sz="5400" dirty="0"/>
            </a:br>
            <a:r>
              <a:rPr lang="en-GB" sz="2800" dirty="0"/>
              <a:t>children in the US participate in sports</a:t>
            </a:r>
            <a:br>
              <a:rPr lang="en-GB" sz="2800" dirty="0"/>
            </a:br>
            <a:br>
              <a:rPr lang="en-GB" sz="5400" dirty="0"/>
            </a:br>
            <a:r>
              <a:rPr lang="en-GB" sz="6000" dirty="0"/>
              <a:t>3.5 million</a:t>
            </a:r>
            <a:br>
              <a:rPr lang="en-GB" sz="5400" dirty="0"/>
            </a:br>
            <a:r>
              <a:rPr lang="en-GB" sz="2800" dirty="0"/>
              <a:t>injuries per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0B4E0-E567-4725-AEA1-30B79475B527}"/>
              </a:ext>
            </a:extLst>
          </p:cNvPr>
          <p:cNvSpPr txBox="1"/>
          <p:nvPr/>
        </p:nvSpPr>
        <p:spPr>
          <a:xfrm>
            <a:off x="628650" y="6123542"/>
            <a:ext cx="705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American Academy of </a:t>
            </a:r>
            <a:r>
              <a:rPr lang="en-GB" dirty="0" err="1"/>
              <a:t>Pediatrics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6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B8E-1002-464B-A5C0-726FCC1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Can we detect some</a:t>
            </a:r>
            <a:br>
              <a:rPr lang="en-GB" sz="3200" dirty="0"/>
            </a:br>
            <a:r>
              <a:rPr lang="en-GB" sz="3200" dirty="0"/>
              <a:t>mistakes better than others?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8A2B5-71AE-4E9E-AB28-F5DDD74E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29309"/>
            <a:ext cx="8054839" cy="36203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F2862E-23C0-454B-A070-9175E80790E2}"/>
              </a:ext>
            </a:extLst>
          </p:cNvPr>
          <p:cNvSpPr/>
          <p:nvPr/>
        </p:nvSpPr>
        <p:spPr>
          <a:xfrm>
            <a:off x="756458" y="5112327"/>
            <a:ext cx="6251171" cy="50707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C75DB-F41B-4E23-BA12-29125BF3BABE}"/>
              </a:ext>
            </a:extLst>
          </p:cNvPr>
          <p:cNvSpPr/>
          <p:nvPr/>
        </p:nvSpPr>
        <p:spPr>
          <a:xfrm>
            <a:off x="5860473" y="2169622"/>
            <a:ext cx="1147156" cy="344978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61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B8E-1002-464B-A5C0-726FCC1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Can we detect some</a:t>
            </a:r>
            <a:br>
              <a:rPr lang="en-GB" sz="3200" dirty="0"/>
            </a:br>
            <a:r>
              <a:rPr lang="en-GB" sz="3200" dirty="0"/>
              <a:t>mistakes better than others?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8A2B5-71AE-4E9E-AB28-F5DDD74E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29309"/>
            <a:ext cx="8054839" cy="36203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37FD08-9320-4453-8F99-F1CEA48E9BAB}"/>
              </a:ext>
            </a:extLst>
          </p:cNvPr>
          <p:cNvSpPr/>
          <p:nvPr/>
        </p:nvSpPr>
        <p:spPr>
          <a:xfrm>
            <a:off x="4082491" y="2169622"/>
            <a:ext cx="1777982" cy="29427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36406-E45B-44E5-B9B6-6B3E79932FC8}"/>
              </a:ext>
            </a:extLst>
          </p:cNvPr>
          <p:cNvSpPr/>
          <p:nvPr/>
        </p:nvSpPr>
        <p:spPr>
          <a:xfrm>
            <a:off x="756457" y="4123112"/>
            <a:ext cx="5104015" cy="9892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73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DCF-B14B-4DDE-8CC8-E0AB76E1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C317-E7A4-4C8A-BA35-A83A531F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We highlight a shortcoming in the literature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We comprehensively describe our data set,</a:t>
            </a:r>
            <a:br>
              <a:rPr lang="en-GB" sz="2800" dirty="0"/>
            </a:br>
            <a:r>
              <a:rPr lang="en-GB" sz="2800" dirty="0"/>
              <a:t>model and experiments.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We release both the data set and the used software.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9650A-11FC-4DAC-839A-477660597740}"/>
              </a:ext>
            </a:extLst>
          </p:cNvPr>
          <p:cNvSpPr/>
          <p:nvPr/>
        </p:nvSpPr>
        <p:spPr>
          <a:xfrm>
            <a:off x="2187677" y="5029167"/>
            <a:ext cx="608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https://dtai.cs.kuleuven.be/software/amie</a:t>
            </a:r>
          </a:p>
        </p:txBody>
      </p:sp>
    </p:spTree>
    <p:extLst>
      <p:ext uri="{BB962C8B-B14F-4D97-AF65-F5344CB8AC3E}">
        <p14:creationId xmlns:p14="http://schemas.microsoft.com/office/powerpoint/2010/main" val="3975463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8CD6-D302-4205-8C88-73B2F8DF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6300-4060-4B6F-8BD7-9FEF4B64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Optimize accuracy by</a:t>
            </a:r>
          </a:p>
          <a:p>
            <a:pPr lvl="1"/>
            <a:r>
              <a:rPr lang="en-GB" sz="2400" dirty="0"/>
              <a:t>Improving tracking quality of the Kinect</a:t>
            </a:r>
          </a:p>
          <a:p>
            <a:pPr lvl="1"/>
            <a:r>
              <a:rPr lang="en-GB" sz="2400" dirty="0"/>
              <a:t>Improving the used machine learning model</a:t>
            </a:r>
          </a:p>
          <a:p>
            <a:pPr lvl="1"/>
            <a:endParaRPr lang="en-GB" sz="2400" dirty="0"/>
          </a:p>
          <a:p>
            <a:pPr marL="0" indent="0">
              <a:buNone/>
            </a:pPr>
            <a:r>
              <a:rPr lang="en-GB" sz="2800" dirty="0"/>
              <a:t>Transform model predictions</a:t>
            </a:r>
            <a:br>
              <a:rPr lang="en-GB" sz="2800" dirty="0"/>
            </a:br>
            <a:r>
              <a:rPr lang="en-GB" sz="2800" dirty="0"/>
              <a:t>to actual feedback.</a:t>
            </a:r>
          </a:p>
          <a:p>
            <a:pPr marL="342900" lvl="1" indent="0">
              <a:buNone/>
            </a:pPr>
            <a:r>
              <a:rPr lang="en-GB" sz="2400" i="1" dirty="0"/>
              <a:t>“Move your left leg a bit more to the right”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0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F1DA-EE5D-48BF-9DFD-0D699BAC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Problem: The current rehabilitation paradigm is often ineffective because people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1AAD-B53D-42E8-A456-A0D38804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/>
              <a:t>Don’t visit the physiotherapist</a:t>
            </a:r>
            <a:br>
              <a:rPr lang="en-GB" sz="2800" dirty="0"/>
            </a:br>
            <a:r>
              <a:rPr lang="en-GB" sz="2800" dirty="0"/>
              <a:t>due to time and cost</a:t>
            </a:r>
          </a:p>
          <a:p>
            <a:pPr marL="457200" indent="-457200">
              <a:buAutoNum type="arabicPeriod"/>
            </a:pPr>
            <a:r>
              <a:rPr lang="en-GB" sz="2800" dirty="0"/>
              <a:t>Don’t do their exercises</a:t>
            </a:r>
          </a:p>
          <a:p>
            <a:pPr marL="457200" indent="-457200">
              <a:buAutoNum type="arabicPeriod"/>
            </a:pPr>
            <a:r>
              <a:rPr lang="en-GB" sz="2800" dirty="0"/>
              <a:t>Don’t learn the correct movements of rehabilitation exercises</a:t>
            </a:r>
          </a:p>
        </p:txBody>
      </p:sp>
    </p:spTree>
    <p:extLst>
      <p:ext uri="{BB962C8B-B14F-4D97-AF65-F5344CB8AC3E}">
        <p14:creationId xmlns:p14="http://schemas.microsoft.com/office/powerpoint/2010/main" val="126181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7F82-2765-4CE8-B0F8-A5C7407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automated home monitoring system could provide 3 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8A44-E7CB-4160-98F7-9F6C2C09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/>
              <a:t>Motivate the patient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/>
              <a:t>Show the patient the correct movements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/>
              <a:t>Monitor and give feedback on exercises</a:t>
            </a:r>
          </a:p>
        </p:txBody>
      </p:sp>
    </p:spTree>
    <p:extLst>
      <p:ext uri="{BB962C8B-B14F-4D97-AF65-F5344CB8AC3E}">
        <p14:creationId xmlns:p14="http://schemas.microsoft.com/office/powerpoint/2010/main" val="10323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7F82-2765-4CE8-B0F8-A5C7407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automated home monitoring system could provide 3 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8A44-E7CB-4160-98F7-9F6C2C09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>
                <a:solidFill>
                  <a:srgbClr val="00B050"/>
                </a:solidFill>
              </a:rPr>
              <a:t>Motivate the patient</a:t>
            </a:r>
            <a:br>
              <a:rPr lang="en-GB" sz="2800" dirty="0">
                <a:solidFill>
                  <a:srgbClr val="00B050"/>
                </a:solidFill>
              </a:rPr>
            </a:br>
            <a:endParaRPr lang="en-GB" sz="2800" dirty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en-GB" sz="2800" dirty="0">
                <a:solidFill>
                  <a:srgbClr val="00B050"/>
                </a:solidFill>
              </a:rPr>
              <a:t>Show the patient the correct movements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>
                <a:solidFill>
                  <a:srgbClr val="FF0000"/>
                </a:solidFill>
              </a:rPr>
              <a:t>Monitor and give feedback on exercises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BB71AE0-1848-434E-A321-28CBEB146201}"/>
              </a:ext>
            </a:extLst>
          </p:cNvPr>
          <p:cNvSpPr/>
          <p:nvPr/>
        </p:nvSpPr>
        <p:spPr>
          <a:xfrm>
            <a:off x="4976552" y="2183779"/>
            <a:ext cx="3876501" cy="926192"/>
          </a:xfrm>
          <a:prstGeom prst="wedgeRoundRectCallout">
            <a:avLst>
              <a:gd name="adj1" fmla="val -57931"/>
              <a:gd name="adj2" fmla="val 3411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Psychology and Kinesitherapy research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139CA8C-9284-48D4-9513-4AF7541A849B}"/>
              </a:ext>
            </a:extLst>
          </p:cNvPr>
          <p:cNvSpPr/>
          <p:nvPr/>
        </p:nvSpPr>
        <p:spPr>
          <a:xfrm>
            <a:off x="4638849" y="4674221"/>
            <a:ext cx="3876501" cy="1036623"/>
          </a:xfrm>
          <a:prstGeom prst="wedgeRoundRectCallout">
            <a:avLst>
              <a:gd name="adj1" fmla="val -58145"/>
              <a:gd name="adj2" fmla="val -4732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Machine Learning and Kinesitherapy research</a:t>
            </a:r>
          </a:p>
        </p:txBody>
      </p:sp>
    </p:spTree>
    <p:extLst>
      <p:ext uri="{BB962C8B-B14F-4D97-AF65-F5344CB8AC3E}">
        <p14:creationId xmlns:p14="http://schemas.microsoft.com/office/powerpoint/2010/main" val="61268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087-DA5E-475B-8725-A0269FC1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8190231" cy="685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Related work</a:t>
            </a:r>
            <a:endParaRPr lang="en-GB" i="1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Collected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Our 4-step 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Experiments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AFD92-9C88-4279-83F8-A1A39E3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7770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087-DA5E-475B-8725-A0269FC1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8190231" cy="685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>
                <a:solidFill>
                  <a:srgbClr val="FF0000"/>
                </a:solidFill>
              </a:rPr>
              <a:t>Related work</a:t>
            </a:r>
            <a:endParaRPr lang="en-GB" i="1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Collected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Our 4-step 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Experiments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AFD92-9C88-4279-83F8-A1A39E3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5495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1143</Words>
  <Application>Microsoft Office PowerPoint</Application>
  <PresentationFormat>On-screen Show (4:3)</PresentationFormat>
  <Paragraphs>304</Paragraphs>
  <Slides>43</Slides>
  <Notes>20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Lucida Sans</vt:lpstr>
      <vt:lpstr>Office Theme</vt:lpstr>
      <vt:lpstr>AMIE: Automatic Monitoring of Indoor Exercises</vt:lpstr>
      <vt:lpstr>People are becoming more active</vt:lpstr>
      <vt:lpstr>People are becoming more active</vt:lpstr>
      <vt:lpstr>Activity leads to sports-related injuries</vt:lpstr>
      <vt:lpstr>Problem: The current rehabilitation paradigm is often ineffective because people …</vt:lpstr>
      <vt:lpstr>An automated home monitoring system could provide 3 benefits:</vt:lpstr>
      <vt:lpstr>An automated home monitoring system could provide 3 benefits:</vt:lpstr>
      <vt:lpstr>Overview</vt:lpstr>
      <vt:lpstr>Overview</vt:lpstr>
      <vt:lpstr>Some papers discuss their model, but not their experiments</vt:lpstr>
      <vt:lpstr>Overview</vt:lpstr>
      <vt:lpstr>Collected data: 3 exercise types</vt:lpstr>
      <vt:lpstr>Collected data: 3 mistake types</vt:lpstr>
      <vt:lpstr>Collected data: exercise sessions recorded by Kinect camera</vt:lpstr>
      <vt:lpstr>Collected data: exercise sessions recorded by Kinect camera</vt:lpstr>
      <vt:lpstr>Collected data: exercise sessions recorded by Kinect camera</vt:lpstr>
      <vt:lpstr>Overview</vt:lpstr>
      <vt:lpstr>PowerPoint Presentation</vt:lpstr>
      <vt:lpstr>Extract the Kinect data  into Python Dataframes</vt:lpstr>
      <vt:lpstr>Partition each set into individual repetitions</vt:lpstr>
      <vt:lpstr>Partition each set into individual repetitions</vt:lpstr>
      <vt:lpstr>Partition each set into individual repetitions</vt:lpstr>
      <vt:lpstr>Construct a feature vector for each repetition</vt:lpstr>
      <vt:lpstr>Construct a feature vector for each repetition</vt:lpstr>
      <vt:lpstr>Construct a feature vector for each repetition</vt:lpstr>
      <vt:lpstr>Construct a feature vector for each repetition</vt:lpstr>
      <vt:lpstr>Construct a feature vector for each repetition</vt:lpstr>
      <vt:lpstr>Construct a feature vector for each repetition</vt:lpstr>
      <vt:lpstr>Learn models Task 1: predict exercise type</vt:lpstr>
      <vt:lpstr>Learn models Task 2: predict mistake type</vt:lpstr>
      <vt:lpstr>Overview</vt:lpstr>
      <vt:lpstr>Methodology: evaluation scheme</vt:lpstr>
      <vt:lpstr>Methodology: evaluation scheme</vt:lpstr>
      <vt:lpstr>Methodology: classifiers</vt:lpstr>
      <vt:lpstr>Methodology: baselines</vt:lpstr>
      <vt:lpstr>Q1: Can we detect exercise type?</vt:lpstr>
      <vt:lpstr>Q2: Can we detect mistake type?</vt:lpstr>
      <vt:lpstr>Q3: Can we detect some mistakes better than others?</vt:lpstr>
      <vt:lpstr>Q3: Can we detect some mistakes better than others?</vt:lpstr>
      <vt:lpstr>Q3: Can we detect some mistakes better than others?</vt:lpstr>
      <vt:lpstr>Q3: Can we detect some mistakes better than others?</vt:lpstr>
      <vt:lpstr>Contributions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Decroos</dc:creator>
  <cp:lastModifiedBy>Tom Decroos</cp:lastModifiedBy>
  <cp:revision>104</cp:revision>
  <dcterms:created xsi:type="dcterms:W3CDTF">2017-04-20T12:36:51Z</dcterms:created>
  <dcterms:modified xsi:type="dcterms:W3CDTF">2018-09-10T23:55:20Z</dcterms:modified>
</cp:coreProperties>
</file>