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9"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02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10/25/15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10/25/15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10/25/15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10/25/15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10/25/15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10/25/15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10/25/15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10/25/15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10/25/15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10/25/15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10/25/15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10/25/15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eyondtheboxscore.com/2015/9/24/9374949/a-new-python-based-pitchf-x-parser-scrap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97418"/>
            <a:ext cx="7543800" cy="1524000"/>
          </a:xfrm>
        </p:spPr>
        <p:txBody>
          <a:bodyPr/>
          <a:lstStyle/>
          <a:p>
            <a:r>
              <a:rPr lang="en-US" sz="6600" dirty="0" smtClean="0">
                <a:solidFill>
                  <a:schemeClr val="bg1"/>
                </a:solidFill>
              </a:rPr>
              <a:t>Predicting Baseball Game Outcomes</a:t>
            </a:r>
            <a:endParaRPr lang="en-US" sz="6600" dirty="0">
              <a:solidFill>
                <a:schemeClr val="bg1"/>
              </a:solidFill>
            </a:endParaRPr>
          </a:p>
        </p:txBody>
      </p:sp>
      <p:sp>
        <p:nvSpPr>
          <p:cNvPr id="3" name="Subtitle 2"/>
          <p:cNvSpPr>
            <a:spLocks noGrp="1"/>
          </p:cNvSpPr>
          <p:nvPr>
            <p:ph type="subTitle" idx="1"/>
          </p:nvPr>
        </p:nvSpPr>
        <p:spPr>
          <a:xfrm>
            <a:off x="762000" y="5593986"/>
            <a:ext cx="6858000" cy="990600"/>
          </a:xfrm>
        </p:spPr>
        <p:txBody>
          <a:bodyPr/>
          <a:lstStyle/>
          <a:p>
            <a:r>
              <a:rPr lang="en-US" dirty="0" smtClean="0">
                <a:latin typeface="Impact"/>
                <a:cs typeface="Impact"/>
              </a:rPr>
              <a:t>By: Thomas Dobbs</a:t>
            </a:r>
            <a:endParaRPr lang="en-US" dirty="0">
              <a:latin typeface="Impact"/>
              <a:cs typeface="Impact"/>
            </a:endParaRPr>
          </a:p>
        </p:txBody>
      </p:sp>
    </p:spTree>
    <p:extLst>
      <p:ext uri="{BB962C8B-B14F-4D97-AF65-F5344CB8AC3E}">
        <p14:creationId xmlns:p14="http://schemas.microsoft.com/office/powerpoint/2010/main" val="137880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90" y="361375"/>
            <a:ext cx="6781800" cy="817144"/>
          </a:xfrm>
        </p:spPr>
        <p:txBody>
          <a:bodyPr>
            <a:normAutofit fontScale="90000"/>
          </a:bodyPr>
          <a:lstStyle/>
          <a:p>
            <a:r>
              <a:rPr lang="en-US" dirty="0" smtClean="0"/>
              <a:t>Project Overview</a:t>
            </a:r>
            <a:endParaRPr lang="en-US" dirty="0"/>
          </a:p>
        </p:txBody>
      </p:sp>
      <p:sp>
        <p:nvSpPr>
          <p:cNvPr id="4" name="Title 1"/>
          <p:cNvSpPr txBox="1">
            <a:spLocks/>
          </p:cNvSpPr>
          <p:nvPr/>
        </p:nvSpPr>
        <p:spPr>
          <a:xfrm>
            <a:off x="762000" y="1379614"/>
            <a:ext cx="6781800" cy="440575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smtClean="0">
                <a:latin typeface="Calibri"/>
                <a:cs typeface="Calibri"/>
              </a:rPr>
              <a:t>GOAL: </a:t>
            </a:r>
            <a:r>
              <a:rPr lang="en-US" sz="1400" dirty="0" smtClean="0">
                <a:latin typeface="Calibri"/>
                <a:cs typeface="Calibri"/>
              </a:rPr>
              <a:t>Predict baseball </a:t>
            </a:r>
            <a:r>
              <a:rPr lang="en-US" sz="1400" dirty="0">
                <a:latin typeface="Calibri"/>
                <a:cs typeface="Calibri"/>
              </a:rPr>
              <a:t>game outcomes.</a:t>
            </a:r>
          </a:p>
          <a:p>
            <a:endParaRPr lang="en-US" sz="1400" dirty="0">
              <a:latin typeface="Calibri"/>
              <a:cs typeface="Calibri"/>
            </a:endParaRPr>
          </a:p>
          <a:p>
            <a:r>
              <a:rPr lang="en-US" sz="1400" b="1" dirty="0" smtClean="0">
                <a:latin typeface="Calibri"/>
                <a:cs typeface="Calibri"/>
              </a:rPr>
              <a:t>WHY: </a:t>
            </a:r>
            <a:endParaRPr lang="en-US" sz="1400" dirty="0" smtClean="0">
              <a:latin typeface="Calibri"/>
              <a:cs typeface="Calibri"/>
            </a:endParaRPr>
          </a:p>
          <a:p>
            <a:pPr marL="285750" indent="-285750">
              <a:buFontTx/>
              <a:buChar char="-"/>
            </a:pPr>
            <a:r>
              <a:rPr lang="en-US" sz="1400" dirty="0" smtClean="0">
                <a:latin typeface="Calibri"/>
                <a:cs typeface="Calibri"/>
              </a:rPr>
              <a:t>I love baseball [even though it’s boring] and they have a LOT of data</a:t>
            </a:r>
          </a:p>
          <a:p>
            <a:pPr marL="285750" indent="-285750">
              <a:buFontTx/>
              <a:buChar char="-"/>
            </a:pPr>
            <a:r>
              <a:rPr lang="en-US" sz="1400" dirty="0" smtClean="0">
                <a:latin typeface="Calibri"/>
                <a:cs typeface="Calibri"/>
              </a:rPr>
              <a:t>The </a:t>
            </a:r>
            <a:r>
              <a:rPr lang="en-US" sz="1400" dirty="0">
                <a:latin typeface="Calibri"/>
                <a:cs typeface="Calibri"/>
              </a:rPr>
              <a:t>type of data being logged is very </a:t>
            </a:r>
            <a:r>
              <a:rPr lang="en-US" sz="1400" dirty="0" smtClean="0">
                <a:latin typeface="Calibri"/>
                <a:cs typeface="Calibri"/>
              </a:rPr>
              <a:t>detailed</a:t>
            </a:r>
          </a:p>
          <a:p>
            <a:pPr marL="285750" indent="-285750">
              <a:buFontTx/>
              <a:buChar char="-"/>
            </a:pPr>
            <a:r>
              <a:rPr lang="en-US" sz="1400" dirty="0" smtClean="0">
                <a:latin typeface="Calibri"/>
                <a:cs typeface="Calibri"/>
              </a:rPr>
              <a:t>Data collection &amp; manipulation will be complex</a:t>
            </a:r>
          </a:p>
          <a:p>
            <a:pPr marL="285750" indent="-285750">
              <a:buFontTx/>
              <a:buChar char="-"/>
            </a:pPr>
            <a:r>
              <a:rPr lang="en-US" sz="1400" dirty="0" smtClean="0">
                <a:latin typeface="Calibri"/>
                <a:cs typeface="Calibri"/>
              </a:rPr>
              <a:t>If </a:t>
            </a:r>
            <a:r>
              <a:rPr lang="en-US" sz="1400" dirty="0">
                <a:latin typeface="Calibri"/>
                <a:cs typeface="Calibri"/>
              </a:rPr>
              <a:t>my model is good enough, betting on baseball games could become a side hobby ;)</a:t>
            </a:r>
          </a:p>
          <a:p>
            <a:endParaRPr lang="en-US" sz="1400" dirty="0">
              <a:latin typeface="Calibri"/>
              <a:cs typeface="Calibri"/>
            </a:endParaRPr>
          </a:p>
          <a:p>
            <a:r>
              <a:rPr lang="en-US" sz="1400" b="1" dirty="0">
                <a:latin typeface="Calibri"/>
                <a:cs typeface="Calibri"/>
              </a:rPr>
              <a:t>FEATURES:</a:t>
            </a:r>
          </a:p>
          <a:p>
            <a:pPr marL="285750" indent="-285750">
              <a:buFontTx/>
              <a:buChar char="-"/>
            </a:pPr>
            <a:r>
              <a:rPr lang="en-US" sz="1400" dirty="0" smtClean="0">
                <a:latin typeface="Calibri"/>
                <a:cs typeface="Calibri"/>
              </a:rPr>
              <a:t>Pitcher </a:t>
            </a:r>
            <a:r>
              <a:rPr lang="en-US" sz="1400" dirty="0">
                <a:latin typeface="Calibri"/>
                <a:cs typeface="Calibri"/>
              </a:rPr>
              <a:t>(Pitch </a:t>
            </a:r>
            <a:r>
              <a:rPr lang="en-US" sz="1400" dirty="0" smtClean="0">
                <a:latin typeface="Calibri"/>
                <a:cs typeface="Calibri"/>
              </a:rPr>
              <a:t>repertoire)</a:t>
            </a:r>
            <a:r>
              <a:rPr lang="en-US" sz="1400" dirty="0">
                <a:latin typeface="Calibri"/>
                <a:cs typeface="Calibri"/>
              </a:rPr>
              <a:t>(Bucket types of pitchers</a:t>
            </a:r>
            <a:r>
              <a:rPr lang="en-US" sz="1400" dirty="0" smtClean="0">
                <a:latin typeface="Calibri"/>
                <a:cs typeface="Calibri"/>
              </a:rPr>
              <a:t>)</a:t>
            </a:r>
          </a:p>
          <a:p>
            <a:pPr marL="285750" indent="-285750">
              <a:buFontTx/>
              <a:buChar char="-"/>
            </a:pPr>
            <a:r>
              <a:rPr lang="en-US" sz="1400" dirty="0" smtClean="0">
                <a:latin typeface="Calibri"/>
                <a:cs typeface="Calibri"/>
              </a:rPr>
              <a:t>Batters </a:t>
            </a:r>
            <a:r>
              <a:rPr lang="en-US" sz="1400" dirty="0">
                <a:latin typeface="Calibri"/>
                <a:cs typeface="Calibri"/>
              </a:rPr>
              <a:t>(Lineup)(Bucket types of batters)</a:t>
            </a:r>
          </a:p>
          <a:p>
            <a:endParaRPr lang="en-US" sz="1400" dirty="0">
              <a:latin typeface="Calibri"/>
              <a:cs typeface="Calibri"/>
            </a:endParaRPr>
          </a:p>
          <a:p>
            <a:r>
              <a:rPr lang="en-US" sz="1400" b="1" dirty="0">
                <a:latin typeface="Calibri"/>
                <a:cs typeface="Calibri"/>
              </a:rPr>
              <a:t>TARGET: </a:t>
            </a:r>
            <a:r>
              <a:rPr lang="en-US" sz="1400" dirty="0">
                <a:latin typeface="Calibri"/>
                <a:cs typeface="Calibri"/>
              </a:rPr>
              <a:t>Win or </a:t>
            </a:r>
            <a:r>
              <a:rPr lang="en-US" sz="1400" dirty="0" smtClean="0">
                <a:latin typeface="Calibri"/>
                <a:cs typeface="Calibri"/>
              </a:rPr>
              <a:t>Lose</a:t>
            </a:r>
            <a:endParaRPr lang="en-US" sz="1400" dirty="0">
              <a:latin typeface="Calibri"/>
              <a:cs typeface="Calibri"/>
            </a:endParaRPr>
          </a:p>
        </p:txBody>
      </p:sp>
    </p:spTree>
    <p:extLst>
      <p:ext uri="{BB962C8B-B14F-4D97-AF65-F5344CB8AC3E}">
        <p14:creationId xmlns:p14="http://schemas.microsoft.com/office/powerpoint/2010/main" val="107966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90" y="361375"/>
            <a:ext cx="6781800" cy="817144"/>
          </a:xfrm>
        </p:spPr>
        <p:txBody>
          <a:bodyPr>
            <a:normAutofit fontScale="90000"/>
          </a:bodyPr>
          <a:lstStyle/>
          <a:p>
            <a:r>
              <a:rPr lang="en-US" dirty="0" smtClean="0"/>
              <a:t>Data History</a:t>
            </a:r>
            <a:endParaRPr lang="en-US" dirty="0"/>
          </a:p>
        </p:txBody>
      </p:sp>
      <p:sp>
        <p:nvSpPr>
          <p:cNvPr id="4" name="Title 1"/>
          <p:cNvSpPr txBox="1">
            <a:spLocks/>
          </p:cNvSpPr>
          <p:nvPr/>
        </p:nvSpPr>
        <p:spPr>
          <a:xfrm>
            <a:off x="762000" y="1203231"/>
            <a:ext cx="6781800" cy="1343761"/>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smtClean="0">
                <a:latin typeface="Calibri"/>
                <a:cs typeface="Calibri"/>
              </a:rPr>
              <a:t>Major League Baseball has been tracking detailed pitch by pitch stats since 2006 with the PITCHf/x[1] camera system. There are roughly 30 data points logged for every pitch; data points that go as far as describing the exact pitch location, the velocity of the ball from the pitcher’s hand, and the break angle of the ball from the pitcher’s hand to the plate. </a:t>
            </a:r>
          </a:p>
        </p:txBody>
      </p:sp>
      <p:pic>
        <p:nvPicPr>
          <p:cNvPr id="10" name="Picture 9" descr="Glossary_of_the_Gameday_pitch_fields___Fast_Ball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49" y="2754832"/>
            <a:ext cx="6642100" cy="2209800"/>
          </a:xfrm>
          <a:prstGeom prst="rect">
            <a:avLst/>
          </a:prstGeom>
        </p:spPr>
      </p:pic>
      <p:sp>
        <p:nvSpPr>
          <p:cNvPr id="11" name="Title 1"/>
          <p:cNvSpPr txBox="1">
            <a:spLocks/>
          </p:cNvSpPr>
          <p:nvPr/>
        </p:nvSpPr>
        <p:spPr>
          <a:xfrm>
            <a:off x="762000" y="4714191"/>
            <a:ext cx="6781800" cy="1343761"/>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600" dirty="0" smtClean="0">
              <a:latin typeface="Calibri"/>
              <a:cs typeface="Calibri"/>
            </a:endParaRPr>
          </a:p>
          <a:p>
            <a:r>
              <a:rPr lang="en-US" sz="1400" b="1" dirty="0" smtClean="0">
                <a:latin typeface="Calibri"/>
                <a:cs typeface="Calibri"/>
              </a:rPr>
              <a:t>Cool Fact</a:t>
            </a:r>
            <a:r>
              <a:rPr lang="en-US" sz="1400" dirty="0" smtClean="0">
                <a:latin typeface="Calibri"/>
                <a:cs typeface="Calibri"/>
              </a:rPr>
              <a:t>: MLB uses Machine Learning to Classify the pitch_type!</a:t>
            </a:r>
          </a:p>
        </p:txBody>
      </p:sp>
      <p:sp>
        <p:nvSpPr>
          <p:cNvPr id="12" name="Rectangle 11"/>
          <p:cNvSpPr/>
          <p:nvPr/>
        </p:nvSpPr>
        <p:spPr>
          <a:xfrm>
            <a:off x="762000" y="6197323"/>
            <a:ext cx="8025000" cy="461665"/>
          </a:xfrm>
          <a:prstGeom prst="rect">
            <a:avLst/>
          </a:prstGeom>
        </p:spPr>
        <p:txBody>
          <a:bodyPr wrap="square">
            <a:spAutoFit/>
          </a:bodyPr>
          <a:lstStyle/>
          <a:p>
            <a:r>
              <a:rPr lang="en-US" sz="1200" dirty="0" smtClean="0">
                <a:latin typeface="Calibri"/>
                <a:cs typeface="Calibri"/>
              </a:rPr>
              <a:t>[1] PITCHf</a:t>
            </a:r>
            <a:r>
              <a:rPr lang="en-US" sz="1200" dirty="0">
                <a:latin typeface="Calibri"/>
                <a:cs typeface="Calibri"/>
              </a:rPr>
              <a:t>/x, created and maintained by Sportvision, is a system that tracks the speeds and trajectories of pitched baseballs. This system, which made its debut in the 2006 MLB playoffs, is installed in every MLB stadium</a:t>
            </a:r>
            <a:r>
              <a:rPr lang="en-US" sz="1200" dirty="0" smtClean="0">
                <a:latin typeface="Calibri"/>
                <a:cs typeface="Calibri"/>
              </a:rPr>
              <a:t>.</a:t>
            </a:r>
            <a:endParaRPr lang="en-US" sz="1200" dirty="0">
              <a:latin typeface="Calibri"/>
              <a:cs typeface="Calibri"/>
            </a:endParaRPr>
          </a:p>
        </p:txBody>
      </p:sp>
      <p:pic>
        <p:nvPicPr>
          <p:cNvPr id="14" name="Picture 13" descr="iphone_emojis_-_Google_Sear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977" y="4965401"/>
            <a:ext cx="1029762" cy="1092551"/>
          </a:xfrm>
          <a:prstGeom prst="rect">
            <a:avLst/>
          </a:prstGeom>
        </p:spPr>
      </p:pic>
    </p:spTree>
    <p:extLst>
      <p:ext uri="{BB962C8B-B14F-4D97-AF65-F5344CB8AC3E}">
        <p14:creationId xmlns:p14="http://schemas.microsoft.com/office/powerpoint/2010/main" val="277237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90" y="361375"/>
            <a:ext cx="6781800" cy="817144"/>
          </a:xfrm>
        </p:spPr>
        <p:txBody>
          <a:bodyPr>
            <a:normAutofit fontScale="90000"/>
          </a:bodyPr>
          <a:lstStyle/>
          <a:p>
            <a:r>
              <a:rPr lang="en-US" dirty="0" smtClean="0"/>
              <a:t>Data Format</a:t>
            </a:r>
            <a:endParaRPr lang="en-US" dirty="0"/>
          </a:p>
        </p:txBody>
      </p:sp>
      <p:pic>
        <p:nvPicPr>
          <p:cNvPr id="3" name="Picture 2" descr="Mozilla_Firefo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88523"/>
            <a:ext cx="9144000" cy="1855138"/>
          </a:xfrm>
          <a:prstGeom prst="rect">
            <a:avLst/>
          </a:prstGeom>
        </p:spPr>
      </p:pic>
      <p:pic>
        <p:nvPicPr>
          <p:cNvPr id="5" name="Picture 4" descr="Index_of__components_game_mlb_year_2009_month_10_day_06_gid_2009_10_06_detmlb_minmlb_1.png"/>
          <p:cNvPicPr>
            <a:picLocks noChangeAspect="1"/>
          </p:cNvPicPr>
          <p:nvPr/>
        </p:nvPicPr>
        <p:blipFill rotWithShape="1">
          <a:blip r:embed="rId3">
            <a:extLst>
              <a:ext uri="{28A0092B-C50C-407E-A947-70E740481C1C}">
                <a14:useLocalDpi xmlns:a14="http://schemas.microsoft.com/office/drawing/2010/main" val="0"/>
              </a:ext>
            </a:extLst>
          </a:blip>
          <a:srcRect t="3899" b="24140"/>
          <a:stretch/>
        </p:blipFill>
        <p:spPr>
          <a:xfrm>
            <a:off x="6335479" y="1291774"/>
            <a:ext cx="1046752" cy="2990105"/>
          </a:xfrm>
          <a:prstGeom prst="rect">
            <a:avLst/>
          </a:prstGeom>
        </p:spPr>
      </p:pic>
      <p:pic>
        <p:nvPicPr>
          <p:cNvPr id="7" name="Picture 6" descr="Index_of__components_game_mlb_year_2009_month_10_day_0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8643" y="1056392"/>
            <a:ext cx="5535357" cy="235382"/>
          </a:xfrm>
          <a:prstGeom prst="rect">
            <a:avLst/>
          </a:prstGeom>
        </p:spPr>
      </p:pic>
      <p:pic>
        <p:nvPicPr>
          <p:cNvPr id="9" name="Picture 8" descr="Index_of__components_game_mlb_year_2009_month_09_day_0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8643" y="1291774"/>
            <a:ext cx="2477267" cy="2990105"/>
          </a:xfrm>
          <a:prstGeom prst="rect">
            <a:avLst/>
          </a:prstGeom>
        </p:spPr>
      </p:pic>
      <p:pic>
        <p:nvPicPr>
          <p:cNvPr id="12" name="Picture 11" descr="Index_of__components_game_mlb_year_2009_month_10_day_06_gid_2009_10_06_detmlb_minmlb_1_innin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4467" y="1298418"/>
            <a:ext cx="1479533" cy="2990105"/>
          </a:xfrm>
          <a:prstGeom prst="rect">
            <a:avLst/>
          </a:prstGeom>
        </p:spPr>
      </p:pic>
      <p:sp>
        <p:nvSpPr>
          <p:cNvPr id="13" name="TextBox 12"/>
          <p:cNvSpPr txBox="1"/>
          <p:nvPr/>
        </p:nvSpPr>
        <p:spPr>
          <a:xfrm>
            <a:off x="149940" y="1381005"/>
            <a:ext cx="3458703" cy="1815882"/>
          </a:xfrm>
          <a:prstGeom prst="rect">
            <a:avLst/>
          </a:prstGeom>
          <a:noFill/>
        </p:spPr>
        <p:txBody>
          <a:bodyPr wrap="square" rtlCol="0">
            <a:spAutoFit/>
          </a:bodyPr>
          <a:lstStyle/>
          <a:p>
            <a:r>
              <a:rPr lang="en-US" sz="1600" dirty="0" smtClean="0">
                <a:latin typeface="Calibri"/>
                <a:cs typeface="Calibri"/>
              </a:rPr>
              <a:t>PITCHf/x data is located on the </a:t>
            </a:r>
            <a:r>
              <a:rPr lang="en-US" sz="1600" dirty="0" err="1" smtClean="0">
                <a:latin typeface="Calibri"/>
                <a:cs typeface="Calibri"/>
              </a:rPr>
              <a:t>MLB.com</a:t>
            </a:r>
            <a:r>
              <a:rPr lang="en-US" sz="1600" dirty="0" smtClean="0">
                <a:latin typeface="Calibri"/>
                <a:cs typeface="Calibri"/>
              </a:rPr>
              <a:t> website and it’s NOT pretty.</a:t>
            </a:r>
          </a:p>
          <a:p>
            <a:endParaRPr lang="en-US" sz="1600" dirty="0">
              <a:latin typeface="Calibri"/>
              <a:cs typeface="Calibri"/>
            </a:endParaRPr>
          </a:p>
          <a:p>
            <a:r>
              <a:rPr lang="en-US" sz="1600" dirty="0" smtClean="0">
                <a:latin typeface="Calibri"/>
                <a:cs typeface="Calibri"/>
              </a:rPr>
              <a:t>There are a web of URLs to iterate through and at the end of the trail, the data is stored in an XML file.</a:t>
            </a:r>
          </a:p>
          <a:p>
            <a:endParaRPr lang="en-US" sz="1600" dirty="0">
              <a:latin typeface="Calibri"/>
              <a:cs typeface="Calibri"/>
            </a:endParaRPr>
          </a:p>
        </p:txBody>
      </p:sp>
      <p:pic>
        <p:nvPicPr>
          <p:cNvPr id="14" name="Picture 13" descr="single_emojis_-_Google_Search.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5280" y="3108695"/>
            <a:ext cx="917265" cy="927128"/>
          </a:xfrm>
          <a:prstGeom prst="rect">
            <a:avLst/>
          </a:prstGeom>
        </p:spPr>
      </p:pic>
    </p:spTree>
    <p:extLst>
      <p:ext uri="{BB962C8B-B14F-4D97-AF65-F5344CB8AC3E}">
        <p14:creationId xmlns:p14="http://schemas.microsoft.com/office/powerpoint/2010/main" val="232247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90" y="361375"/>
            <a:ext cx="6781800" cy="817144"/>
          </a:xfrm>
        </p:spPr>
        <p:txBody>
          <a:bodyPr>
            <a:normAutofit fontScale="90000"/>
          </a:bodyPr>
          <a:lstStyle/>
          <a:p>
            <a:r>
              <a:rPr lang="en-US" dirty="0" smtClean="0"/>
              <a:t>Data Acquisition</a:t>
            </a:r>
            <a:endParaRPr lang="en-US" dirty="0"/>
          </a:p>
        </p:txBody>
      </p:sp>
      <p:sp>
        <p:nvSpPr>
          <p:cNvPr id="3" name="Rectangle 2"/>
          <p:cNvSpPr/>
          <p:nvPr/>
        </p:nvSpPr>
        <p:spPr>
          <a:xfrm>
            <a:off x="460286" y="1102246"/>
            <a:ext cx="7803931" cy="1754327"/>
          </a:xfrm>
          <a:prstGeom prst="rect">
            <a:avLst/>
          </a:prstGeom>
        </p:spPr>
        <p:txBody>
          <a:bodyPr wrap="square">
            <a:spAutoFit/>
          </a:bodyPr>
          <a:lstStyle/>
          <a:p>
            <a:r>
              <a:rPr lang="en-US" dirty="0">
                <a:latin typeface="Calibri"/>
                <a:cs typeface="Calibri"/>
              </a:rPr>
              <a:t>Luckily we live in an open source world! Turns out someone put together </a:t>
            </a:r>
            <a:r>
              <a:rPr lang="en-US" dirty="0" smtClean="0">
                <a:latin typeface="Calibri"/>
                <a:cs typeface="Calibri"/>
              </a:rPr>
              <a:t>a Python </a:t>
            </a:r>
            <a:r>
              <a:rPr lang="en-US" dirty="0">
                <a:latin typeface="Calibri"/>
                <a:cs typeface="Calibri"/>
              </a:rPr>
              <a:t>parser to pull PITCHf/x data on </a:t>
            </a:r>
            <a:r>
              <a:rPr lang="en-US" u="sng" dirty="0">
                <a:latin typeface="Calibri"/>
                <a:cs typeface="Calibri"/>
              </a:rPr>
              <a:t>September 2015</a:t>
            </a:r>
            <a:r>
              <a:rPr lang="en-US" dirty="0">
                <a:latin typeface="Calibri"/>
                <a:cs typeface="Calibri"/>
              </a:rPr>
              <a:t>! – Although it was not exactly what I was looking </a:t>
            </a:r>
            <a:r>
              <a:rPr lang="en-US" dirty="0" smtClean="0">
                <a:latin typeface="Calibri"/>
                <a:cs typeface="Calibri"/>
              </a:rPr>
              <a:t>for, </a:t>
            </a:r>
            <a:r>
              <a:rPr lang="en-US" dirty="0">
                <a:latin typeface="Calibri"/>
                <a:cs typeface="Calibri"/>
              </a:rPr>
              <a:t>it provided a great starting point for my project</a:t>
            </a:r>
            <a:r>
              <a:rPr lang="en-US" dirty="0" smtClean="0">
                <a:latin typeface="Calibri"/>
                <a:cs typeface="Calibri"/>
              </a:rPr>
              <a:t>.</a:t>
            </a:r>
          </a:p>
          <a:p>
            <a:r>
              <a:rPr lang="en-US" dirty="0">
                <a:latin typeface="Calibri"/>
                <a:cs typeface="Calibri"/>
                <a:hlinkClick r:id="rId2"/>
              </a:rPr>
              <a:t>http://www.beyondtheboxscore.com/2015/9/24/9374949/a-new-python-based-pitchf-x-parser-</a:t>
            </a:r>
            <a:r>
              <a:rPr lang="en-US" dirty="0" smtClean="0">
                <a:latin typeface="Calibri"/>
                <a:cs typeface="Calibri"/>
                <a:hlinkClick r:id="rId2"/>
              </a:rPr>
              <a:t>scraper</a:t>
            </a:r>
            <a:r>
              <a:rPr lang="en-US" dirty="0" smtClean="0">
                <a:latin typeface="Calibri"/>
                <a:cs typeface="Calibri"/>
              </a:rPr>
              <a:t>  (He’s a chemical engineer and baseball enthusiast and I want to give him a hug)</a:t>
            </a:r>
          </a:p>
        </p:txBody>
      </p:sp>
    </p:spTree>
    <p:extLst>
      <p:ext uri="{BB962C8B-B14F-4D97-AF65-F5344CB8AC3E}">
        <p14:creationId xmlns:p14="http://schemas.microsoft.com/office/powerpoint/2010/main" val="189067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90" y="361375"/>
            <a:ext cx="6781800" cy="817144"/>
          </a:xfrm>
        </p:spPr>
        <p:txBody>
          <a:bodyPr>
            <a:normAutofit fontScale="90000"/>
          </a:bodyPr>
          <a:lstStyle/>
          <a:p>
            <a:r>
              <a:rPr lang="en-US" dirty="0" smtClean="0"/>
              <a:t>Data Exploration (EDA)</a:t>
            </a:r>
            <a:endParaRPr lang="en-US" dirty="0"/>
          </a:p>
        </p:txBody>
      </p:sp>
      <p:sp>
        <p:nvSpPr>
          <p:cNvPr id="4" name="Title 1"/>
          <p:cNvSpPr txBox="1">
            <a:spLocks/>
          </p:cNvSpPr>
          <p:nvPr/>
        </p:nvSpPr>
        <p:spPr>
          <a:xfrm>
            <a:off x="762000" y="1379614"/>
            <a:ext cx="6781800" cy="440575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dirty="0">
              <a:latin typeface="Calibri"/>
              <a:cs typeface="Calibri"/>
            </a:endParaRPr>
          </a:p>
        </p:txBody>
      </p:sp>
    </p:spTree>
    <p:extLst>
      <p:ext uri="{BB962C8B-B14F-4D97-AF65-F5344CB8AC3E}">
        <p14:creationId xmlns:p14="http://schemas.microsoft.com/office/powerpoint/2010/main" val="1511846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1810</TotalTime>
  <Words>375</Words>
  <Application>Microsoft Macintosh PowerPoint</Application>
  <PresentationFormat>On-screen Show (4:3)</PresentationFormat>
  <Paragraphs>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Newsprint</vt:lpstr>
      <vt:lpstr>Predicting Baseball Game Outcomes</vt:lpstr>
      <vt:lpstr>Project Overview</vt:lpstr>
      <vt:lpstr>Data History</vt:lpstr>
      <vt:lpstr>Data Format</vt:lpstr>
      <vt:lpstr>Data Acquisition</vt:lpstr>
      <vt:lpstr>Data Exploration (EDA)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Baseball Game Outcomes</dc:title>
  <dc:creator>Thomas Dobbs</dc:creator>
  <cp:lastModifiedBy>Thomas Dobbs</cp:lastModifiedBy>
  <cp:revision>18</cp:revision>
  <dcterms:created xsi:type="dcterms:W3CDTF">2015-10-25T20:44:14Z</dcterms:created>
  <dcterms:modified xsi:type="dcterms:W3CDTF">2015-10-27T02:54:39Z</dcterms:modified>
</cp:coreProperties>
</file>