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6" r:id="rId1"/>
  </p:sldMasterIdLst>
  <p:notesMasterIdLst>
    <p:notesMasterId r:id="rId15"/>
  </p:notesMasterIdLst>
  <p:sldIdLst>
    <p:sldId id="256" r:id="rId2"/>
    <p:sldId id="257" r:id="rId3"/>
    <p:sldId id="268" r:id="rId4"/>
    <p:sldId id="258" r:id="rId5"/>
    <p:sldId id="259" r:id="rId6"/>
    <p:sldId id="261" r:id="rId7"/>
    <p:sldId id="260"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3413"/>
  </p:normalViewPr>
  <p:slideViewPr>
    <p:cSldViewPr snapToGrid="0" snapToObjects="1">
      <p:cViewPr>
        <p:scale>
          <a:sx n="135" d="100"/>
          <a:sy n="135" d="100"/>
        </p:scale>
        <p:origin x="424" y="144"/>
      </p:cViewPr>
      <p:guideLst/>
    </p:cSldViewPr>
  </p:slideViewPr>
  <p:notesTextViewPr>
    <p:cViewPr>
      <p:scale>
        <a:sx n="1" d="1"/>
        <a:sy n="1" d="1"/>
      </p:scale>
      <p:origin x="0" y="0"/>
    </p:cViewPr>
  </p:notesText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14533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1058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887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758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70988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In conclusion,</a:t>
            </a:r>
            <a:r>
              <a:rPr lang="en-US" baseline="0" dirty="0" smtClean="0"/>
              <a:t> GPA is still the easiest and most popular way</a:t>
            </a:r>
            <a:r>
              <a:rPr lang="is-IS" baseline="0" dirty="0" smtClean="0"/>
              <a:t>….. </a:t>
            </a:r>
            <a:r>
              <a:rPr lang="en-US" baseline="0" dirty="0" smtClean="0"/>
              <a:t>However, we see that GPA is biased right now due to grade inflation. To mitigate these biases, we propose that we should at least have the same grading policy across sections for a course (like math 20A, no longer have that 1.5 GPA difference, 0.3 is good).... This can create a transparent grading structure which promotes gen.....</a:t>
            </a:r>
          </a:p>
          <a:p>
            <a:pPr lvl="0">
              <a:spcBef>
                <a:spcPts val="0"/>
              </a:spcBef>
              <a:buNone/>
            </a:pPr>
            <a:endParaRPr lang="en-US" baseline="0" dirty="0" smtClean="0"/>
          </a:p>
          <a:p>
            <a:pPr lvl="0">
              <a:spcBef>
                <a:spcPts val="0"/>
              </a:spcBef>
              <a:buNone/>
            </a:pPr>
            <a:endParaRPr lang="en-US" baseline="0" dirty="0" smtClean="0"/>
          </a:p>
          <a:p>
            <a:pPr lvl="0">
              <a:spcBef>
                <a:spcPts val="0"/>
              </a:spcBef>
              <a:buNone/>
            </a:pPr>
            <a:endParaRPr dirty="0"/>
          </a:p>
        </p:txBody>
      </p:sp>
    </p:spTree>
    <p:extLst>
      <p:ext uri="{BB962C8B-B14F-4D97-AF65-F5344CB8AC3E}">
        <p14:creationId xmlns:p14="http://schemas.microsoft.com/office/powerpoint/2010/main" val="108474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better</a:t>
            </a:r>
            <a:r>
              <a:rPr lang="en-US" baseline="0" dirty="0" smtClean="0"/>
              <a:t> student based evaluation</a:t>
            </a:r>
            <a:endParaRPr dirty="0"/>
          </a:p>
        </p:txBody>
      </p:sp>
    </p:spTree>
    <p:extLst>
      <p:ext uri="{BB962C8B-B14F-4D97-AF65-F5344CB8AC3E}">
        <p14:creationId xmlns:p14="http://schemas.microsoft.com/office/powerpoint/2010/main" val="179523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the end</a:t>
            </a:r>
            <a:r>
              <a:rPr lang="en-US" dirty="0" smtClean="0"/>
              <a:t>*, we decide</a:t>
            </a:r>
            <a:r>
              <a:rPr lang="en-US" baseline="0" dirty="0" smtClean="0"/>
              <a:t> to dive deeper</a:t>
            </a:r>
            <a:endParaRPr lang="en-US" dirty="0"/>
          </a:p>
        </p:txBody>
      </p:sp>
    </p:spTree>
    <p:extLst>
      <p:ext uri="{BB962C8B-B14F-4D97-AF65-F5344CB8AC3E}">
        <p14:creationId xmlns:p14="http://schemas.microsoft.com/office/powerpoint/2010/main" val="79282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sz="1050" dirty="0">
              <a:solidFill>
                <a:schemeClr val="dk1"/>
              </a:solidFill>
              <a:highlight>
                <a:srgbClr val="FFFFFF"/>
              </a:highlight>
            </a:endParaRPr>
          </a:p>
        </p:txBody>
      </p:sp>
    </p:spTree>
    <p:extLst>
      <p:ext uri="{BB962C8B-B14F-4D97-AF65-F5344CB8AC3E}">
        <p14:creationId xmlns:p14="http://schemas.microsoft.com/office/powerpoint/2010/main" val="3977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050">
                <a:solidFill>
                  <a:schemeClr val="dk1"/>
                </a:solidFill>
                <a:highlight>
                  <a:srgbClr val="FFFFFF"/>
                </a:highlight>
              </a:rPr>
              <a:t>In the graph below represents a student who did average in every class where the class average was the highest compared to a student who did average in every class where the class average was the lowest. Both students did average in their respective classes but one student has nearly 1.0 higher overall GPA, a whole letter grade higher, than the other, from averaging in the higher scoring class. This shows that the professors chosen during course selection affected their GPA.</a:t>
            </a:r>
          </a:p>
        </p:txBody>
      </p:sp>
    </p:spTree>
    <p:extLst>
      <p:ext uri="{BB962C8B-B14F-4D97-AF65-F5344CB8AC3E}">
        <p14:creationId xmlns:p14="http://schemas.microsoft.com/office/powerpoint/2010/main" val="3104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0086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-having participation as higher grade percentage of class will lead to students studying less and recommending professors more</a:t>
            </a:r>
          </a:p>
          <a:p>
            <a:pPr lvl="0">
              <a:spcBef>
                <a:spcPts val="0"/>
              </a:spcBef>
              <a:buNone/>
            </a:pPr>
            <a:r>
              <a:rPr lang="en"/>
              <a:t>-</a:t>
            </a:r>
          </a:p>
        </p:txBody>
      </p:sp>
    </p:spTree>
    <p:extLst>
      <p:ext uri="{BB962C8B-B14F-4D97-AF65-F5344CB8AC3E}">
        <p14:creationId xmlns:p14="http://schemas.microsoft.com/office/powerpoint/2010/main" val="637757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243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Furthermore, we find some</a:t>
            </a:r>
            <a:r>
              <a:rPr lang="en-US" baseline="0" dirty="0" smtClean="0"/>
              <a:t> interesting and counter intuitive results regarding study hours</a:t>
            </a:r>
          </a:p>
          <a:p>
            <a:pPr lvl="0">
              <a:spcBef>
                <a:spcPts val="0"/>
              </a:spcBef>
              <a:buNone/>
            </a:pPr>
            <a:endParaRPr lang="en-US" baseline="0" dirty="0" smtClean="0"/>
          </a:p>
          <a:p>
            <a:pPr lvl="0">
              <a:spcBef>
                <a:spcPts val="0"/>
              </a:spcBef>
              <a:buNone/>
            </a:pPr>
            <a:r>
              <a:rPr lang="en-US" baseline="0" dirty="0" smtClean="0"/>
              <a:t>*weak negative correlation*</a:t>
            </a:r>
          </a:p>
        </p:txBody>
      </p:sp>
    </p:spTree>
    <p:extLst>
      <p:ext uri="{BB962C8B-B14F-4D97-AF65-F5344CB8AC3E}">
        <p14:creationId xmlns:p14="http://schemas.microsoft.com/office/powerpoint/2010/main" val="54085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24763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9801168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98540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0982832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0170775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8453464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1331409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073049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77776794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1295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3546447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0405243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9263915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3985959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9940690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68829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7647210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7702067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6/10/17</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52143229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Lst>
  <p:hf sldNum="0"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34248" y="622567"/>
            <a:ext cx="8087582" cy="1385883"/>
          </a:xfrm>
          <a:prstGeom prst="rect">
            <a:avLst/>
          </a:prstGeom>
        </p:spPr>
        <p:txBody>
          <a:bodyPr lIns="91425" tIns="91425" rIns="91425" bIns="91425" anchor="b" anchorCtr="0">
            <a:noAutofit/>
          </a:bodyPr>
          <a:lstStyle/>
          <a:p>
            <a:pPr algn="ctr"/>
            <a:r>
              <a:rPr lang="en" sz="4000" dirty="0" smtClean="0">
                <a:latin typeface="+mn-lt"/>
              </a:rPr>
              <a:t>GPA: Measure of Performance or </a:t>
            </a:r>
            <a:r>
              <a:rPr lang="en-US" sz="4000" dirty="0" smtClean="0">
                <a:latin typeface="+mn-lt"/>
              </a:rPr>
              <a:t/>
            </a:r>
            <a:br>
              <a:rPr lang="en-US" sz="4000" dirty="0" smtClean="0">
                <a:latin typeface="+mn-lt"/>
              </a:rPr>
            </a:br>
            <a:r>
              <a:rPr lang="en" sz="4000" dirty="0" smtClean="0">
                <a:latin typeface="+mn-lt"/>
              </a:rPr>
              <a:t>Bargaining Tool</a:t>
            </a:r>
            <a:r>
              <a:rPr lang="en-US" sz="4000" dirty="0" smtClean="0">
                <a:latin typeface="+mn-lt"/>
              </a:rPr>
              <a:t>?</a:t>
            </a:r>
            <a:endParaRPr lang="en" sz="4000" dirty="0">
              <a:latin typeface="Arial" charset="0"/>
              <a:ea typeface="Arial" charset="0"/>
              <a:cs typeface="Arial" charset="0"/>
            </a:endParaRPr>
          </a:p>
        </p:txBody>
      </p:sp>
      <p:sp>
        <p:nvSpPr>
          <p:cNvPr id="55" name="Shape 55"/>
          <p:cNvSpPr txBox="1">
            <a:spLocks noGrp="1"/>
          </p:cNvSpPr>
          <p:nvPr>
            <p:ph type="subTitle" idx="1"/>
          </p:nvPr>
        </p:nvSpPr>
        <p:spPr>
          <a:xfrm>
            <a:off x="434248" y="4078463"/>
            <a:ext cx="8520600" cy="587805"/>
          </a:xfrm>
          <a:prstGeom prst="rect">
            <a:avLst/>
          </a:prstGeom>
        </p:spPr>
        <p:txBody>
          <a:bodyPr lIns="91425" tIns="91425" rIns="91425" bIns="91425" anchor="t" anchorCtr="0">
            <a:noAutofit/>
          </a:bodyPr>
          <a:lstStyle/>
          <a:p>
            <a:pPr lvl="0">
              <a:spcBef>
                <a:spcPts val="0"/>
              </a:spcBef>
              <a:buNone/>
            </a:pPr>
            <a:r>
              <a:rPr lang="en" dirty="0"/>
              <a:t>By: Lucas Hsu, Diego </a:t>
            </a:r>
            <a:r>
              <a:rPr lang="en" dirty="0" err="1"/>
              <a:t>Saldonid</a:t>
            </a:r>
            <a:r>
              <a:rPr lang="en" dirty="0" smtClean="0"/>
              <a:t>,</a:t>
            </a:r>
            <a:r>
              <a:rPr lang="en-US" dirty="0" smtClean="0"/>
              <a:t> </a:t>
            </a:r>
            <a:r>
              <a:rPr lang="en" dirty="0" smtClean="0"/>
              <a:t>James </a:t>
            </a:r>
            <a:r>
              <a:rPr lang="en" dirty="0"/>
              <a:t>Mata, </a:t>
            </a:r>
            <a:r>
              <a:rPr lang="en" dirty="0" smtClean="0"/>
              <a:t>Roger </a:t>
            </a:r>
            <a:r>
              <a:rPr lang="en" dirty="0" err="1"/>
              <a:t>Ruan</a:t>
            </a:r>
            <a:endParaRPr lang="en" dirty="0"/>
          </a:p>
        </p:txBody>
      </p:sp>
      <p:sp>
        <p:nvSpPr>
          <p:cNvPr id="2" name="TextBox 1"/>
          <p:cNvSpPr txBox="1"/>
          <p:nvPr/>
        </p:nvSpPr>
        <p:spPr>
          <a:xfrm>
            <a:off x="1941921" y="2331980"/>
            <a:ext cx="5260157" cy="307777"/>
          </a:xfrm>
          <a:prstGeom prst="rect">
            <a:avLst/>
          </a:prstGeom>
          <a:noFill/>
        </p:spPr>
        <p:txBody>
          <a:bodyPr wrap="square" rtlCol="0">
            <a:spAutoFit/>
          </a:bodyPr>
          <a:lstStyle/>
          <a:p>
            <a:r>
              <a:rPr lang="en-US" dirty="0" smtClean="0">
                <a:solidFill>
                  <a:schemeClr val="tx1"/>
                </a:solidFill>
              </a:rPr>
              <a:t> A Micro-level analysis of National Grade Inflation at UCSD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217675"/>
            <a:ext cx="8520600" cy="572700"/>
          </a:xfrm>
          <a:prstGeom prst="rect">
            <a:avLst/>
          </a:prstGeom>
        </p:spPr>
        <p:txBody>
          <a:bodyPr lIns="91425" tIns="91425" rIns="91425" bIns="91425" anchor="t" anchorCtr="0">
            <a:noAutofit/>
          </a:bodyPr>
          <a:lstStyle/>
          <a:p>
            <a:pPr lvl="0" rtl="0">
              <a:spcBef>
                <a:spcPts val="0"/>
              </a:spcBef>
              <a:buNone/>
            </a:pPr>
            <a:r>
              <a:rPr lang="en" dirty="0"/>
              <a:t>So, what is happening…?</a:t>
            </a:r>
          </a:p>
        </p:txBody>
      </p:sp>
      <p:sp>
        <p:nvSpPr>
          <p:cNvPr id="111" name="Shape 111"/>
          <p:cNvSpPr txBox="1">
            <a:spLocks noGrp="1"/>
          </p:cNvSpPr>
          <p:nvPr>
            <p:ph type="body" idx="1"/>
          </p:nvPr>
        </p:nvSpPr>
        <p:spPr>
          <a:xfrm>
            <a:off x="4791897" y="1005625"/>
            <a:ext cx="4285500" cy="3416400"/>
          </a:xfrm>
          <a:prstGeom prst="rect">
            <a:avLst/>
          </a:prstGeom>
        </p:spPr>
        <p:txBody>
          <a:bodyPr lIns="91425" tIns="91425" rIns="91425" bIns="91425" anchor="t" anchorCtr="0">
            <a:noAutofit/>
          </a:bodyPr>
          <a:lstStyle/>
          <a:p>
            <a:pPr marL="457200" lvl="0" indent="-228600" rtl="0">
              <a:spcBef>
                <a:spcPts val="0"/>
              </a:spcBef>
            </a:pPr>
            <a:r>
              <a:rPr lang="en" dirty="0"/>
              <a:t>It appears that students expected to get higher grade tend to give out higher recommended instructor rate.</a:t>
            </a:r>
          </a:p>
          <a:p>
            <a:pPr lvl="0" rtl="0">
              <a:spcBef>
                <a:spcPts val="0"/>
              </a:spcBef>
              <a:buNone/>
            </a:pPr>
            <a:endParaRPr dirty="0"/>
          </a:p>
          <a:p>
            <a:pPr marL="457200" lvl="0" indent="-228600" rtl="0">
              <a:spcBef>
                <a:spcPts val="0"/>
              </a:spcBef>
            </a:pPr>
            <a:r>
              <a:rPr lang="en" dirty="0"/>
              <a:t>Potential </a:t>
            </a:r>
            <a:r>
              <a:rPr lang="en" dirty="0">
                <a:solidFill>
                  <a:srgbClr val="FF0000"/>
                </a:solidFill>
              </a:rPr>
              <a:t>confounding variables </a:t>
            </a:r>
          </a:p>
          <a:p>
            <a:pPr marL="914400" lvl="1" indent="-228600" rtl="0">
              <a:spcBef>
                <a:spcPts val="0"/>
              </a:spcBef>
            </a:pPr>
            <a:r>
              <a:rPr lang="en" dirty="0"/>
              <a:t>Extra Credit</a:t>
            </a:r>
          </a:p>
          <a:p>
            <a:pPr marL="914400" lvl="1" indent="-228600" rtl="0">
              <a:spcBef>
                <a:spcPts val="0"/>
              </a:spcBef>
            </a:pPr>
            <a:r>
              <a:rPr lang="en" dirty="0"/>
              <a:t>Participation</a:t>
            </a:r>
          </a:p>
          <a:p>
            <a:pPr marL="914400" lvl="1" indent="-228600" rtl="0">
              <a:spcBef>
                <a:spcPts val="0"/>
              </a:spcBef>
            </a:pPr>
            <a:r>
              <a:rPr lang="en" dirty="0"/>
              <a:t>Lowest Homework get dropped</a:t>
            </a:r>
          </a:p>
          <a:p>
            <a:pPr marL="914400" lvl="1" indent="-228600">
              <a:spcBef>
                <a:spcPts val="0"/>
              </a:spcBef>
            </a:pPr>
            <a:r>
              <a:rPr lang="en" dirty="0"/>
              <a:t>Students not taking evaluations seriously </a:t>
            </a:r>
          </a:p>
        </p:txBody>
      </p:sp>
      <p:pic>
        <p:nvPicPr>
          <p:cNvPr id="110" name="Shape 110" descr="Screenshot (30)_LI.jpg"/>
          <p:cNvPicPr preferRelativeResize="0"/>
          <p:nvPr/>
        </p:nvPicPr>
        <p:blipFill>
          <a:blip r:embed="rId3">
            <a:alphaModFix/>
          </a:blip>
          <a:stretch>
            <a:fillRect/>
          </a:stretch>
        </p:blipFill>
        <p:spPr>
          <a:xfrm>
            <a:off x="169474" y="1147700"/>
            <a:ext cx="4767638" cy="31322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descr="Screenshot (33)_LI.jpg"/>
          <p:cNvPicPr preferRelativeResize="0"/>
          <p:nvPr/>
        </p:nvPicPr>
        <p:blipFill>
          <a:blip r:embed="rId3">
            <a:alphaModFix/>
          </a:blip>
          <a:stretch>
            <a:fillRect/>
          </a:stretch>
        </p:blipFill>
        <p:spPr>
          <a:xfrm>
            <a:off x="4600280" y="990983"/>
            <a:ext cx="4419930" cy="2785033"/>
          </a:xfrm>
          <a:prstGeom prst="rect">
            <a:avLst/>
          </a:prstGeom>
          <a:noFill/>
          <a:ln>
            <a:noFill/>
          </a:ln>
        </p:spPr>
      </p:pic>
      <p:sp>
        <p:nvSpPr>
          <p:cNvPr id="117" name="Shape 117"/>
          <p:cNvSpPr txBox="1">
            <a:spLocks noGrp="1"/>
          </p:cNvSpPr>
          <p:nvPr>
            <p:ph type="title"/>
          </p:nvPr>
        </p:nvSpPr>
        <p:spPr>
          <a:xfrm>
            <a:off x="311700" y="217675"/>
            <a:ext cx="8520600" cy="572700"/>
          </a:xfrm>
          <a:prstGeom prst="rect">
            <a:avLst/>
          </a:prstGeom>
        </p:spPr>
        <p:txBody>
          <a:bodyPr lIns="91425" tIns="91425" rIns="91425" bIns="91425" anchor="t" anchorCtr="0">
            <a:noAutofit/>
          </a:bodyPr>
          <a:lstStyle/>
          <a:p>
            <a:pPr lvl="0" rtl="0">
              <a:spcBef>
                <a:spcPts val="0"/>
              </a:spcBef>
              <a:buNone/>
            </a:pPr>
            <a:r>
              <a:rPr lang="en"/>
              <a:t>So, what is happening…?</a:t>
            </a:r>
          </a:p>
        </p:txBody>
      </p:sp>
      <p:sp>
        <p:nvSpPr>
          <p:cNvPr id="118" name="Shape 118"/>
          <p:cNvSpPr txBox="1">
            <a:spLocks noGrp="1"/>
          </p:cNvSpPr>
          <p:nvPr>
            <p:ph type="body" idx="1"/>
          </p:nvPr>
        </p:nvSpPr>
        <p:spPr>
          <a:xfrm>
            <a:off x="410600" y="4076332"/>
            <a:ext cx="7494300" cy="972900"/>
          </a:xfrm>
          <a:prstGeom prst="rect">
            <a:avLst/>
          </a:prstGeom>
        </p:spPr>
        <p:txBody>
          <a:bodyPr lIns="91425" tIns="91425" rIns="91425" bIns="91425" anchor="t" anchorCtr="0">
            <a:noAutofit/>
          </a:bodyPr>
          <a:lstStyle/>
          <a:p>
            <a:pPr marL="457200" lvl="0" indent="-228600" rtl="0">
              <a:spcBef>
                <a:spcPts val="0"/>
              </a:spcBef>
            </a:pPr>
            <a:r>
              <a:rPr lang="en"/>
              <a:t>It appears that students expected to get higher grade tend to give out higher recommended class rate.</a:t>
            </a:r>
          </a:p>
          <a:p>
            <a:pPr marL="0" lvl="0" indent="0" rtl="0">
              <a:spcBef>
                <a:spcPts val="0"/>
              </a:spcBef>
              <a:buNone/>
            </a:pPr>
            <a:endParaRPr dirty="0"/>
          </a:p>
        </p:txBody>
      </p:sp>
      <p:pic>
        <p:nvPicPr>
          <p:cNvPr id="119" name="Shape 119" descr="Screen Shot 2017-06-10 at 2.27.24 AM.png"/>
          <p:cNvPicPr preferRelativeResize="0"/>
          <p:nvPr/>
        </p:nvPicPr>
        <p:blipFill>
          <a:blip r:embed="rId4">
            <a:alphaModFix/>
          </a:blip>
          <a:stretch>
            <a:fillRect/>
          </a:stretch>
        </p:blipFill>
        <p:spPr>
          <a:xfrm>
            <a:off x="203209" y="990983"/>
            <a:ext cx="4195499" cy="278503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Shape 125"/>
          <p:cNvSpPr txBox="1">
            <a:spLocks noGrp="1"/>
          </p:cNvSpPr>
          <p:nvPr>
            <p:ph type="title"/>
          </p:nvPr>
        </p:nvSpPr>
        <p:spPr>
          <a:xfrm>
            <a:off x="311700" y="274236"/>
            <a:ext cx="8520600" cy="572700"/>
          </a:xfrm>
          <a:prstGeom prst="rect">
            <a:avLst/>
          </a:prstGeom>
        </p:spPr>
        <p:txBody>
          <a:bodyPr lIns="91425" tIns="91425" rIns="91425" bIns="91425" anchor="t" anchorCtr="0">
            <a:noAutofit/>
          </a:bodyPr>
          <a:lstStyle/>
          <a:p>
            <a:pPr lvl="0" rtl="0">
              <a:spcBef>
                <a:spcPts val="0"/>
              </a:spcBef>
              <a:buNone/>
            </a:pPr>
            <a:r>
              <a:rPr lang="en" dirty="0"/>
              <a:t>So, what is happening…?</a:t>
            </a:r>
          </a:p>
        </p:txBody>
      </p:sp>
      <p:sp>
        <p:nvSpPr>
          <p:cNvPr id="124" name="Shape 124"/>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t>Seems like we are getting into </a:t>
            </a:r>
            <a:r>
              <a:rPr lang="en" dirty="0" smtClean="0">
                <a:solidFill>
                  <a:srgbClr val="FF0000"/>
                </a:solidFill>
              </a:rPr>
              <a:t>this</a:t>
            </a:r>
            <a:r>
              <a:rPr lang="en-US" dirty="0" smtClean="0">
                <a:solidFill>
                  <a:srgbClr val="FF0000"/>
                </a:solidFill>
              </a:rPr>
              <a:t> feedback</a:t>
            </a:r>
            <a:r>
              <a:rPr lang="en" dirty="0" smtClean="0">
                <a:solidFill>
                  <a:srgbClr val="FF0000"/>
                </a:solidFill>
              </a:rPr>
              <a:t> </a:t>
            </a:r>
            <a:r>
              <a:rPr lang="en" dirty="0">
                <a:solidFill>
                  <a:srgbClr val="FF0000"/>
                </a:solidFill>
              </a:rPr>
              <a:t>loop </a:t>
            </a:r>
            <a:r>
              <a:rPr lang="en" dirty="0"/>
              <a:t>that that students expected to get higher grade tend to give out higher recommended instructor/recommended class rate</a:t>
            </a:r>
            <a:r>
              <a:rPr lang="en" dirty="0" smtClean="0"/>
              <a:t>.</a:t>
            </a:r>
            <a:endParaRPr lang="en-US" dirty="0"/>
          </a:p>
          <a:p>
            <a:pPr marL="457200" lvl="0" indent="-228600" rtl="0">
              <a:spcBef>
                <a:spcPts val="0"/>
              </a:spcBef>
            </a:pPr>
            <a:endParaRPr lang="en" dirty="0"/>
          </a:p>
          <a:p>
            <a:pPr marL="457200" lvl="0" indent="-228600" rtl="0">
              <a:spcBef>
                <a:spcPts val="0"/>
              </a:spcBef>
            </a:pPr>
            <a:r>
              <a:rPr lang="en" dirty="0"/>
              <a:t>Instructors then have the incentive to please students to give better feedback</a:t>
            </a:r>
          </a:p>
          <a:p>
            <a:pPr marL="914400" lvl="1" indent="-228600" rtl="0">
              <a:spcBef>
                <a:spcPts val="0"/>
              </a:spcBef>
            </a:pPr>
            <a:r>
              <a:rPr lang="en" dirty="0"/>
              <a:t>They do so by offering participation points, extra credit and similar stuff</a:t>
            </a:r>
          </a:p>
          <a:p>
            <a:pPr lvl="0" rtl="0">
              <a:spcBef>
                <a:spcPts val="0"/>
              </a:spcBef>
              <a:buNone/>
            </a:pPr>
            <a:endParaRPr dirty="0"/>
          </a:p>
          <a:p>
            <a:pPr marL="457200" lvl="0" indent="-228600" rtl="0">
              <a:spcBef>
                <a:spcPts val="0"/>
              </a:spcBef>
            </a:pPr>
            <a:r>
              <a:rPr lang="en" dirty="0"/>
              <a:t>So,</a:t>
            </a:r>
            <a:r>
              <a:rPr lang="en" dirty="0">
                <a:solidFill>
                  <a:srgbClr val="FF0000"/>
                </a:solidFill>
              </a:rPr>
              <a:t> WHAT CAN WE DO ?</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296650"/>
            <a:ext cx="8520600" cy="572700"/>
          </a:xfrm>
          <a:prstGeom prst="rect">
            <a:avLst/>
          </a:prstGeom>
        </p:spPr>
        <p:txBody>
          <a:bodyPr lIns="91425" tIns="91425" rIns="91425" bIns="91425" anchor="t" anchorCtr="0">
            <a:noAutofit/>
          </a:bodyPr>
          <a:lstStyle/>
          <a:p>
            <a:pPr lvl="0">
              <a:spcBef>
                <a:spcPts val="0"/>
              </a:spcBef>
              <a:buNone/>
            </a:pPr>
            <a:r>
              <a:rPr lang="en" dirty="0"/>
              <a:t>Conclusion/Discussion</a:t>
            </a:r>
          </a:p>
        </p:txBody>
      </p:sp>
      <p:sp>
        <p:nvSpPr>
          <p:cNvPr id="131" name="Shape 131"/>
          <p:cNvSpPr txBox="1">
            <a:spLocks noGrp="1"/>
          </p:cNvSpPr>
          <p:nvPr>
            <p:ph type="body" idx="1"/>
          </p:nvPr>
        </p:nvSpPr>
        <p:spPr>
          <a:prstGeom prst="rect">
            <a:avLst/>
          </a:prstGeom>
        </p:spPr>
        <p:txBody>
          <a:bodyPr lIns="91425" tIns="91425" rIns="91425" bIns="91425" anchor="t" anchorCtr="0">
            <a:noAutofit/>
          </a:bodyPr>
          <a:lstStyle/>
          <a:p>
            <a:pPr marL="457200" lvl="0" indent="-228600">
              <a:spcBef>
                <a:spcPts val="0"/>
              </a:spcBef>
            </a:pPr>
            <a:r>
              <a:rPr lang="en" dirty="0"/>
              <a:t>GPA is still the </a:t>
            </a:r>
            <a:r>
              <a:rPr lang="en" dirty="0">
                <a:solidFill>
                  <a:srgbClr val="FF0000"/>
                </a:solidFill>
              </a:rPr>
              <a:t>easiest </a:t>
            </a:r>
            <a:r>
              <a:rPr lang="en" dirty="0"/>
              <a:t>and </a:t>
            </a:r>
            <a:r>
              <a:rPr lang="en" dirty="0">
                <a:solidFill>
                  <a:srgbClr val="FF0000"/>
                </a:solidFill>
              </a:rPr>
              <a:t>most popular </a:t>
            </a:r>
            <a:r>
              <a:rPr lang="en" dirty="0"/>
              <a:t>way to evaluate a student </a:t>
            </a:r>
          </a:p>
          <a:p>
            <a:pPr marL="457200" lvl="0" indent="-228600">
              <a:spcBef>
                <a:spcPts val="0"/>
              </a:spcBef>
            </a:pPr>
            <a:endParaRPr lang="en-US" dirty="0" smtClean="0"/>
          </a:p>
          <a:p>
            <a:pPr marL="457200" lvl="0" indent="-228600">
              <a:spcBef>
                <a:spcPts val="0"/>
              </a:spcBef>
            </a:pPr>
            <a:r>
              <a:rPr lang="en" dirty="0" smtClean="0"/>
              <a:t>Call </a:t>
            </a:r>
            <a:r>
              <a:rPr lang="en" dirty="0"/>
              <a:t>to action: </a:t>
            </a:r>
            <a:endParaRPr lang="en-US" dirty="0" smtClean="0"/>
          </a:p>
          <a:p>
            <a:pPr marL="800100" lvl="1" indent="-228600"/>
            <a:r>
              <a:rPr lang="en" dirty="0" smtClean="0"/>
              <a:t>grading </a:t>
            </a:r>
            <a:r>
              <a:rPr lang="en" dirty="0"/>
              <a:t>policy that is </a:t>
            </a:r>
            <a:r>
              <a:rPr lang="en" dirty="0">
                <a:solidFill>
                  <a:srgbClr val="FF0000"/>
                </a:solidFill>
              </a:rPr>
              <a:t>same</a:t>
            </a:r>
            <a:r>
              <a:rPr lang="en" dirty="0"/>
              <a:t> across courses</a:t>
            </a:r>
          </a:p>
          <a:p>
            <a:pPr marL="457200" lvl="0" indent="-228600">
              <a:spcBef>
                <a:spcPts val="0"/>
              </a:spcBef>
            </a:pPr>
            <a:r>
              <a:rPr lang="en" dirty="0"/>
              <a:t>Consequences: </a:t>
            </a:r>
            <a:endParaRPr lang="en-US" dirty="0" smtClean="0"/>
          </a:p>
          <a:p>
            <a:pPr marL="800100" lvl="1" indent="-228600"/>
            <a:r>
              <a:rPr lang="en-US" dirty="0"/>
              <a:t>M</a:t>
            </a:r>
            <a:r>
              <a:rPr lang="en" dirty="0" smtClean="0"/>
              <a:t>ay </a:t>
            </a:r>
            <a:r>
              <a:rPr lang="en" dirty="0"/>
              <a:t>result in lower </a:t>
            </a:r>
            <a:r>
              <a:rPr lang="en" dirty="0" smtClean="0"/>
              <a:t>GPAs</a:t>
            </a:r>
            <a:endParaRPr lang="en-US" dirty="0" smtClean="0"/>
          </a:p>
          <a:p>
            <a:pPr marL="800100" lvl="1" indent="-228600"/>
            <a:r>
              <a:rPr lang="en-US" dirty="0" smtClean="0"/>
              <a:t>Could</a:t>
            </a:r>
            <a:r>
              <a:rPr lang="en" dirty="0" smtClean="0"/>
              <a:t> </a:t>
            </a:r>
            <a:r>
              <a:rPr lang="en" dirty="0"/>
              <a:t>provide </a:t>
            </a:r>
            <a:r>
              <a:rPr lang="en-US" dirty="0" smtClean="0"/>
              <a:t>actual </a:t>
            </a:r>
            <a:r>
              <a:rPr lang="en" dirty="0" smtClean="0"/>
              <a:t>relevant </a:t>
            </a:r>
            <a:r>
              <a:rPr lang="en" dirty="0"/>
              <a:t>feedback for learning </a:t>
            </a:r>
            <a:endParaRPr lang="en-US" dirty="0" smtClean="0"/>
          </a:p>
          <a:p>
            <a:pPr marL="800100" lvl="1" indent="-228600"/>
            <a:r>
              <a:rPr lang="en-US" dirty="0" smtClean="0"/>
              <a:t>Eliminate </a:t>
            </a:r>
            <a:r>
              <a:rPr lang="en" dirty="0" smtClean="0"/>
              <a:t>incentive </a:t>
            </a:r>
            <a:r>
              <a:rPr lang="en" dirty="0"/>
              <a:t>of student picking professor just on grade </a:t>
            </a:r>
            <a:r>
              <a:rPr lang="en" dirty="0" smtClean="0"/>
              <a:t>distribution</a:t>
            </a:r>
            <a:endParaRPr lang="en-US" dirty="0" smtClean="0"/>
          </a:p>
          <a:p>
            <a:pPr marL="800100" lvl="1" indent="-228600"/>
            <a:r>
              <a:rPr lang="en-US" dirty="0" smtClean="0"/>
              <a:t>Eliminate incentive of professors inflating grade just to get better rating from students</a:t>
            </a:r>
            <a:endParaRPr lang="en-US" dirty="0"/>
          </a:p>
          <a:p>
            <a:pPr marL="800100" lvl="1" indent="-228600"/>
            <a:r>
              <a:rPr lang="en-US" dirty="0" smtClean="0"/>
              <a:t>Create a more </a:t>
            </a:r>
            <a:r>
              <a:rPr lang="en-US" dirty="0" smtClean="0">
                <a:solidFill>
                  <a:srgbClr val="00B050"/>
                </a:solidFill>
              </a:rPr>
              <a:t>genuine and fair </a:t>
            </a:r>
            <a:r>
              <a:rPr lang="en-US" dirty="0" smtClean="0"/>
              <a:t>environment </a:t>
            </a:r>
            <a:r>
              <a:rPr lang="en-US" dirty="0" smtClean="0"/>
              <a:t>among students and faculty</a:t>
            </a:r>
            <a:endParaRPr lang="e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173025"/>
            <a:ext cx="8520600" cy="572700"/>
          </a:xfrm>
          <a:prstGeom prst="rect">
            <a:avLst/>
          </a:prstGeom>
        </p:spPr>
        <p:txBody>
          <a:bodyPr lIns="91425" tIns="91425" rIns="91425" bIns="91425" anchor="t" anchorCtr="0">
            <a:noAutofit/>
          </a:bodyPr>
          <a:lstStyle/>
          <a:p>
            <a:pPr lvl="0">
              <a:spcBef>
                <a:spcPts val="0"/>
              </a:spcBef>
              <a:buNone/>
            </a:pPr>
            <a:r>
              <a:rPr lang="en" dirty="0"/>
              <a:t>Why GPA?</a:t>
            </a:r>
          </a:p>
        </p:txBody>
      </p:sp>
      <p:sp>
        <p:nvSpPr>
          <p:cNvPr id="61" name="Shape 61"/>
          <p:cNvSpPr txBox="1">
            <a:spLocks noGrp="1"/>
          </p:cNvSpPr>
          <p:nvPr>
            <p:ph type="body" idx="1"/>
          </p:nvPr>
        </p:nvSpPr>
        <p:spPr>
          <a:xfrm>
            <a:off x="311700" y="896554"/>
            <a:ext cx="8520600" cy="3416400"/>
          </a:xfrm>
          <a:prstGeom prst="rect">
            <a:avLst/>
          </a:prstGeom>
        </p:spPr>
        <p:txBody>
          <a:bodyPr lIns="91425" tIns="91425" rIns="91425" bIns="91425" anchor="t" anchorCtr="0">
            <a:noAutofit/>
          </a:bodyPr>
          <a:lstStyle/>
          <a:p>
            <a:pPr lvl="0" rtl="0">
              <a:spcBef>
                <a:spcPts val="0"/>
              </a:spcBef>
              <a:buNone/>
            </a:pPr>
            <a:r>
              <a:rPr lang="en" b="1" dirty="0" smtClean="0">
                <a:solidFill>
                  <a:schemeClr val="tx1"/>
                </a:solidFill>
                <a:latin typeface="Times New Roman"/>
                <a:ea typeface="Times New Roman"/>
                <a:cs typeface="Times New Roman"/>
                <a:sym typeface="Times New Roman"/>
              </a:rPr>
              <a:t>“Grades will almost always rise in an academic environment where professors sense that there are incentives to please students” - Stuart </a:t>
            </a:r>
            <a:r>
              <a:rPr lang="en" b="1" dirty="0" err="1" smtClean="0">
                <a:solidFill>
                  <a:schemeClr val="tx1"/>
                </a:solidFill>
                <a:latin typeface="Times New Roman"/>
                <a:ea typeface="Times New Roman"/>
                <a:cs typeface="Times New Roman"/>
                <a:sym typeface="Times New Roman"/>
              </a:rPr>
              <a:t>Rojstaczer</a:t>
            </a:r>
            <a:r>
              <a:rPr lang="en" b="1" dirty="0" smtClean="0">
                <a:solidFill>
                  <a:schemeClr val="tx1"/>
                </a:solidFill>
                <a:latin typeface="Times New Roman"/>
                <a:ea typeface="Times New Roman"/>
                <a:cs typeface="Times New Roman"/>
                <a:sym typeface="Times New Roman"/>
              </a:rPr>
              <a:t> &amp; Christopher Healy (Researchers on Grade Inflation)</a:t>
            </a:r>
          </a:p>
          <a:p>
            <a:pPr lvl="0" rtl="0">
              <a:spcBef>
                <a:spcPts val="0"/>
              </a:spcBef>
              <a:buNone/>
            </a:pPr>
            <a:endParaRPr b="1" dirty="0">
              <a:solidFill>
                <a:srgbClr val="000000"/>
              </a:solidFill>
              <a:latin typeface="Times New Roman"/>
              <a:ea typeface="Times New Roman"/>
              <a:cs typeface="Times New Roman"/>
              <a:sym typeface="Times New Roman"/>
            </a:endParaRPr>
          </a:p>
          <a:p>
            <a:pPr lvl="0">
              <a:spcBef>
                <a:spcPts val="0"/>
              </a:spcBef>
              <a:buNone/>
            </a:pPr>
            <a:endParaRPr sz="1200" dirty="0"/>
          </a:p>
        </p:txBody>
      </p:sp>
      <p:pic>
        <p:nvPicPr>
          <p:cNvPr id="62" name="Shape 62" descr="Screenshot (24).png"/>
          <p:cNvPicPr preferRelativeResize="0"/>
          <p:nvPr/>
        </p:nvPicPr>
        <p:blipFill>
          <a:blip r:embed="rId3">
            <a:alphaModFix/>
          </a:blip>
          <a:stretch>
            <a:fillRect/>
          </a:stretch>
        </p:blipFill>
        <p:spPr>
          <a:xfrm>
            <a:off x="4045675" y="2201099"/>
            <a:ext cx="4882973" cy="2237625"/>
          </a:xfrm>
          <a:prstGeom prst="rect">
            <a:avLst/>
          </a:prstGeom>
          <a:noFill/>
          <a:ln>
            <a:noFill/>
          </a:ln>
        </p:spPr>
      </p:pic>
      <p:pic>
        <p:nvPicPr>
          <p:cNvPr id="63" name="Shape 63" descr="Screenshot (38).png"/>
          <p:cNvPicPr preferRelativeResize="0"/>
          <p:nvPr/>
        </p:nvPicPr>
        <p:blipFill>
          <a:blip r:embed="rId4">
            <a:alphaModFix/>
          </a:blip>
          <a:stretch>
            <a:fillRect/>
          </a:stretch>
        </p:blipFill>
        <p:spPr>
          <a:xfrm>
            <a:off x="311700" y="2338749"/>
            <a:ext cx="3439924" cy="19623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this mean ?</a:t>
            </a:r>
            <a:endParaRPr lang="en-US" dirty="0"/>
          </a:p>
        </p:txBody>
      </p:sp>
      <p:sp>
        <p:nvSpPr>
          <p:cNvPr id="3" name="Text Placeholder 2"/>
          <p:cNvSpPr>
            <a:spLocks noGrp="1"/>
          </p:cNvSpPr>
          <p:nvPr>
            <p:ph type="body" idx="1"/>
          </p:nvPr>
        </p:nvSpPr>
        <p:spPr/>
        <p:txBody>
          <a:bodyPr/>
          <a:lstStyle/>
          <a:p>
            <a:endParaRPr lang="en-US" b="1" dirty="0" smtClean="0"/>
          </a:p>
          <a:p>
            <a:r>
              <a:rPr lang="en-US" b="1" dirty="0" smtClean="0"/>
              <a:t>GPA can highlight student accomplishments to recruiters</a:t>
            </a:r>
          </a:p>
          <a:p>
            <a:endParaRPr lang="en-US" b="1" dirty="0"/>
          </a:p>
          <a:p>
            <a:r>
              <a:rPr lang="en-US" b="1" dirty="0" smtClean="0"/>
              <a:t>GPA can reflect students’ performance in academic environment</a:t>
            </a:r>
          </a:p>
          <a:p>
            <a:endParaRPr lang="en-US" b="1" dirty="0"/>
          </a:p>
          <a:p>
            <a:r>
              <a:rPr lang="en-US" b="1" dirty="0" smtClean="0"/>
              <a:t>Is this(GPA inflation) </a:t>
            </a:r>
            <a:r>
              <a:rPr lang="en-US" b="1" dirty="0" smtClean="0">
                <a:solidFill>
                  <a:srgbClr val="FF0000"/>
                </a:solidFill>
              </a:rPr>
              <a:t>unfair</a:t>
            </a:r>
            <a:r>
              <a:rPr lang="en-US" b="1" dirty="0" smtClean="0"/>
              <a:t> for some students/professors ?</a:t>
            </a:r>
          </a:p>
          <a:p>
            <a:endParaRPr lang="en-US" b="1" dirty="0"/>
          </a:p>
          <a:p>
            <a:r>
              <a:rPr lang="en-US" b="1" dirty="0" smtClean="0"/>
              <a:t>Can this affect student-professor relationship </a:t>
            </a:r>
            <a:r>
              <a:rPr lang="en-US" b="1" dirty="0" smtClean="0"/>
              <a:t>? Is it going to be </a:t>
            </a:r>
            <a:r>
              <a:rPr lang="en-US" b="1" dirty="0" smtClean="0">
                <a:solidFill>
                  <a:srgbClr val="FF0000"/>
                </a:solidFill>
              </a:rPr>
              <a:t>genuine </a:t>
            </a:r>
            <a:r>
              <a:rPr lang="en-US" b="1" dirty="0" smtClean="0"/>
              <a:t>anymore ? </a:t>
            </a:r>
            <a:endParaRPr lang="en-US" dirty="0"/>
          </a:p>
        </p:txBody>
      </p:sp>
    </p:spTree>
    <p:extLst>
      <p:ext uri="{BB962C8B-B14F-4D97-AF65-F5344CB8AC3E}">
        <p14:creationId xmlns:p14="http://schemas.microsoft.com/office/powerpoint/2010/main" val="109931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Shape 70"/>
          <p:cNvSpPr txBox="1">
            <a:spLocks noGrp="1"/>
          </p:cNvSpPr>
          <p:nvPr>
            <p:ph type="title"/>
          </p:nvPr>
        </p:nvSpPr>
        <p:spPr>
          <a:xfrm>
            <a:off x="311700" y="217675"/>
            <a:ext cx="8520600" cy="572700"/>
          </a:xfrm>
          <a:prstGeom prst="rect">
            <a:avLst/>
          </a:prstGeom>
        </p:spPr>
        <p:txBody>
          <a:bodyPr lIns="91425" tIns="91425" rIns="91425" bIns="91425" anchor="t" anchorCtr="0">
            <a:noAutofit/>
          </a:bodyPr>
          <a:lstStyle/>
          <a:p>
            <a:pPr lvl="0" rtl="0">
              <a:spcBef>
                <a:spcPts val="0"/>
              </a:spcBef>
              <a:buNone/>
            </a:pPr>
            <a:r>
              <a:rPr lang="en" dirty="0"/>
              <a:t>What is the difference ?</a:t>
            </a:r>
          </a:p>
        </p:txBody>
      </p:sp>
      <p:sp>
        <p:nvSpPr>
          <p:cNvPr id="69" name="Shape 69"/>
          <p:cNvSpPr txBox="1">
            <a:spLocks noGrp="1"/>
          </p:cNvSpPr>
          <p:nvPr>
            <p:ph type="body" idx="1"/>
          </p:nvPr>
        </p:nvSpPr>
        <p:spPr>
          <a:xfrm>
            <a:off x="369425" y="858875"/>
            <a:ext cx="8150400" cy="1196700"/>
          </a:xfrm>
          <a:prstGeom prst="rect">
            <a:avLst/>
          </a:prstGeom>
        </p:spPr>
        <p:txBody>
          <a:bodyPr lIns="91425" tIns="91425" rIns="91425" bIns="91425" anchor="t" anchorCtr="0">
            <a:noAutofit/>
          </a:bodyPr>
          <a:lstStyle/>
          <a:p>
            <a:pPr marL="457200" lvl="0" indent="-330200">
              <a:buSzPct val="100000"/>
            </a:pPr>
            <a:r>
              <a:rPr lang="en-US" sz="1600" dirty="0" smtClean="0"/>
              <a:t>Scraped data from UCSD CAPE(Course </a:t>
            </a:r>
            <a:r>
              <a:rPr lang="en-US" sz="1600" dirty="0"/>
              <a:t>And Professor </a:t>
            </a:r>
            <a:r>
              <a:rPr lang="en-US" sz="1600" dirty="0" smtClean="0"/>
              <a:t>Evaluations)</a:t>
            </a:r>
            <a:endParaRPr lang="en-US" sz="1600" dirty="0" smtClean="0"/>
          </a:p>
          <a:p>
            <a:pPr marL="457200" lvl="0" indent="-330200" rtl="0">
              <a:spcBef>
                <a:spcPts val="0"/>
              </a:spcBef>
              <a:buSzPct val="100000"/>
            </a:pPr>
            <a:r>
              <a:rPr lang="en" sz="1600" dirty="0" smtClean="0"/>
              <a:t>Classes </a:t>
            </a:r>
            <a:r>
              <a:rPr lang="en" sz="1600" dirty="0"/>
              <a:t>like MATH20A have professors that grade significantly harsher than </a:t>
            </a:r>
            <a:r>
              <a:rPr lang="en" sz="1600" dirty="0" smtClean="0"/>
              <a:t>others</a:t>
            </a:r>
            <a:endParaRPr lang="en-US" sz="1600" dirty="0" smtClean="0"/>
          </a:p>
          <a:p>
            <a:pPr marL="457200" lvl="0" indent="-330200" rtl="0">
              <a:spcBef>
                <a:spcPts val="0"/>
              </a:spcBef>
              <a:buSzPct val="100000"/>
            </a:pPr>
            <a:r>
              <a:rPr lang="en" sz="1600" dirty="0" smtClean="0"/>
              <a:t>The </a:t>
            </a:r>
            <a:r>
              <a:rPr lang="en" sz="1600" dirty="0"/>
              <a:t>highest GPA average is </a:t>
            </a:r>
            <a:r>
              <a:rPr lang="en" sz="1600" dirty="0">
                <a:solidFill>
                  <a:srgbClr val="00FF00"/>
                </a:solidFill>
              </a:rPr>
              <a:t>3.45</a:t>
            </a:r>
            <a:r>
              <a:rPr lang="en" sz="1600" dirty="0"/>
              <a:t> (A- is 3.7, B+ is 3.3) </a:t>
            </a:r>
          </a:p>
          <a:p>
            <a:pPr marL="457200" lvl="0" indent="-330200">
              <a:spcBef>
                <a:spcPts val="0"/>
              </a:spcBef>
              <a:buSzPct val="100000"/>
            </a:pPr>
            <a:r>
              <a:rPr lang="en" sz="1600" dirty="0"/>
              <a:t>The lowest GPA average is </a:t>
            </a:r>
            <a:r>
              <a:rPr lang="en" sz="1600" dirty="0">
                <a:solidFill>
                  <a:srgbClr val="FF0000"/>
                </a:solidFill>
              </a:rPr>
              <a:t>1.87</a:t>
            </a:r>
            <a:r>
              <a:rPr lang="en" sz="1600" dirty="0"/>
              <a:t>( C is 2.0)</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01" y="2049192"/>
            <a:ext cx="7689396" cy="28425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21126" y="264809"/>
            <a:ext cx="8520600" cy="572700"/>
          </a:xfrm>
          <a:prstGeom prst="rect">
            <a:avLst/>
          </a:prstGeom>
        </p:spPr>
        <p:txBody>
          <a:bodyPr lIns="91425" tIns="91425" rIns="91425" bIns="91425" anchor="t" anchorCtr="0">
            <a:noAutofit/>
          </a:bodyPr>
          <a:lstStyle/>
          <a:p>
            <a:pPr lvl="0">
              <a:spcBef>
                <a:spcPts val="0"/>
              </a:spcBef>
              <a:buNone/>
            </a:pPr>
            <a:r>
              <a:rPr lang="en" dirty="0"/>
              <a:t>What is the difference ? </a:t>
            </a:r>
          </a:p>
        </p:txBody>
      </p:sp>
      <p:sp>
        <p:nvSpPr>
          <p:cNvPr id="76" name="Shape 76"/>
          <p:cNvSpPr txBox="1">
            <a:spLocks noGrp="1"/>
          </p:cNvSpPr>
          <p:nvPr>
            <p:ph type="body" idx="1"/>
          </p:nvPr>
        </p:nvSpPr>
        <p:spPr>
          <a:xfrm>
            <a:off x="4465286" y="1091343"/>
            <a:ext cx="4116000" cy="3395815"/>
          </a:xfrm>
          <a:prstGeom prst="rect">
            <a:avLst/>
          </a:prstGeom>
        </p:spPr>
        <p:txBody>
          <a:bodyPr lIns="91425" tIns="91425" rIns="91425" bIns="91425" anchor="t" anchorCtr="0">
            <a:noAutofit/>
          </a:bodyPr>
          <a:lstStyle/>
          <a:p>
            <a:pPr marL="457200" lvl="0" indent="-228600" rtl="0">
              <a:spcBef>
                <a:spcPts val="0"/>
              </a:spcBef>
            </a:pPr>
            <a:r>
              <a:rPr lang="en-US" dirty="0" smtClean="0"/>
              <a:t>Students that took every class with highest average GPA vs Students that took every class with lowest average GPA</a:t>
            </a:r>
          </a:p>
          <a:p>
            <a:pPr marL="457200" lvl="0" indent="-228600" rtl="0">
              <a:spcBef>
                <a:spcPts val="0"/>
              </a:spcBef>
            </a:pPr>
            <a:endParaRPr lang="en-US" dirty="0"/>
          </a:p>
          <a:p>
            <a:pPr marL="457200" lvl="0" indent="-228600" rtl="0">
              <a:spcBef>
                <a:spcPts val="0"/>
              </a:spcBef>
            </a:pPr>
            <a:r>
              <a:rPr lang="en" dirty="0" smtClean="0"/>
              <a:t>Both </a:t>
            </a:r>
            <a:r>
              <a:rPr lang="en" dirty="0"/>
              <a:t>students did </a:t>
            </a:r>
            <a:r>
              <a:rPr lang="en" dirty="0">
                <a:solidFill>
                  <a:srgbClr val="FF0000"/>
                </a:solidFill>
              </a:rPr>
              <a:t>average</a:t>
            </a:r>
            <a:r>
              <a:rPr lang="en" dirty="0"/>
              <a:t> in their respective </a:t>
            </a:r>
            <a:r>
              <a:rPr lang="en" dirty="0" smtClean="0"/>
              <a:t>classes</a:t>
            </a:r>
            <a:endParaRPr lang="en-US" dirty="0" smtClean="0"/>
          </a:p>
          <a:p>
            <a:pPr marL="457200" lvl="0" indent="-228600" rtl="0">
              <a:spcBef>
                <a:spcPts val="0"/>
              </a:spcBef>
            </a:pPr>
            <a:endParaRPr lang="en" dirty="0"/>
          </a:p>
          <a:p>
            <a:pPr marL="457200" lvl="0" indent="-228600" rtl="0">
              <a:spcBef>
                <a:spcPts val="0"/>
              </a:spcBef>
            </a:pPr>
            <a:r>
              <a:rPr lang="en" dirty="0"/>
              <a:t>There is a nearly </a:t>
            </a:r>
            <a:r>
              <a:rPr lang="en" dirty="0">
                <a:solidFill>
                  <a:srgbClr val="FF0000"/>
                </a:solidFill>
              </a:rPr>
              <a:t>1.0 GPA </a:t>
            </a:r>
            <a:r>
              <a:rPr lang="en" dirty="0"/>
              <a:t>difference in a 4.0 scale. This is a </a:t>
            </a:r>
            <a:r>
              <a:rPr lang="en" dirty="0">
                <a:solidFill>
                  <a:srgbClr val="FF0000"/>
                </a:solidFill>
              </a:rPr>
              <a:t>whole letter grade </a:t>
            </a:r>
            <a:r>
              <a:rPr lang="en" dirty="0"/>
              <a:t>different.</a:t>
            </a:r>
          </a:p>
          <a:p>
            <a:pPr lvl="0" rtl="0">
              <a:spcBef>
                <a:spcPts val="0"/>
              </a:spcBef>
              <a:buNone/>
            </a:pPr>
            <a:endParaRPr dirty="0"/>
          </a:p>
        </p:txBody>
      </p:sp>
      <p:pic>
        <p:nvPicPr>
          <p:cNvPr id="77" name="Shape 77" descr="Screen Shot 2017-06-10 at 1.18.23 AM.png"/>
          <p:cNvPicPr preferRelativeResize="0"/>
          <p:nvPr/>
        </p:nvPicPr>
        <p:blipFill>
          <a:blip r:embed="rId3">
            <a:alphaModFix/>
          </a:blip>
          <a:stretch>
            <a:fillRect/>
          </a:stretch>
        </p:blipFill>
        <p:spPr>
          <a:xfrm>
            <a:off x="443675" y="1091344"/>
            <a:ext cx="3886274" cy="359457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a:spLocks noGrp="1"/>
          </p:cNvSpPr>
          <p:nvPr>
            <p:ph type="title"/>
          </p:nvPr>
        </p:nvSpPr>
        <p:spPr>
          <a:xfrm>
            <a:off x="311700" y="217675"/>
            <a:ext cx="8520600" cy="572700"/>
          </a:xfrm>
          <a:prstGeom prst="rect">
            <a:avLst/>
          </a:prstGeom>
        </p:spPr>
        <p:txBody>
          <a:bodyPr lIns="91425" tIns="91425" rIns="91425" bIns="91425" anchor="t" anchorCtr="0">
            <a:noAutofit/>
          </a:bodyPr>
          <a:lstStyle/>
          <a:p>
            <a:pPr lvl="0" rtl="0">
              <a:spcBef>
                <a:spcPts val="0"/>
              </a:spcBef>
              <a:buNone/>
            </a:pPr>
            <a:r>
              <a:rPr lang="en" dirty="0"/>
              <a:t>So, what is happening…?</a:t>
            </a:r>
          </a:p>
        </p:txBody>
      </p:sp>
      <p:sp>
        <p:nvSpPr>
          <p:cNvPr id="88" name="Shape 88"/>
          <p:cNvSpPr txBox="1">
            <a:spLocks noGrp="1"/>
          </p:cNvSpPr>
          <p:nvPr>
            <p:ph type="body" idx="1"/>
          </p:nvPr>
        </p:nvSpPr>
        <p:spPr>
          <a:xfrm>
            <a:off x="151445" y="1105342"/>
            <a:ext cx="8520600" cy="3416400"/>
          </a:xfrm>
          <a:prstGeom prst="rect">
            <a:avLst/>
          </a:prstGeom>
        </p:spPr>
        <p:txBody>
          <a:bodyPr lIns="91425" tIns="91425" rIns="91425" bIns="91425" anchor="t" anchorCtr="0">
            <a:noAutofit/>
          </a:bodyPr>
          <a:lstStyle/>
          <a:p>
            <a:pPr marL="457200" lvl="0" indent="-228600" rtl="0">
              <a:spcBef>
                <a:spcPts val="0"/>
              </a:spcBef>
            </a:pPr>
            <a:endParaRPr lang="en" dirty="0"/>
          </a:p>
          <a:p>
            <a:pPr lvl="0" rtl="0">
              <a:spcBef>
                <a:spcPts val="0"/>
              </a:spcBef>
              <a:buNone/>
            </a:pPr>
            <a:endParaRPr sz="600" dirty="0"/>
          </a:p>
          <a:p>
            <a:pPr marL="457200" lvl="0" indent="-228600" rtl="0">
              <a:spcBef>
                <a:spcPts val="0"/>
              </a:spcBef>
            </a:pPr>
            <a:r>
              <a:rPr lang="en" dirty="0"/>
              <a:t>Is it possible that classes with lower average GPA just have students that do not study as hard </a:t>
            </a:r>
            <a:r>
              <a:rPr lang="en" dirty="0" smtClean="0"/>
              <a:t>?</a:t>
            </a:r>
            <a:endParaRPr lang="en-US" dirty="0" smtClean="0"/>
          </a:p>
          <a:p>
            <a:pPr marL="457200" lvl="0" indent="-228600" rtl="0">
              <a:spcBef>
                <a:spcPts val="0"/>
              </a:spcBef>
            </a:pPr>
            <a:endParaRPr lang="en" dirty="0"/>
          </a:p>
          <a:p>
            <a:pPr lvl="0" rtl="0">
              <a:spcBef>
                <a:spcPts val="0"/>
              </a:spcBef>
              <a:buNone/>
            </a:pPr>
            <a:endParaRPr sz="600" dirty="0"/>
          </a:p>
          <a:p>
            <a:pPr marL="457200" lvl="0" indent="-228600" rtl="0">
              <a:spcBef>
                <a:spcPts val="0"/>
              </a:spcBef>
            </a:pPr>
            <a:r>
              <a:rPr lang="en" dirty="0"/>
              <a:t>What are some possible factors that cause such a huge difference in GPA </a:t>
            </a:r>
            <a:r>
              <a:rPr lang="en-US" dirty="0" smtClean="0"/>
              <a:t>distribution</a:t>
            </a:r>
            <a:r>
              <a:rPr lang="en" dirty="0" smtClean="0"/>
              <a:t>?</a:t>
            </a:r>
            <a:endParaRPr lang="en" dirty="0"/>
          </a:p>
          <a:p>
            <a:pPr marL="914400" lvl="1" indent="-228600" rtl="0">
              <a:spcBef>
                <a:spcPts val="0"/>
              </a:spcBef>
            </a:pPr>
            <a:r>
              <a:rPr lang="en" dirty="0"/>
              <a:t>Is it instructors ?</a:t>
            </a:r>
          </a:p>
          <a:p>
            <a:pPr marL="914400" lvl="1" indent="-228600" rtl="0">
              <a:spcBef>
                <a:spcPts val="0"/>
              </a:spcBef>
            </a:pPr>
            <a:r>
              <a:rPr lang="en" dirty="0"/>
              <a:t>Is it the class material itself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327325"/>
            <a:ext cx="8520600" cy="572700"/>
          </a:xfrm>
          <a:prstGeom prst="rect">
            <a:avLst/>
          </a:prstGeom>
        </p:spPr>
        <p:txBody>
          <a:bodyPr lIns="91425" tIns="91425" rIns="91425" bIns="91425" anchor="t" anchorCtr="0">
            <a:noAutofit/>
          </a:bodyPr>
          <a:lstStyle/>
          <a:p>
            <a:pPr lvl="0">
              <a:spcBef>
                <a:spcPts val="0"/>
              </a:spcBef>
              <a:buNone/>
            </a:pPr>
            <a:r>
              <a:rPr lang="en"/>
              <a:t>Methods </a:t>
            </a:r>
          </a:p>
        </p:txBody>
      </p:sp>
      <p:sp>
        <p:nvSpPr>
          <p:cNvPr id="83" name="Shape 83"/>
          <p:cNvSpPr txBox="1">
            <a:spLocks noGrp="1"/>
          </p:cNvSpPr>
          <p:nvPr>
            <p:ph type="body" idx="1"/>
          </p:nvPr>
        </p:nvSpPr>
        <p:spPr>
          <a:xfrm>
            <a:off x="311700" y="1065404"/>
            <a:ext cx="8520600" cy="3416400"/>
          </a:xfrm>
          <a:prstGeom prst="rect">
            <a:avLst/>
          </a:prstGeom>
        </p:spPr>
        <p:txBody>
          <a:bodyPr lIns="91425" tIns="91425" rIns="91425" bIns="91425" anchor="t" anchorCtr="0">
            <a:noAutofit/>
          </a:bodyPr>
          <a:lstStyle/>
          <a:p>
            <a:pPr marL="457200" lvl="0" indent="-323850" rtl="0">
              <a:lnSpc>
                <a:spcPct val="100000"/>
              </a:lnSpc>
              <a:spcBef>
                <a:spcPts val="0"/>
              </a:spcBef>
              <a:buSzPct val="100000"/>
            </a:pPr>
            <a:r>
              <a:rPr lang="en" sz="1700" dirty="0">
                <a:solidFill>
                  <a:srgbClr val="00B050"/>
                </a:solidFill>
              </a:rPr>
              <a:t>Hypothesis testing</a:t>
            </a:r>
            <a:r>
              <a:rPr lang="en" sz="1700" dirty="0"/>
              <a:t> : 2 sample t-test (average GPA of classes with poor professor rating vs average GPA of classes with high professor rating)</a:t>
            </a:r>
          </a:p>
          <a:p>
            <a:pPr marL="457200" lvl="0" indent="-323850">
              <a:lnSpc>
                <a:spcPct val="100000"/>
              </a:lnSpc>
              <a:spcBef>
                <a:spcPts val="0"/>
              </a:spcBef>
              <a:buSzPct val="100000"/>
            </a:pPr>
            <a:r>
              <a:rPr lang="en" sz="1700" dirty="0">
                <a:solidFill>
                  <a:srgbClr val="00B050"/>
                </a:solidFill>
              </a:rPr>
              <a:t>Scatter Plot</a:t>
            </a:r>
            <a:r>
              <a:rPr lang="en" sz="1700" dirty="0"/>
              <a:t> (show here): Serves as micro analysis</a:t>
            </a:r>
          </a:p>
          <a:p>
            <a:pPr marL="914400" lvl="1" indent="-323850">
              <a:lnSpc>
                <a:spcPct val="100000"/>
              </a:lnSpc>
              <a:spcBef>
                <a:spcPts val="0"/>
              </a:spcBef>
              <a:buSzPct val="100000"/>
            </a:pPr>
            <a:r>
              <a:rPr lang="en" sz="1700" dirty="0"/>
              <a:t>GPA vs Inst. Rate: Do students that get higher grades recommend professors?</a:t>
            </a:r>
          </a:p>
          <a:p>
            <a:pPr marL="914400" lvl="1" indent="-323850" rtl="0">
              <a:lnSpc>
                <a:spcPct val="100000"/>
              </a:lnSpc>
              <a:spcBef>
                <a:spcPts val="0"/>
              </a:spcBef>
              <a:buSzPct val="100000"/>
            </a:pPr>
            <a:r>
              <a:rPr lang="en" sz="1700" dirty="0" err="1"/>
              <a:t>Hrs</a:t>
            </a:r>
            <a:r>
              <a:rPr lang="en" sz="1700" dirty="0"/>
              <a:t> vs. </a:t>
            </a:r>
            <a:r>
              <a:rPr lang="en" sz="1700" dirty="0" err="1"/>
              <a:t>Inst</a:t>
            </a:r>
            <a:r>
              <a:rPr lang="en" sz="1700" dirty="0"/>
              <a:t> Rate: Do students that have to study more rate professors poorly?</a:t>
            </a:r>
          </a:p>
          <a:p>
            <a:pPr marL="914400" lvl="1" indent="-323850" rtl="0">
              <a:lnSpc>
                <a:spcPct val="100000"/>
              </a:lnSpc>
              <a:spcBef>
                <a:spcPts val="0"/>
              </a:spcBef>
              <a:buSzPct val="100000"/>
            </a:pPr>
            <a:r>
              <a:rPr lang="en" sz="1700" dirty="0" err="1"/>
              <a:t>Hrs</a:t>
            </a:r>
            <a:r>
              <a:rPr lang="en" sz="1700" dirty="0"/>
              <a:t> vs GPA: Amount of </a:t>
            </a:r>
            <a:r>
              <a:rPr lang="en" sz="1700" dirty="0" err="1"/>
              <a:t>hrs</a:t>
            </a:r>
            <a:r>
              <a:rPr lang="en" sz="1700" dirty="0"/>
              <a:t> studied as an indicator of difficulty? What’s that telling us?</a:t>
            </a:r>
          </a:p>
          <a:p>
            <a:pPr marL="914400" lvl="1" indent="-323850" rtl="0">
              <a:lnSpc>
                <a:spcPct val="100000"/>
              </a:lnSpc>
              <a:spcBef>
                <a:spcPts val="0"/>
              </a:spcBef>
              <a:buSzPct val="100000"/>
            </a:pPr>
            <a:r>
              <a:rPr lang="en" sz="1700" dirty="0" err="1"/>
              <a:t>Avg</a:t>
            </a:r>
            <a:r>
              <a:rPr lang="en" sz="1700" dirty="0"/>
              <a:t> grade expect vs </a:t>
            </a:r>
            <a:r>
              <a:rPr lang="en" sz="1700" dirty="0" err="1"/>
              <a:t>inst</a:t>
            </a:r>
            <a:r>
              <a:rPr lang="en" sz="1700" dirty="0"/>
              <a:t> rate: Do students that expect higher grades recommend professors higher?</a:t>
            </a:r>
          </a:p>
          <a:p>
            <a:pPr marL="457200" lvl="0" indent="-323850" rtl="0">
              <a:lnSpc>
                <a:spcPct val="100000"/>
              </a:lnSpc>
              <a:spcBef>
                <a:spcPts val="0"/>
              </a:spcBef>
              <a:buSzPct val="100000"/>
            </a:pPr>
            <a:r>
              <a:rPr lang="en" sz="1700" dirty="0">
                <a:solidFill>
                  <a:srgbClr val="00B050"/>
                </a:solidFill>
              </a:rPr>
              <a:t>Linear regression </a:t>
            </a:r>
            <a:r>
              <a:rPr lang="en" sz="1700" dirty="0"/>
              <a:t>to figure out relationship between different grading categories</a:t>
            </a:r>
          </a:p>
          <a:p>
            <a:pPr marL="0" lvl="0" indent="0" rtl="0">
              <a:lnSpc>
                <a:spcPct val="100000"/>
              </a:lnSpc>
              <a:spcBef>
                <a:spcPts val="0"/>
              </a:spcBef>
              <a:buNone/>
            </a:pPr>
            <a:endParaRPr sz="17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title"/>
          </p:nvPr>
        </p:nvSpPr>
        <p:spPr>
          <a:xfrm>
            <a:off x="311700" y="217675"/>
            <a:ext cx="8520600" cy="572700"/>
          </a:xfrm>
          <a:prstGeom prst="rect">
            <a:avLst/>
          </a:prstGeom>
        </p:spPr>
        <p:txBody>
          <a:bodyPr lIns="91425" tIns="91425" rIns="91425" bIns="91425" anchor="t" anchorCtr="0">
            <a:noAutofit/>
          </a:bodyPr>
          <a:lstStyle/>
          <a:p>
            <a:pPr lvl="0" rtl="0">
              <a:spcBef>
                <a:spcPts val="0"/>
              </a:spcBef>
              <a:buNone/>
            </a:pPr>
            <a:r>
              <a:rPr lang="en" dirty="0"/>
              <a:t>So, what is happening…?</a:t>
            </a:r>
          </a:p>
        </p:txBody>
      </p:sp>
      <p:sp>
        <p:nvSpPr>
          <p:cNvPr id="94" name="Shape 94"/>
          <p:cNvSpPr txBox="1">
            <a:spLocks noGrp="1"/>
          </p:cNvSpPr>
          <p:nvPr>
            <p:ph type="body" idx="1"/>
          </p:nvPr>
        </p:nvSpPr>
        <p:spPr>
          <a:xfrm>
            <a:off x="311700" y="987700"/>
            <a:ext cx="8520600" cy="3416400"/>
          </a:xfrm>
          <a:prstGeom prst="rect">
            <a:avLst/>
          </a:prstGeom>
        </p:spPr>
        <p:txBody>
          <a:bodyPr lIns="91425" tIns="91425" rIns="91425" bIns="91425" anchor="t" anchorCtr="0">
            <a:noAutofit/>
          </a:bodyPr>
          <a:lstStyle/>
          <a:p>
            <a:pPr lvl="0" rtl="0">
              <a:spcBef>
                <a:spcPts val="0"/>
              </a:spcBef>
              <a:spcAft>
                <a:spcPts val="0"/>
              </a:spcAft>
              <a:buClr>
                <a:schemeClr val="dk1"/>
              </a:buClr>
              <a:buSzPct val="73333"/>
              <a:buFont typeface="Arial"/>
              <a:buNone/>
            </a:pPr>
            <a:r>
              <a:rPr lang="en-US" sz="1500" dirty="0" smtClean="0">
                <a:solidFill>
                  <a:schemeClr val="tx1"/>
                </a:solidFill>
              </a:rPr>
              <a:t>	</a:t>
            </a:r>
            <a:r>
              <a:rPr lang="en" sz="1500" dirty="0" smtClean="0">
                <a:solidFill>
                  <a:schemeClr val="tx1"/>
                </a:solidFill>
              </a:rPr>
              <a:t>Perform</a:t>
            </a:r>
            <a:r>
              <a:rPr lang="en-US" sz="1500" dirty="0" err="1" smtClean="0">
                <a:solidFill>
                  <a:schemeClr val="tx1"/>
                </a:solidFill>
              </a:rPr>
              <a:t>ed</a:t>
            </a:r>
            <a:r>
              <a:rPr lang="en" sz="1500" dirty="0" smtClean="0">
                <a:solidFill>
                  <a:schemeClr val="tx1"/>
                </a:solidFill>
              </a:rPr>
              <a:t> </a:t>
            </a:r>
            <a:r>
              <a:rPr lang="en" sz="1500" dirty="0">
                <a:solidFill>
                  <a:schemeClr val="tx1"/>
                </a:solidFill>
              </a:rPr>
              <a:t>a 2 sample t-test (average GPA of classes with poor professor rating vs average GPA of classes with high professor </a:t>
            </a:r>
            <a:r>
              <a:rPr lang="en" sz="1500" dirty="0" smtClean="0">
                <a:solidFill>
                  <a:schemeClr val="tx1"/>
                </a:solidFill>
              </a:rPr>
              <a:t>rating)</a:t>
            </a:r>
          </a:p>
          <a:p>
            <a:pPr marL="736600" marR="279400" lvl="0" indent="-323850" rtl="0">
              <a:spcBef>
                <a:spcPts val="1100"/>
              </a:spcBef>
              <a:spcAft>
                <a:spcPts val="0"/>
              </a:spcAft>
              <a:buClr>
                <a:srgbClr val="000000"/>
              </a:buClr>
              <a:buSzPct val="100000"/>
            </a:pPr>
            <a:r>
              <a:rPr lang="en" sz="1500" dirty="0" smtClean="0">
                <a:solidFill>
                  <a:schemeClr val="tx1"/>
                </a:solidFill>
              </a:rPr>
              <a:t>Our null hypothesis is that the mean GPA in poorer rating professors' classes should be the same of the mean GPA in better rating professor's classes</a:t>
            </a:r>
          </a:p>
          <a:p>
            <a:pPr marL="736600" marR="279400" lvl="0" indent="-323850" rtl="0">
              <a:spcBef>
                <a:spcPts val="1100"/>
              </a:spcBef>
              <a:spcAft>
                <a:spcPts val="0"/>
              </a:spcAft>
              <a:buClr>
                <a:srgbClr val="000000"/>
              </a:buClr>
              <a:buSzPct val="100000"/>
            </a:pPr>
            <a:r>
              <a:rPr lang="en" sz="1500" dirty="0" smtClean="0">
                <a:solidFill>
                  <a:schemeClr val="tx1"/>
                </a:solidFill>
              </a:rPr>
              <a:t>Our </a:t>
            </a:r>
            <a:r>
              <a:rPr lang="en" sz="1500" dirty="0">
                <a:solidFill>
                  <a:schemeClr val="tx1"/>
                </a:solidFill>
              </a:rPr>
              <a:t>alternative hypothesis is that mean GPA in better rating </a:t>
            </a:r>
            <a:r>
              <a:rPr lang="en" sz="1500" dirty="0" smtClean="0">
                <a:solidFill>
                  <a:schemeClr val="tx1"/>
                </a:solidFill>
              </a:rPr>
              <a:t>professor's </a:t>
            </a:r>
            <a:r>
              <a:rPr lang="en" sz="1500" dirty="0">
                <a:solidFill>
                  <a:schemeClr val="tx1"/>
                </a:solidFill>
              </a:rPr>
              <a:t>classes is </a:t>
            </a:r>
            <a:r>
              <a:rPr lang="en" sz="1500" dirty="0" smtClean="0">
                <a:solidFill>
                  <a:schemeClr val="tx1"/>
                </a:solidFill>
              </a:rPr>
              <a:t>higher(larger</a:t>
            </a:r>
            <a:r>
              <a:rPr lang="en" sz="1500" dirty="0">
                <a:solidFill>
                  <a:schemeClr val="tx1"/>
                </a:solidFill>
              </a:rPr>
              <a:t>) than the mean GPA in poorer rating professors' classes</a:t>
            </a:r>
          </a:p>
          <a:p>
            <a:pPr marR="279400" lvl="0" rtl="0">
              <a:spcBef>
                <a:spcPts val="1100"/>
              </a:spcBef>
              <a:spcAft>
                <a:spcPts val="0"/>
              </a:spcAft>
              <a:buNone/>
            </a:pPr>
            <a:endParaRPr sz="1500" dirty="0">
              <a:solidFill>
                <a:srgbClr val="000000"/>
              </a:solidFill>
            </a:endParaRPr>
          </a:p>
          <a:p>
            <a:pPr marR="279400" lvl="0" rtl="0">
              <a:spcBef>
                <a:spcPts val="1100"/>
              </a:spcBef>
              <a:spcAft>
                <a:spcPts val="0"/>
              </a:spcAft>
              <a:buNone/>
            </a:pPr>
            <a:endParaRPr lang="en-US" sz="1500" dirty="0" smtClean="0">
              <a:solidFill>
                <a:srgbClr val="000000"/>
              </a:solidFill>
            </a:endParaRPr>
          </a:p>
          <a:p>
            <a:pPr marR="279400" lvl="0">
              <a:spcBef>
                <a:spcPts val="1100"/>
              </a:spcBef>
              <a:buNone/>
            </a:pPr>
            <a:r>
              <a:rPr lang="en-US" sz="1500" dirty="0" smtClean="0">
                <a:solidFill>
                  <a:srgbClr val="000000"/>
                </a:solidFill>
              </a:rPr>
              <a:t>	</a:t>
            </a:r>
            <a:r>
              <a:rPr lang="en-US" sz="1500" dirty="0" smtClean="0">
                <a:solidFill>
                  <a:schemeClr val="tx1"/>
                </a:solidFill>
              </a:rPr>
              <a:t>Assuming that the significance value </a:t>
            </a:r>
            <a:r>
              <a:rPr lang="en" sz="1500" dirty="0" smtClean="0">
                <a:solidFill>
                  <a:schemeClr val="tx1"/>
                </a:solidFill>
              </a:rPr>
              <a:t>α</a:t>
            </a:r>
            <a:r>
              <a:rPr lang="en-US" sz="1500" dirty="0" smtClean="0">
                <a:solidFill>
                  <a:schemeClr val="tx1"/>
                </a:solidFill>
              </a:rPr>
              <a:t> is 0.05. From the t-test result above, we know the p-value is smaller than </a:t>
            </a:r>
            <a:r>
              <a:rPr lang="en" sz="1500" dirty="0" smtClean="0">
                <a:solidFill>
                  <a:schemeClr val="tx1"/>
                </a:solidFill>
              </a:rPr>
              <a:t>α</a:t>
            </a:r>
            <a:r>
              <a:rPr lang="en-US" sz="1500" dirty="0" smtClean="0">
                <a:solidFill>
                  <a:schemeClr val="tx1"/>
                </a:solidFill>
              </a:rPr>
              <a:t>. That is, we can reject our null hypothesis and conclude that </a:t>
            </a:r>
            <a:r>
              <a:rPr lang="en" sz="1500" b="1" dirty="0">
                <a:solidFill>
                  <a:srgbClr val="FF0000"/>
                </a:solidFill>
              </a:rPr>
              <a:t>better rating professors tend to have higher GPA in the class</a:t>
            </a:r>
            <a:r>
              <a:rPr lang="en" sz="1500" b="1" dirty="0" smtClean="0">
                <a:solidFill>
                  <a:schemeClr val="tx1"/>
                </a:solidFill>
              </a:rPr>
              <a:t>.</a:t>
            </a:r>
            <a:endParaRPr lang="en-US" sz="1500" b="1" dirty="0">
              <a:solidFill>
                <a:schemeClr val="tx1"/>
              </a:solidFill>
            </a:endParaRPr>
          </a:p>
          <a:p>
            <a:pPr marR="279400" lvl="0">
              <a:spcBef>
                <a:spcPts val="1100"/>
              </a:spcBef>
              <a:buNone/>
            </a:pPr>
            <a:endParaRPr lang="en" sz="1500" b="1" dirty="0">
              <a:solidFill>
                <a:schemeClr val="tx1"/>
              </a:solidFill>
            </a:endParaRPr>
          </a:p>
        </p:txBody>
      </p:sp>
      <p:pic>
        <p:nvPicPr>
          <p:cNvPr id="96" name="Shape 96" descr="Screen Shot 2017-06-10 at 2.10.30 AM.png"/>
          <p:cNvPicPr preferRelativeResize="0"/>
          <p:nvPr/>
        </p:nvPicPr>
        <p:blipFill>
          <a:blip r:embed="rId3">
            <a:alphaModFix/>
          </a:blip>
          <a:stretch>
            <a:fillRect/>
          </a:stretch>
        </p:blipFill>
        <p:spPr>
          <a:xfrm>
            <a:off x="566223" y="2856156"/>
            <a:ext cx="5375744" cy="2698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217675"/>
            <a:ext cx="8520600" cy="572700"/>
          </a:xfrm>
          <a:prstGeom prst="rect">
            <a:avLst/>
          </a:prstGeom>
        </p:spPr>
        <p:txBody>
          <a:bodyPr lIns="91425" tIns="91425" rIns="91425" bIns="91425" anchor="t" anchorCtr="0">
            <a:noAutofit/>
          </a:bodyPr>
          <a:lstStyle/>
          <a:p>
            <a:pPr lvl="0" rtl="0">
              <a:spcBef>
                <a:spcPts val="0"/>
              </a:spcBef>
              <a:buNone/>
            </a:pPr>
            <a:r>
              <a:rPr lang="en"/>
              <a:t>So, what is happening…?</a:t>
            </a:r>
          </a:p>
        </p:txBody>
      </p:sp>
      <p:pic>
        <p:nvPicPr>
          <p:cNvPr id="102" name="Shape 102" descr="Screenshot (28).png"/>
          <p:cNvPicPr preferRelativeResize="0"/>
          <p:nvPr/>
        </p:nvPicPr>
        <p:blipFill>
          <a:blip r:embed="rId3">
            <a:alphaModFix/>
          </a:blip>
          <a:stretch>
            <a:fillRect/>
          </a:stretch>
        </p:blipFill>
        <p:spPr>
          <a:xfrm>
            <a:off x="4458463" y="1012700"/>
            <a:ext cx="4515549" cy="2814569"/>
          </a:xfrm>
          <a:prstGeom prst="rect">
            <a:avLst/>
          </a:prstGeom>
          <a:noFill/>
          <a:ln>
            <a:noFill/>
          </a:ln>
        </p:spPr>
      </p:pic>
      <p:sp>
        <p:nvSpPr>
          <p:cNvPr id="103" name="Shape 103"/>
          <p:cNvSpPr txBox="1"/>
          <p:nvPr/>
        </p:nvSpPr>
        <p:spPr>
          <a:xfrm>
            <a:off x="545300" y="4049600"/>
            <a:ext cx="6033630" cy="786300"/>
          </a:xfrm>
          <a:prstGeom prst="rect">
            <a:avLst/>
          </a:prstGeom>
          <a:noFill/>
          <a:ln>
            <a:noFill/>
          </a:ln>
        </p:spPr>
        <p:txBody>
          <a:bodyPr lIns="91425" tIns="91425" rIns="91425" bIns="91425" anchor="t" anchorCtr="0">
            <a:noAutofit/>
          </a:bodyPr>
          <a:lstStyle/>
          <a:p>
            <a:pPr lvl="0">
              <a:spcBef>
                <a:spcPts val="0"/>
              </a:spcBef>
              <a:buNone/>
            </a:pPr>
            <a:r>
              <a:rPr lang="en" sz="2500" b="1" dirty="0">
                <a:solidFill>
                  <a:schemeClr val="tx1"/>
                </a:solidFill>
              </a:rPr>
              <a:t>Hmmm, do study hours not matter ?</a:t>
            </a:r>
          </a:p>
        </p:txBody>
      </p:sp>
      <p:pic>
        <p:nvPicPr>
          <p:cNvPr id="104" name="Shape 104" descr="Screenshot (36)_LI.jpg"/>
          <p:cNvPicPr preferRelativeResize="0"/>
          <p:nvPr/>
        </p:nvPicPr>
        <p:blipFill>
          <a:blip r:embed="rId4">
            <a:alphaModFix/>
          </a:blip>
          <a:stretch>
            <a:fillRect/>
          </a:stretch>
        </p:blipFill>
        <p:spPr>
          <a:xfrm>
            <a:off x="122764" y="1012700"/>
            <a:ext cx="4137736" cy="28145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189</TotalTime>
  <Words>817</Words>
  <Application>Microsoft Macintosh PowerPoint</Application>
  <PresentationFormat>On-screen Show (16:9)</PresentationFormat>
  <Paragraphs>89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Corbel</vt:lpstr>
      <vt:lpstr>Times New Roman</vt:lpstr>
      <vt:lpstr>Arial</vt:lpstr>
      <vt:lpstr>Depth</vt:lpstr>
      <vt:lpstr>GPA: Measure of Performance or  Bargaining Tool?</vt:lpstr>
      <vt:lpstr>Why GPA?</vt:lpstr>
      <vt:lpstr>What does this mean ?</vt:lpstr>
      <vt:lpstr>What is the difference ?</vt:lpstr>
      <vt:lpstr>What is the difference ? </vt:lpstr>
      <vt:lpstr>So, what is happening…?</vt:lpstr>
      <vt:lpstr>Methods </vt:lpstr>
      <vt:lpstr>So, what is happening…?</vt:lpstr>
      <vt:lpstr>So, what is happening…?</vt:lpstr>
      <vt:lpstr>So, what is happening…?</vt:lpstr>
      <vt:lpstr>So, what is happening…?</vt:lpstr>
      <vt:lpstr>So, what is happening…?</vt:lpstr>
      <vt:lpstr>Conclusion/Discussion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GPA: Measure of Performance or Bargaining Tool? A Micro-level analysis of National Grade Inflation at UCSD</dc:title>
  <cp:lastModifiedBy>Shu-wei Hsu</cp:lastModifiedBy>
  <cp:revision>41</cp:revision>
  <dcterms:modified xsi:type="dcterms:W3CDTF">2017-06-10T18:50:06Z</dcterms:modified>
</cp:coreProperties>
</file>