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62"/>
  </p:notesMasterIdLst>
  <p:handoutMasterIdLst>
    <p:handoutMasterId r:id="rId63"/>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89" r:id="rId17"/>
    <p:sldId id="290" r:id="rId18"/>
    <p:sldId id="346" r:id="rId19"/>
    <p:sldId id="292" r:id="rId20"/>
    <p:sldId id="327" r:id="rId21"/>
    <p:sldId id="328" r:id="rId22"/>
    <p:sldId id="333" r:id="rId23"/>
    <p:sldId id="334" r:id="rId24"/>
    <p:sldId id="335" r:id="rId25"/>
    <p:sldId id="336" r:id="rId26"/>
    <p:sldId id="337" r:id="rId27"/>
    <p:sldId id="338" r:id="rId28"/>
    <p:sldId id="339" r:id="rId29"/>
    <p:sldId id="340" r:id="rId30"/>
    <p:sldId id="341" r:id="rId31"/>
    <p:sldId id="342" r:id="rId32"/>
    <p:sldId id="344" r:id="rId33"/>
    <p:sldId id="345"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0" r:id="rId50"/>
    <p:sldId id="311" r:id="rId51"/>
    <p:sldId id="312" r:id="rId52"/>
    <p:sldId id="313" r:id="rId53"/>
    <p:sldId id="317" r:id="rId54"/>
    <p:sldId id="318" r:id="rId55"/>
    <p:sldId id="319" r:id="rId56"/>
    <p:sldId id="320" r:id="rId57"/>
    <p:sldId id="321" r:id="rId58"/>
    <p:sldId id="324" r:id="rId59"/>
    <p:sldId id="325" r:id="rId60"/>
    <p:sldId id="326" r:id="rId61"/>
  </p:sldIdLst>
  <p:sldSz cx="12192000" cy="6858000"/>
  <p:notesSz cx="6858000" cy="9144000"/>
  <p:defaultText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2B3"/>
    <a:srgbClr val="595959"/>
    <a:srgbClr val="2B7C92"/>
    <a:srgbClr val="4594C9"/>
    <a:srgbClr val="E2F6FF"/>
    <a:srgbClr val="E7F7FF"/>
    <a:srgbClr val="1E5155"/>
    <a:srgbClr val="2473B7"/>
    <a:srgbClr val="3B91C2"/>
    <a:srgbClr val="135A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83425" autoAdjust="0"/>
  </p:normalViewPr>
  <p:slideViewPr>
    <p:cSldViewPr snapToGrid="0" snapToObjects="1">
      <p:cViewPr varScale="1">
        <p:scale>
          <a:sx n="106" d="100"/>
          <a:sy n="106" d="100"/>
        </p:scale>
        <p:origin x="111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3" d="100"/>
          <a:sy n="93" d="100"/>
        </p:scale>
        <p:origin x="904"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06/02/2019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06/02/2019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609570" rtl="0" eaLnBrk="1" latinLnBrk="0" hangingPunct="1">
      <a:defRPr sz="1600" kern="1200">
        <a:solidFill>
          <a:schemeClr val="tx1"/>
        </a:solidFill>
        <a:latin typeface="+mn-lt"/>
        <a:ea typeface="+mn-ea"/>
        <a:cs typeface="+mn-cs"/>
      </a:defRPr>
    </a:lvl1pPr>
    <a:lvl2pPr marL="609570" algn="l" defTabSz="609570" rtl="0" eaLnBrk="1" latinLnBrk="0" hangingPunct="1">
      <a:defRPr sz="1600" kern="1200">
        <a:solidFill>
          <a:schemeClr val="tx1"/>
        </a:solidFill>
        <a:latin typeface="+mn-lt"/>
        <a:ea typeface="+mn-ea"/>
        <a:cs typeface="+mn-cs"/>
      </a:defRPr>
    </a:lvl2pPr>
    <a:lvl3pPr marL="1219140" algn="l" defTabSz="609570" rtl="0" eaLnBrk="1" latinLnBrk="0" hangingPunct="1">
      <a:defRPr sz="1600" kern="1200">
        <a:solidFill>
          <a:schemeClr val="tx1"/>
        </a:solidFill>
        <a:latin typeface="+mn-lt"/>
        <a:ea typeface="+mn-ea"/>
        <a:cs typeface="+mn-cs"/>
      </a:defRPr>
    </a:lvl3pPr>
    <a:lvl4pPr marL="1828709" algn="l" defTabSz="609570" rtl="0" eaLnBrk="1" latinLnBrk="0" hangingPunct="1">
      <a:defRPr sz="1600" kern="1200">
        <a:solidFill>
          <a:schemeClr val="tx1"/>
        </a:solidFill>
        <a:latin typeface="+mn-lt"/>
        <a:ea typeface="+mn-ea"/>
        <a:cs typeface="+mn-cs"/>
      </a:defRPr>
    </a:lvl4pPr>
    <a:lvl5pPr marL="2438278" algn="l" defTabSz="609570" rtl="0" eaLnBrk="1" latinLnBrk="0" hangingPunct="1">
      <a:defRPr sz="1600" kern="1200">
        <a:solidFill>
          <a:schemeClr val="tx1"/>
        </a:solidFill>
        <a:latin typeface="+mn-lt"/>
        <a:ea typeface="+mn-ea"/>
        <a:cs typeface="+mn-cs"/>
      </a:defRPr>
    </a:lvl5pPr>
    <a:lvl6pPr marL="3047848" algn="l" defTabSz="609570" rtl="0" eaLnBrk="1" latinLnBrk="0" hangingPunct="1">
      <a:defRPr sz="1600" kern="1200">
        <a:solidFill>
          <a:schemeClr val="tx1"/>
        </a:solidFill>
        <a:latin typeface="+mn-lt"/>
        <a:ea typeface="+mn-ea"/>
        <a:cs typeface="+mn-cs"/>
      </a:defRPr>
    </a:lvl6pPr>
    <a:lvl7pPr marL="3657418" algn="l" defTabSz="609570" rtl="0" eaLnBrk="1" latinLnBrk="0" hangingPunct="1">
      <a:defRPr sz="1600" kern="1200">
        <a:solidFill>
          <a:schemeClr val="tx1"/>
        </a:solidFill>
        <a:latin typeface="+mn-lt"/>
        <a:ea typeface="+mn-ea"/>
        <a:cs typeface="+mn-cs"/>
      </a:defRPr>
    </a:lvl7pPr>
    <a:lvl8pPr marL="4266987" algn="l" defTabSz="609570" rtl="0" eaLnBrk="1" latinLnBrk="0" hangingPunct="1">
      <a:defRPr sz="1600" kern="1200">
        <a:solidFill>
          <a:schemeClr val="tx1"/>
        </a:solidFill>
        <a:latin typeface="+mn-lt"/>
        <a:ea typeface="+mn-ea"/>
        <a:cs typeface="+mn-cs"/>
      </a:defRPr>
    </a:lvl8pPr>
    <a:lvl9pPr marL="4876557" algn="l" defTabSz="6095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67097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of the scientists: </a:t>
            </a:r>
            <a:r>
              <a:rPr lang="en-US" dirty="0" err="1"/>
              <a:t>Adelson</a:t>
            </a:r>
            <a:r>
              <a:rPr lang="en-US" dirty="0"/>
              <a:t> </a:t>
            </a:r>
            <a:r>
              <a:rPr lang="en-US" dirty="0" err="1"/>
              <a:t>Velski</a:t>
            </a:r>
            <a:r>
              <a:rPr lang="en-US" dirty="0"/>
              <a:t> and</a:t>
            </a:r>
            <a:r>
              <a:rPr lang="en-US" baseline="0" dirty="0"/>
              <a:t> Landis (AVL)</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15</a:t>
            </a:fld>
            <a:endParaRPr lang="en-US"/>
          </a:p>
        </p:txBody>
      </p:sp>
    </p:spTree>
    <p:extLst>
      <p:ext uri="{BB962C8B-B14F-4D97-AF65-F5344CB8AC3E}">
        <p14:creationId xmlns:p14="http://schemas.microsoft.com/office/powerpoint/2010/main" val="534737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1475993-BCCA-BA4A-83E1-56093410BF2F}" type="slidenum">
              <a:rPr lang="en-US" smtClean="0"/>
              <a:t>28</a:t>
            </a:fld>
            <a:endParaRPr lang="en-US"/>
          </a:p>
        </p:txBody>
      </p:sp>
    </p:spTree>
    <p:extLst>
      <p:ext uri="{BB962C8B-B14F-4D97-AF65-F5344CB8AC3E}">
        <p14:creationId xmlns:p14="http://schemas.microsoft.com/office/powerpoint/2010/main" val="3183571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keyword in our code is a Java operator.</a:t>
            </a:r>
          </a:p>
          <a:p>
            <a:r>
              <a:rPr lang="en-US" dirty="0"/>
              <a:t>It creates an object by allocating memory for the new object and returns a reference to that memory.</a:t>
            </a:r>
          </a:p>
          <a:p>
            <a:r>
              <a:rPr lang="en-US" dirty="0"/>
              <a:t>It also invokes the object’s constructor.</a:t>
            </a:r>
          </a:p>
          <a:p>
            <a:endParaRPr lang="en-US" dirty="0"/>
          </a:p>
          <a:p>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81475993-BCCA-BA4A-83E1-56093410BF2F}" type="slidenum">
              <a:rPr lang="en-US" smtClean="0"/>
              <a:t>30</a:t>
            </a:fld>
            <a:endParaRPr lang="en-US"/>
          </a:p>
        </p:txBody>
      </p:sp>
    </p:spTree>
    <p:extLst>
      <p:ext uri="{BB962C8B-B14F-4D97-AF65-F5344CB8AC3E}">
        <p14:creationId xmlns:p14="http://schemas.microsoft.com/office/powerpoint/2010/main" val="230153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40</a:t>
            </a:fld>
            <a:endParaRPr lang="en-US"/>
          </a:p>
        </p:txBody>
      </p:sp>
    </p:spTree>
    <p:extLst>
      <p:ext uri="{BB962C8B-B14F-4D97-AF65-F5344CB8AC3E}">
        <p14:creationId xmlns:p14="http://schemas.microsoft.com/office/powerpoint/2010/main" val="145745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BNF production rules define the syntax rules for programming languages. From our perspective, they illustrate the power of</a:t>
            </a:r>
            <a:r>
              <a:rPr lang="en-US" baseline="0" dirty="0"/>
              <a:t> recursion in formal notations.</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44</a:t>
            </a:fld>
            <a:endParaRPr lang="en-US"/>
          </a:p>
        </p:txBody>
      </p:sp>
    </p:spTree>
    <p:extLst>
      <p:ext uri="{BB962C8B-B14F-4D97-AF65-F5344CB8AC3E}">
        <p14:creationId xmlns:p14="http://schemas.microsoft.com/office/powerpoint/2010/main" val="462675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terminating condition is:</a:t>
            </a:r>
            <a:r>
              <a:rPr lang="en-US" baseline="0" dirty="0"/>
              <a:t> n==0</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46</a:t>
            </a:fld>
            <a:endParaRPr lang="en-US"/>
          </a:p>
        </p:txBody>
      </p:sp>
    </p:spTree>
    <p:extLst>
      <p:ext uri="{BB962C8B-B14F-4D97-AF65-F5344CB8AC3E}">
        <p14:creationId xmlns:p14="http://schemas.microsoft.com/office/powerpoint/2010/main" val="1079383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 function is called again n again until the terminating case</a:t>
            </a:r>
            <a:r>
              <a:rPr lang="en-US" baseline="0" dirty="0"/>
              <a:t>, n==0 is met.</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47</a:t>
            </a:fld>
            <a:endParaRPr lang="en-US"/>
          </a:p>
        </p:txBody>
      </p:sp>
    </p:spTree>
    <p:extLst>
      <p:ext uri="{BB962C8B-B14F-4D97-AF65-F5344CB8AC3E}">
        <p14:creationId xmlns:p14="http://schemas.microsoft.com/office/powerpoint/2010/main" val="151277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Feebonachi</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series of numbers in which each number (Fibonacci number) is the sum of the two preceding numbers.</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50</a:t>
            </a:fld>
            <a:endParaRPr lang="en-US"/>
          </a:p>
        </p:txBody>
      </p:sp>
    </p:spTree>
    <p:extLst>
      <p:ext uri="{BB962C8B-B14F-4D97-AF65-F5344CB8AC3E}">
        <p14:creationId xmlns:p14="http://schemas.microsoft.com/office/powerpoint/2010/main" val="886625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process the elements of an array when</a:t>
            </a:r>
            <a:r>
              <a:rPr lang="en-US" baseline="0" dirty="0"/>
              <a:t> writing programs. </a:t>
            </a:r>
          </a:p>
          <a:p>
            <a:r>
              <a:rPr lang="en-US" baseline="0" dirty="0"/>
              <a:t>Normally we would use for loop or a while loop to iterate over a given sequence of values. But we can also use recursion over sequences.</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55</a:t>
            </a:fld>
            <a:endParaRPr lang="en-US"/>
          </a:p>
        </p:txBody>
      </p:sp>
    </p:spTree>
    <p:extLst>
      <p:ext uri="{BB962C8B-B14F-4D97-AF65-F5344CB8AC3E}">
        <p14:creationId xmlns:p14="http://schemas.microsoft.com/office/powerpoint/2010/main" val="1178684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recursion, the typical model is that you perform your recursive calls first, and then you take the return value of the recursive call and calculate the result. In this manner, you don't get the result of your calculation until you have returned from every recursive call.</a:t>
            </a:r>
          </a:p>
          <a:p>
            <a:endParaRPr lang="en-US" dirty="0"/>
          </a:p>
          <a:p>
            <a:r>
              <a:rPr lang="en-US" dirty="0"/>
              <a:t>In tail recursion, you perform your calculations first, and then you execute the recursive call, passing the results of your current step to the next recursive step. This results in the last statement being in the form of "(return (recursive-function </a:t>
            </a:r>
            <a:r>
              <a:rPr lang="en-US" dirty="0" err="1"/>
              <a:t>params</a:t>
            </a:r>
            <a:r>
              <a:rPr lang="en-US" dirty="0"/>
              <a:t>))" (I think that's the syntax for Lisp). Basically, the return value of any given recursive step is the same as the return value of the next recursive call.</a:t>
            </a:r>
          </a:p>
          <a:p>
            <a:endParaRPr lang="en-US" dirty="0"/>
          </a:p>
          <a:p>
            <a:r>
              <a:rPr lang="en-US" dirty="0"/>
              <a:t>The consequence of this is that once you are ready to perform your next recursive step, you don't need the current stack frame any more. This allows for some optimization. In fact, with an appropriately written compiler, you should never have a stack overflow snicker with a tail recursive call. Simply reuse the current stack frame for the next recursive step. I'm pretty sure Lisp does this.</a:t>
            </a:r>
          </a:p>
        </p:txBody>
      </p:sp>
      <p:sp>
        <p:nvSpPr>
          <p:cNvPr id="4" name="Slide Number Placeholder 3"/>
          <p:cNvSpPr>
            <a:spLocks noGrp="1"/>
          </p:cNvSpPr>
          <p:nvPr>
            <p:ph type="sldNum" sz="quarter" idx="10"/>
          </p:nvPr>
        </p:nvSpPr>
        <p:spPr/>
        <p:txBody>
          <a:bodyPr/>
          <a:lstStyle/>
          <a:p>
            <a:fld id="{81475993-BCCA-BA4A-83E1-56093410BF2F}" type="slidenum">
              <a:rPr lang="en-US" smtClean="0"/>
              <a:t>57</a:t>
            </a:fld>
            <a:endParaRPr lang="en-US"/>
          </a:p>
        </p:txBody>
      </p:sp>
    </p:spTree>
    <p:extLst>
      <p:ext uri="{BB962C8B-B14F-4D97-AF65-F5344CB8AC3E}">
        <p14:creationId xmlns:p14="http://schemas.microsoft.com/office/powerpoint/2010/main" val="212579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 was one of the most influential computer science books of the time and, like Wirth's other work, was extensively used in education.</a:t>
            </a:r>
          </a:p>
        </p:txBody>
      </p:sp>
      <p:sp>
        <p:nvSpPr>
          <p:cNvPr id="4" name="Slide Number Placeholder 3"/>
          <p:cNvSpPr>
            <a:spLocks noGrp="1"/>
          </p:cNvSpPr>
          <p:nvPr>
            <p:ph type="sldNum" sz="quarter" idx="10"/>
          </p:nvPr>
        </p:nvSpPr>
        <p:spPr/>
        <p:txBody>
          <a:bodyPr/>
          <a:lstStyle/>
          <a:p>
            <a:fld id="{81475993-BCCA-BA4A-83E1-56093410BF2F}" type="slidenum">
              <a:rPr lang="en-US" smtClean="0"/>
              <a:t>2</a:t>
            </a:fld>
            <a:endParaRPr lang="en-US"/>
          </a:p>
        </p:txBody>
      </p:sp>
    </p:spTree>
    <p:extLst>
      <p:ext uri="{BB962C8B-B14F-4D97-AF65-F5344CB8AC3E}">
        <p14:creationId xmlns:p14="http://schemas.microsoft.com/office/powerpoint/2010/main" val="1198590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recursion, the typical model is that you perform your recursive calls first, and then you take the return value of the recursive call and calculate the result. In this manner, you don't get the result of your calculation until you have returned from every recursive call.</a:t>
            </a:r>
          </a:p>
          <a:p>
            <a:endParaRPr lang="en-US" dirty="0"/>
          </a:p>
          <a:p>
            <a:r>
              <a:rPr lang="en-US" dirty="0"/>
              <a:t>In tail recursion, you perform your calculations first, and then you execute the recursive call, passing the results of your current step to the next recursive step. This results in the last statement being in the form of "(return (recursive-function </a:t>
            </a:r>
            <a:r>
              <a:rPr lang="en-US" dirty="0" err="1"/>
              <a:t>params</a:t>
            </a:r>
            <a:r>
              <a:rPr lang="en-US" dirty="0"/>
              <a:t>))" (I think that's the syntax for Lisp). Basically, the return value of any given recursive step is the same as the return value of the next recursive call.</a:t>
            </a:r>
          </a:p>
          <a:p>
            <a:endParaRPr lang="en-US" dirty="0"/>
          </a:p>
          <a:p>
            <a:r>
              <a:rPr lang="en-US" dirty="0"/>
              <a:t>The consequence of this is that once you are ready to perform your next recursive step, you don't need the current stack frame any more. This allows for some optimization. In fact, with an appropriately written compiler, you should never have a stack overflow snicker with a tail recursive call. Simply reuse the current stack frame for the next recursive step. I'm pretty sure Lisp does this.</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58</a:t>
            </a:fld>
            <a:endParaRPr lang="en-US"/>
          </a:p>
        </p:txBody>
      </p:sp>
    </p:spTree>
    <p:extLst>
      <p:ext uri="{BB962C8B-B14F-4D97-AF65-F5344CB8AC3E}">
        <p14:creationId xmlns:p14="http://schemas.microsoft.com/office/powerpoint/2010/main" val="202740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regular recursion, each recursive call pushes another entry onto the call stack. When the recursion is completed, the app then has to pop each entry off all the way back down.</a:t>
            </a:r>
          </a:p>
          <a:p>
            <a:endParaRPr lang="en-US" dirty="0"/>
          </a:p>
          <a:p>
            <a:r>
              <a:rPr lang="en-US" dirty="0"/>
              <a:t>With tail recursion, the compiler is able to collapse the stack down to one entry, so you save stack space...A large recursive query can actually cause a stack overflow.</a:t>
            </a:r>
          </a:p>
          <a:p>
            <a:endParaRPr lang="en-US" dirty="0"/>
          </a:p>
          <a:p>
            <a:r>
              <a:rPr lang="en-US" dirty="0"/>
              <a:t>Basically Tail recursions are able to be optimized into iteration.</a:t>
            </a:r>
          </a:p>
        </p:txBody>
      </p:sp>
      <p:sp>
        <p:nvSpPr>
          <p:cNvPr id="4" name="Slide Number Placeholder 3"/>
          <p:cNvSpPr>
            <a:spLocks noGrp="1"/>
          </p:cNvSpPr>
          <p:nvPr>
            <p:ph type="sldNum" sz="quarter" idx="10"/>
          </p:nvPr>
        </p:nvSpPr>
        <p:spPr/>
        <p:txBody>
          <a:bodyPr/>
          <a:lstStyle/>
          <a:p>
            <a:fld id="{81475993-BCCA-BA4A-83E1-56093410BF2F}" type="slidenum">
              <a:rPr lang="en-US" smtClean="0"/>
              <a:t>59</a:t>
            </a:fld>
            <a:endParaRPr lang="en-US"/>
          </a:p>
        </p:txBody>
      </p:sp>
    </p:spTree>
    <p:extLst>
      <p:ext uri="{BB962C8B-B14F-4D97-AF65-F5344CB8AC3E}">
        <p14:creationId xmlns:p14="http://schemas.microsoft.com/office/powerpoint/2010/main" val="52557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programs that we write and execute must meet certain contractual obligations.</a:t>
            </a:r>
          </a:p>
          <a:p>
            <a:endParaRPr lang="en-US" dirty="0"/>
          </a:p>
          <a:p>
            <a:r>
              <a:rPr lang="en-US" dirty="0"/>
              <a:t>The</a:t>
            </a:r>
            <a:r>
              <a:rPr lang="en-US" baseline="0" dirty="0"/>
              <a:t> issue of robustness is typically handled by using exception handlers.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a:t>
            </a:fld>
            <a:endParaRPr lang="en-US"/>
          </a:p>
        </p:txBody>
      </p:sp>
    </p:spTree>
    <p:extLst>
      <p:ext uri="{BB962C8B-B14F-4D97-AF65-F5344CB8AC3E}">
        <p14:creationId xmlns:p14="http://schemas.microsoft.com/office/powerpoint/2010/main" val="187393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brain scanner must provide results of a brain scan in optimum time if a consultant</a:t>
            </a:r>
            <a:r>
              <a:rPr lang="en-US" baseline="0" dirty="0"/>
              <a:t> is to treat a brain injury in time to save the life of the patient.</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a:t>
            </a:fld>
            <a:endParaRPr lang="en-US"/>
          </a:p>
        </p:txBody>
      </p:sp>
    </p:spTree>
    <p:extLst>
      <p:ext uri="{BB962C8B-B14F-4D97-AF65-F5344CB8AC3E}">
        <p14:creationId xmlns:p14="http://schemas.microsoft.com/office/powerpoint/2010/main" val="9185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To attempt to deliver optimal solutions to problems two possible avenues will be explored: </a:t>
            </a:r>
            <a:r>
              <a:rPr lang="en-US" sz="1600" b="1" kern="1200" dirty="0">
                <a:solidFill>
                  <a:schemeClr val="tx1"/>
                </a:solidFill>
                <a:effectLst/>
                <a:latin typeface="+mn-lt"/>
                <a:ea typeface="+mn-ea"/>
                <a:cs typeface="+mn-cs"/>
              </a:rPr>
              <a:t>Algorithmic Analysis </a:t>
            </a:r>
            <a:r>
              <a:rPr lang="en-US" sz="1600" kern="1200" dirty="0">
                <a:solidFill>
                  <a:schemeClr val="tx1"/>
                </a:solidFill>
                <a:effectLst/>
                <a:latin typeface="+mn-lt"/>
                <a:ea typeface="+mn-ea"/>
                <a:cs typeface="+mn-cs"/>
              </a:rPr>
              <a:t>and </a:t>
            </a:r>
            <a:r>
              <a:rPr lang="en-US" sz="1600" b="1" kern="1200" dirty="0">
                <a:solidFill>
                  <a:schemeClr val="tx1"/>
                </a:solidFill>
                <a:effectLst/>
                <a:latin typeface="+mn-lt"/>
                <a:ea typeface="+mn-ea"/>
                <a:cs typeface="+mn-cs"/>
              </a:rPr>
              <a:t>Data Structures</a:t>
            </a:r>
            <a:r>
              <a:rPr lang="en-US" sz="16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a:t>
            </a:fld>
            <a:endParaRPr lang="en-US"/>
          </a:p>
        </p:txBody>
      </p:sp>
    </p:spTree>
    <p:extLst>
      <p:ext uri="{BB962C8B-B14F-4D97-AF65-F5344CB8AC3E}">
        <p14:creationId xmlns:p14="http://schemas.microsoft.com/office/powerpoint/2010/main" val="60921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Considering the benchmarking: (Run the programs on a standard PC</a:t>
            </a:r>
            <a:r>
              <a:rPr lang="en-US" b="0" baseline="0" dirty="0"/>
              <a:t> with n somewhat 100000</a:t>
            </a:r>
            <a:r>
              <a:rPr lang="en-US" b="0" dirty="0"/>
              <a:t>)</a:t>
            </a:r>
          </a:p>
          <a:p>
            <a:endParaRPr lang="en-US" b="0" dirty="0"/>
          </a:p>
          <a:p>
            <a:r>
              <a:rPr lang="en-US" b="0" dirty="0"/>
              <a:t>Analyze</a:t>
            </a:r>
            <a:r>
              <a:rPr lang="en-US" b="0" baseline="0" dirty="0"/>
              <a:t> the actual code to compare the performance. </a:t>
            </a:r>
          </a:p>
          <a:p>
            <a:endParaRPr lang="en-US" b="0" baseline="0" dirty="0"/>
          </a:p>
          <a:p>
            <a:r>
              <a:rPr lang="en-US" b="0" baseline="0" dirty="0"/>
              <a:t>The search for optimal solution to problems is one of the key goals of algorithmic analysis. </a:t>
            </a:r>
            <a:endParaRPr lang="en-US" b="0" dirty="0"/>
          </a:p>
        </p:txBody>
      </p:sp>
      <p:sp>
        <p:nvSpPr>
          <p:cNvPr id="4" name="Slide Number Placeholder 3"/>
          <p:cNvSpPr>
            <a:spLocks noGrp="1"/>
          </p:cNvSpPr>
          <p:nvPr>
            <p:ph type="sldNum" sz="quarter" idx="10"/>
          </p:nvPr>
        </p:nvSpPr>
        <p:spPr/>
        <p:txBody>
          <a:bodyPr/>
          <a:lstStyle/>
          <a:p>
            <a:fld id="{81475993-BCCA-BA4A-83E1-56093410BF2F}" type="slidenum">
              <a:rPr lang="en-US" smtClean="0"/>
              <a:t>7</a:t>
            </a:fld>
            <a:endParaRPr lang="en-US"/>
          </a:p>
        </p:txBody>
      </p:sp>
    </p:spTree>
    <p:extLst>
      <p:ext uri="{BB962C8B-B14F-4D97-AF65-F5344CB8AC3E}">
        <p14:creationId xmlns:p14="http://schemas.microsoft.com/office/powerpoint/2010/main" val="86471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10</a:t>
            </a:fld>
            <a:endParaRPr lang="en-US"/>
          </a:p>
        </p:txBody>
      </p:sp>
    </p:spTree>
    <p:extLst>
      <p:ext uri="{BB962C8B-B14F-4D97-AF65-F5344CB8AC3E}">
        <p14:creationId xmlns:p14="http://schemas.microsoft.com/office/powerpoint/2010/main" val="1089122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0957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Next we consider a sorted sequence. To add, say 4, now is more complex because we have to find where to place 4 in the sequence so that the whole sequence remains sorted after 4 is inserted. This means that we have to shift existing elements one position to the right until we find a value that is less than 4 or we reach the beginning of the sequence. The cost of this insertion is directly proportional to the number of elements that have to be moved. In the worst case this requires n moves.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12</a:t>
            </a:fld>
            <a:endParaRPr lang="en-US"/>
          </a:p>
        </p:txBody>
      </p:sp>
    </p:spTree>
    <p:extLst>
      <p:ext uri="{BB962C8B-B14F-4D97-AF65-F5344CB8AC3E}">
        <p14:creationId xmlns:p14="http://schemas.microsoft.com/office/powerpoint/2010/main" val="53018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The numbers are arranged so that there is a single root value and that each node in the tree has two </a:t>
            </a:r>
            <a:r>
              <a:rPr lang="en-US" sz="1600" kern="1200" dirty="0" err="1">
                <a:solidFill>
                  <a:schemeClr val="tx1"/>
                </a:solidFill>
                <a:effectLst/>
                <a:latin typeface="+mn-lt"/>
                <a:ea typeface="+mn-ea"/>
                <a:cs typeface="+mn-cs"/>
              </a:rPr>
              <a:t>descendents</a:t>
            </a:r>
            <a:r>
              <a:rPr lang="en-US" sz="1600" kern="1200" dirty="0">
                <a:solidFill>
                  <a:schemeClr val="tx1"/>
                </a:solidFill>
                <a:effectLst/>
                <a:latin typeface="+mn-lt"/>
                <a:ea typeface="+mn-ea"/>
                <a:cs typeface="+mn-cs"/>
              </a:rPr>
              <a:t>. Also notice that the values to the left of any node are always less than it and those to the right of it are always greater than it. </a:t>
            </a:r>
          </a:p>
          <a:p>
            <a:endParaRPr lang="en-US" sz="1600" kern="1200" dirty="0">
              <a:solidFill>
                <a:schemeClr val="tx1"/>
              </a:solidFill>
              <a:effectLst/>
              <a:latin typeface="+mn-lt"/>
              <a:ea typeface="+mn-ea"/>
              <a:cs typeface="+mn-cs"/>
            </a:endParaRPr>
          </a:p>
          <a:p>
            <a:pPr marL="0" marR="0" indent="0" algn="l" defTabSz="60957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This has a cost of log2n because each time we check a node we eliminate half the tree.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14</a:t>
            </a:fld>
            <a:endParaRPr lang="en-US"/>
          </a:p>
        </p:txBody>
      </p:sp>
    </p:spTree>
    <p:extLst>
      <p:ext uri="{BB962C8B-B14F-4D97-AF65-F5344CB8AC3E}">
        <p14:creationId xmlns:p14="http://schemas.microsoft.com/office/powerpoint/2010/main" val="193148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8"/>
            <a:ext cx="12192000" cy="1440000"/>
          </a:xfrm>
          <a:solidFill>
            <a:srgbClr val="595959"/>
          </a:solidFill>
        </p:spPr>
        <p:txBody>
          <a:bodyPr lIns="0">
            <a:normAutofit/>
          </a:bodyPr>
          <a:lstStyle>
            <a:lvl1pPr algn="ctr">
              <a:defRPr sz="4800" b="1" spc="300"/>
            </a:lvl1pPr>
          </a:lstStyle>
          <a:p>
            <a:r>
              <a:rPr lang="en-GB" dirty="0"/>
              <a:t>Click to edit Master title style</a:t>
            </a:r>
            <a:endParaRPr lang="en-US" dirty="0"/>
          </a:p>
        </p:txBody>
      </p:sp>
      <p:sp>
        <p:nvSpPr>
          <p:cNvPr id="3" name="Subtitle 2"/>
          <p:cNvSpPr>
            <a:spLocks noGrp="1"/>
          </p:cNvSpPr>
          <p:nvPr>
            <p:ph type="subTitle" idx="1"/>
          </p:nvPr>
        </p:nvSpPr>
        <p:spPr>
          <a:xfrm>
            <a:off x="1828800" y="3860800"/>
            <a:ext cx="8534400" cy="1752600"/>
          </a:xfrm>
        </p:spPr>
        <p:txBody>
          <a:bodyPr>
            <a:normAutofit/>
          </a:bodyPr>
          <a:lstStyle>
            <a:lvl1pPr marL="0" indent="0" algn="ctr">
              <a:buNone/>
              <a:defRPr sz="2800" b="0" i="0" spc="200" baseline="0">
                <a:solidFill>
                  <a:schemeClr val="tx1">
                    <a:tint val="75000"/>
                  </a:schemeClr>
                </a:solidFill>
                <a:latin typeface="Fira Sans Medium" charset="0"/>
                <a:ea typeface="Fira Sans Medium" charset="0"/>
                <a:cs typeface="Fira Sans Medium" charset="0"/>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GB" dirty="0"/>
              <a:t>Click to edit Master subtitle style</a:t>
            </a:r>
            <a:endParaRPr lang="en-US"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
        <p:nvSpPr>
          <p:cNvPr id="9" name="Rectangle 8"/>
          <p:cNvSpPr/>
          <p:nvPr userDrawn="1"/>
        </p:nvSpPr>
        <p:spPr>
          <a:xfrm>
            <a:off x="4459705" y="6462678"/>
            <a:ext cx="3416969" cy="3863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lIns="72000" tIns="72000" rIns="72000" bIns="72000"/>
          <a:lstStyle/>
          <a:p>
            <a:r>
              <a:rPr lang="en-GB"/>
              <a:t>Click to edit Master title style</a:t>
            </a:r>
            <a:endParaRPr lang="en-US" dirty="0"/>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cap="all"/>
            </a:lvl1pPr>
          </a:lstStyle>
          <a:p>
            <a:r>
              <a:rPr lang="en-GB" dirty="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p:txBody>
          <a:bodyPr/>
          <a:lstStyle>
            <a:lvl1pPr>
              <a:defRPr lang="en-US" sz="1467" b="0" i="0" kern="1200" smtClean="0">
                <a:solidFill>
                  <a:schemeClr val="bg1">
                    <a:lumMod val="75000"/>
                  </a:schemeClr>
                </a:solidFill>
                <a:latin typeface="Fira Sans Light" charset="0"/>
                <a:ea typeface="Fira Sans Light" charset="0"/>
                <a:cs typeface="Fira Sans Light" charset="0"/>
              </a:defRPr>
            </a:lvl1pPr>
          </a:lstStyle>
          <a:p>
            <a:fld id="{E0C3B11F-BB69-5D4A-B4A6-002443704CE6}" type="slidenum">
              <a:rPr lang="uk-UA" smtClean="0"/>
              <a:pPr/>
              <a:t>‹#›</a:t>
            </a:fld>
            <a:endParaRPr lang="uk-UA" dirty="0"/>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lIns="72000" rIns="72000" anchor="b"/>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lIns="72000" rIns="72000"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12191999" cy="1152000"/>
          </a:xfrm>
          <a:prstGeom prst="rect">
            <a:avLst/>
          </a:prstGeom>
          <a:solidFill>
            <a:srgbClr val="595959"/>
          </a:solidFill>
          <a:ln>
            <a:noFill/>
          </a:ln>
        </p:spPr>
        <p:txBody>
          <a:bodyPr vert="horz" lIns="702000" tIns="0" rIns="702000" bIns="0" rtlCol="0" anchor="ctr">
            <a:noAutofit/>
          </a:bodyPr>
          <a:lstStyle/>
          <a:p>
            <a:r>
              <a:rPr lang="en-GB" dirty="0"/>
              <a:t>Click to edit Master title style</a:t>
            </a:r>
            <a:endParaRPr lang="en-US" dirty="0"/>
          </a:p>
        </p:txBody>
      </p:sp>
      <p:sp>
        <p:nvSpPr>
          <p:cNvPr id="3" name="Text Placeholder 2"/>
          <p:cNvSpPr>
            <a:spLocks noGrp="1"/>
          </p:cNvSpPr>
          <p:nvPr>
            <p:ph type="body" idx="1"/>
          </p:nvPr>
        </p:nvSpPr>
        <p:spPr>
          <a:xfrm>
            <a:off x="609600" y="1293564"/>
            <a:ext cx="10972800" cy="5040000"/>
          </a:xfrm>
          <a:prstGeom prst="rect">
            <a:avLst/>
          </a:prstGeom>
          <a:noFill/>
          <a:ln>
            <a:noFill/>
          </a:ln>
        </p:spPr>
        <p:txBody>
          <a:bodyPr vert="horz" lIns="91440" tIns="45720" rIns="91440" bIns="45720" rtlCol="0" anchor="t" anchorCtr="0">
            <a:normAutofit/>
          </a:bodyPr>
          <a:lstStyle/>
          <a:p>
            <a:pPr lvl="0"/>
            <a:r>
              <a:rPr lang="en-GB" dirty="0"/>
              <a:t>Click to edit Master text styles </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4"/>
          </p:nvPr>
        </p:nvSpPr>
        <p:spPr>
          <a:xfrm>
            <a:off x="8737600" y="6462677"/>
            <a:ext cx="2844800" cy="365125"/>
          </a:xfrm>
          <a:prstGeom prst="rect">
            <a:avLst/>
          </a:prstGeom>
        </p:spPr>
        <p:txBody>
          <a:bodyPr vert="horz" lIns="91440" tIns="45720" rIns="91440" bIns="45720" rtlCol="0" anchor="ctr"/>
          <a:lstStyle>
            <a:lvl1pPr algn="r">
              <a:defRPr sz="1200" b="0" i="0">
                <a:solidFill>
                  <a:schemeClr val="tx1">
                    <a:lumMod val="75000"/>
                    <a:lumOff val="25000"/>
                  </a:schemeClr>
                </a:solidFill>
                <a:latin typeface="Fira Sans Light" charset="0"/>
                <a:ea typeface="Fira Sans Light" charset="0"/>
                <a:cs typeface="Fira Sans Light" charset="0"/>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609600" y="6462677"/>
            <a:ext cx="2844800" cy="365125"/>
          </a:xfrm>
          <a:prstGeom prst="rect">
            <a:avLst/>
          </a:prstGeom>
        </p:spPr>
        <p:txBody>
          <a:bodyPr vert="horz" lIns="91440" tIns="45720" rIns="91440" bIns="45720" rtlCol="0" anchor="ctr"/>
          <a:lstStyle>
            <a:lvl1pPr algn="l">
              <a:defRPr sz="1200" b="0" i="0">
                <a:solidFill>
                  <a:schemeClr val="bg1">
                    <a:lumMod val="65000"/>
                  </a:schemeClr>
                </a:solidFill>
                <a:latin typeface="Fira Sans Light" charset="0"/>
                <a:ea typeface="Fira Sans Light" charset="0"/>
                <a:cs typeface="Fira Sans Light" charset="0"/>
              </a:defRPr>
            </a:lvl1pPr>
          </a:lstStyle>
          <a:p>
            <a:r>
              <a:rPr lang="en-IE"/>
              <a:t>05/02/2018</a:t>
            </a:r>
            <a:endParaRPr lang="en-US" dirty="0"/>
          </a:p>
        </p:txBody>
      </p:sp>
      <p:sp>
        <p:nvSpPr>
          <p:cNvPr id="8" name="Text Placeholder 8"/>
          <p:cNvSpPr txBox="1">
            <a:spLocks/>
          </p:cNvSpPr>
          <p:nvPr userDrawn="1"/>
        </p:nvSpPr>
        <p:spPr>
          <a:xfrm>
            <a:off x="4478400" y="6462677"/>
            <a:ext cx="3236384" cy="365125"/>
          </a:xfrm>
          <a:prstGeom prst="rect">
            <a:avLst/>
          </a:prstGeom>
        </p:spPr>
        <p:txBody>
          <a:bodyPr tIns="82800" bIns="46800">
            <a:no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sz="1200" b="1" i="0" spc="67" baseline="0" dirty="0">
                <a:solidFill>
                  <a:schemeClr val="tx1">
                    <a:lumMod val="50000"/>
                    <a:lumOff val="50000"/>
                  </a:schemeClr>
                </a:solidFill>
                <a:latin typeface="Fira Sans Light" charset="0"/>
                <a:ea typeface="Fira Sans Light" charset="0"/>
                <a:cs typeface="Fira Sans Light" charset="0"/>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178" rtl="0" eaLnBrk="1" latinLnBrk="0" hangingPunct="1">
        <a:spcBef>
          <a:spcPct val="0"/>
        </a:spcBef>
        <a:buNone/>
        <a:defRPr sz="4000" b="0" i="0" kern="1200">
          <a:solidFill>
            <a:schemeClr val="bg1"/>
          </a:solidFill>
          <a:latin typeface="Fira Sans Medium" charset="0"/>
          <a:ea typeface="Fira Sans Medium" charset="0"/>
          <a:cs typeface="Fira Sans Medium" charset="0"/>
        </a:defRPr>
      </a:lvl1pPr>
    </p:titleStyle>
    <p:bodyStyle>
      <a:lvl1pPr marL="342882" indent="-342882" algn="l" defTabSz="457178" rtl="0" eaLnBrk="1" latinLnBrk="0" hangingPunct="1">
        <a:lnSpc>
          <a:spcPct val="125000"/>
        </a:lnSpc>
        <a:spcBef>
          <a:spcPts val="2400"/>
        </a:spcBef>
        <a:spcAft>
          <a:spcPts val="0"/>
        </a:spcAft>
        <a:buFont typeface="Arial"/>
        <a:buChar char="•"/>
        <a:defRPr sz="2600" b="0" i="0" kern="1200">
          <a:solidFill>
            <a:schemeClr val="tx1"/>
          </a:solidFill>
          <a:latin typeface="Fira Sans" charset="0"/>
          <a:ea typeface="Fira Sans" charset="0"/>
          <a:cs typeface="Fira Sans" charset="0"/>
        </a:defRPr>
      </a:lvl1pPr>
      <a:lvl2pPr marL="742913" indent="-285737" algn="l" defTabSz="457178" rtl="0" eaLnBrk="1" latinLnBrk="0" hangingPunct="1">
        <a:lnSpc>
          <a:spcPct val="125000"/>
        </a:lnSpc>
        <a:spcBef>
          <a:spcPts val="0"/>
        </a:spcBef>
        <a:spcAft>
          <a:spcPts val="0"/>
        </a:spcAft>
        <a:buFont typeface="Arial"/>
        <a:buChar char="–"/>
        <a:defRPr sz="2200" b="0" i="0" kern="1200">
          <a:solidFill>
            <a:schemeClr val="tx1"/>
          </a:solidFill>
          <a:latin typeface="Fira Sans Book" charset="0"/>
          <a:ea typeface="Fira Sans Book" charset="0"/>
          <a:cs typeface="Fira Sans Book" charset="0"/>
        </a:defRPr>
      </a:lvl2pPr>
      <a:lvl3pPr marL="1142942" indent="-228589" algn="l" defTabSz="457178" rtl="0" eaLnBrk="1" latinLnBrk="0" hangingPunct="1">
        <a:lnSpc>
          <a:spcPct val="125000"/>
        </a:lnSpc>
        <a:spcBef>
          <a:spcPts val="0"/>
        </a:spcBef>
        <a:spcAft>
          <a:spcPts val="0"/>
        </a:spcAft>
        <a:buFont typeface="Arial"/>
        <a:buChar char="•"/>
        <a:defRPr sz="2000" b="1" i="0" kern="1200">
          <a:solidFill>
            <a:schemeClr val="tx1"/>
          </a:solidFill>
          <a:latin typeface="Fira Sans Light" charset="0"/>
          <a:ea typeface="Fira Sans Light" charset="0"/>
          <a:cs typeface="Fira Sans Light" charset="0"/>
        </a:defRPr>
      </a:lvl3pPr>
      <a:lvl4pPr marL="1600120" indent="-228589" algn="l" defTabSz="457178" rtl="0" eaLnBrk="1" latinLnBrk="0" hangingPunct="1">
        <a:lnSpc>
          <a:spcPct val="125000"/>
        </a:lnSpc>
        <a:spcBef>
          <a:spcPts val="0"/>
        </a:spcBef>
        <a:spcAft>
          <a:spcPts val="0"/>
        </a:spcAft>
        <a:buFont typeface="Arial"/>
        <a:buChar char="–"/>
        <a:defRPr sz="1800" b="0" i="0" kern="1200">
          <a:solidFill>
            <a:schemeClr val="tx1"/>
          </a:solidFill>
          <a:latin typeface="Fira Sans Light" charset="0"/>
          <a:ea typeface="Fira Sans Light" charset="0"/>
          <a:cs typeface="Fira Sans Light" charset="0"/>
        </a:defRPr>
      </a:lvl4pPr>
      <a:lvl5pPr marL="2057298" indent="-228589" algn="l" defTabSz="457178" rtl="0" eaLnBrk="1" latinLnBrk="0" hangingPunct="1">
        <a:lnSpc>
          <a:spcPct val="125000"/>
        </a:lnSpc>
        <a:spcBef>
          <a:spcPts val="0"/>
        </a:spcBef>
        <a:spcAft>
          <a:spcPts val="0"/>
        </a:spcAft>
        <a:buFont typeface="Arial"/>
        <a:buChar char="»"/>
        <a:defRPr sz="1600" kern="1200">
          <a:solidFill>
            <a:schemeClr val="tx1"/>
          </a:solidFill>
          <a:latin typeface="Fira Sans" charset="0"/>
          <a:ea typeface="Fira Sans" charset="0"/>
          <a:cs typeface="Fira Sans" charset="0"/>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endParaRPr lang="en-US" spc="300" dirty="0"/>
          </a:p>
        </p:txBody>
      </p:sp>
      <p:sp>
        <p:nvSpPr>
          <p:cNvPr id="3" name="Subtitle 2"/>
          <p:cNvSpPr>
            <a:spLocks noGrp="1"/>
          </p:cNvSpPr>
          <p:nvPr>
            <p:ph type="subTitle" idx="1"/>
          </p:nvPr>
        </p:nvSpPr>
        <p:spPr/>
        <p:txBody>
          <a:bodyPr>
            <a:normAutofit/>
          </a:bodyPr>
          <a:lstStyle/>
          <a:p>
            <a:pPr>
              <a:lnSpc>
                <a:spcPct val="100000"/>
              </a:lnSpc>
              <a:spcBef>
                <a:spcPts val="1200"/>
              </a:spcBef>
            </a:pPr>
            <a:r>
              <a:rPr lang="en-US" sz="3200" b="1" spc="100" dirty="0"/>
              <a:t>Eoin Carroll</a:t>
            </a:r>
          </a:p>
          <a:p>
            <a:pPr>
              <a:lnSpc>
                <a:spcPct val="100000"/>
              </a:lnSpc>
              <a:spcBef>
                <a:spcPts val="600"/>
              </a:spcBef>
            </a:pPr>
            <a:r>
              <a:rPr lang="en-US" sz="2000" dirty="0">
                <a:latin typeface="Ubuntu" charset="0"/>
                <a:ea typeface="Ubuntu" charset="0"/>
                <a:cs typeface="Ubuntu" charset="0"/>
              </a:rPr>
              <a:t>eoin.carroll@griffith.ie</a:t>
            </a:r>
          </a:p>
        </p:txBody>
      </p:sp>
    </p:spTree>
    <p:extLst>
      <p:ext uri="{BB962C8B-B14F-4D97-AF65-F5344CB8AC3E}">
        <p14:creationId xmlns:p14="http://schemas.microsoft.com/office/powerpoint/2010/main" val="371030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sp>
        <p:nvSpPr>
          <p:cNvPr id="3" name="Content Placeholder 2"/>
          <p:cNvSpPr>
            <a:spLocks noGrp="1"/>
          </p:cNvSpPr>
          <p:nvPr>
            <p:ph idx="1"/>
          </p:nvPr>
        </p:nvSpPr>
        <p:spPr/>
        <p:txBody>
          <a:bodyPr>
            <a:normAutofit/>
          </a:bodyPr>
          <a:lstStyle/>
          <a:p>
            <a:r>
              <a:rPr lang="en-US" dirty="0"/>
              <a:t>Simple data structures:</a:t>
            </a:r>
          </a:p>
          <a:p>
            <a:pPr lvl="1"/>
            <a:r>
              <a:rPr lang="en-US" dirty="0"/>
              <a:t>A class that describes a real world entity:</a:t>
            </a:r>
          </a:p>
          <a:p>
            <a:pPr lvl="2"/>
            <a:r>
              <a:rPr lang="en-US" dirty="0"/>
              <a:t>Book</a:t>
            </a:r>
          </a:p>
          <a:p>
            <a:pPr lvl="2"/>
            <a:r>
              <a:rPr lang="en-US" dirty="0"/>
              <a:t>Car</a:t>
            </a:r>
          </a:p>
          <a:p>
            <a:pPr lvl="2"/>
            <a:r>
              <a:rPr lang="en-US" dirty="0"/>
              <a:t>Person, etc.</a:t>
            </a:r>
          </a:p>
          <a:p>
            <a:r>
              <a:rPr lang="en-US" dirty="0"/>
              <a:t>Complex data structures:</a:t>
            </a:r>
          </a:p>
          <a:p>
            <a:pPr lvl="1"/>
            <a:r>
              <a:rPr lang="en-US" dirty="0"/>
              <a:t>A collection of things organized in some order</a:t>
            </a:r>
          </a:p>
          <a:p>
            <a:r>
              <a:rPr lang="en-US" dirty="0"/>
              <a:t>Choice of data structure depends greatly on the data set to be modeled and the performance requirements of the application.</a:t>
            </a:r>
          </a:p>
          <a:p>
            <a:endParaRPr lang="en-US" dirty="0"/>
          </a:p>
          <a:p>
            <a:pPr lvl="1"/>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Tree>
    <p:extLst>
      <p:ext uri="{BB962C8B-B14F-4D97-AF65-F5344CB8AC3E}">
        <p14:creationId xmlns:p14="http://schemas.microsoft.com/office/powerpoint/2010/main" val="2070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Insertion Vs. Cost of Retrieval</a:t>
            </a:r>
          </a:p>
        </p:txBody>
      </p:sp>
      <p:sp>
        <p:nvSpPr>
          <p:cNvPr id="3" name="Content Placeholder 2"/>
          <p:cNvSpPr>
            <a:spLocks noGrp="1"/>
          </p:cNvSpPr>
          <p:nvPr>
            <p:ph idx="1"/>
          </p:nvPr>
        </p:nvSpPr>
        <p:spPr/>
        <p:txBody>
          <a:bodyPr/>
          <a:lstStyle/>
          <a:p>
            <a:r>
              <a:rPr lang="en-US" dirty="0"/>
              <a:t>Manage a collection of integers so as to optimize both.</a:t>
            </a:r>
          </a:p>
          <a:p>
            <a:r>
              <a:rPr lang="en-US" dirty="0"/>
              <a:t>No ordering: append </a:t>
            </a:r>
            <a:r>
              <a:rPr lang="en-US" b="1" dirty="0"/>
              <a:t>10</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pic>
        <p:nvPicPr>
          <p:cNvPr id="6" name="Content Placeholder 3"/>
          <p:cNvPicPr>
            <a:picLocks noChangeAspect="1"/>
          </p:cNvPicPr>
          <p:nvPr/>
        </p:nvPicPr>
        <p:blipFill>
          <a:blip r:embed="rId3"/>
          <a:srcRect l="4050" r="4050"/>
          <a:stretch>
            <a:fillRect/>
          </a:stretch>
        </p:blipFill>
        <p:spPr>
          <a:xfrm>
            <a:off x="1085822" y="2850521"/>
            <a:ext cx="3711965" cy="2375974"/>
          </a:xfrm>
          <a:prstGeom prst="rect">
            <a:avLst/>
          </a:prstGeom>
        </p:spPr>
      </p:pic>
    </p:spTree>
    <p:extLst>
      <p:ext uri="{BB962C8B-B14F-4D97-AF65-F5344CB8AC3E}">
        <p14:creationId xmlns:p14="http://schemas.microsoft.com/office/powerpoint/2010/main" val="170447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Insertion Vs. Cost of Retrieval</a:t>
            </a:r>
          </a:p>
        </p:txBody>
      </p:sp>
      <p:sp>
        <p:nvSpPr>
          <p:cNvPr id="3" name="Content Placeholder 2"/>
          <p:cNvSpPr>
            <a:spLocks noGrp="1"/>
          </p:cNvSpPr>
          <p:nvPr>
            <p:ph idx="1"/>
          </p:nvPr>
        </p:nvSpPr>
        <p:spPr/>
        <p:txBody>
          <a:bodyPr/>
          <a:lstStyle/>
          <a:p>
            <a:r>
              <a:rPr lang="en-US" dirty="0"/>
              <a:t>Insertion</a:t>
            </a:r>
          </a:p>
          <a:p>
            <a:pPr lvl="1"/>
            <a:r>
              <a:rPr lang="en-US" dirty="0"/>
              <a:t>Simple assignment</a:t>
            </a:r>
          </a:p>
          <a:p>
            <a:pPr lvl="1"/>
            <a:r>
              <a:rPr lang="en-US" dirty="0"/>
              <a:t>Fixed cost</a:t>
            </a:r>
          </a:p>
          <a:p>
            <a:r>
              <a:rPr lang="en-US" dirty="0"/>
              <a:t>Retrieval</a:t>
            </a:r>
          </a:p>
          <a:p>
            <a:pPr lvl="1"/>
            <a:r>
              <a:rPr lang="en-US" dirty="0"/>
              <a:t>Linear search</a:t>
            </a:r>
          </a:p>
          <a:p>
            <a:pPr lvl="1"/>
            <a:r>
              <a:rPr lang="en-US" dirty="0"/>
              <a:t>Cost proportional to size of data set</a:t>
            </a:r>
          </a:p>
          <a:p>
            <a:endParaRPr lang="en-US" dirty="0"/>
          </a:p>
          <a:p>
            <a:pPr lvl="1"/>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spTree>
    <p:extLst>
      <p:ext uri="{BB962C8B-B14F-4D97-AF65-F5344CB8AC3E}">
        <p14:creationId xmlns:p14="http://schemas.microsoft.com/office/powerpoint/2010/main" val="18420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Insertion Vs. Cost of Retrieval</a:t>
            </a:r>
          </a:p>
        </p:txBody>
      </p:sp>
      <p:sp>
        <p:nvSpPr>
          <p:cNvPr id="3" name="Content Placeholder 2"/>
          <p:cNvSpPr>
            <a:spLocks noGrp="1"/>
          </p:cNvSpPr>
          <p:nvPr>
            <p:ph idx="1"/>
          </p:nvPr>
        </p:nvSpPr>
        <p:spPr/>
        <p:txBody>
          <a:bodyPr/>
          <a:lstStyle/>
          <a:p>
            <a:r>
              <a:rPr lang="en-US" dirty="0"/>
              <a:t>Ordered Sequence: insert </a:t>
            </a:r>
            <a:r>
              <a:rPr lang="en-US" b="1" dirty="0"/>
              <a:t>4</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pic>
        <p:nvPicPr>
          <p:cNvPr id="6" name="Content Placeholder 3"/>
          <p:cNvPicPr>
            <a:picLocks noChangeAspect="1"/>
          </p:cNvPicPr>
          <p:nvPr/>
        </p:nvPicPr>
        <p:blipFill>
          <a:blip r:embed="rId3"/>
          <a:srcRect l="3932" r="3932"/>
          <a:stretch>
            <a:fillRect/>
          </a:stretch>
        </p:blipFill>
        <p:spPr>
          <a:xfrm>
            <a:off x="1021136" y="2039974"/>
            <a:ext cx="3870780" cy="2574047"/>
          </a:xfrm>
          <a:prstGeom prst="rect">
            <a:avLst/>
          </a:prstGeom>
        </p:spPr>
      </p:pic>
    </p:spTree>
    <p:extLst>
      <p:ext uri="{BB962C8B-B14F-4D97-AF65-F5344CB8AC3E}">
        <p14:creationId xmlns:p14="http://schemas.microsoft.com/office/powerpoint/2010/main" val="65107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Insertion Vs. Cost of Retrieval</a:t>
            </a:r>
          </a:p>
        </p:txBody>
      </p:sp>
      <p:sp>
        <p:nvSpPr>
          <p:cNvPr id="3" name="Content Placeholder 2"/>
          <p:cNvSpPr>
            <a:spLocks noGrp="1"/>
          </p:cNvSpPr>
          <p:nvPr>
            <p:ph idx="1"/>
          </p:nvPr>
        </p:nvSpPr>
        <p:spPr/>
        <p:txBody>
          <a:bodyPr>
            <a:normAutofit/>
          </a:bodyPr>
          <a:lstStyle/>
          <a:p>
            <a:r>
              <a:rPr lang="en-US" dirty="0"/>
              <a:t>Insertion</a:t>
            </a:r>
          </a:p>
          <a:p>
            <a:pPr lvl="1"/>
            <a:r>
              <a:rPr lang="en-US" dirty="0"/>
              <a:t>Shift elements one position right until correct place for </a:t>
            </a:r>
            <a:r>
              <a:rPr lang="en-US" b="1" dirty="0"/>
              <a:t>4</a:t>
            </a:r>
            <a:r>
              <a:rPr lang="en-US" dirty="0"/>
              <a:t> is found.</a:t>
            </a:r>
          </a:p>
          <a:p>
            <a:pPr lvl="1"/>
            <a:r>
              <a:rPr lang="en-US" dirty="0"/>
              <a:t>Cost proportional to size of sorted sequence.</a:t>
            </a:r>
          </a:p>
          <a:p>
            <a:r>
              <a:rPr lang="en-US" dirty="0"/>
              <a:t>Retrieval</a:t>
            </a:r>
          </a:p>
          <a:p>
            <a:pPr lvl="1"/>
            <a:r>
              <a:rPr lang="en-US" dirty="0"/>
              <a:t>Binary search</a:t>
            </a:r>
          </a:p>
          <a:p>
            <a:pPr lvl="1"/>
            <a:r>
              <a:rPr lang="en-US" dirty="0"/>
              <a:t>Cost is log</a:t>
            </a:r>
            <a:r>
              <a:rPr lang="en-US" baseline="-25000" dirty="0"/>
              <a:t>2</a:t>
            </a:r>
            <a:r>
              <a:rPr lang="en-US" dirty="0"/>
              <a:t>N</a:t>
            </a:r>
          </a:p>
          <a:p>
            <a:r>
              <a:rPr lang="en-US" dirty="0"/>
              <a:t>Is there a structure that optimizes both?</a:t>
            </a:r>
          </a:p>
          <a:p>
            <a:pPr lvl="1"/>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spTree>
    <p:extLst>
      <p:ext uri="{BB962C8B-B14F-4D97-AF65-F5344CB8AC3E}">
        <p14:creationId xmlns:p14="http://schemas.microsoft.com/office/powerpoint/2010/main" val="12256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6" name="Content Placeholder 5"/>
          <p:cNvSpPr>
            <a:spLocks noGrp="1"/>
          </p:cNvSpPr>
          <p:nvPr>
            <p:ph sz="half" idx="1"/>
          </p:nvPr>
        </p:nvSpPr>
        <p:spPr/>
        <p:txBody>
          <a:bodyPr/>
          <a:lstStyle/>
          <a:p>
            <a:r>
              <a:rPr lang="en-US" dirty="0"/>
              <a:t>BST</a:t>
            </a:r>
          </a:p>
        </p:txBody>
      </p:sp>
      <p:sp>
        <p:nvSpPr>
          <p:cNvPr id="7" name="Content Placeholder 6"/>
          <p:cNvSpPr>
            <a:spLocks noGrp="1"/>
          </p:cNvSpPr>
          <p:nvPr>
            <p:ph sz="half" idx="2"/>
          </p:nvPr>
        </p:nvSpPr>
        <p:spPr/>
        <p:txBody>
          <a:bodyPr/>
          <a:lstStyle/>
          <a:p>
            <a:r>
              <a:rPr lang="en-US" dirty="0"/>
              <a:t>Insert 3</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pic>
        <p:nvPicPr>
          <p:cNvPr id="8" name="Content Placeholder 5"/>
          <p:cNvPicPr>
            <a:picLocks noChangeAspect="1"/>
          </p:cNvPicPr>
          <p:nvPr/>
        </p:nvPicPr>
        <p:blipFill rotWithShape="1">
          <a:blip r:embed="rId3"/>
          <a:srcRect l="180" t="8066" r="4396" b="5599"/>
          <a:stretch/>
        </p:blipFill>
        <p:spPr>
          <a:xfrm>
            <a:off x="684756" y="2615853"/>
            <a:ext cx="3530009" cy="2494657"/>
          </a:xfrm>
          <a:prstGeom prst="rect">
            <a:avLst/>
          </a:prstGeom>
        </p:spPr>
      </p:pic>
      <p:pic>
        <p:nvPicPr>
          <p:cNvPr id="9" name="Content Placeholder 5"/>
          <p:cNvPicPr>
            <a:picLocks/>
          </p:cNvPicPr>
          <p:nvPr/>
        </p:nvPicPr>
        <p:blipFill rotWithShape="1">
          <a:blip r:embed="rId4" cstate="print"/>
          <a:srcRect l="-2197" r="268"/>
          <a:stretch/>
        </p:blipFill>
        <p:spPr bwMode="auto">
          <a:xfrm>
            <a:off x="6197600" y="2615853"/>
            <a:ext cx="3615070" cy="3128616"/>
          </a:xfrm>
          <a:prstGeom prst="rect">
            <a:avLst/>
          </a:prstGeom>
          <a:noFill/>
          <a:ln w="9525">
            <a:noFill/>
            <a:miter lim="800000"/>
            <a:headEnd/>
            <a:tailEnd/>
          </a:ln>
        </p:spPr>
      </p:pic>
    </p:spTree>
    <p:extLst>
      <p:ext uri="{BB962C8B-B14F-4D97-AF65-F5344CB8AC3E}">
        <p14:creationId xmlns:p14="http://schemas.microsoft.com/office/powerpoint/2010/main" val="120417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p>
        </p:txBody>
      </p:sp>
      <p:sp>
        <p:nvSpPr>
          <p:cNvPr id="3" name="Content Placeholder 2"/>
          <p:cNvSpPr>
            <a:spLocks noGrp="1"/>
          </p:cNvSpPr>
          <p:nvPr>
            <p:ph idx="1"/>
          </p:nvPr>
        </p:nvSpPr>
        <p:spPr/>
        <p:txBody>
          <a:bodyPr>
            <a:normAutofit/>
          </a:bodyPr>
          <a:lstStyle/>
          <a:p>
            <a:pPr>
              <a:lnSpc>
                <a:spcPct val="120000"/>
              </a:lnSpc>
              <a:spcBef>
                <a:spcPts val="600"/>
              </a:spcBef>
            </a:pPr>
            <a:r>
              <a:rPr lang="en-US" dirty="0"/>
              <a:t>Recursion</a:t>
            </a:r>
          </a:p>
          <a:p>
            <a:pPr>
              <a:lnSpc>
                <a:spcPct val="120000"/>
              </a:lnSpc>
              <a:spcBef>
                <a:spcPts val="600"/>
              </a:spcBef>
            </a:pPr>
            <a:r>
              <a:rPr lang="en-US" dirty="0"/>
              <a:t>Analysis of Algorithms</a:t>
            </a:r>
          </a:p>
          <a:p>
            <a:pPr>
              <a:lnSpc>
                <a:spcPct val="120000"/>
              </a:lnSpc>
              <a:spcBef>
                <a:spcPts val="600"/>
              </a:spcBef>
            </a:pPr>
            <a:r>
              <a:rPr lang="en-US" dirty="0"/>
              <a:t>Fast Sorting</a:t>
            </a:r>
          </a:p>
          <a:p>
            <a:pPr>
              <a:lnSpc>
                <a:spcPct val="120000"/>
              </a:lnSpc>
              <a:spcBef>
                <a:spcPts val="600"/>
              </a:spcBef>
            </a:pPr>
            <a:r>
              <a:rPr lang="en-US" dirty="0"/>
              <a:t>Dynamic Data Structures</a:t>
            </a:r>
          </a:p>
          <a:p>
            <a:pPr>
              <a:lnSpc>
                <a:spcPct val="120000"/>
              </a:lnSpc>
              <a:spcBef>
                <a:spcPts val="600"/>
              </a:spcBef>
            </a:pPr>
            <a:r>
              <a:rPr lang="en-US" dirty="0"/>
              <a:t>Hashing</a:t>
            </a:r>
          </a:p>
          <a:p>
            <a:pPr>
              <a:lnSpc>
                <a:spcPct val="120000"/>
              </a:lnSpc>
              <a:spcBef>
                <a:spcPts val="600"/>
              </a:spcBef>
            </a:pPr>
            <a:r>
              <a:rPr lang="en-US" dirty="0"/>
              <a:t>Binary Search Trees</a:t>
            </a:r>
          </a:p>
          <a:p>
            <a:pPr>
              <a:lnSpc>
                <a:spcPct val="120000"/>
              </a:lnSpc>
              <a:spcBef>
                <a:spcPts val="600"/>
              </a:spcBef>
            </a:pPr>
            <a:r>
              <a:rPr lang="en-US" dirty="0"/>
              <a:t>AVL Trees</a:t>
            </a:r>
          </a:p>
          <a:p>
            <a:pPr>
              <a:lnSpc>
                <a:spcPct val="120000"/>
              </a:lnSpc>
              <a:spcBef>
                <a:spcPts val="600"/>
              </a:spcBef>
            </a:pPr>
            <a:r>
              <a:rPr lang="en-US" dirty="0"/>
              <a:t>Graphs and Graph Theory, and </a:t>
            </a:r>
          </a:p>
          <a:p>
            <a:pPr>
              <a:lnSpc>
                <a:spcPct val="120000"/>
              </a:lnSpc>
              <a:spcBef>
                <a:spcPts val="600"/>
              </a:spcBef>
            </a:pPr>
            <a:r>
              <a:rPr lang="en-US" dirty="0"/>
              <a:t>External Data Structures</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spTree>
    <p:extLst>
      <p:ext uri="{BB962C8B-B14F-4D97-AF65-F5344CB8AC3E}">
        <p14:creationId xmlns:p14="http://schemas.microsoft.com/office/powerpoint/2010/main" val="81905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Assessment</a:t>
            </a:r>
          </a:p>
        </p:txBody>
      </p:sp>
      <p:sp>
        <p:nvSpPr>
          <p:cNvPr id="3" name="Content Placeholder 2"/>
          <p:cNvSpPr>
            <a:spLocks noGrp="1"/>
          </p:cNvSpPr>
          <p:nvPr>
            <p:ph idx="1"/>
          </p:nvPr>
        </p:nvSpPr>
        <p:spPr/>
        <p:txBody>
          <a:bodyPr/>
          <a:lstStyle/>
          <a:p>
            <a:r>
              <a:rPr lang="en-US" dirty="0"/>
              <a:t>Coursework 60%</a:t>
            </a:r>
          </a:p>
          <a:p>
            <a:pPr lvl="1"/>
            <a:r>
              <a:rPr lang="en-US" dirty="0"/>
              <a:t>Weekly worksheets and labs</a:t>
            </a:r>
          </a:p>
          <a:p>
            <a:pPr lvl="1"/>
            <a:r>
              <a:rPr lang="en-US" dirty="0"/>
              <a:t>Must complete at least 7 of these during the course</a:t>
            </a:r>
          </a:p>
          <a:p>
            <a:pPr lvl="1"/>
            <a:r>
              <a:rPr lang="en-US" dirty="0"/>
              <a:t>Final marks based on best 7</a:t>
            </a:r>
          </a:p>
          <a:p>
            <a:r>
              <a:rPr lang="en-US" dirty="0"/>
              <a:t>Written Exam 40%</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6" name="Slide Number Placeholder 5"/>
          <p:cNvSpPr>
            <a:spLocks noGrp="1"/>
          </p:cNvSpPr>
          <p:nvPr>
            <p:ph type="sldNum" sz="quarter" idx="12"/>
          </p:nvPr>
        </p:nvSpPr>
        <p:spPr/>
        <p:txBody>
          <a:bodyPr/>
          <a:lstStyle/>
          <a:p>
            <a:fld id="{E0C3B11F-BB69-5D4A-B4A6-002443704CE6}" type="slidenum">
              <a:rPr lang="en-US" smtClean="0"/>
              <a:t>16</a:t>
            </a:fld>
            <a:endParaRPr lang="en-US"/>
          </a:p>
        </p:txBody>
      </p:sp>
    </p:spTree>
    <p:extLst>
      <p:ext uri="{BB962C8B-B14F-4D97-AF65-F5344CB8AC3E}">
        <p14:creationId xmlns:p14="http://schemas.microsoft.com/office/powerpoint/2010/main" val="12125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DCC3-CBB8-415C-846B-AAB28770E3BF}"/>
              </a:ext>
            </a:extLst>
          </p:cNvPr>
          <p:cNvSpPr>
            <a:spLocks noGrp="1"/>
          </p:cNvSpPr>
          <p:nvPr>
            <p:ph type="title"/>
          </p:nvPr>
        </p:nvSpPr>
        <p:spPr/>
        <p:txBody>
          <a:bodyPr/>
          <a:lstStyle/>
          <a:p>
            <a:r>
              <a:rPr lang="en-IE" dirty="0"/>
              <a:t>Weekly Layout</a:t>
            </a:r>
          </a:p>
        </p:txBody>
      </p:sp>
      <p:sp>
        <p:nvSpPr>
          <p:cNvPr id="3" name="Content Placeholder 2">
            <a:extLst>
              <a:ext uri="{FF2B5EF4-FFF2-40B4-BE49-F238E27FC236}">
                <a16:creationId xmlns:a16="http://schemas.microsoft.com/office/drawing/2014/main" id="{AA4F5245-2576-415D-9B57-DEF7498DB51B}"/>
              </a:ext>
            </a:extLst>
          </p:cNvPr>
          <p:cNvSpPr>
            <a:spLocks noGrp="1"/>
          </p:cNvSpPr>
          <p:nvPr>
            <p:ph idx="1"/>
          </p:nvPr>
        </p:nvSpPr>
        <p:spPr/>
        <p:txBody>
          <a:bodyPr/>
          <a:lstStyle/>
          <a:p>
            <a:r>
              <a:rPr lang="en-IE" dirty="0"/>
              <a:t>Mondays:</a:t>
            </a:r>
          </a:p>
          <a:p>
            <a:pPr lvl="1"/>
            <a:r>
              <a:rPr lang="en-IE" dirty="0"/>
              <a:t>Labs  =  free work space</a:t>
            </a:r>
          </a:p>
          <a:p>
            <a:r>
              <a:rPr lang="en-IE" dirty="0"/>
              <a:t>Tuesdays: </a:t>
            </a:r>
          </a:p>
          <a:p>
            <a:pPr lvl="1"/>
            <a:r>
              <a:rPr lang="en-IE" dirty="0"/>
              <a:t>Worksheet submission	</a:t>
            </a:r>
          </a:p>
          <a:p>
            <a:pPr lvl="1"/>
            <a:r>
              <a:rPr lang="en-IE" dirty="0"/>
              <a:t>Worked solution in lecture</a:t>
            </a:r>
          </a:p>
          <a:p>
            <a:r>
              <a:rPr lang="en-IE" dirty="0"/>
              <a:t>Wednesdays:</a:t>
            </a:r>
          </a:p>
          <a:p>
            <a:pPr lvl="1"/>
            <a:r>
              <a:rPr lang="en-IE" dirty="0"/>
              <a:t>Lecture on </a:t>
            </a:r>
            <a:r>
              <a:rPr lang="en-IE"/>
              <a:t>new content	</a:t>
            </a:r>
            <a:endParaRPr lang="en-IE" dirty="0"/>
          </a:p>
        </p:txBody>
      </p:sp>
      <p:sp>
        <p:nvSpPr>
          <p:cNvPr id="4" name="Slide Number Placeholder 3">
            <a:extLst>
              <a:ext uri="{FF2B5EF4-FFF2-40B4-BE49-F238E27FC236}">
                <a16:creationId xmlns:a16="http://schemas.microsoft.com/office/drawing/2014/main" id="{5BF1BF85-DF8B-4488-A850-F53DD03D3BD6}"/>
              </a:ext>
            </a:extLst>
          </p:cNvPr>
          <p:cNvSpPr>
            <a:spLocks noGrp="1"/>
          </p:cNvSpPr>
          <p:nvPr>
            <p:ph type="sldNum" sz="quarter" idx="12"/>
          </p:nvPr>
        </p:nvSpPr>
        <p:spPr/>
        <p:txBody>
          <a:bodyPr/>
          <a:lstStyle/>
          <a:p>
            <a:fld id="{E0C3B11F-BB69-5D4A-B4A6-002443704CE6}" type="slidenum">
              <a:rPr lang="en-US" smtClean="0"/>
              <a:t>17</a:t>
            </a:fld>
            <a:endParaRPr lang="en-US"/>
          </a:p>
        </p:txBody>
      </p:sp>
    </p:spTree>
    <p:extLst>
      <p:ext uri="{BB962C8B-B14F-4D97-AF65-F5344CB8AC3E}">
        <p14:creationId xmlns:p14="http://schemas.microsoft.com/office/powerpoint/2010/main" val="959890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01</a:t>
            </a:r>
          </a:p>
        </p:txBody>
      </p:sp>
      <p:sp>
        <p:nvSpPr>
          <p:cNvPr id="3" name="Content Placeholder 2"/>
          <p:cNvSpPr>
            <a:spLocks noGrp="1"/>
          </p:cNvSpPr>
          <p:nvPr>
            <p:ph idx="1"/>
          </p:nvPr>
        </p:nvSpPr>
        <p:spPr/>
        <p:txBody>
          <a:bodyPr/>
          <a:lstStyle/>
          <a:p>
            <a:r>
              <a:rPr lang="en-US" dirty="0"/>
              <a:t>Java Recap</a:t>
            </a:r>
          </a:p>
          <a:p>
            <a:r>
              <a:rPr lang="en-US" dirty="0"/>
              <a:t>Recursion</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spTree>
    <p:extLst>
      <p:ext uri="{BB962C8B-B14F-4D97-AF65-F5344CB8AC3E}">
        <p14:creationId xmlns:p14="http://schemas.microsoft.com/office/powerpoint/2010/main" val="13138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Timetable</a:t>
            </a:r>
          </a:p>
        </p:txBody>
      </p:sp>
      <p:sp>
        <p:nvSpPr>
          <p:cNvPr id="3" name="Content Placeholder 2"/>
          <p:cNvSpPr>
            <a:spLocks noGrp="1"/>
          </p:cNvSpPr>
          <p:nvPr>
            <p:ph idx="1"/>
          </p:nvPr>
        </p:nvSpPr>
        <p:spPr/>
        <p:txBody>
          <a:bodyPr>
            <a:normAutofit/>
          </a:bodyPr>
          <a:lstStyle/>
          <a:p>
            <a:r>
              <a:rPr lang="en-US" dirty="0"/>
              <a:t>05</a:t>
            </a:r>
            <a:r>
              <a:rPr lang="en-US" baseline="30000" dirty="0"/>
              <a:t>th</a:t>
            </a:r>
            <a:r>
              <a:rPr lang="en-US" dirty="0"/>
              <a:t> February – 30</a:t>
            </a:r>
            <a:r>
              <a:rPr lang="en-US" baseline="30000" dirty="0"/>
              <a:t>th</a:t>
            </a:r>
            <a:r>
              <a:rPr lang="en-US" dirty="0"/>
              <a:t> April</a:t>
            </a:r>
          </a:p>
          <a:p>
            <a:r>
              <a:rPr lang="en-US" dirty="0"/>
              <a:t>Lecture:</a:t>
            </a:r>
          </a:p>
          <a:p>
            <a:pPr lvl="1"/>
            <a:r>
              <a:rPr lang="en-US" b="1" dirty="0"/>
              <a:t>Tuesday</a:t>
            </a:r>
            <a:r>
              <a:rPr lang="en-US" dirty="0"/>
              <a:t> 11:00 – 12:30 in Room A108</a:t>
            </a:r>
          </a:p>
          <a:p>
            <a:pPr lvl="1"/>
            <a:r>
              <a:rPr lang="en-US" b="1"/>
              <a:t>Wednesday </a:t>
            </a:r>
            <a:r>
              <a:rPr lang="en-US"/>
              <a:t>12:30 – 14:00 in Room A107</a:t>
            </a:r>
            <a:endParaRPr lang="en-US" b="1" dirty="0"/>
          </a:p>
          <a:p>
            <a:r>
              <a:rPr lang="en-US" dirty="0"/>
              <a:t>Labs:</a:t>
            </a:r>
          </a:p>
          <a:p>
            <a:pPr lvl="1"/>
            <a:r>
              <a:rPr lang="en-US" b="1" dirty="0"/>
              <a:t>Monday</a:t>
            </a:r>
            <a:r>
              <a:rPr lang="en-US" dirty="0"/>
              <a:t> 10:30 – 12:00 in Room W101</a:t>
            </a:r>
            <a:endParaRPr lang="en-US" b="1" dirty="0"/>
          </a:p>
          <a:p>
            <a:pPr lvl="1"/>
            <a:r>
              <a:rPr lang="en-US" b="1" dirty="0"/>
              <a:t>Monday</a:t>
            </a:r>
            <a:r>
              <a:rPr lang="en-US" dirty="0"/>
              <a:t> 12:00 – 13:30 in Room W101</a:t>
            </a:r>
          </a:p>
        </p:txBody>
      </p:sp>
      <p:sp>
        <p:nvSpPr>
          <p:cNvPr id="4" name="Date Placeholder 3"/>
          <p:cNvSpPr>
            <a:spLocks noGrp="1"/>
          </p:cNvSpPr>
          <p:nvPr>
            <p:ph type="dt" sz="half" idx="4294967295"/>
          </p:nvPr>
        </p:nvSpPr>
        <p:spPr>
          <a:xfrm>
            <a:off x="609600" y="6462677"/>
            <a:ext cx="2844800" cy="365125"/>
          </a:xfrm>
        </p:spPr>
        <p:txBody>
          <a:bodyPr/>
          <a:lstStyle/>
          <a:p>
            <a:endParaRPr lang="en-IE" dirty="0"/>
          </a:p>
          <a:p>
            <a:endParaRPr lang="en-US" dirty="0"/>
          </a:p>
        </p:txBody>
      </p:sp>
      <p:sp>
        <p:nvSpPr>
          <p:cNvPr id="6" name="Slide Number Placeholder 5"/>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200258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Object Orientation in computing was intended to make thinking about programming closer to thinking about the real world.</a:t>
            </a:r>
          </a:p>
          <a:p>
            <a:r>
              <a:rPr lang="en-US" dirty="0"/>
              <a:t>What is an object in real world?</a:t>
            </a:r>
          </a:p>
          <a:p>
            <a:r>
              <a:rPr lang="en-US" dirty="0"/>
              <a:t>Objects are separate from each other. They have their own identity.</a:t>
            </a:r>
          </a:p>
          <a:p>
            <a:r>
              <a:rPr lang="en-US" dirty="0"/>
              <a:t>Objects have characteristics (attributes).</a:t>
            </a:r>
          </a:p>
          <a:p>
            <a:r>
              <a:rPr lang="en-US" dirty="0"/>
              <a:t>Objects have behaviour. </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spTree>
    <p:extLst>
      <p:ext uri="{BB962C8B-B14F-4D97-AF65-F5344CB8AC3E}">
        <p14:creationId xmlns:p14="http://schemas.microsoft.com/office/powerpoint/2010/main" val="331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normAutofit/>
          </a:bodyPr>
          <a:lstStyle/>
          <a:p>
            <a:r>
              <a:rPr lang="en-US" dirty="0"/>
              <a:t>In computing objects can represent real world objects that can be touched or seen. Objects in computing can also be things that we can not see or touch. For example, a bank account.</a:t>
            </a:r>
          </a:p>
          <a:p>
            <a:pPr lvl="1"/>
            <a:r>
              <a:rPr lang="en-US" dirty="0"/>
              <a:t>Objects are not always physical items.</a:t>
            </a:r>
          </a:p>
          <a:p>
            <a:pPr lvl="1"/>
            <a:r>
              <a:rPr lang="en-US" dirty="0"/>
              <a:t>Objects are not always visible items.</a:t>
            </a:r>
          </a:p>
          <a:p>
            <a:pPr lvl="1"/>
            <a:r>
              <a:rPr lang="en-US" dirty="0"/>
              <a:t>They have attributes. For example, balance, account number, etc.</a:t>
            </a:r>
          </a:p>
          <a:p>
            <a:pPr lvl="1"/>
            <a:r>
              <a:rPr lang="en-US" dirty="0"/>
              <a:t>They have behaviour. For example, deposit, withDraw, etc.</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spTree>
    <p:extLst>
      <p:ext uri="{BB962C8B-B14F-4D97-AF65-F5344CB8AC3E}">
        <p14:creationId xmlns:p14="http://schemas.microsoft.com/office/powerpoint/2010/main" val="301999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Software systems are operational models of real or virtual world activities based around objects that populate these worlds. </a:t>
            </a:r>
          </a:p>
          <a:p>
            <a:r>
              <a:rPr lang="en-US" dirty="0"/>
              <a:t>For example, people, cars, houses, etc.</a:t>
            </a:r>
          </a:p>
          <a:p>
            <a:r>
              <a:rPr lang="en-US" dirty="0"/>
              <a:t>These objects are said to belong to a certain class.</a:t>
            </a:r>
          </a:p>
          <a:p>
            <a:pPr lvl="1"/>
            <a:r>
              <a:rPr lang="en-US" dirty="0"/>
              <a:t>All may have same attributes but different values.</a:t>
            </a:r>
          </a:p>
          <a:p>
            <a:pPr lvl="1"/>
            <a:r>
              <a:rPr lang="en-US" dirty="0"/>
              <a:t>For example, both Adam and John have a </a:t>
            </a:r>
            <a:r>
              <a:rPr lang="en-US" b="1" dirty="0"/>
              <a:t>name</a:t>
            </a:r>
            <a:r>
              <a:rPr lang="en-US" dirty="0"/>
              <a:t> attribute but with different values i.e. Adam and John.</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spTree>
    <p:extLst>
      <p:ext uri="{BB962C8B-B14F-4D97-AF65-F5344CB8AC3E}">
        <p14:creationId xmlns:p14="http://schemas.microsoft.com/office/powerpoint/2010/main" val="2279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Thus, a class is a blueprint from which individual objects are created.</a:t>
            </a:r>
          </a:p>
          <a:p>
            <a:r>
              <a:rPr lang="en-US" dirty="0"/>
              <a:t>It provides a specification or a layout of how objects of that class should be created.</a:t>
            </a:r>
          </a:p>
          <a:p>
            <a:r>
              <a:rPr lang="en-US" dirty="0"/>
              <a:t>It specifies all common attributes of the objects that belongs to that class.</a:t>
            </a:r>
          </a:p>
          <a:p>
            <a:r>
              <a:rPr lang="en-US" dirty="0"/>
              <a:t>It also specifies all common behaviours of the objects that belongs to that class.</a:t>
            </a:r>
          </a:p>
          <a:p>
            <a:endParaRPr lang="en-US" dirty="0"/>
          </a:p>
          <a:p>
            <a:endParaRPr lang="en-US" dirty="0"/>
          </a:p>
          <a:p>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Tree>
    <p:extLst>
      <p:ext uri="{BB962C8B-B14F-4D97-AF65-F5344CB8AC3E}">
        <p14:creationId xmlns:p14="http://schemas.microsoft.com/office/powerpoint/2010/main" val="4281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Classes</a:t>
            </a:r>
          </a:p>
        </p:txBody>
      </p:sp>
      <p:sp>
        <p:nvSpPr>
          <p:cNvPr id="3" name="Content Placeholder 2"/>
          <p:cNvSpPr>
            <a:spLocks noGrp="1"/>
          </p:cNvSpPr>
          <p:nvPr>
            <p:ph idx="1"/>
          </p:nvPr>
        </p:nvSpPr>
        <p:spPr/>
        <p:txBody>
          <a:bodyPr>
            <a:normAutofit/>
          </a:bodyPr>
          <a:lstStyle/>
          <a:p>
            <a:r>
              <a:rPr lang="en-US" dirty="0"/>
              <a:t>In Java, a class is defined by a </a:t>
            </a:r>
            <a:r>
              <a:rPr lang="en-US" b="1" dirty="0"/>
              <a:t>class</a:t>
            </a:r>
            <a:r>
              <a:rPr lang="en-US" dirty="0"/>
              <a:t> keyword followed by a class name.</a:t>
            </a:r>
          </a:p>
          <a:p>
            <a:r>
              <a:rPr lang="en-US" dirty="0"/>
              <a:t>For example, the following Java code defines a class Person.</a:t>
            </a:r>
          </a:p>
          <a:p>
            <a:endParaRPr lang="en-US" dirty="0"/>
          </a:p>
          <a:p>
            <a:pPr marL="0" indent="0">
              <a:buNone/>
            </a:pPr>
            <a:endParaRPr lang="en-US" dirty="0"/>
          </a:p>
          <a:p>
            <a:r>
              <a:rPr lang="en-US" dirty="0"/>
              <a:t>Classes can be defined as </a:t>
            </a:r>
            <a:r>
              <a:rPr lang="en-US" b="1" dirty="0"/>
              <a:t>public</a:t>
            </a:r>
            <a:r>
              <a:rPr lang="en-US" dirty="0"/>
              <a:t>, </a:t>
            </a:r>
            <a:r>
              <a:rPr lang="en-US" b="1" dirty="0"/>
              <a:t>private,</a:t>
            </a:r>
            <a:r>
              <a:rPr lang="en-US" dirty="0"/>
              <a:t> or</a:t>
            </a:r>
            <a:r>
              <a:rPr lang="en-US" b="1" dirty="0"/>
              <a:t> protected</a:t>
            </a: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sp>
        <p:nvSpPr>
          <p:cNvPr id="7" name="Rectangle 6">
            <a:extLst>
              <a:ext uri="{FF2B5EF4-FFF2-40B4-BE49-F238E27FC236}">
                <a16:creationId xmlns:a16="http://schemas.microsoft.com/office/drawing/2014/main" id="{F4DD98AB-122D-6F4F-BD6A-1B2E52A9B387}"/>
              </a:ext>
            </a:extLst>
          </p:cNvPr>
          <p:cNvSpPr/>
          <p:nvPr/>
        </p:nvSpPr>
        <p:spPr>
          <a:xfrm>
            <a:off x="1126827" y="3424853"/>
            <a:ext cx="2941831" cy="888705"/>
          </a:xfrm>
          <a:prstGeom prst="rect">
            <a:avLst/>
          </a:prstGeom>
        </p:spPr>
        <p:txBody>
          <a:bodyPr wrap="none">
            <a:spAutoFit/>
          </a:bodyPr>
          <a:lstStyle/>
          <a:p>
            <a:pPr>
              <a:lnSpc>
                <a:spcPct val="150000"/>
              </a:lnSpc>
            </a:pPr>
            <a:r>
              <a:rPr lang="en-US" sz="1800" b="1" dirty="0">
                <a:latin typeface="Courier Prime" charset="0"/>
                <a:ea typeface="Courier Prime" charset="0"/>
                <a:cs typeface="Courier Prime" charset="0"/>
              </a:rPr>
              <a:t>public class Person{</a:t>
            </a:r>
          </a:p>
          <a:p>
            <a:pPr>
              <a:lnSpc>
                <a:spcPct val="150000"/>
              </a:lnSpc>
            </a:pPr>
            <a:r>
              <a:rPr lang="en-US" sz="1800" b="1" dirty="0">
                <a:latin typeface="Courier Prime" charset="0"/>
                <a:ea typeface="Courier Prime" charset="0"/>
                <a:cs typeface="Courier Prime" charset="0"/>
              </a:rPr>
              <a:t>}</a:t>
            </a:r>
          </a:p>
        </p:txBody>
      </p:sp>
    </p:spTree>
    <p:extLst>
      <p:ext uri="{BB962C8B-B14F-4D97-AF65-F5344CB8AC3E}">
        <p14:creationId xmlns:p14="http://schemas.microsoft.com/office/powerpoint/2010/main" val="156911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Classes</a:t>
            </a:r>
          </a:p>
        </p:txBody>
      </p:sp>
      <p:sp>
        <p:nvSpPr>
          <p:cNvPr id="3" name="Content Placeholder 2"/>
          <p:cNvSpPr>
            <a:spLocks noGrp="1"/>
          </p:cNvSpPr>
          <p:nvPr>
            <p:ph idx="1"/>
          </p:nvPr>
        </p:nvSpPr>
        <p:spPr/>
        <p:txBody>
          <a:bodyPr>
            <a:normAutofit/>
          </a:bodyPr>
          <a:lstStyle/>
          <a:p>
            <a:r>
              <a:rPr lang="en-US" dirty="0"/>
              <a:t>Since real world objects have attributes and behaviours, we should also define objects’ attributes and behaviours in a class.</a:t>
            </a:r>
          </a:p>
          <a:p>
            <a:pPr lvl="1"/>
            <a:r>
              <a:rPr lang="en-US" dirty="0"/>
              <a:t>An attribute is defined by declaring a variable. In Java, an attribute is also called a field.</a:t>
            </a:r>
          </a:p>
          <a:p>
            <a:pPr lvl="1"/>
            <a:r>
              <a:rPr lang="en-US" dirty="0"/>
              <a:t>A behaviour is defined by declaring a method.</a:t>
            </a:r>
          </a:p>
          <a:p>
            <a:endParaRPr lang="en-US" dirty="0"/>
          </a:p>
          <a:p>
            <a:pPr marL="0" indent="0">
              <a:buNone/>
            </a:pP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spTree>
    <p:extLst>
      <p:ext uri="{BB962C8B-B14F-4D97-AF65-F5344CB8AC3E}">
        <p14:creationId xmlns:p14="http://schemas.microsoft.com/office/powerpoint/2010/main" val="227798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Classes</a:t>
            </a:r>
          </a:p>
        </p:txBody>
      </p:sp>
      <p:sp>
        <p:nvSpPr>
          <p:cNvPr id="3" name="Content Placeholder 2"/>
          <p:cNvSpPr>
            <a:spLocks noGrp="1"/>
          </p:cNvSpPr>
          <p:nvPr>
            <p:ph idx="1"/>
          </p:nvPr>
        </p:nvSpPr>
        <p:spPr/>
        <p:txBody>
          <a:bodyPr>
            <a:normAutofit/>
          </a:bodyPr>
          <a:lstStyle/>
          <a:p>
            <a:r>
              <a:rPr lang="en-US" dirty="0"/>
              <a:t>The Person class with two attributes </a:t>
            </a:r>
            <a:r>
              <a:rPr lang="en-US" dirty="0">
                <a:latin typeface="Fira Mono" panose="020B0509050000020004" pitchFamily="49" charset="0"/>
                <a:ea typeface="Fira Mono" panose="020B0509050000020004" pitchFamily="49" charset="0"/>
              </a:rPr>
              <a:t>name</a:t>
            </a:r>
            <a:r>
              <a:rPr lang="en-US" dirty="0"/>
              <a:t> and </a:t>
            </a:r>
            <a:r>
              <a:rPr lang="en-US" dirty="0">
                <a:latin typeface="Fira Mono" panose="020B0509050000020004" pitchFamily="49" charset="0"/>
                <a:ea typeface="Fira Mono" panose="020B0509050000020004" pitchFamily="49" charset="0"/>
              </a:rPr>
              <a:t>occupation</a:t>
            </a:r>
            <a:r>
              <a:rPr lang="en-US" dirty="0"/>
              <a:t> and one behaviour called </a:t>
            </a:r>
            <a:r>
              <a:rPr lang="en-US" dirty="0">
                <a:latin typeface="Fira Mono" panose="020B0509050000020004" pitchFamily="49" charset="0"/>
                <a:ea typeface="Fira Mono" panose="020B0509050000020004" pitchFamily="49" charset="0"/>
              </a:rPr>
              <a:t>display()</a:t>
            </a:r>
            <a:r>
              <a:rPr lang="en-US" dirty="0"/>
              <a:t>.</a:t>
            </a:r>
          </a:p>
          <a:p>
            <a:endParaRPr lang="en-US" dirty="0"/>
          </a:p>
          <a:p>
            <a:pPr marL="0" indent="0">
              <a:buNone/>
            </a:pP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25</a:t>
            </a:fld>
            <a:endParaRPr lang="en-US"/>
          </a:p>
        </p:txBody>
      </p:sp>
      <p:sp>
        <p:nvSpPr>
          <p:cNvPr id="7" name="Rectangle 6">
            <a:extLst>
              <a:ext uri="{FF2B5EF4-FFF2-40B4-BE49-F238E27FC236}">
                <a16:creationId xmlns:a16="http://schemas.microsoft.com/office/drawing/2014/main" id="{CA8C07C0-CF3F-3547-9D2D-5F1A97D0015B}"/>
              </a:ext>
            </a:extLst>
          </p:cNvPr>
          <p:cNvSpPr/>
          <p:nvPr/>
        </p:nvSpPr>
        <p:spPr>
          <a:xfrm>
            <a:off x="1126827" y="2560559"/>
            <a:ext cx="9808395" cy="3670236"/>
          </a:xfrm>
          <a:prstGeom prst="rect">
            <a:avLst/>
          </a:prstGeom>
        </p:spPr>
        <p:txBody>
          <a:bodyPr wrap="square">
            <a:spAutoFit/>
          </a:bodyPr>
          <a:lstStyle/>
          <a:p>
            <a:pPr>
              <a:lnSpc>
                <a:spcPct val="150000"/>
              </a:lnSpc>
            </a:pPr>
            <a:r>
              <a:rPr lang="en-US" sz="1800" b="1" dirty="0">
                <a:latin typeface="Courier Prime" charset="0"/>
                <a:ea typeface="Courier Prime" charset="0"/>
                <a:cs typeface="Courier Prime" charset="0"/>
              </a:rPr>
              <a:t>public class Person{</a:t>
            </a:r>
          </a:p>
          <a:p>
            <a:pPr>
              <a:lnSpc>
                <a:spcPct val="150000"/>
              </a:lnSpc>
            </a:pPr>
            <a:r>
              <a:rPr lang="en-US" sz="1800" b="1" dirty="0">
                <a:latin typeface="Courier Prime" charset="0"/>
                <a:ea typeface="Courier Prime" charset="0"/>
                <a:cs typeface="Courier Prime" charset="0"/>
              </a:rPr>
              <a:t>	private String name;</a:t>
            </a:r>
          </a:p>
          <a:p>
            <a:pPr>
              <a:lnSpc>
                <a:spcPct val="150000"/>
              </a:lnSpc>
            </a:pPr>
            <a:r>
              <a:rPr lang="en-US" sz="1800" b="1" dirty="0">
                <a:latin typeface="Courier Prime" charset="0"/>
                <a:ea typeface="Courier Prime" charset="0"/>
                <a:cs typeface="Courier Prime" charset="0"/>
              </a:rPr>
              <a:t>	private String occupation;</a:t>
            </a:r>
          </a:p>
          <a:p>
            <a:pPr>
              <a:lnSpc>
                <a:spcPct val="150000"/>
              </a:lnSpc>
            </a:pPr>
            <a:endParaRPr lang="en-US" sz="1050" b="1" dirty="0">
              <a:latin typeface="Courier Prime" charset="0"/>
              <a:ea typeface="Courier Prime" charset="0"/>
              <a:cs typeface="Courier Prime" charset="0"/>
            </a:endParaRPr>
          </a:p>
          <a:p>
            <a:pPr>
              <a:lnSpc>
                <a:spcPct val="150000"/>
              </a:lnSpc>
            </a:pPr>
            <a:r>
              <a:rPr lang="en-US" sz="1800" b="1" dirty="0">
                <a:latin typeface="Courier Prime" charset="0"/>
                <a:ea typeface="Courier Prime" charset="0"/>
                <a:cs typeface="Courier Prime" charset="0"/>
              </a:rPr>
              <a:t>	public void display(){</a:t>
            </a:r>
          </a:p>
          <a:p>
            <a:pPr>
              <a:lnSpc>
                <a:spcPct val="150000"/>
              </a:lnSpc>
            </a:pPr>
            <a:r>
              <a:rPr lang="en-US" sz="1800" b="1" dirty="0">
                <a:latin typeface="Courier Prime" charset="0"/>
                <a:ea typeface="Courier Prime" charset="0"/>
                <a:cs typeface="Courier Prime" charset="0"/>
              </a:rPr>
              <a:t>		</a:t>
            </a:r>
            <a:r>
              <a:rPr lang="en-US" sz="1800" b="1" dirty="0" err="1">
                <a:latin typeface="Courier Prime" charset="0"/>
                <a:ea typeface="Courier Prime" charset="0"/>
                <a:cs typeface="Courier Prime" charset="0"/>
              </a:rPr>
              <a:t>System.out.println</a:t>
            </a:r>
            <a:r>
              <a:rPr lang="en-US" sz="1800" b="1" dirty="0">
                <a:latin typeface="Courier Prime" charset="0"/>
                <a:ea typeface="Courier Prime" charset="0"/>
                <a:cs typeface="Courier Prime" charset="0"/>
              </a:rPr>
              <a:t>("Name of the person: "+ name);</a:t>
            </a:r>
          </a:p>
          <a:p>
            <a:pPr>
              <a:lnSpc>
                <a:spcPct val="150000"/>
              </a:lnSpc>
            </a:pPr>
            <a:r>
              <a:rPr lang="en-US" sz="1800" b="1" dirty="0">
                <a:latin typeface="Courier Prime" charset="0"/>
                <a:ea typeface="Courier Prime" charset="0"/>
                <a:cs typeface="Courier Prime" charset="0"/>
              </a:rPr>
              <a:t>		</a:t>
            </a:r>
            <a:r>
              <a:rPr lang="en-US" sz="1800" b="1" dirty="0" err="1">
                <a:latin typeface="Courier Prime" charset="0"/>
                <a:ea typeface="Courier Prime" charset="0"/>
                <a:cs typeface="Courier Prime" charset="0"/>
              </a:rPr>
              <a:t>System.out.println</a:t>
            </a:r>
            <a:r>
              <a:rPr lang="en-US" sz="1800" b="1" dirty="0">
                <a:latin typeface="Courier Prime" charset="0"/>
                <a:ea typeface="Courier Prime" charset="0"/>
                <a:cs typeface="Courier Prime" charset="0"/>
              </a:rPr>
              <a:t>("Occupation of the person: "+ occupation);</a:t>
            </a:r>
          </a:p>
          <a:p>
            <a:pPr>
              <a:lnSpc>
                <a:spcPct val="150000"/>
              </a:lnSpc>
            </a:pPr>
            <a:r>
              <a:rPr lang="en-US" sz="1800" b="1" dirty="0">
                <a:latin typeface="Courier Prime" charset="0"/>
                <a:ea typeface="Courier Prime" charset="0"/>
                <a:cs typeface="Courier Prime" charset="0"/>
              </a:rPr>
              <a:t>	}</a:t>
            </a:r>
          </a:p>
          <a:p>
            <a:pPr>
              <a:lnSpc>
                <a:spcPct val="150000"/>
              </a:lnSpc>
            </a:pPr>
            <a:r>
              <a:rPr lang="en-US" sz="1800" b="1" dirty="0">
                <a:latin typeface="Courier Prime" charset="0"/>
                <a:ea typeface="Courier Prime" charset="0"/>
                <a:cs typeface="Courier Prime" charset="0"/>
              </a:rPr>
              <a:t>}</a:t>
            </a:r>
          </a:p>
        </p:txBody>
      </p:sp>
    </p:spTree>
    <p:extLst>
      <p:ext uri="{BB962C8B-B14F-4D97-AF65-F5344CB8AC3E}">
        <p14:creationId xmlns:p14="http://schemas.microsoft.com/office/powerpoint/2010/main" val="37743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To set values of attributes we need to declare constructors for a class.</a:t>
            </a:r>
          </a:p>
          <a:p>
            <a:r>
              <a:rPr lang="en-US" dirty="0"/>
              <a:t>A constructor is a method in a class definition that initializes attributes of the class.</a:t>
            </a:r>
          </a:p>
          <a:p>
            <a:r>
              <a:rPr lang="en-US" dirty="0"/>
              <a:t>A constructor also executes any instructions enclosed within it.</a:t>
            </a:r>
          </a:p>
          <a:p>
            <a:r>
              <a:rPr lang="en-US" dirty="0"/>
              <a:t>A constructor is declared as a </a:t>
            </a:r>
            <a:r>
              <a:rPr lang="en-US" dirty="0">
                <a:latin typeface="Fira Mono" charset="0"/>
                <a:ea typeface="Fira Mono" charset="0"/>
                <a:cs typeface="Fira Mono" charset="0"/>
              </a:rPr>
              <a:t>method</a:t>
            </a:r>
            <a:r>
              <a:rPr lang="en-US" dirty="0"/>
              <a:t> except it uses the name of a class and have no return type.</a:t>
            </a:r>
          </a:p>
          <a:p>
            <a:r>
              <a:rPr lang="en-US" dirty="0"/>
              <a:t>It typically takes all or some of attributes for the class as arguments.</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26</a:t>
            </a:fld>
            <a:endParaRPr lang="en-US"/>
          </a:p>
        </p:txBody>
      </p:sp>
    </p:spTree>
    <p:extLst>
      <p:ext uri="{BB962C8B-B14F-4D97-AF65-F5344CB8AC3E}">
        <p14:creationId xmlns:p14="http://schemas.microsoft.com/office/powerpoint/2010/main" val="185390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A class can have none, one or more constructors.</a:t>
            </a:r>
          </a:p>
          <a:p>
            <a:r>
              <a:rPr lang="en-US" dirty="0"/>
              <a:t>If no constructor is declared (as in our </a:t>
            </a:r>
            <a:r>
              <a:rPr lang="en-US" b="1" dirty="0"/>
              <a:t>Person </a:t>
            </a:r>
            <a:r>
              <a:rPr lang="en-US" dirty="0"/>
              <a:t>class example), then Java compiler automatically adds a default constructor for that class.</a:t>
            </a:r>
          </a:p>
          <a:p>
            <a:r>
              <a:rPr lang="en-US" dirty="0"/>
              <a:t>A default constructor is added only if no constructor is declared for that class.</a:t>
            </a:r>
          </a:p>
          <a:p>
            <a:r>
              <a:rPr lang="en-US" dirty="0"/>
              <a:t>If more than one constructors are declared in a class, then they must have different argument lists i.e. different types and number of arguments.</a:t>
            </a:r>
          </a:p>
          <a:p>
            <a:endParaRPr lang="en-US" dirty="0"/>
          </a:p>
          <a:p>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27</a:t>
            </a:fld>
            <a:endParaRPr lang="en-US"/>
          </a:p>
        </p:txBody>
      </p:sp>
    </p:spTree>
    <p:extLst>
      <p:ext uri="{BB962C8B-B14F-4D97-AF65-F5344CB8AC3E}">
        <p14:creationId xmlns:p14="http://schemas.microsoft.com/office/powerpoint/2010/main" val="4034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Classes</a:t>
            </a:r>
          </a:p>
        </p:txBody>
      </p:sp>
      <p:sp>
        <p:nvSpPr>
          <p:cNvPr id="3" name="Content Placeholder 2"/>
          <p:cNvSpPr>
            <a:spLocks noGrp="1"/>
          </p:cNvSpPr>
          <p:nvPr>
            <p:ph idx="1"/>
          </p:nvPr>
        </p:nvSpPr>
        <p:spPr/>
        <p:txBody>
          <a:bodyPr>
            <a:normAutofit/>
          </a:bodyPr>
          <a:lstStyle/>
          <a:p>
            <a:r>
              <a:rPr lang="en-US" dirty="0"/>
              <a:t>The Person class with a two-argument constructor.</a:t>
            </a:r>
          </a:p>
          <a:p>
            <a:endParaRPr lang="en-US" dirty="0"/>
          </a:p>
          <a:p>
            <a:endParaRPr lang="en-US" dirty="0"/>
          </a:p>
          <a:p>
            <a:pPr marL="0" indent="0">
              <a:buNone/>
            </a:pP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28</a:t>
            </a:fld>
            <a:endParaRPr lang="en-US"/>
          </a:p>
        </p:txBody>
      </p:sp>
      <p:sp>
        <p:nvSpPr>
          <p:cNvPr id="7" name="Rectangle 6">
            <a:extLst>
              <a:ext uri="{FF2B5EF4-FFF2-40B4-BE49-F238E27FC236}">
                <a16:creationId xmlns:a16="http://schemas.microsoft.com/office/drawing/2014/main" id="{BDA7D977-9C62-BC4A-91A4-C23B954F020E}"/>
              </a:ext>
            </a:extLst>
          </p:cNvPr>
          <p:cNvSpPr/>
          <p:nvPr/>
        </p:nvSpPr>
        <p:spPr>
          <a:xfrm>
            <a:off x="1126827" y="2072045"/>
            <a:ext cx="9808395" cy="4524315"/>
          </a:xfrm>
          <a:prstGeom prst="rect">
            <a:avLst/>
          </a:prstGeom>
        </p:spPr>
        <p:txBody>
          <a:bodyPr wrap="square">
            <a:spAutoFit/>
          </a:bodyPr>
          <a:lstStyle/>
          <a:p>
            <a:pPr>
              <a:lnSpc>
                <a:spcPct val="150000"/>
              </a:lnSpc>
            </a:pPr>
            <a:r>
              <a:rPr lang="en-US" sz="1600" b="1" dirty="0">
                <a:latin typeface="Courier Prime" charset="0"/>
                <a:ea typeface="Courier Prime" charset="0"/>
                <a:cs typeface="Courier Prime" charset="0"/>
              </a:rPr>
              <a:t>public class Person{</a:t>
            </a:r>
          </a:p>
          <a:p>
            <a:pPr>
              <a:lnSpc>
                <a:spcPct val="150000"/>
              </a:lnSpc>
            </a:pPr>
            <a:r>
              <a:rPr lang="en-US" sz="1600" b="1" dirty="0">
                <a:latin typeface="Courier Prime" charset="0"/>
                <a:ea typeface="Courier Prime" charset="0"/>
                <a:cs typeface="Courier Prime" charset="0"/>
              </a:rPr>
              <a:t>	private String name;</a:t>
            </a:r>
          </a:p>
          <a:p>
            <a:pPr>
              <a:lnSpc>
                <a:spcPct val="150000"/>
              </a:lnSpc>
            </a:pPr>
            <a:r>
              <a:rPr lang="en-US" sz="1600" b="1" dirty="0">
                <a:latin typeface="Courier Prime" charset="0"/>
                <a:ea typeface="Courier Prime" charset="0"/>
                <a:cs typeface="Courier Prime" charset="0"/>
              </a:rPr>
              <a:t>	private String occupation;</a:t>
            </a:r>
          </a:p>
          <a:p>
            <a:pPr>
              <a:lnSpc>
                <a:spcPct val="150000"/>
              </a:lnSpc>
            </a:pPr>
            <a:r>
              <a:rPr lang="en-US" sz="1600" b="1" dirty="0">
                <a:solidFill>
                  <a:srgbClr val="FF0000"/>
                </a:solidFill>
                <a:latin typeface="Courier Prime" charset="0"/>
                <a:ea typeface="Courier Prime" charset="0"/>
                <a:cs typeface="Courier Prime" charset="0"/>
              </a:rPr>
              <a:t>	public Person(String n, String o){</a:t>
            </a:r>
          </a:p>
          <a:p>
            <a:pPr>
              <a:lnSpc>
                <a:spcPct val="150000"/>
              </a:lnSpc>
            </a:pPr>
            <a:r>
              <a:rPr lang="en-US" sz="1600" b="1" dirty="0">
                <a:solidFill>
                  <a:srgbClr val="FF0000"/>
                </a:solidFill>
                <a:latin typeface="Courier Prime" charset="0"/>
                <a:ea typeface="Courier Prime" charset="0"/>
                <a:cs typeface="Courier Prime" charset="0"/>
              </a:rPr>
              <a:t>		name = n;</a:t>
            </a:r>
          </a:p>
          <a:p>
            <a:pPr>
              <a:lnSpc>
                <a:spcPct val="150000"/>
              </a:lnSpc>
            </a:pPr>
            <a:r>
              <a:rPr lang="en-US" sz="1600" b="1" dirty="0">
                <a:solidFill>
                  <a:srgbClr val="FF0000"/>
                </a:solidFill>
                <a:latin typeface="Courier Prime" charset="0"/>
                <a:ea typeface="Courier Prime" charset="0"/>
                <a:cs typeface="Courier Prime" charset="0"/>
              </a:rPr>
              <a:t>		occupation = o;</a:t>
            </a:r>
          </a:p>
          <a:p>
            <a:pPr>
              <a:lnSpc>
                <a:spcPct val="150000"/>
              </a:lnSpc>
            </a:pPr>
            <a:r>
              <a:rPr lang="en-US" sz="1600" b="1" dirty="0">
                <a:solidFill>
                  <a:srgbClr val="FF0000"/>
                </a:solidFill>
                <a:latin typeface="Courier Prime" charset="0"/>
                <a:ea typeface="Courier Prime" charset="0"/>
                <a:cs typeface="Courier Prime" charset="0"/>
              </a:rPr>
              <a:t>	}</a:t>
            </a:r>
            <a:r>
              <a:rPr lang="en-US" sz="1600" b="1" dirty="0">
                <a:latin typeface="Courier Prime" charset="0"/>
                <a:ea typeface="Courier Prime" charset="0"/>
                <a:cs typeface="Courier Prime" charset="0"/>
              </a:rPr>
              <a:t>	</a:t>
            </a:r>
          </a:p>
          <a:p>
            <a:pPr>
              <a:lnSpc>
                <a:spcPct val="150000"/>
              </a:lnSpc>
            </a:pPr>
            <a:r>
              <a:rPr lang="en-US" sz="1600" b="1" dirty="0">
                <a:latin typeface="Courier Prime" charset="0"/>
                <a:ea typeface="Courier Prime" charset="0"/>
                <a:cs typeface="Courier Prime" charset="0"/>
              </a:rPr>
              <a:t>	public void display(){</a:t>
            </a:r>
          </a:p>
          <a:p>
            <a:pPr>
              <a:lnSpc>
                <a:spcPct val="150000"/>
              </a:lnSpc>
            </a:pPr>
            <a:r>
              <a:rPr lang="en-US" sz="1600" b="1" dirty="0">
                <a:latin typeface="Courier Prime" charset="0"/>
                <a:ea typeface="Courier Prime" charset="0"/>
                <a:cs typeface="Courier Prime" charset="0"/>
              </a:rPr>
              <a:t>		</a:t>
            </a:r>
            <a:r>
              <a:rPr lang="en-US" sz="1600" b="1" dirty="0" err="1">
                <a:latin typeface="Courier Prime" charset="0"/>
                <a:ea typeface="Courier Prime" charset="0"/>
                <a:cs typeface="Courier Prime" charset="0"/>
              </a:rPr>
              <a:t>System.out.println</a:t>
            </a:r>
            <a:r>
              <a:rPr lang="en-US" sz="1600" b="1" dirty="0">
                <a:latin typeface="Courier Prime" charset="0"/>
                <a:ea typeface="Courier Prime" charset="0"/>
                <a:cs typeface="Courier Prime" charset="0"/>
              </a:rPr>
              <a:t>("Name of the person: "+ name);</a:t>
            </a:r>
          </a:p>
          <a:p>
            <a:pPr>
              <a:lnSpc>
                <a:spcPct val="150000"/>
              </a:lnSpc>
            </a:pPr>
            <a:r>
              <a:rPr lang="en-US" sz="1600" b="1" dirty="0">
                <a:latin typeface="Courier Prime" charset="0"/>
                <a:ea typeface="Courier Prime" charset="0"/>
                <a:cs typeface="Courier Prime" charset="0"/>
              </a:rPr>
              <a:t>		</a:t>
            </a:r>
            <a:r>
              <a:rPr lang="en-US" sz="1600" b="1" dirty="0" err="1">
                <a:latin typeface="Courier Prime" charset="0"/>
                <a:ea typeface="Courier Prime" charset="0"/>
                <a:cs typeface="Courier Prime" charset="0"/>
              </a:rPr>
              <a:t>System.out.println</a:t>
            </a:r>
            <a:r>
              <a:rPr lang="en-US" sz="1600" b="1" dirty="0">
                <a:latin typeface="Courier Prime" charset="0"/>
                <a:ea typeface="Courier Prime" charset="0"/>
                <a:cs typeface="Courier Prime" charset="0"/>
              </a:rPr>
              <a:t>("Occupation of the person: "+ occupation);</a:t>
            </a:r>
          </a:p>
          <a:p>
            <a:pPr>
              <a:lnSpc>
                <a:spcPct val="150000"/>
              </a:lnSpc>
            </a:pPr>
            <a:r>
              <a:rPr lang="en-US" sz="1600" b="1" dirty="0">
                <a:latin typeface="Courier Prime" charset="0"/>
                <a:ea typeface="Courier Prime" charset="0"/>
                <a:cs typeface="Courier Prime" charset="0"/>
              </a:rPr>
              <a:t>	}</a:t>
            </a:r>
          </a:p>
          <a:p>
            <a:pPr>
              <a:lnSpc>
                <a:spcPct val="150000"/>
              </a:lnSpc>
            </a:pPr>
            <a:r>
              <a:rPr lang="en-US" sz="1600" b="1" dirty="0">
                <a:latin typeface="Courier Prime" charset="0"/>
                <a:ea typeface="Courier Prime" charset="0"/>
                <a:cs typeface="Courier Prime" charset="0"/>
              </a:rPr>
              <a:t>}</a:t>
            </a:r>
          </a:p>
        </p:txBody>
      </p:sp>
    </p:spTree>
    <p:extLst>
      <p:ext uri="{BB962C8B-B14F-4D97-AF65-F5344CB8AC3E}">
        <p14:creationId xmlns:p14="http://schemas.microsoft.com/office/powerpoint/2010/main" val="256130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Data Structures + Algorithms = Programs </a:t>
            </a:r>
            <a:r>
              <a:rPr lang="en-US" sz="2000" dirty="0"/>
              <a:t>(Book Author: </a:t>
            </a:r>
            <a:r>
              <a:rPr lang="en-US" sz="2000" dirty="0" err="1"/>
              <a:t>Niklaus</a:t>
            </a:r>
            <a:r>
              <a:rPr lang="en-US" sz="2000" dirty="0"/>
              <a:t> Wirth)</a:t>
            </a:r>
            <a:endParaRPr lang="en-US" dirty="0"/>
          </a:p>
          <a:p>
            <a:r>
              <a:rPr lang="en-US" dirty="0"/>
              <a:t>Data Structure: method to store information.</a:t>
            </a:r>
          </a:p>
          <a:p>
            <a:r>
              <a:rPr lang="en-US" dirty="0"/>
              <a:t>Algorithm: method for solving a problem.</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spTree>
    <p:extLst>
      <p:ext uri="{BB962C8B-B14F-4D97-AF65-F5344CB8AC3E}">
        <p14:creationId xmlns:p14="http://schemas.microsoft.com/office/powerpoint/2010/main" val="773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Objects</a:t>
            </a:r>
          </a:p>
        </p:txBody>
      </p:sp>
      <p:sp>
        <p:nvSpPr>
          <p:cNvPr id="3" name="Content Placeholder 2"/>
          <p:cNvSpPr>
            <a:spLocks noGrp="1"/>
          </p:cNvSpPr>
          <p:nvPr>
            <p:ph idx="1"/>
          </p:nvPr>
        </p:nvSpPr>
        <p:spPr/>
        <p:txBody>
          <a:bodyPr/>
          <a:lstStyle/>
          <a:p>
            <a:r>
              <a:rPr lang="en-US" dirty="0"/>
              <a:t>Now that we have defined the Person class, we can use it to create object(s).</a:t>
            </a:r>
          </a:p>
          <a:p>
            <a:r>
              <a:rPr lang="en-US" dirty="0"/>
              <a:t>Since OOD emphasizes modularization, we create this object(s) in another class.</a:t>
            </a:r>
          </a:p>
          <a:p>
            <a:pPr lvl="1"/>
            <a:r>
              <a:rPr lang="en-US" dirty="0"/>
              <a:t>It is also possible to create object(s) from within a class definition.</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29</a:t>
            </a:fld>
            <a:endParaRPr lang="en-US"/>
          </a:p>
        </p:txBody>
      </p:sp>
    </p:spTree>
    <p:extLst>
      <p:ext uri="{BB962C8B-B14F-4D97-AF65-F5344CB8AC3E}">
        <p14:creationId xmlns:p14="http://schemas.microsoft.com/office/powerpoint/2010/main" val="8958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Objects</a:t>
            </a:r>
          </a:p>
        </p:txBody>
      </p:sp>
      <p:sp>
        <p:nvSpPr>
          <p:cNvPr id="3" name="Content Placeholder 2"/>
          <p:cNvSpPr>
            <a:spLocks noGrp="1"/>
          </p:cNvSpPr>
          <p:nvPr>
            <p:ph idx="1"/>
          </p:nvPr>
        </p:nvSpPr>
        <p:spPr/>
        <p:txBody>
          <a:bodyPr/>
          <a:lstStyle/>
          <a:p>
            <a:r>
              <a:rPr lang="en-US" dirty="0"/>
              <a:t>We can create a new class </a:t>
            </a:r>
            <a:r>
              <a:rPr lang="en-US" dirty="0">
                <a:latin typeface="Fira Mono" panose="020B0509050000020004" pitchFamily="49" charset="0"/>
                <a:ea typeface="Fira Mono" panose="020B0509050000020004" pitchFamily="49" charset="0"/>
              </a:rPr>
              <a:t>MyProgram</a:t>
            </a:r>
            <a:r>
              <a:rPr lang="en-US" dirty="0"/>
              <a:t>.</a:t>
            </a:r>
          </a:p>
          <a:p>
            <a:r>
              <a:rPr lang="en-US" dirty="0"/>
              <a:t>In MyProgram class, we have to declare and assign a variable with a new Person object.</a:t>
            </a:r>
          </a:p>
          <a:p>
            <a:pPr lvl="1"/>
            <a:r>
              <a:rPr lang="en-US" dirty="0"/>
              <a:t>In this declaration, the </a:t>
            </a:r>
            <a:r>
              <a:rPr lang="en-US" dirty="0">
                <a:latin typeface="Fira Mono" panose="020B0509050000020004" pitchFamily="49" charset="0"/>
                <a:ea typeface="Fira Mono" panose="020B0509050000020004" pitchFamily="49" charset="0"/>
              </a:rPr>
              <a:t>Person</a:t>
            </a:r>
            <a:r>
              <a:rPr lang="en-US" dirty="0"/>
              <a:t> class is used as a data type of this variable.</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30</a:t>
            </a:fld>
            <a:endParaRPr lang="en-US"/>
          </a:p>
        </p:txBody>
      </p:sp>
      <p:sp>
        <p:nvSpPr>
          <p:cNvPr id="7" name="Rectangle 6">
            <a:extLst>
              <a:ext uri="{FF2B5EF4-FFF2-40B4-BE49-F238E27FC236}">
                <a16:creationId xmlns:a16="http://schemas.microsoft.com/office/drawing/2014/main" id="{FD4CE3D4-2D8E-8B41-8618-01B4AE61B8D7}"/>
              </a:ext>
            </a:extLst>
          </p:cNvPr>
          <p:cNvSpPr/>
          <p:nvPr/>
        </p:nvSpPr>
        <p:spPr>
          <a:xfrm>
            <a:off x="1126827" y="3800633"/>
            <a:ext cx="9808395" cy="1938992"/>
          </a:xfrm>
          <a:prstGeom prst="rect">
            <a:avLst/>
          </a:prstGeom>
        </p:spPr>
        <p:txBody>
          <a:bodyPr wrap="square">
            <a:spAutoFit/>
          </a:bodyPr>
          <a:lstStyle/>
          <a:p>
            <a:pPr>
              <a:lnSpc>
                <a:spcPct val="150000"/>
              </a:lnSpc>
            </a:pPr>
            <a:r>
              <a:rPr lang="en-US" sz="1600" b="1" dirty="0">
                <a:latin typeface="Courier Prime" charset="0"/>
                <a:ea typeface="Courier Prime" charset="0"/>
                <a:cs typeface="Courier Prime" charset="0"/>
              </a:rPr>
              <a:t>public class </a:t>
            </a:r>
            <a:r>
              <a:rPr lang="en-US" sz="1600" b="1" dirty="0" err="1">
                <a:latin typeface="Courier Prime" charset="0"/>
                <a:ea typeface="Courier Prime" charset="0"/>
                <a:cs typeface="Courier Prime" charset="0"/>
              </a:rPr>
              <a:t>MyProgram</a:t>
            </a:r>
            <a:r>
              <a:rPr lang="en-US" sz="1600" b="1" dirty="0">
                <a:latin typeface="Courier Prime" charset="0"/>
                <a:ea typeface="Courier Prime" charset="0"/>
                <a:cs typeface="Courier Prime" charset="0"/>
              </a:rPr>
              <a:t>{</a:t>
            </a:r>
          </a:p>
          <a:p>
            <a:pPr>
              <a:lnSpc>
                <a:spcPct val="150000"/>
              </a:lnSpc>
            </a:pPr>
            <a:r>
              <a:rPr lang="en-US" sz="1600" b="1" dirty="0">
                <a:solidFill>
                  <a:srgbClr val="FF0000"/>
                </a:solidFill>
                <a:latin typeface="Courier Prime" charset="0"/>
                <a:ea typeface="Courier Prime" charset="0"/>
                <a:cs typeface="Courier Prime" charset="0"/>
              </a:rPr>
              <a:t>	public static void main(String[] </a:t>
            </a:r>
            <a:r>
              <a:rPr lang="en-US" sz="1600" b="1" dirty="0" err="1">
                <a:solidFill>
                  <a:srgbClr val="FF0000"/>
                </a:solidFill>
                <a:latin typeface="Courier Prime" charset="0"/>
                <a:ea typeface="Courier Prime" charset="0"/>
                <a:cs typeface="Courier Prime" charset="0"/>
              </a:rPr>
              <a:t>args</a:t>
            </a:r>
            <a:r>
              <a:rPr lang="en-US" sz="1600" b="1" dirty="0">
                <a:solidFill>
                  <a:srgbClr val="FF0000"/>
                </a:solidFill>
                <a:latin typeface="Courier Prime" charset="0"/>
                <a:ea typeface="Courier Prime" charset="0"/>
                <a:cs typeface="Courier Prime" charset="0"/>
              </a:rPr>
              <a:t>){</a:t>
            </a:r>
          </a:p>
          <a:p>
            <a:pPr>
              <a:lnSpc>
                <a:spcPct val="150000"/>
              </a:lnSpc>
            </a:pPr>
            <a:r>
              <a:rPr lang="en-US" sz="1600" b="1" dirty="0">
                <a:solidFill>
                  <a:srgbClr val="FF0000"/>
                </a:solidFill>
                <a:latin typeface="Courier Prime" charset="0"/>
                <a:ea typeface="Courier Prime" charset="0"/>
                <a:cs typeface="Courier Prime" charset="0"/>
              </a:rPr>
              <a:t>	Person p = new Person("John", "Student");</a:t>
            </a:r>
          </a:p>
          <a:p>
            <a:pPr>
              <a:lnSpc>
                <a:spcPct val="150000"/>
              </a:lnSpc>
            </a:pPr>
            <a:r>
              <a:rPr lang="en-US" sz="1600" b="1" dirty="0">
                <a:solidFill>
                  <a:srgbClr val="FF0000"/>
                </a:solidFill>
                <a:latin typeface="Courier Prime" charset="0"/>
                <a:ea typeface="Courier Prime" charset="0"/>
                <a:cs typeface="Courier Prime" charset="0"/>
              </a:rPr>
              <a:t>	}</a:t>
            </a:r>
          </a:p>
          <a:p>
            <a:pPr>
              <a:lnSpc>
                <a:spcPct val="150000"/>
              </a:lnSpc>
            </a:pPr>
            <a:r>
              <a:rPr lang="en-US" sz="1600" b="1" dirty="0">
                <a:latin typeface="Courier Prime" charset="0"/>
                <a:ea typeface="Courier Prime" charset="0"/>
                <a:cs typeface="Courier Prime" charset="0"/>
              </a:rPr>
              <a:t>}</a:t>
            </a:r>
          </a:p>
        </p:txBody>
      </p:sp>
    </p:spTree>
    <p:extLst>
      <p:ext uri="{BB962C8B-B14F-4D97-AF65-F5344CB8AC3E}">
        <p14:creationId xmlns:p14="http://schemas.microsoft.com/office/powerpoint/2010/main" val="402508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Invoke Methods</a:t>
            </a:r>
          </a:p>
        </p:txBody>
      </p:sp>
      <p:sp>
        <p:nvSpPr>
          <p:cNvPr id="3" name="Content Placeholder 2"/>
          <p:cNvSpPr>
            <a:spLocks noGrp="1"/>
          </p:cNvSpPr>
          <p:nvPr>
            <p:ph idx="1"/>
          </p:nvPr>
        </p:nvSpPr>
        <p:spPr/>
        <p:txBody>
          <a:bodyPr>
            <a:normAutofit/>
          </a:bodyPr>
          <a:lstStyle/>
          <a:p>
            <a:r>
              <a:rPr lang="en-US" dirty="0"/>
              <a:t>Since we have a display method in the Person class. </a:t>
            </a:r>
          </a:p>
          <a:p>
            <a:pPr lvl="1"/>
            <a:r>
              <a:rPr lang="en-US" dirty="0"/>
              <a:t>We can invoke this method as follows.</a:t>
            </a:r>
          </a:p>
          <a:p>
            <a:endParaRPr lang="en-US" dirty="0"/>
          </a:p>
          <a:p>
            <a:endParaRPr lang="en-US" dirty="0"/>
          </a:p>
          <a:p>
            <a:endParaRPr lang="en-US" dirty="0"/>
          </a:p>
          <a:p>
            <a:r>
              <a:rPr lang="en-US" dirty="0"/>
              <a:t>The dot (</a:t>
            </a:r>
            <a:r>
              <a:rPr lang="en-US" b="1" dirty="0"/>
              <a:t>.</a:t>
            </a:r>
            <a:r>
              <a:rPr lang="en-US" dirty="0"/>
              <a:t>) plays an important role in Java.</a:t>
            </a:r>
          </a:p>
          <a:p>
            <a:pPr lvl="1"/>
            <a:r>
              <a:rPr lang="en-US" dirty="0"/>
              <a:t>It connects classes and objects to their members.</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31</a:t>
            </a:fld>
            <a:endParaRPr lang="en-US"/>
          </a:p>
        </p:txBody>
      </p:sp>
      <p:sp>
        <p:nvSpPr>
          <p:cNvPr id="7" name="Rectangle 6">
            <a:extLst>
              <a:ext uri="{FF2B5EF4-FFF2-40B4-BE49-F238E27FC236}">
                <a16:creationId xmlns:a16="http://schemas.microsoft.com/office/drawing/2014/main" id="{76E954FB-56B4-6A48-A545-79539BD8CA7D}"/>
              </a:ext>
            </a:extLst>
          </p:cNvPr>
          <p:cNvSpPr/>
          <p:nvPr/>
        </p:nvSpPr>
        <p:spPr>
          <a:xfrm>
            <a:off x="1126827" y="2497929"/>
            <a:ext cx="9808395" cy="2308324"/>
          </a:xfrm>
          <a:prstGeom prst="rect">
            <a:avLst/>
          </a:prstGeom>
        </p:spPr>
        <p:txBody>
          <a:bodyPr wrap="square">
            <a:spAutoFit/>
          </a:bodyPr>
          <a:lstStyle/>
          <a:p>
            <a:pPr>
              <a:lnSpc>
                <a:spcPct val="150000"/>
              </a:lnSpc>
            </a:pPr>
            <a:r>
              <a:rPr lang="en-US" sz="1600" b="1" dirty="0">
                <a:latin typeface="Courier Prime" charset="0"/>
                <a:ea typeface="Courier Prime" charset="0"/>
                <a:cs typeface="Courier Prime" charset="0"/>
              </a:rPr>
              <a:t>public class </a:t>
            </a:r>
            <a:r>
              <a:rPr lang="en-US" sz="1600" b="1" dirty="0" err="1">
                <a:latin typeface="Courier Prime" charset="0"/>
                <a:ea typeface="Courier Prime" charset="0"/>
                <a:cs typeface="Courier Prime" charset="0"/>
              </a:rPr>
              <a:t>MyProgram</a:t>
            </a:r>
            <a:r>
              <a:rPr lang="en-US" sz="1600" b="1" dirty="0">
                <a:latin typeface="Courier Prime" charset="0"/>
                <a:ea typeface="Courier Prime" charset="0"/>
                <a:cs typeface="Courier Prime" charset="0"/>
              </a:rPr>
              <a:t>{</a:t>
            </a:r>
          </a:p>
          <a:p>
            <a:pPr>
              <a:lnSpc>
                <a:spcPct val="150000"/>
              </a:lnSpc>
            </a:pPr>
            <a:r>
              <a:rPr lang="en-US" sz="1600" b="1" dirty="0">
                <a:latin typeface="Courier Prime" charset="0"/>
                <a:ea typeface="Courier Prime" charset="0"/>
                <a:cs typeface="Courier Prime" charset="0"/>
              </a:rPr>
              <a:t>	public static void main(String[] </a:t>
            </a:r>
            <a:r>
              <a:rPr lang="en-US" sz="1600" b="1" dirty="0" err="1">
                <a:latin typeface="Courier Prime" charset="0"/>
                <a:ea typeface="Courier Prime" charset="0"/>
                <a:cs typeface="Courier Prime" charset="0"/>
              </a:rPr>
              <a:t>args</a:t>
            </a:r>
            <a:r>
              <a:rPr lang="en-US" sz="1600" b="1" dirty="0">
                <a:latin typeface="Courier Prime" charset="0"/>
                <a:ea typeface="Courier Prime" charset="0"/>
                <a:cs typeface="Courier Prime" charset="0"/>
              </a:rPr>
              <a:t>){</a:t>
            </a:r>
          </a:p>
          <a:p>
            <a:pPr>
              <a:lnSpc>
                <a:spcPct val="150000"/>
              </a:lnSpc>
            </a:pPr>
            <a:r>
              <a:rPr lang="en-US" sz="1600" b="1" dirty="0">
                <a:latin typeface="Courier Prime" charset="0"/>
                <a:ea typeface="Courier Prime" charset="0"/>
                <a:cs typeface="Courier Prime" charset="0"/>
              </a:rPr>
              <a:t>	Person p = new Person("John", "Student");</a:t>
            </a:r>
          </a:p>
          <a:p>
            <a:pPr>
              <a:lnSpc>
                <a:spcPct val="150000"/>
              </a:lnSpc>
            </a:pPr>
            <a:r>
              <a:rPr lang="en-US" sz="1600" b="1" dirty="0">
                <a:solidFill>
                  <a:srgbClr val="FF0000"/>
                </a:solidFill>
                <a:latin typeface="Courier Prime" charset="0"/>
                <a:ea typeface="Courier Prime" charset="0"/>
                <a:cs typeface="Courier Prime" charset="0"/>
              </a:rPr>
              <a:t>	</a:t>
            </a:r>
            <a:r>
              <a:rPr lang="en-US" sz="1600" b="1" dirty="0" err="1">
                <a:solidFill>
                  <a:srgbClr val="FF0000"/>
                </a:solidFill>
                <a:latin typeface="Courier Prime" charset="0"/>
                <a:ea typeface="Courier Prime" charset="0"/>
                <a:cs typeface="Courier Prime" charset="0"/>
              </a:rPr>
              <a:t>p.display</a:t>
            </a:r>
            <a:r>
              <a:rPr lang="en-US" sz="1600" b="1" dirty="0">
                <a:solidFill>
                  <a:srgbClr val="FF0000"/>
                </a:solidFill>
                <a:latin typeface="Courier Prime" charset="0"/>
                <a:ea typeface="Courier Prime" charset="0"/>
                <a:cs typeface="Courier Prime" charset="0"/>
              </a:rPr>
              <a:t>();</a:t>
            </a:r>
          </a:p>
          <a:p>
            <a:pPr>
              <a:lnSpc>
                <a:spcPct val="150000"/>
              </a:lnSpc>
            </a:pPr>
            <a:r>
              <a:rPr lang="en-US" sz="1600" b="1" dirty="0">
                <a:latin typeface="Courier Prime" charset="0"/>
                <a:ea typeface="Courier Prime" charset="0"/>
                <a:cs typeface="Courier Prime" charset="0"/>
              </a:rPr>
              <a:t>	}</a:t>
            </a:r>
          </a:p>
          <a:p>
            <a:pPr>
              <a:lnSpc>
                <a:spcPct val="150000"/>
              </a:lnSpc>
            </a:pPr>
            <a:r>
              <a:rPr lang="en-US" sz="1600" b="1" dirty="0">
                <a:latin typeface="Courier Prime" charset="0"/>
                <a:ea typeface="Courier Prime" charset="0"/>
                <a:cs typeface="Courier Prime" charset="0"/>
              </a:rPr>
              <a:t>}</a:t>
            </a:r>
          </a:p>
        </p:txBody>
      </p:sp>
    </p:spTree>
    <p:extLst>
      <p:ext uri="{BB962C8B-B14F-4D97-AF65-F5344CB8AC3E}">
        <p14:creationId xmlns:p14="http://schemas.microsoft.com/office/powerpoint/2010/main" val="98988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for this week!</a:t>
            </a:r>
          </a:p>
        </p:txBody>
      </p:sp>
      <p:sp>
        <p:nvSpPr>
          <p:cNvPr id="3" name="Content Placeholder 2"/>
          <p:cNvSpPr>
            <a:spLocks noGrp="1"/>
          </p:cNvSpPr>
          <p:nvPr>
            <p:ph idx="1"/>
          </p:nvPr>
        </p:nvSpPr>
        <p:spPr/>
        <p:txBody>
          <a:bodyPr/>
          <a:lstStyle/>
          <a:p>
            <a:r>
              <a:rPr lang="en-US" dirty="0"/>
              <a:t>Setup the java environment on your machines (if you have).</a:t>
            </a:r>
          </a:p>
          <a:p>
            <a:r>
              <a:rPr lang="en-US" dirty="0"/>
              <a:t>Use java 8. See the following link for official instructions:</a:t>
            </a:r>
          </a:p>
          <a:p>
            <a:pPr lvl="1"/>
            <a:r>
              <a:rPr lang="en-US" dirty="0">
                <a:solidFill>
                  <a:srgbClr val="0F72B3"/>
                </a:solidFill>
                <a:latin typeface="Fira Mono" charset="0"/>
                <a:ea typeface="Fira Mono" charset="0"/>
                <a:cs typeface="Fira Mono" charset="0"/>
              </a:rPr>
              <a:t>https://</a:t>
            </a:r>
            <a:r>
              <a:rPr lang="en-US" dirty="0" err="1">
                <a:solidFill>
                  <a:srgbClr val="0F72B3"/>
                </a:solidFill>
                <a:latin typeface="Fira Mono" charset="0"/>
                <a:ea typeface="Fira Mono" charset="0"/>
                <a:cs typeface="Fira Mono" charset="0"/>
              </a:rPr>
              <a:t>docs.oracle.com</a:t>
            </a:r>
            <a:r>
              <a:rPr lang="en-US" dirty="0">
                <a:solidFill>
                  <a:srgbClr val="0F72B3"/>
                </a:solidFill>
                <a:latin typeface="Fira Mono" charset="0"/>
                <a:ea typeface="Fira Mono" charset="0"/>
                <a:cs typeface="Fira Mono" charset="0"/>
              </a:rPr>
              <a:t>/</a:t>
            </a:r>
            <a:r>
              <a:rPr lang="en-US" dirty="0" err="1">
                <a:solidFill>
                  <a:srgbClr val="0F72B3"/>
                </a:solidFill>
                <a:latin typeface="Fira Mono" charset="0"/>
                <a:ea typeface="Fira Mono" charset="0"/>
                <a:cs typeface="Fira Mono" charset="0"/>
              </a:rPr>
              <a:t>javase</a:t>
            </a:r>
            <a:r>
              <a:rPr lang="en-US" dirty="0">
                <a:solidFill>
                  <a:srgbClr val="0F72B3"/>
                </a:solidFill>
                <a:latin typeface="Fira Mono" charset="0"/>
                <a:ea typeface="Fira Mono" charset="0"/>
                <a:cs typeface="Fira Mono" charset="0"/>
              </a:rPr>
              <a:t>/8/docs/</a:t>
            </a:r>
            <a:r>
              <a:rPr lang="en-US" dirty="0" err="1">
                <a:solidFill>
                  <a:srgbClr val="0F72B3"/>
                </a:solidFill>
                <a:latin typeface="Fira Mono" charset="0"/>
                <a:ea typeface="Fira Mono" charset="0"/>
                <a:cs typeface="Fira Mono" charset="0"/>
              </a:rPr>
              <a:t>technotes</a:t>
            </a:r>
            <a:r>
              <a:rPr lang="en-US" dirty="0">
                <a:solidFill>
                  <a:srgbClr val="0F72B3"/>
                </a:solidFill>
                <a:latin typeface="Fira Mono" charset="0"/>
                <a:ea typeface="Fira Mono" charset="0"/>
                <a:cs typeface="Fira Mono" charset="0"/>
              </a:rPr>
              <a:t>/guides/install/</a:t>
            </a:r>
            <a:r>
              <a:rPr lang="en-US" dirty="0" err="1">
                <a:solidFill>
                  <a:srgbClr val="0F72B3"/>
                </a:solidFill>
                <a:latin typeface="Fira Mono" charset="0"/>
                <a:ea typeface="Fira Mono" charset="0"/>
                <a:cs typeface="Fira Mono" charset="0"/>
              </a:rPr>
              <a:t>install_overview.html</a:t>
            </a:r>
            <a:endParaRPr lang="en-US" dirty="0">
              <a:solidFill>
                <a:srgbClr val="0F72B3"/>
              </a:solidFill>
              <a:latin typeface="Fira Mono" charset="0"/>
              <a:ea typeface="Fira Mono" charset="0"/>
              <a:cs typeface="Fira Mono" charset="0"/>
            </a:endParaRPr>
          </a:p>
          <a:p>
            <a:r>
              <a:rPr lang="en-US" dirty="0"/>
              <a:t>Write and run simple </a:t>
            </a:r>
            <a:r>
              <a:rPr lang="en-US" dirty="0" err="1">
                <a:latin typeface="Fira Mono" charset="0"/>
                <a:ea typeface="Fira Mono" charset="0"/>
                <a:cs typeface="Fira Mono" charset="0"/>
              </a:rPr>
              <a:t>helloworld</a:t>
            </a:r>
            <a:r>
              <a:rPr lang="en-US" dirty="0"/>
              <a:t> and basic </a:t>
            </a:r>
            <a:r>
              <a:rPr lang="en-US" dirty="0">
                <a:latin typeface="Fira Mono" charset="0"/>
                <a:ea typeface="Fira Mono" charset="0"/>
                <a:cs typeface="Fira Mono" charset="0"/>
              </a:rPr>
              <a:t>calculator</a:t>
            </a:r>
            <a:r>
              <a:rPr lang="en-US" dirty="0"/>
              <a:t> like programs in java.</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32</a:t>
            </a:fld>
            <a:endParaRPr lang="en-US"/>
          </a:p>
        </p:txBody>
      </p:sp>
    </p:spTree>
    <p:extLst>
      <p:ext uri="{BB962C8B-B14F-4D97-AF65-F5344CB8AC3E}">
        <p14:creationId xmlns:p14="http://schemas.microsoft.com/office/powerpoint/2010/main" val="3177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IE" dirty="0"/>
              <a:t>In mathematics a definition is said to be recursive if it is defined in terms of itself. </a:t>
            </a:r>
          </a:p>
          <a:p>
            <a:r>
              <a:rPr lang="en-IE" dirty="0"/>
              <a:t>In Mathematics recursion is defined by two properties: </a:t>
            </a:r>
          </a:p>
          <a:p>
            <a:pPr lvl="1"/>
            <a:r>
              <a:rPr lang="en-IE" dirty="0"/>
              <a:t>A base case</a:t>
            </a:r>
          </a:p>
          <a:p>
            <a:pPr lvl="1"/>
            <a:r>
              <a:rPr lang="en-IE" dirty="0"/>
              <a:t>A set of rules that reduce the chain of invocations to the base case. </a:t>
            </a:r>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33</a:t>
            </a:fld>
            <a:endParaRPr lang="en-US"/>
          </a:p>
        </p:txBody>
      </p:sp>
    </p:spTree>
    <p:extLst>
      <p:ext uri="{BB962C8B-B14F-4D97-AF65-F5344CB8AC3E}">
        <p14:creationId xmlns:p14="http://schemas.microsoft.com/office/powerpoint/2010/main" val="154965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normAutofit/>
          </a:bodyPr>
          <a:lstStyle/>
          <a:p>
            <a:r>
              <a:rPr lang="en-US" dirty="0"/>
              <a:t>For example, factorial n is defined as:</a:t>
            </a:r>
          </a:p>
          <a:p>
            <a:endParaRPr lang="en-US" dirty="0"/>
          </a:p>
          <a:p>
            <a:endParaRPr lang="en-US" dirty="0"/>
          </a:p>
          <a:p>
            <a:endParaRPr lang="en-US" dirty="0"/>
          </a:p>
          <a:p>
            <a:r>
              <a:rPr lang="en-US" dirty="0"/>
              <a:t>The base case is n=0 and</a:t>
            </a:r>
          </a:p>
          <a:p>
            <a:r>
              <a:rPr lang="en-US" dirty="0"/>
              <a:t>The rule that reduces the chain is n*(n-1)!</a:t>
            </a:r>
          </a:p>
        </p:txBody>
      </p:sp>
      <p:sp>
        <p:nvSpPr>
          <p:cNvPr id="4" name="Date Placeholder 3"/>
          <p:cNvSpPr>
            <a:spLocks noGrp="1"/>
          </p:cNvSpPr>
          <p:nvPr>
            <p:ph type="dt" sz="half" idx="4294967295"/>
          </p:nvPr>
        </p:nvSpPr>
        <p:spPr>
          <a:xfrm>
            <a:off x="682028" y="6645239"/>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34</a:t>
            </a:fld>
            <a:endParaRPr lang="en-US"/>
          </a:p>
        </p:txBody>
      </p:sp>
      <p:pic>
        <p:nvPicPr>
          <p:cNvPr id="6" name="Content Placeholder 4"/>
          <p:cNvPicPr>
            <a:picLocks noChangeAspect="1"/>
          </p:cNvPicPr>
          <p:nvPr/>
        </p:nvPicPr>
        <p:blipFill rotWithShape="1">
          <a:blip r:embed="rId2"/>
          <a:srcRect t="-1584" b="-3445"/>
          <a:stretch/>
        </p:blipFill>
        <p:spPr>
          <a:xfrm>
            <a:off x="1032752" y="2553878"/>
            <a:ext cx="3647034" cy="1168400"/>
          </a:xfrm>
          <a:prstGeom prst="rect">
            <a:avLst/>
          </a:prstGeom>
        </p:spPr>
      </p:pic>
    </p:spTree>
    <p:extLst>
      <p:ext uri="{BB962C8B-B14F-4D97-AF65-F5344CB8AC3E}">
        <p14:creationId xmlns:p14="http://schemas.microsoft.com/office/powerpoint/2010/main" val="40692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Finding </a:t>
            </a:r>
            <a:r>
              <a:rPr lang="en-US" b="1" dirty="0"/>
              <a:t>5! </a:t>
            </a:r>
            <a:r>
              <a:rPr lang="en-US" dirty="0"/>
              <a:t>using the definition of factorial n.</a:t>
            </a:r>
          </a:p>
          <a:p>
            <a:pPr marL="400050" lvl="1" indent="0">
              <a:buNone/>
            </a:pPr>
            <a:endParaRPr lang="en-IE" dirty="0"/>
          </a:p>
          <a:p>
            <a:pPr marL="400050" lvl="1" indent="0">
              <a:buNone/>
            </a:pPr>
            <a:r>
              <a:rPr lang="en-IE" dirty="0"/>
              <a:t>n! = n*(n-1)!</a:t>
            </a:r>
            <a:endParaRPr lang="en-US" dirty="0"/>
          </a:p>
          <a:p>
            <a:pPr marL="400050" lvl="1" indent="0">
              <a:buNone/>
            </a:pPr>
            <a:r>
              <a:rPr lang="en-IE" dirty="0"/>
              <a:t>5! = 5*(5-1)! = 5*4!</a:t>
            </a:r>
            <a:endParaRPr lang="en-US" dirty="0"/>
          </a:p>
          <a:p>
            <a:pPr marL="400050" lvl="1" indent="0">
              <a:buNone/>
            </a:pPr>
            <a:r>
              <a:rPr lang="en-IE" dirty="0"/>
              <a:t>    = 5*4*(4-1)! = 5*4*3!</a:t>
            </a:r>
            <a:endParaRPr lang="en-US" dirty="0"/>
          </a:p>
          <a:p>
            <a:pPr marL="400050" lvl="1" indent="0">
              <a:buNone/>
            </a:pPr>
            <a:r>
              <a:rPr lang="en-IE" dirty="0"/>
              <a:t>    = 5*4*3*(3-1)! = 5*4*3*2!</a:t>
            </a:r>
            <a:endParaRPr lang="en-US" dirty="0"/>
          </a:p>
          <a:p>
            <a:pPr marL="400050" lvl="1" indent="0">
              <a:buNone/>
            </a:pPr>
            <a:r>
              <a:rPr lang="en-IE" dirty="0"/>
              <a:t>    = 5*4*3*2*(2-1)! = 5*4*3*2*1!</a:t>
            </a:r>
            <a:endParaRPr lang="en-US" dirty="0"/>
          </a:p>
          <a:p>
            <a:pPr marL="400050" lvl="1" indent="0">
              <a:buNone/>
            </a:pPr>
            <a:r>
              <a:rPr lang="en-IE" dirty="0"/>
              <a:t>    = 5*4*3*2*1*(1-1)! = 5*4*3*2*1*0!</a:t>
            </a:r>
            <a:endParaRPr lang="en-US" dirty="0"/>
          </a:p>
          <a:p>
            <a:pPr marL="400050" lvl="1" indent="0">
              <a:buNone/>
            </a:pPr>
            <a:r>
              <a:rPr lang="en-IE" dirty="0"/>
              <a:t>    = 5*4*3*2*1*1</a:t>
            </a:r>
            <a:endParaRPr lang="en-US" dirty="0"/>
          </a:p>
          <a:p>
            <a:pPr marL="400050" lvl="1" indent="0">
              <a:buNone/>
            </a:pPr>
            <a:r>
              <a:rPr lang="en-IE" dirty="0"/>
              <a:t>    = 120</a:t>
            </a:r>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35</a:t>
            </a:fld>
            <a:endParaRPr lang="en-US"/>
          </a:p>
        </p:txBody>
      </p:sp>
    </p:spTree>
    <p:extLst>
      <p:ext uri="{BB962C8B-B14F-4D97-AF65-F5344CB8AC3E}">
        <p14:creationId xmlns:p14="http://schemas.microsoft.com/office/powerpoint/2010/main" val="157025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Why do we need the base case?</a:t>
            </a:r>
          </a:p>
          <a:p>
            <a:r>
              <a:rPr lang="en-US" dirty="0"/>
              <a:t>In order to force recursion to terminate.</a:t>
            </a:r>
          </a:p>
          <a:p>
            <a:pPr lvl="4"/>
            <a:endParaRPr lang="en-US" dirty="0"/>
          </a:p>
          <a:p>
            <a:pPr marL="400050" lvl="1" indent="0">
              <a:buNone/>
            </a:pPr>
            <a:r>
              <a:rPr lang="en-IE" dirty="0"/>
              <a:t>n! = n*(n-1)!</a:t>
            </a:r>
          </a:p>
          <a:p>
            <a:pPr marL="400050" lvl="1" indent="0">
              <a:buNone/>
            </a:pPr>
            <a:r>
              <a:rPr lang="en-IE" dirty="0"/>
              <a:t>4! = 4*3! = 4*3*2!=4*3*2*1!</a:t>
            </a:r>
          </a:p>
          <a:p>
            <a:pPr marL="400050" lvl="1" indent="0">
              <a:buNone/>
            </a:pPr>
            <a:r>
              <a:rPr lang="en-IE" dirty="0"/>
              <a:t>     = 4*3*2*1*0!</a:t>
            </a:r>
          </a:p>
          <a:p>
            <a:pPr marL="400050" lvl="1" indent="0">
              <a:buNone/>
            </a:pPr>
            <a:r>
              <a:rPr lang="en-IE" dirty="0"/>
              <a:t>     = 4*3*2*1*0*-1!...</a:t>
            </a:r>
          </a:p>
          <a:p>
            <a:pPr lvl="1"/>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36</a:t>
            </a:fld>
            <a:endParaRPr lang="en-US"/>
          </a:p>
        </p:txBody>
      </p:sp>
    </p:spTree>
    <p:extLst>
      <p:ext uri="{BB962C8B-B14F-4D97-AF65-F5344CB8AC3E}">
        <p14:creationId xmlns:p14="http://schemas.microsoft.com/office/powerpoint/2010/main" val="87845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normAutofit/>
          </a:bodyPr>
          <a:lstStyle/>
          <a:p>
            <a:r>
              <a:rPr lang="en-US" dirty="0"/>
              <a:t>In Mathematics recursion is also used to construct infinite sets of values.</a:t>
            </a:r>
          </a:p>
          <a:p>
            <a:r>
              <a:rPr lang="en-US" dirty="0"/>
              <a:t>Consider the following definition of the natural numbers based on the Peano axioms:</a:t>
            </a:r>
          </a:p>
          <a:p>
            <a:pPr lvl="1"/>
            <a:r>
              <a:rPr lang="en-US" b="1" dirty="0"/>
              <a:t>1</a:t>
            </a:r>
            <a:r>
              <a:rPr lang="en-US" dirty="0"/>
              <a:t> is a Natural number.</a:t>
            </a:r>
          </a:p>
          <a:p>
            <a:pPr lvl="1"/>
            <a:r>
              <a:rPr lang="en-US" dirty="0"/>
              <a:t>If </a:t>
            </a:r>
            <a:r>
              <a:rPr lang="en-US" b="1" dirty="0"/>
              <a:t>n</a:t>
            </a:r>
            <a:r>
              <a:rPr lang="en-US" dirty="0"/>
              <a:t> is a Natural number, then </a:t>
            </a:r>
            <a:r>
              <a:rPr lang="en-US" b="1" dirty="0"/>
              <a:t>n+1 </a:t>
            </a:r>
            <a:r>
              <a:rPr lang="en-US" dirty="0"/>
              <a:t>is a Natural number.</a:t>
            </a:r>
          </a:p>
          <a:p>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37</a:t>
            </a:fld>
            <a:endParaRPr lang="en-US"/>
          </a:p>
        </p:txBody>
      </p:sp>
    </p:spTree>
    <p:extLst>
      <p:ext uri="{BB962C8B-B14F-4D97-AF65-F5344CB8AC3E}">
        <p14:creationId xmlns:p14="http://schemas.microsoft.com/office/powerpoint/2010/main" val="28652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For example – using the definition to show </a:t>
            </a:r>
            <a:r>
              <a:rPr lang="en-US" b="1" dirty="0"/>
              <a:t>3</a:t>
            </a:r>
            <a:r>
              <a:rPr lang="en-US" dirty="0"/>
              <a:t> is a Natural number:</a:t>
            </a:r>
          </a:p>
          <a:p>
            <a:pPr lvl="3"/>
            <a:endParaRPr lang="en-US" dirty="0"/>
          </a:p>
          <a:p>
            <a:pPr marL="400050" lvl="1" indent="0">
              <a:buNone/>
            </a:pPr>
            <a:r>
              <a:rPr lang="en-IE" dirty="0"/>
              <a:t>1 </a:t>
            </a:r>
            <a:r>
              <a:rPr lang="en-IE" dirty="0">
                <a:sym typeface="Symbol"/>
              </a:rPr>
              <a:t> </a:t>
            </a:r>
            <a:r>
              <a:rPr lang="en-IE" dirty="0"/>
              <a:t>N 	(R1)</a:t>
            </a:r>
            <a:endParaRPr lang="en-US" dirty="0"/>
          </a:p>
          <a:p>
            <a:pPr marL="400050" lvl="1" indent="0">
              <a:buNone/>
            </a:pPr>
            <a:r>
              <a:rPr lang="en-IE" dirty="0">
                <a:sym typeface="Symbol"/>
              </a:rPr>
              <a:t></a:t>
            </a:r>
            <a:r>
              <a:rPr lang="en-IE" dirty="0"/>
              <a:t>  1+1 </a:t>
            </a:r>
            <a:r>
              <a:rPr lang="en-IE" dirty="0">
                <a:sym typeface="Symbol"/>
              </a:rPr>
              <a:t> </a:t>
            </a:r>
            <a:r>
              <a:rPr lang="en-IE" dirty="0"/>
              <a:t>N 	(R2)</a:t>
            </a:r>
            <a:endParaRPr lang="en-US" dirty="0"/>
          </a:p>
          <a:p>
            <a:pPr marL="400050" lvl="1" indent="0">
              <a:buNone/>
            </a:pPr>
            <a:r>
              <a:rPr lang="en-IE" dirty="0"/>
              <a:t>=    2 </a:t>
            </a:r>
            <a:r>
              <a:rPr lang="en-IE" dirty="0">
                <a:sym typeface="Symbol"/>
              </a:rPr>
              <a:t> </a:t>
            </a:r>
            <a:r>
              <a:rPr lang="en-IE" dirty="0"/>
              <a:t>N  	(addition)</a:t>
            </a:r>
            <a:endParaRPr lang="en-US" dirty="0"/>
          </a:p>
          <a:p>
            <a:pPr marL="400050" lvl="1" indent="0">
              <a:buNone/>
            </a:pPr>
            <a:r>
              <a:rPr lang="en-IE" dirty="0">
                <a:sym typeface="Symbol"/>
              </a:rPr>
              <a:t></a:t>
            </a:r>
            <a:r>
              <a:rPr lang="en-IE" dirty="0"/>
              <a:t>  2+1 </a:t>
            </a:r>
            <a:r>
              <a:rPr lang="en-IE" dirty="0">
                <a:sym typeface="Symbol"/>
              </a:rPr>
              <a:t> </a:t>
            </a:r>
            <a:r>
              <a:rPr lang="en-IE" dirty="0"/>
              <a:t>N 	(R2)</a:t>
            </a:r>
            <a:endParaRPr lang="en-US" dirty="0"/>
          </a:p>
          <a:p>
            <a:pPr marL="400050" lvl="1" indent="0">
              <a:buNone/>
            </a:pPr>
            <a:r>
              <a:rPr lang="en-IE" dirty="0"/>
              <a:t>=    3 </a:t>
            </a:r>
            <a:r>
              <a:rPr lang="en-IE" dirty="0">
                <a:sym typeface="Symbol"/>
              </a:rPr>
              <a:t> </a:t>
            </a:r>
            <a:r>
              <a:rPr lang="en-IE" dirty="0"/>
              <a:t>N	(addition)</a:t>
            </a:r>
            <a:r>
              <a:rPr lang="en-US" dirty="0"/>
              <a:t> </a:t>
            </a:r>
          </a:p>
          <a:p>
            <a:pPr lvl="1"/>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38</a:t>
            </a:fld>
            <a:endParaRPr lang="en-US"/>
          </a:p>
        </p:txBody>
      </p:sp>
    </p:spTree>
    <p:extLst>
      <p:ext uri="{BB962C8B-B14F-4D97-AF65-F5344CB8AC3E}">
        <p14:creationId xmlns:p14="http://schemas.microsoft.com/office/powerpoint/2010/main" val="95651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a:t>
            </a:r>
          </a:p>
        </p:txBody>
      </p:sp>
      <p:sp>
        <p:nvSpPr>
          <p:cNvPr id="3" name="Content Placeholder 2"/>
          <p:cNvSpPr>
            <a:spLocks noGrp="1"/>
          </p:cNvSpPr>
          <p:nvPr>
            <p:ph idx="1"/>
          </p:nvPr>
        </p:nvSpPr>
        <p:spPr/>
        <p:txBody>
          <a:bodyPr>
            <a:normAutofit lnSpcReduction="10000"/>
          </a:bodyPr>
          <a:lstStyle/>
          <a:p>
            <a:r>
              <a:rPr lang="en-US" dirty="0"/>
              <a:t>Supply services to client users</a:t>
            </a:r>
          </a:p>
          <a:p>
            <a:pPr lvl="1"/>
            <a:r>
              <a:rPr lang="en-US" dirty="0"/>
              <a:t>There is a formal contract between client and supplier</a:t>
            </a:r>
          </a:p>
          <a:p>
            <a:r>
              <a:rPr lang="en-US" dirty="0"/>
              <a:t>User</a:t>
            </a:r>
          </a:p>
          <a:p>
            <a:pPr lvl="1"/>
            <a:r>
              <a:rPr lang="en-US" dirty="0"/>
              <a:t>A person,</a:t>
            </a:r>
          </a:p>
          <a:p>
            <a:pPr lvl="1"/>
            <a:r>
              <a:rPr lang="en-US" dirty="0"/>
              <a:t>Another program,</a:t>
            </a:r>
          </a:p>
          <a:p>
            <a:pPr lvl="1"/>
            <a:r>
              <a:rPr lang="en-US" dirty="0"/>
              <a:t>Another object</a:t>
            </a:r>
          </a:p>
          <a:p>
            <a:r>
              <a:rPr lang="en-US" dirty="0"/>
              <a:t>Programs must be:</a:t>
            </a:r>
          </a:p>
          <a:p>
            <a:pPr lvl="1"/>
            <a:r>
              <a:rPr lang="en-US" dirty="0"/>
              <a:t>Correct</a:t>
            </a:r>
          </a:p>
          <a:p>
            <a:pPr lvl="1"/>
            <a:r>
              <a:rPr lang="en-US" dirty="0"/>
              <a:t>Robust</a:t>
            </a:r>
          </a:p>
          <a:p>
            <a:pPr lvl="1"/>
            <a:r>
              <a:rPr lang="en-US" dirty="0"/>
              <a:t>Deliver results in a timely fashion</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spTree>
    <p:extLst>
      <p:ext uri="{BB962C8B-B14F-4D97-AF65-F5344CB8AC3E}">
        <p14:creationId xmlns:p14="http://schemas.microsoft.com/office/powerpoint/2010/main" val="13106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How to write an infinite sequence of a's with a finite piece of text?</a:t>
            </a:r>
          </a:p>
          <a:p>
            <a:pPr lvl="3"/>
            <a:endParaRPr lang="en-US" dirty="0"/>
          </a:p>
          <a:p>
            <a:pPr marL="457200" lvl="1" indent="0">
              <a:buNone/>
            </a:pPr>
            <a:r>
              <a:rPr lang="en-IE" dirty="0"/>
              <a:t>S	= aS </a:t>
            </a:r>
            <a:endParaRPr lang="en-US" dirty="0"/>
          </a:p>
          <a:p>
            <a:pPr marL="457200" lvl="1" indent="0">
              <a:buNone/>
            </a:pPr>
            <a:r>
              <a:rPr lang="en-US" dirty="0"/>
              <a:t>	</a:t>
            </a:r>
            <a:r>
              <a:rPr lang="en-IE" dirty="0"/>
              <a:t>= aaS </a:t>
            </a:r>
          </a:p>
          <a:p>
            <a:pPr marL="457200" lvl="1" indent="0">
              <a:buNone/>
            </a:pPr>
            <a:r>
              <a:rPr lang="en-IE" dirty="0"/>
              <a:t>        = aaaS </a:t>
            </a:r>
          </a:p>
          <a:p>
            <a:pPr marL="457200" lvl="1" indent="0">
              <a:buNone/>
            </a:pPr>
            <a:r>
              <a:rPr lang="en-IE" dirty="0"/>
              <a:t>        = aaaaS = …</a:t>
            </a:r>
            <a:endParaRPr lang="en-US" dirty="0"/>
          </a:p>
          <a:p>
            <a:r>
              <a:rPr lang="en-US" dirty="0"/>
              <a:t>The power of recursion lies in the possibility of defining infinite set of objects by a finite piece of text.</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39</a:t>
            </a:fld>
            <a:endParaRPr lang="en-US"/>
          </a:p>
        </p:txBody>
      </p:sp>
    </p:spTree>
    <p:extLst>
      <p:ext uri="{BB962C8B-B14F-4D97-AF65-F5344CB8AC3E}">
        <p14:creationId xmlns:p14="http://schemas.microsoft.com/office/powerpoint/2010/main" val="8028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Backus – Naur Form (BNF)</a:t>
            </a:r>
          </a:p>
        </p:txBody>
      </p:sp>
      <p:sp>
        <p:nvSpPr>
          <p:cNvPr id="3" name="Content Placeholder 2"/>
          <p:cNvSpPr>
            <a:spLocks noGrp="1"/>
          </p:cNvSpPr>
          <p:nvPr>
            <p:ph idx="1"/>
          </p:nvPr>
        </p:nvSpPr>
        <p:spPr/>
        <p:txBody>
          <a:bodyPr>
            <a:normAutofit/>
          </a:bodyPr>
          <a:lstStyle/>
          <a:p>
            <a:r>
              <a:rPr lang="en-IE" dirty="0"/>
              <a:t>System that provides a formal notation to specify the syntax of a formal language such as a programming language. </a:t>
            </a:r>
          </a:p>
          <a:p>
            <a:r>
              <a:rPr lang="en-IE" dirty="0"/>
              <a:t>The production rules defined in this notation can be used to determine the syntactic correctness of a block of code or a whole program. </a:t>
            </a:r>
            <a:endParaRPr lang="en-US" dirty="0"/>
          </a:p>
          <a:p>
            <a:r>
              <a:rPr lang="en-IE" dirty="0"/>
              <a:t>Notation consists of two types of terms called </a:t>
            </a:r>
            <a:r>
              <a:rPr lang="en-IE" b="1" dirty="0"/>
              <a:t>terminal</a:t>
            </a:r>
            <a:r>
              <a:rPr lang="en-IE" dirty="0"/>
              <a:t> and </a:t>
            </a:r>
            <a:r>
              <a:rPr lang="en-IE" b="1" dirty="0"/>
              <a:t>non-terminal</a:t>
            </a:r>
            <a:r>
              <a:rPr lang="en-IE" dirty="0"/>
              <a:t>. </a:t>
            </a:r>
          </a:p>
          <a:p>
            <a:r>
              <a:rPr lang="en-IE" dirty="0"/>
              <a:t>Rules are written in an equational style where non-terminals appear on the left hand side and terminals or non terminals on the right hand side. </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40</a:t>
            </a:fld>
            <a:endParaRPr lang="en-US"/>
          </a:p>
        </p:txBody>
      </p:sp>
    </p:spTree>
    <p:extLst>
      <p:ext uri="{BB962C8B-B14F-4D97-AF65-F5344CB8AC3E}">
        <p14:creationId xmlns:p14="http://schemas.microsoft.com/office/powerpoint/2010/main" val="7131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Backus – Naur Form (BNF)</a:t>
            </a:r>
          </a:p>
        </p:txBody>
      </p:sp>
      <p:sp>
        <p:nvSpPr>
          <p:cNvPr id="3" name="Content Placeholder 2"/>
          <p:cNvSpPr>
            <a:spLocks noGrp="1"/>
          </p:cNvSpPr>
          <p:nvPr>
            <p:ph idx="1"/>
          </p:nvPr>
        </p:nvSpPr>
        <p:spPr/>
        <p:txBody>
          <a:bodyPr>
            <a:normAutofit lnSpcReduction="10000"/>
          </a:bodyPr>
          <a:lstStyle/>
          <a:p>
            <a:r>
              <a:rPr lang="en-IE" dirty="0"/>
              <a:t>Every non-terminal symbol must appear on the left hand side of one syntactic equation.</a:t>
            </a:r>
            <a:r>
              <a:rPr lang="en-US" dirty="0"/>
              <a:t> </a:t>
            </a:r>
          </a:p>
          <a:p>
            <a:r>
              <a:rPr lang="en-US" dirty="0"/>
              <a:t>For example, we can define the non-terminal term </a:t>
            </a:r>
            <a:r>
              <a:rPr lang="en-US" b="1" dirty="0">
                <a:latin typeface="Fira Mono" charset="0"/>
                <a:ea typeface="Fira Mono" charset="0"/>
                <a:cs typeface="Fira Mono" charset="0"/>
              </a:rPr>
              <a:t>digit</a:t>
            </a:r>
            <a:r>
              <a:rPr lang="en-US" dirty="0"/>
              <a:t> in terms of terminal symbols as follows:</a:t>
            </a:r>
          </a:p>
          <a:p>
            <a:pPr marL="457200" lvl="1" indent="0">
              <a:buNone/>
            </a:pPr>
            <a:endParaRPr lang="en-IE" dirty="0"/>
          </a:p>
          <a:p>
            <a:pPr marL="457200" lvl="1" indent="0">
              <a:buNone/>
            </a:pPr>
            <a:r>
              <a:rPr lang="en-IE" dirty="0"/>
              <a:t>&lt;digit&gt; ::= 0 | 1 | 2 | 3 | 4 | 5 | 6 | 7 | 8 | 9</a:t>
            </a:r>
            <a:endParaRPr lang="en-US" dirty="0"/>
          </a:p>
          <a:p>
            <a:pPr lvl="1"/>
            <a:endParaRPr lang="en-US" dirty="0"/>
          </a:p>
          <a:p>
            <a:r>
              <a:rPr lang="en-US" dirty="0"/>
              <a:t>Use of recursive definition:</a:t>
            </a:r>
          </a:p>
          <a:p>
            <a:pPr lvl="4"/>
            <a:endParaRPr lang="en-US" dirty="0"/>
          </a:p>
          <a:p>
            <a:pPr marL="457200" lvl="1" indent="0">
              <a:buNone/>
            </a:pPr>
            <a:r>
              <a:rPr lang="en-IE" dirty="0"/>
              <a:t>&lt;unSignedInt&gt; ::= &lt;digit&gt; | &lt;unSignedInt&gt; &lt;digit&gt;</a:t>
            </a:r>
            <a:r>
              <a:rPr lang="en-US" dirty="0"/>
              <a:t> </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41</a:t>
            </a:fld>
            <a:endParaRPr lang="en-US"/>
          </a:p>
        </p:txBody>
      </p:sp>
    </p:spTree>
    <p:extLst>
      <p:ext uri="{BB962C8B-B14F-4D97-AF65-F5344CB8AC3E}">
        <p14:creationId xmlns:p14="http://schemas.microsoft.com/office/powerpoint/2010/main" val="12829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a:t>
            </a:r>
          </a:p>
        </p:txBody>
      </p:sp>
      <p:sp>
        <p:nvSpPr>
          <p:cNvPr id="3" name="Content Placeholder 2"/>
          <p:cNvSpPr>
            <a:spLocks noGrp="1"/>
          </p:cNvSpPr>
          <p:nvPr>
            <p:ph idx="1"/>
          </p:nvPr>
        </p:nvSpPr>
        <p:spPr/>
        <p:txBody>
          <a:bodyPr/>
          <a:lstStyle/>
          <a:p>
            <a:r>
              <a:rPr lang="en-US" dirty="0"/>
              <a:t>Example – show </a:t>
            </a:r>
            <a:r>
              <a:rPr lang="en-US" b="1" dirty="0"/>
              <a:t>256</a:t>
            </a:r>
            <a:r>
              <a:rPr lang="en-US" dirty="0"/>
              <a:t> is a valid unsigned integer:</a:t>
            </a:r>
          </a:p>
          <a:p>
            <a:pPr lvl="4"/>
            <a:endParaRPr lang="en-US" dirty="0"/>
          </a:p>
          <a:p>
            <a:pPr marL="457200" lvl="1" indent="0">
              <a:buNone/>
            </a:pPr>
            <a:r>
              <a:rPr lang="en-IE" b="1" dirty="0"/>
              <a:t>Definition</a:t>
            </a:r>
            <a:r>
              <a:rPr lang="en-IE" dirty="0"/>
              <a:t>: </a:t>
            </a:r>
          </a:p>
          <a:p>
            <a:pPr marL="457200" lvl="1" indent="0">
              <a:buNone/>
            </a:pPr>
            <a:r>
              <a:rPr lang="en-IE" dirty="0"/>
              <a:t>&lt;</a:t>
            </a:r>
            <a:r>
              <a:rPr lang="en-IE" dirty="0" err="1"/>
              <a:t>unSignedInt</a:t>
            </a:r>
            <a:r>
              <a:rPr lang="en-IE" dirty="0"/>
              <a:t>&gt; ::= &lt;digit&gt; | &lt;</a:t>
            </a:r>
            <a:r>
              <a:rPr lang="en-IE" dirty="0" err="1"/>
              <a:t>unSignedInt</a:t>
            </a:r>
            <a:r>
              <a:rPr lang="en-IE" dirty="0"/>
              <a:t>&gt; &lt;digit&gt;</a:t>
            </a:r>
            <a:r>
              <a:rPr lang="en-US" dirty="0"/>
              <a:t> </a:t>
            </a:r>
          </a:p>
          <a:p>
            <a:pPr marL="457200" lvl="1" indent="0">
              <a:buNone/>
            </a:pPr>
            <a:endParaRPr lang="en-IE" dirty="0"/>
          </a:p>
          <a:p>
            <a:pPr marL="457200" lvl="1" indent="0">
              <a:buNone/>
            </a:pPr>
            <a:r>
              <a:rPr lang="en-IE" dirty="0"/>
              <a:t>&lt;unSignedInt&gt; =&gt; &lt;unSignedInt&gt; &lt;digit&gt;	</a:t>
            </a:r>
            <a:endParaRPr lang="en-US" dirty="0"/>
          </a:p>
          <a:p>
            <a:pPr marL="457200" lvl="1" indent="0">
              <a:buNone/>
            </a:pPr>
            <a:r>
              <a:rPr lang="en-IE" dirty="0"/>
              <a:t>    =&gt; &lt;unSignedInt&gt;&lt;digit&gt; 6	</a:t>
            </a:r>
            <a:endParaRPr lang="en-US" dirty="0"/>
          </a:p>
          <a:p>
            <a:pPr marL="457200" lvl="1" indent="0">
              <a:buNone/>
            </a:pPr>
            <a:r>
              <a:rPr lang="en-IE" dirty="0"/>
              <a:t>    =&gt; &lt;digit&gt;56			</a:t>
            </a:r>
            <a:endParaRPr lang="en-US" dirty="0"/>
          </a:p>
          <a:p>
            <a:pPr marL="457200" lvl="1" indent="0">
              <a:buNone/>
            </a:pPr>
            <a:r>
              <a:rPr lang="en-IE" dirty="0"/>
              <a:t>    =&gt; 256</a:t>
            </a:r>
            <a:endParaRPr lang="en-US" dirty="0"/>
          </a:p>
          <a:p>
            <a:pPr lvl="1"/>
            <a:endParaRPr lang="en-US" dirty="0"/>
          </a:p>
          <a:p>
            <a:endParaRPr lang="en-US" dirty="0"/>
          </a:p>
          <a:p>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42</a:t>
            </a:fld>
            <a:endParaRPr lang="en-US"/>
          </a:p>
        </p:txBody>
      </p:sp>
    </p:spTree>
    <p:extLst>
      <p:ext uri="{BB962C8B-B14F-4D97-AF65-F5344CB8AC3E}">
        <p14:creationId xmlns:p14="http://schemas.microsoft.com/office/powerpoint/2010/main" val="183167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a:t>
            </a:r>
          </a:p>
        </p:txBody>
      </p:sp>
      <p:sp>
        <p:nvSpPr>
          <p:cNvPr id="3" name="Content Placeholder 2"/>
          <p:cNvSpPr>
            <a:spLocks noGrp="1"/>
          </p:cNvSpPr>
          <p:nvPr>
            <p:ph idx="1"/>
          </p:nvPr>
        </p:nvSpPr>
        <p:spPr/>
        <p:txBody>
          <a:bodyPr/>
          <a:lstStyle/>
          <a:p>
            <a:r>
              <a:rPr lang="en-US" dirty="0"/>
              <a:t>How to define an actual integer value having:</a:t>
            </a:r>
          </a:p>
          <a:p>
            <a:pPr lvl="1"/>
            <a:r>
              <a:rPr lang="en-US" dirty="0"/>
              <a:t>Sign – or +,</a:t>
            </a:r>
          </a:p>
          <a:p>
            <a:pPr lvl="1"/>
            <a:r>
              <a:rPr lang="en-US" dirty="0"/>
              <a:t>No leading zeros e.g. 000890 should be written as 890, and</a:t>
            </a:r>
          </a:p>
          <a:p>
            <a:pPr lvl="1"/>
            <a:r>
              <a:rPr lang="en-US" dirty="0"/>
              <a:t>Zero (0) is never preceded by a sign.</a:t>
            </a:r>
          </a:p>
          <a:p>
            <a:r>
              <a:rPr lang="en-US" dirty="0"/>
              <a:t>It's more complex, we will need to capture everything when defining different rules.</a:t>
            </a:r>
          </a:p>
          <a:p>
            <a:endParaRPr lang="en-US"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43</a:t>
            </a:fld>
            <a:endParaRPr lang="en-US"/>
          </a:p>
        </p:txBody>
      </p:sp>
    </p:spTree>
    <p:extLst>
      <p:ext uri="{BB962C8B-B14F-4D97-AF65-F5344CB8AC3E}">
        <p14:creationId xmlns:p14="http://schemas.microsoft.com/office/powerpoint/2010/main" val="7819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a:t>
            </a:r>
          </a:p>
        </p:txBody>
      </p:sp>
      <p:sp>
        <p:nvSpPr>
          <p:cNvPr id="3" name="Content Placeholder 2"/>
          <p:cNvSpPr>
            <a:spLocks noGrp="1"/>
          </p:cNvSpPr>
          <p:nvPr>
            <p:ph idx="1"/>
          </p:nvPr>
        </p:nvSpPr>
        <p:spPr/>
        <p:txBody>
          <a:bodyPr/>
          <a:lstStyle/>
          <a:p>
            <a:pPr marL="400050" lvl="1" indent="0">
              <a:buNone/>
            </a:pPr>
            <a:r>
              <a:rPr lang="en-IE" dirty="0"/>
              <a:t>&lt;integer&gt; ::= &lt;zero&gt; | &lt;signedInt&gt; |&lt;unsignedInt&gt;</a:t>
            </a:r>
            <a:endParaRPr lang="en-US" dirty="0"/>
          </a:p>
          <a:p>
            <a:pPr marL="400050" lvl="1" indent="0">
              <a:buNone/>
            </a:pPr>
            <a:r>
              <a:rPr lang="en-IE" dirty="0"/>
              <a:t>&lt;signedInt&gt; ::= &lt;sign&gt;&lt;unSignedInt&gt;</a:t>
            </a:r>
            <a:endParaRPr lang="en-US" dirty="0"/>
          </a:p>
          <a:p>
            <a:pPr marL="400050" lvl="1" indent="0">
              <a:buNone/>
            </a:pPr>
            <a:r>
              <a:rPr lang="en-IE" dirty="0"/>
              <a:t>&lt;unsignedInt&gt; ::= &lt;pDigit&gt; | &lt;pDigit&gt; &lt;allDigits&gt;</a:t>
            </a:r>
            <a:endParaRPr lang="en-US" dirty="0"/>
          </a:p>
          <a:p>
            <a:pPr marL="400050" lvl="1" indent="0">
              <a:buNone/>
            </a:pPr>
            <a:r>
              <a:rPr lang="en-IE" dirty="0"/>
              <a:t>&lt;alldigits&gt; ::= &lt;digit&gt; | &lt;digit&gt; &lt;allDigits&gt;</a:t>
            </a:r>
            <a:endParaRPr lang="en-US" dirty="0"/>
          </a:p>
          <a:p>
            <a:pPr marL="400050" lvl="1" indent="0">
              <a:buNone/>
            </a:pPr>
            <a:r>
              <a:rPr lang="en-IE" dirty="0"/>
              <a:t>&lt;pDigit&gt; ::= 1 | 2 | 3 | 4 | 5 | 6 | 7 | 8 | 9</a:t>
            </a:r>
            <a:endParaRPr lang="en-US" dirty="0"/>
          </a:p>
          <a:p>
            <a:pPr marL="400050" lvl="1" indent="0">
              <a:buNone/>
            </a:pPr>
            <a:r>
              <a:rPr lang="en-IE" dirty="0"/>
              <a:t>&lt;digit&gt; ::= &lt;zero&gt; | &lt;pDigit&gt;</a:t>
            </a:r>
            <a:endParaRPr lang="en-US" dirty="0"/>
          </a:p>
          <a:p>
            <a:pPr marL="400050" lvl="1" indent="0">
              <a:buNone/>
            </a:pPr>
            <a:r>
              <a:rPr lang="en-IE" dirty="0"/>
              <a:t>&lt;sign&gt; ::= + | -</a:t>
            </a: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44</a:t>
            </a:fld>
            <a:endParaRPr lang="en-US"/>
          </a:p>
        </p:txBody>
      </p:sp>
    </p:spTree>
    <p:extLst>
      <p:ext uri="{BB962C8B-B14F-4D97-AF65-F5344CB8AC3E}">
        <p14:creationId xmlns:p14="http://schemas.microsoft.com/office/powerpoint/2010/main" val="17433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Consider a programming language that has </a:t>
            </a:r>
            <a:r>
              <a:rPr lang="en-US" b="1" dirty="0"/>
              <a:t>no loops</a:t>
            </a:r>
            <a:r>
              <a:rPr lang="en-US" dirty="0"/>
              <a:t>!</a:t>
            </a:r>
          </a:p>
          <a:p>
            <a:r>
              <a:rPr lang="en-US" dirty="0"/>
              <a:t>Repetition has to be coded with recursive calls on a given function. </a:t>
            </a:r>
          </a:p>
          <a:p>
            <a:r>
              <a:rPr lang="en-US" dirty="0"/>
              <a:t>Each invocation of the function must make progress towards a terminating condition.</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45</a:t>
            </a:fld>
            <a:endParaRPr lang="en-US"/>
          </a:p>
        </p:txBody>
      </p:sp>
    </p:spTree>
    <p:extLst>
      <p:ext uri="{BB962C8B-B14F-4D97-AF65-F5344CB8AC3E}">
        <p14:creationId xmlns:p14="http://schemas.microsoft.com/office/powerpoint/2010/main" val="14435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Example – recursive function to compute factorial n:</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46</a:t>
            </a:fld>
            <a:endParaRPr lang="en-US"/>
          </a:p>
        </p:txBody>
      </p:sp>
      <p:sp>
        <p:nvSpPr>
          <p:cNvPr id="6" name="Rectangle 5"/>
          <p:cNvSpPr/>
          <p:nvPr/>
        </p:nvSpPr>
        <p:spPr>
          <a:xfrm>
            <a:off x="1148095" y="3894814"/>
            <a:ext cx="4035079" cy="1754326"/>
          </a:xfrm>
          <a:prstGeom prst="rect">
            <a:avLst/>
          </a:prstGeom>
        </p:spPr>
        <p:txBody>
          <a:bodyPr wrap="none">
            <a:spAutoFit/>
          </a:bodyPr>
          <a:lstStyle/>
          <a:p>
            <a:r>
              <a:rPr lang="en-IE" sz="1800" dirty="0">
                <a:latin typeface="Courier Prime" charset="0"/>
                <a:ea typeface="Courier Prime" charset="0"/>
                <a:cs typeface="Courier Prime" charset="0"/>
              </a:rPr>
              <a:t>static int fac(int n){</a:t>
            </a:r>
            <a:endParaRPr lang="en-US" sz="1800" dirty="0">
              <a:latin typeface="Courier Prime" charset="0"/>
              <a:ea typeface="Courier Prime" charset="0"/>
              <a:cs typeface="Courier Prime" charset="0"/>
            </a:endParaRPr>
          </a:p>
          <a:p>
            <a:r>
              <a:rPr lang="en-IE" sz="1800" dirty="0">
                <a:latin typeface="Courier Prime" charset="0"/>
                <a:ea typeface="Courier Prime" charset="0"/>
                <a:cs typeface="Courier Prime" charset="0"/>
              </a:rPr>
              <a:t>	if(n == 0)</a:t>
            </a:r>
            <a:endParaRPr lang="en-US" sz="1800" dirty="0">
              <a:latin typeface="Courier Prime" charset="0"/>
              <a:ea typeface="Courier Prime" charset="0"/>
              <a:cs typeface="Courier Prime" charset="0"/>
            </a:endParaRPr>
          </a:p>
          <a:p>
            <a:r>
              <a:rPr lang="en-US" sz="1800" dirty="0">
                <a:latin typeface="Courier Prime" charset="0"/>
                <a:ea typeface="Courier Prime" charset="0"/>
                <a:cs typeface="Courier Prime" charset="0"/>
              </a:rPr>
              <a:t>		</a:t>
            </a:r>
            <a:r>
              <a:rPr lang="en-IE" sz="1800" dirty="0">
                <a:latin typeface="Courier Prime" charset="0"/>
                <a:ea typeface="Courier Prime" charset="0"/>
                <a:cs typeface="Courier Prime" charset="0"/>
              </a:rPr>
              <a:t>return 1;</a:t>
            </a:r>
            <a:endParaRPr lang="en-US" sz="1800" dirty="0">
              <a:latin typeface="Courier Prime" charset="0"/>
              <a:ea typeface="Courier Prime" charset="0"/>
              <a:cs typeface="Courier Prime" charset="0"/>
            </a:endParaRPr>
          </a:p>
          <a:p>
            <a:r>
              <a:rPr lang="en-US" sz="1800" dirty="0">
                <a:latin typeface="Courier Prime" charset="0"/>
                <a:ea typeface="Courier Prime" charset="0"/>
                <a:cs typeface="Courier Prime" charset="0"/>
              </a:rPr>
              <a:t>	</a:t>
            </a:r>
            <a:r>
              <a:rPr lang="en-IE" sz="1800" dirty="0">
                <a:latin typeface="Courier Prime" charset="0"/>
                <a:ea typeface="Courier Prime" charset="0"/>
                <a:cs typeface="Courier Prime" charset="0"/>
              </a:rPr>
              <a:t>else</a:t>
            </a:r>
            <a:endParaRPr lang="en-US" sz="1800" dirty="0">
              <a:latin typeface="Courier Prime" charset="0"/>
              <a:ea typeface="Courier Prime" charset="0"/>
              <a:cs typeface="Courier Prime" charset="0"/>
            </a:endParaRPr>
          </a:p>
          <a:p>
            <a:r>
              <a:rPr lang="en-US" sz="1800" dirty="0">
                <a:latin typeface="Courier Prime" charset="0"/>
                <a:ea typeface="Courier Prime" charset="0"/>
                <a:cs typeface="Courier Prime" charset="0"/>
              </a:rPr>
              <a:t>		</a:t>
            </a:r>
            <a:r>
              <a:rPr lang="en-IE" sz="1800" dirty="0">
                <a:latin typeface="Courier Prime" charset="0"/>
                <a:ea typeface="Courier Prime" charset="0"/>
                <a:cs typeface="Courier Prime" charset="0"/>
              </a:rPr>
              <a:t>return(n*fac(n-1));</a:t>
            </a:r>
            <a:endParaRPr lang="en-US" sz="1800" dirty="0">
              <a:latin typeface="Courier Prime" charset="0"/>
              <a:ea typeface="Courier Prime" charset="0"/>
              <a:cs typeface="Courier Prime" charset="0"/>
            </a:endParaRPr>
          </a:p>
          <a:p>
            <a:r>
              <a:rPr lang="en-IE" sz="1800" dirty="0">
                <a:latin typeface="Courier Prime" charset="0"/>
                <a:ea typeface="Courier Prime" charset="0"/>
                <a:cs typeface="Courier Prime" charset="0"/>
              </a:rPr>
              <a:t>}</a:t>
            </a:r>
            <a:endParaRPr lang="en-US" sz="1800" dirty="0">
              <a:latin typeface="Courier Prime" charset="0"/>
              <a:ea typeface="Courier Prime" charset="0"/>
              <a:cs typeface="Courier Prime" charset="0"/>
            </a:endParaRPr>
          </a:p>
        </p:txBody>
      </p:sp>
      <p:pic>
        <p:nvPicPr>
          <p:cNvPr id="7" name="Content Placeholder 4"/>
          <p:cNvPicPr>
            <a:picLocks noChangeAspect="1"/>
          </p:cNvPicPr>
          <p:nvPr/>
        </p:nvPicPr>
        <p:blipFill rotWithShape="1">
          <a:blip r:embed="rId3"/>
          <a:srcRect t="-2556" b="-5391"/>
          <a:stretch/>
        </p:blipFill>
        <p:spPr>
          <a:xfrm>
            <a:off x="1119624" y="2281679"/>
            <a:ext cx="2821397" cy="928999"/>
          </a:xfrm>
          <a:prstGeom prst="rect">
            <a:avLst/>
          </a:prstGeom>
        </p:spPr>
      </p:pic>
    </p:spTree>
    <p:extLst>
      <p:ext uri="{BB962C8B-B14F-4D97-AF65-F5344CB8AC3E}">
        <p14:creationId xmlns:p14="http://schemas.microsoft.com/office/powerpoint/2010/main" val="16695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a:bodyPr>
          <a:lstStyle/>
          <a:p>
            <a:r>
              <a:rPr lang="en-US" dirty="0"/>
              <a:t>Example – recursive function to compute factorial </a:t>
            </a:r>
            <a:r>
              <a:rPr lang="en-US" b="1" dirty="0"/>
              <a:t>3</a:t>
            </a:r>
            <a:r>
              <a:rPr lang="en-US" dirty="0"/>
              <a:t>:</a:t>
            </a:r>
          </a:p>
          <a:p>
            <a:pPr marL="457200" lvl="1" indent="0">
              <a:buNone/>
            </a:pPr>
            <a:endParaRPr lang="en-US" dirty="0"/>
          </a:p>
          <a:p>
            <a:pPr marL="457200" lvl="1" indent="0">
              <a:buNone/>
            </a:pPr>
            <a:r>
              <a:rPr lang="en-IE" dirty="0"/>
              <a:t>fac(3)= return(3*fac(2))</a:t>
            </a:r>
            <a:endParaRPr lang="en-US" dirty="0"/>
          </a:p>
          <a:p>
            <a:pPr marL="457200" lvl="1" indent="0">
              <a:buNone/>
            </a:pPr>
            <a:r>
              <a:rPr lang="en-IE" dirty="0"/>
              <a:t>           = return(3*[return(2*fac(1))])</a:t>
            </a:r>
            <a:endParaRPr lang="en-US" dirty="0"/>
          </a:p>
          <a:p>
            <a:pPr marL="457200" lvl="1" indent="0">
              <a:buNone/>
            </a:pPr>
            <a:r>
              <a:rPr lang="en-IE" dirty="0"/>
              <a:t>           = return(3*[return(2*[return(1*fac(0))]])</a:t>
            </a:r>
            <a:endParaRPr lang="en-US" dirty="0"/>
          </a:p>
          <a:p>
            <a:pPr marL="457200" lvl="1" indent="0">
              <a:buNone/>
            </a:pPr>
            <a:r>
              <a:rPr lang="en-IE" dirty="0"/>
              <a:t>           = return(3*[return(2*[return(1*1)]])</a:t>
            </a:r>
            <a:endParaRPr lang="en-US" dirty="0"/>
          </a:p>
          <a:p>
            <a:pPr marL="457200" lvl="1" indent="0">
              <a:buNone/>
            </a:pPr>
            <a:r>
              <a:rPr lang="en-IE" dirty="0"/>
              <a:t>           = return(3*[return(2*1])</a:t>
            </a:r>
            <a:endParaRPr lang="en-US" dirty="0"/>
          </a:p>
          <a:p>
            <a:pPr marL="457200" lvl="1" indent="0">
              <a:buNone/>
            </a:pPr>
            <a:r>
              <a:rPr lang="en-IE" dirty="0"/>
              <a:t>           = return(3*2)</a:t>
            </a:r>
            <a:endParaRPr lang="en-US" dirty="0"/>
          </a:p>
          <a:p>
            <a:pPr marL="457200" lvl="1" indent="0">
              <a:buNone/>
            </a:pPr>
            <a:r>
              <a:rPr lang="en-IE" dirty="0"/>
              <a:t>           = 6</a:t>
            </a: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47</a:t>
            </a:fld>
            <a:endParaRPr lang="en-US"/>
          </a:p>
        </p:txBody>
      </p:sp>
    </p:spTree>
    <p:extLst>
      <p:ext uri="{BB962C8B-B14F-4D97-AF65-F5344CB8AC3E}">
        <p14:creationId xmlns:p14="http://schemas.microsoft.com/office/powerpoint/2010/main" val="14026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IE" dirty="0"/>
              <a:t>Write a recursive function that prints the decimal digits of a positive integer in words. </a:t>
            </a:r>
          </a:p>
          <a:p>
            <a:r>
              <a:rPr lang="en-IE" dirty="0"/>
              <a:t>For example:</a:t>
            </a:r>
          </a:p>
          <a:p>
            <a:pPr lvl="3"/>
            <a:endParaRPr lang="en-IE" dirty="0"/>
          </a:p>
          <a:p>
            <a:pPr marL="457200" lvl="1" indent="0">
              <a:buNone/>
            </a:pPr>
            <a:r>
              <a:rPr lang="en-IE" dirty="0"/>
              <a:t>putDigits(209)</a:t>
            </a:r>
          </a:p>
          <a:p>
            <a:pPr marL="457200" lvl="1" indent="0">
              <a:buNone/>
            </a:pPr>
            <a:r>
              <a:rPr lang="en-IE" dirty="0"/>
              <a:t>Output: two zero nine</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48</a:t>
            </a:fld>
            <a:endParaRPr lang="en-US"/>
          </a:p>
        </p:txBody>
      </p:sp>
    </p:spTree>
    <p:extLst>
      <p:ext uri="{BB962C8B-B14F-4D97-AF65-F5344CB8AC3E}">
        <p14:creationId xmlns:p14="http://schemas.microsoft.com/office/powerpoint/2010/main" val="165019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Role of Computing Systems</a:t>
            </a:r>
          </a:p>
        </p:txBody>
      </p:sp>
      <p:sp>
        <p:nvSpPr>
          <p:cNvPr id="3" name="Content Placeholder 2"/>
          <p:cNvSpPr>
            <a:spLocks noGrp="1"/>
          </p:cNvSpPr>
          <p:nvPr>
            <p:ph idx="1"/>
          </p:nvPr>
        </p:nvSpPr>
        <p:spPr/>
        <p:txBody>
          <a:bodyPr>
            <a:normAutofit/>
          </a:bodyPr>
          <a:lstStyle/>
          <a:p>
            <a:r>
              <a:rPr lang="en-US" dirty="0"/>
              <a:t>A number of examples exist in:</a:t>
            </a:r>
          </a:p>
          <a:p>
            <a:pPr lvl="1"/>
            <a:r>
              <a:rPr lang="en-US" dirty="0"/>
              <a:t>Hospitals</a:t>
            </a:r>
          </a:p>
          <a:p>
            <a:pPr lvl="1"/>
            <a:r>
              <a:rPr lang="en-US" dirty="0"/>
              <a:t>Aviation</a:t>
            </a:r>
          </a:p>
          <a:p>
            <a:pPr lvl="1"/>
            <a:r>
              <a:rPr lang="en-US" dirty="0"/>
              <a:t>Transport Services</a:t>
            </a:r>
          </a:p>
          <a:p>
            <a:pPr lvl="1"/>
            <a:r>
              <a:rPr lang="en-US" dirty="0"/>
              <a:t>Weather Reporting</a:t>
            </a:r>
          </a:p>
          <a:p>
            <a:pPr lvl="1"/>
            <a:r>
              <a:rPr lang="en-US" dirty="0"/>
              <a:t>Nuclear Reactors, etc.</a:t>
            </a:r>
          </a:p>
          <a:p>
            <a:r>
              <a:rPr lang="en-US" dirty="0"/>
              <a:t>Critical Systems must meet deadlines</a:t>
            </a:r>
          </a:p>
          <a:p>
            <a:r>
              <a:rPr lang="en-US" dirty="0"/>
              <a:t>Must provide results in optimum time-frames</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a:p>
        </p:txBody>
      </p:sp>
    </p:spTree>
    <p:extLst>
      <p:ext uri="{BB962C8B-B14F-4D97-AF65-F5344CB8AC3E}">
        <p14:creationId xmlns:p14="http://schemas.microsoft.com/office/powerpoint/2010/main" val="215991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a:bodyPr>
          <a:lstStyle/>
          <a:p>
            <a:pPr marL="400050" lvl="1" indent="0">
              <a:buNone/>
            </a:pPr>
            <a:r>
              <a:rPr lang="en-IE" sz="2600" dirty="0">
                <a:latin typeface="Fira Sans" charset="0"/>
                <a:ea typeface="Fira Sans" charset="0"/>
                <a:cs typeface="Fira Sans" charset="0"/>
              </a:rPr>
              <a:t>Print the decimal digits of a positive integer in words. </a:t>
            </a:r>
          </a:p>
          <a:p>
            <a:pPr marL="400050" lvl="1" indent="0">
              <a:buNone/>
            </a:pPr>
            <a:endParaRPr lang="en-IE"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49</a:t>
            </a:fld>
            <a:endParaRPr lang="en-US"/>
          </a:p>
        </p:txBody>
      </p:sp>
      <p:sp>
        <p:nvSpPr>
          <p:cNvPr id="6" name="Rectangle 5"/>
          <p:cNvSpPr/>
          <p:nvPr/>
        </p:nvSpPr>
        <p:spPr>
          <a:xfrm>
            <a:off x="1084300" y="2023484"/>
            <a:ext cx="7215437" cy="3970318"/>
          </a:xfrm>
          <a:prstGeom prst="rect">
            <a:avLst/>
          </a:prstGeom>
        </p:spPr>
        <p:txBody>
          <a:bodyPr wrap="none">
            <a:spAutoFit/>
          </a:bodyPr>
          <a:lstStyle/>
          <a:p>
            <a:r>
              <a:rPr lang="en-US" sz="1800" dirty="0">
                <a:latin typeface="Courier Prime" charset="0"/>
                <a:ea typeface="Courier Prime" charset="0"/>
                <a:cs typeface="Courier Prime" charset="0"/>
              </a:rPr>
              <a:t>static void </a:t>
            </a:r>
            <a:r>
              <a:rPr lang="en-US" sz="1800" dirty="0" err="1">
                <a:latin typeface="Courier Prime" charset="0"/>
                <a:ea typeface="Courier Prime" charset="0"/>
                <a:cs typeface="Courier Prime" charset="0"/>
              </a:rPr>
              <a:t>putDigits</a:t>
            </a:r>
            <a:r>
              <a:rPr lang="en-US" sz="1800" dirty="0">
                <a:latin typeface="Courier Prime" charset="0"/>
                <a:ea typeface="Courier Prime" charset="0"/>
                <a:cs typeface="Courier Prime" charset="0"/>
              </a:rPr>
              <a:t>(</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 //assume n &gt; 0</a:t>
            </a:r>
          </a:p>
          <a:p>
            <a:r>
              <a:rPr lang="en-US" sz="1800" dirty="0">
                <a:latin typeface="Courier Prime" charset="0"/>
                <a:ea typeface="Courier Prime" charset="0"/>
                <a:cs typeface="Courier Prime" charset="0"/>
              </a:rPr>
              <a:t>	if(n &gt; 0){</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putDigits</a:t>
            </a:r>
            <a:r>
              <a:rPr lang="en-US" sz="1800" dirty="0">
                <a:latin typeface="Courier Prime" charset="0"/>
                <a:ea typeface="Courier Prime" charset="0"/>
                <a:cs typeface="Courier Prime" charset="0"/>
              </a:rPr>
              <a:t>(n/10);</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printWord</a:t>
            </a:r>
            <a:r>
              <a:rPr lang="en-US" sz="1800" dirty="0">
                <a:latin typeface="Courier Prime" charset="0"/>
                <a:ea typeface="Courier Prime" charset="0"/>
                <a:cs typeface="Courier Prime" charset="0"/>
              </a:rPr>
              <a:t>(n%10);</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a:t>
            </a:r>
          </a:p>
          <a:p>
            <a:endParaRPr lang="en-US" sz="1800" dirty="0">
              <a:latin typeface="Courier Prime" charset="0"/>
              <a:ea typeface="Courier Prime" charset="0"/>
              <a:cs typeface="Courier Prime" charset="0"/>
            </a:endParaRPr>
          </a:p>
          <a:p>
            <a:r>
              <a:rPr lang="en-US" sz="1800" dirty="0">
                <a:latin typeface="Courier Prime" charset="0"/>
                <a:ea typeface="Courier Prime" charset="0"/>
                <a:cs typeface="Courier Prime" charset="0"/>
              </a:rPr>
              <a:t>static void </a:t>
            </a:r>
            <a:r>
              <a:rPr lang="en-US" sz="1800" dirty="0" err="1">
                <a:latin typeface="Courier Prime" charset="0"/>
                <a:ea typeface="Courier Prime" charset="0"/>
                <a:cs typeface="Courier Prime" charset="0"/>
              </a:rPr>
              <a:t>printWord</a:t>
            </a:r>
            <a:r>
              <a:rPr lang="en-US" sz="1800" dirty="0">
                <a:latin typeface="Courier Prime" charset="0"/>
                <a:ea typeface="Courier Prime" charset="0"/>
                <a:cs typeface="Courier Prime" charset="0"/>
              </a:rPr>
              <a:t>(</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k){</a:t>
            </a:r>
          </a:p>
          <a:p>
            <a:r>
              <a:rPr lang="en-US" sz="1800" dirty="0">
                <a:latin typeface="Courier Prime" charset="0"/>
                <a:ea typeface="Courier Prime" charset="0"/>
                <a:cs typeface="Courier Prime" charset="0"/>
              </a:rPr>
              <a:t>	String[] words = {"</a:t>
            </a:r>
            <a:r>
              <a:rPr lang="en-US" sz="1800" dirty="0" err="1">
                <a:latin typeface="Courier Prime" charset="0"/>
                <a:ea typeface="Courier Prime" charset="0"/>
                <a:cs typeface="Courier Prime" charset="0"/>
              </a:rPr>
              <a:t>zero","one","two","three</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four","five","six","seven</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eight","nine</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System.out.print</a:t>
            </a:r>
            <a:r>
              <a:rPr lang="en-US" sz="1800" dirty="0">
                <a:latin typeface="Courier Prime" charset="0"/>
                <a:ea typeface="Courier Prime" charset="0"/>
                <a:cs typeface="Courier Prime" charset="0"/>
              </a:rPr>
              <a:t>(words[k]+" ");</a:t>
            </a:r>
          </a:p>
          <a:p>
            <a:r>
              <a:rPr lang="en-US" sz="1800" dirty="0">
                <a:latin typeface="Courier Prime" charset="0"/>
                <a:ea typeface="Courier Prime" charset="0"/>
                <a:cs typeface="Courier Prime" charset="0"/>
              </a:rPr>
              <a:t>}</a:t>
            </a:r>
          </a:p>
        </p:txBody>
      </p:sp>
    </p:spTree>
    <p:extLst>
      <p:ext uri="{BB962C8B-B14F-4D97-AF65-F5344CB8AC3E}">
        <p14:creationId xmlns:p14="http://schemas.microsoft.com/office/powerpoint/2010/main" val="11280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Fibonacci numbers:</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50</a:t>
            </a:fld>
            <a:endParaRPr lang="en-US"/>
          </a:p>
        </p:txBody>
      </p:sp>
      <p:pic>
        <p:nvPicPr>
          <p:cNvPr id="6" name="Content Placeholder 3"/>
          <p:cNvPicPr>
            <a:picLocks noChangeAspect="1"/>
          </p:cNvPicPr>
          <p:nvPr/>
        </p:nvPicPr>
        <p:blipFill rotWithShape="1">
          <a:blip r:embed="rId3"/>
          <a:srcRect t="-3920" b="-5097"/>
          <a:stretch/>
        </p:blipFill>
        <p:spPr>
          <a:xfrm>
            <a:off x="1025889" y="2180070"/>
            <a:ext cx="4261601" cy="1227667"/>
          </a:xfrm>
          <a:prstGeom prst="rect">
            <a:avLst/>
          </a:prstGeom>
        </p:spPr>
      </p:pic>
    </p:spTree>
    <p:extLst>
      <p:ext uri="{BB962C8B-B14F-4D97-AF65-F5344CB8AC3E}">
        <p14:creationId xmlns:p14="http://schemas.microsoft.com/office/powerpoint/2010/main" val="1817881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Fibonacci numbers:</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51</a:t>
            </a:fld>
            <a:endParaRPr lang="en-US"/>
          </a:p>
        </p:txBody>
      </p:sp>
      <p:sp>
        <p:nvSpPr>
          <p:cNvPr id="6" name="Rectangle 5"/>
          <p:cNvSpPr/>
          <p:nvPr/>
        </p:nvSpPr>
        <p:spPr>
          <a:xfrm>
            <a:off x="1084300" y="2023484"/>
            <a:ext cx="5275803" cy="2308324"/>
          </a:xfrm>
          <a:prstGeom prst="rect">
            <a:avLst/>
          </a:prstGeom>
        </p:spPr>
        <p:txBody>
          <a:bodyPr wrap="none">
            <a:spAutoFit/>
          </a:bodyPr>
          <a:lstStyle/>
          <a:p>
            <a:r>
              <a:rPr lang="en-US" sz="1800" dirty="0">
                <a:latin typeface="Courier Prime" charset="0"/>
                <a:ea typeface="Courier Prime" charset="0"/>
                <a:cs typeface="Courier Prime" charset="0"/>
              </a:rPr>
              <a:t>static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fib(</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a:t>
            </a:r>
          </a:p>
          <a:p>
            <a:r>
              <a:rPr lang="en-US" sz="1800" dirty="0">
                <a:latin typeface="Courier Prime" charset="0"/>
                <a:ea typeface="Courier Prime" charset="0"/>
                <a:cs typeface="Courier Prime" charset="0"/>
              </a:rPr>
              <a:t>	if(n == 0)</a:t>
            </a:r>
          </a:p>
          <a:p>
            <a:r>
              <a:rPr lang="en-US" sz="1800" dirty="0">
                <a:latin typeface="Courier Prime" charset="0"/>
                <a:ea typeface="Courier Prime" charset="0"/>
                <a:cs typeface="Courier Prime" charset="0"/>
              </a:rPr>
              <a:t>		return 1;</a:t>
            </a:r>
          </a:p>
          <a:p>
            <a:r>
              <a:rPr lang="en-US" sz="1800" dirty="0">
                <a:latin typeface="Courier Prime" charset="0"/>
                <a:ea typeface="Courier Prime" charset="0"/>
                <a:cs typeface="Courier Prime" charset="0"/>
              </a:rPr>
              <a:t>	else if(n == 1)</a:t>
            </a:r>
          </a:p>
          <a:p>
            <a:r>
              <a:rPr lang="en-US" sz="1800" dirty="0">
                <a:latin typeface="Courier Prime" charset="0"/>
                <a:ea typeface="Courier Prime" charset="0"/>
                <a:cs typeface="Courier Prime" charset="0"/>
              </a:rPr>
              <a:t>		return 1;</a:t>
            </a:r>
          </a:p>
          <a:p>
            <a:r>
              <a:rPr lang="en-US" sz="1800" dirty="0">
                <a:latin typeface="Courier Prime" charset="0"/>
                <a:ea typeface="Courier Prime" charset="0"/>
                <a:cs typeface="Courier Prime" charset="0"/>
              </a:rPr>
              <a:t>	else</a:t>
            </a:r>
          </a:p>
          <a:p>
            <a:r>
              <a:rPr lang="en-US" sz="1800" dirty="0">
                <a:latin typeface="Courier Prime" charset="0"/>
                <a:ea typeface="Courier Prime" charset="0"/>
                <a:cs typeface="Courier Prime" charset="0"/>
              </a:rPr>
              <a:t>		return(fib(n-1) + fib(n-2));</a:t>
            </a:r>
          </a:p>
          <a:p>
            <a:r>
              <a:rPr lang="en-US" sz="1800" dirty="0">
                <a:latin typeface="Courier Prime" charset="0"/>
                <a:ea typeface="Courier Prime" charset="0"/>
                <a:cs typeface="Courier Prime" charset="0"/>
              </a:rPr>
              <a:t>}</a:t>
            </a:r>
          </a:p>
        </p:txBody>
      </p:sp>
    </p:spTree>
    <p:extLst>
      <p:ext uri="{BB962C8B-B14F-4D97-AF65-F5344CB8AC3E}">
        <p14:creationId xmlns:p14="http://schemas.microsoft.com/office/powerpoint/2010/main" val="125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Listing files in a directory.</a:t>
            </a:r>
          </a:p>
          <a:p>
            <a:r>
              <a:rPr lang="en-IE" dirty="0"/>
              <a:t>Write a function that lists the names of all files in a folder including its subfolders.</a:t>
            </a:r>
            <a:endParaRPr lang="en-US" dirty="0"/>
          </a:p>
          <a:p>
            <a:r>
              <a:rPr lang="en-US" dirty="0"/>
              <a:t>Use File class in Java package </a:t>
            </a:r>
            <a:r>
              <a:rPr lang="en-US" b="1" dirty="0" err="1"/>
              <a:t>java.io</a:t>
            </a:r>
            <a:endParaRPr lang="en-US" b="1" dirty="0">
              <a:latin typeface="Comic Sans MS"/>
              <a:cs typeface="Comic Sans MS"/>
            </a:endParaRP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52</a:t>
            </a:fld>
            <a:endParaRPr lang="en-US"/>
          </a:p>
        </p:txBody>
      </p:sp>
    </p:spTree>
    <p:extLst>
      <p:ext uri="{BB962C8B-B14F-4D97-AF65-F5344CB8AC3E}">
        <p14:creationId xmlns:p14="http://schemas.microsoft.com/office/powerpoint/2010/main" val="96805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US" dirty="0"/>
              <a:t>Listing files in a directory:</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22389327"/>
              </p:ext>
            </p:extLst>
          </p:nvPr>
        </p:nvGraphicFramePr>
        <p:xfrm>
          <a:off x="785333" y="2228543"/>
          <a:ext cx="5891913" cy="3196073"/>
        </p:xfrm>
        <a:graphic>
          <a:graphicData uri="http://schemas.openxmlformats.org/presentationml/2006/ole">
            <mc:AlternateContent xmlns:mc="http://schemas.openxmlformats.org/markup-compatibility/2006">
              <mc:Choice xmlns:v="urn:schemas-microsoft-com:vml" Requires="v">
                <p:oleObj spid="_x0000_s1322" name="Document" r:id="rId3" imgW="5879884" imgH="3200282" progId="Word.Document.12">
                  <p:embed/>
                </p:oleObj>
              </mc:Choice>
              <mc:Fallback>
                <p:oleObj name="Document" r:id="rId3" imgW="5879884" imgH="3200282"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33" y="2228543"/>
                        <a:ext cx="5891913" cy="3196073"/>
                      </a:xfrm>
                      <a:prstGeom prst="rect">
                        <a:avLst/>
                      </a:prstGeom>
                      <a:noFill/>
                      <a:extLst/>
                    </p:spPr>
                  </p:pic>
                </p:oleObj>
              </mc:Fallback>
            </mc:AlternateContent>
          </a:graphicData>
        </a:graphic>
      </p:graphicFrame>
    </p:spTree>
    <p:extLst>
      <p:ext uri="{BB962C8B-B14F-4D97-AF65-F5344CB8AC3E}">
        <p14:creationId xmlns:p14="http://schemas.microsoft.com/office/powerpoint/2010/main" val="797771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pPr marL="342882" lvl="1" indent="-342882">
              <a:spcBef>
                <a:spcPts val="2400"/>
              </a:spcBef>
              <a:buFont typeface="Arial"/>
              <a:buChar char="•"/>
            </a:pPr>
            <a:r>
              <a:rPr lang="en-US" sz="2600" dirty="0">
                <a:latin typeface="Fira Sans" charset="0"/>
                <a:ea typeface="Fira Sans" charset="0"/>
                <a:cs typeface="Fira Sans" charset="0"/>
              </a:rPr>
              <a:t>Listing files in a directory:</a:t>
            </a:r>
          </a:p>
          <a:p>
            <a:pPr marL="400050" lvl="1" indent="0">
              <a:buNone/>
            </a:pPr>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54</a:t>
            </a:fld>
            <a:endParaRPr lang="en-US"/>
          </a:p>
        </p:txBody>
      </p:sp>
      <p:sp>
        <p:nvSpPr>
          <p:cNvPr id="6" name="Rectangle 5"/>
          <p:cNvSpPr/>
          <p:nvPr/>
        </p:nvSpPr>
        <p:spPr>
          <a:xfrm>
            <a:off x="1084300" y="2023484"/>
            <a:ext cx="7683514" cy="3139321"/>
          </a:xfrm>
          <a:prstGeom prst="rect">
            <a:avLst/>
          </a:prstGeom>
        </p:spPr>
        <p:txBody>
          <a:bodyPr wrap="none">
            <a:spAutoFit/>
          </a:bodyPr>
          <a:lstStyle/>
          <a:p>
            <a:r>
              <a:rPr lang="en-US" sz="1800" dirty="0">
                <a:latin typeface="Courier Prime" charset="0"/>
                <a:ea typeface="Courier Prime" charset="0"/>
                <a:cs typeface="Courier Prime" charset="0"/>
              </a:rPr>
              <a:t>static void </a:t>
            </a:r>
            <a:r>
              <a:rPr lang="en-US" sz="1800" dirty="0" err="1">
                <a:latin typeface="Courier Prime" charset="0"/>
                <a:ea typeface="Courier Prime" charset="0"/>
                <a:cs typeface="Courier Prime" charset="0"/>
              </a:rPr>
              <a:t>listFiles</a:t>
            </a:r>
            <a:r>
              <a:rPr lang="en-US" sz="1800" dirty="0">
                <a:latin typeface="Courier Prime" charset="0"/>
                <a:ea typeface="Courier Prime" charset="0"/>
                <a:cs typeface="Courier Prime" charset="0"/>
              </a:rPr>
              <a:t>(File </a:t>
            </a:r>
            <a:r>
              <a:rPr lang="en-US" sz="1800" dirty="0" err="1">
                <a:latin typeface="Courier Prime" charset="0"/>
                <a:ea typeface="Courier Prime" charset="0"/>
                <a:cs typeface="Courier Prime" charset="0"/>
              </a:rPr>
              <a:t>dir</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File files[] = </a:t>
            </a:r>
            <a:r>
              <a:rPr lang="en-US" sz="1800" dirty="0" err="1">
                <a:latin typeface="Courier Prime" charset="0"/>
                <a:ea typeface="Courier Prime" charset="0"/>
                <a:cs typeface="Courier Prime" charset="0"/>
              </a:rPr>
              <a:t>dir.listFiles</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if(files != null){</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		for(File f : files)</a:t>
            </a:r>
          </a:p>
          <a:p>
            <a:r>
              <a:rPr lang="en-US" sz="1800" dirty="0">
                <a:latin typeface="Courier Prime" charset="0"/>
                <a:ea typeface="Courier Prime" charset="0"/>
                <a:cs typeface="Courier Prime" charset="0"/>
              </a:rPr>
              <a:t>    			if(</a:t>
            </a:r>
            <a:r>
              <a:rPr lang="en-US" sz="1800" dirty="0" err="1">
                <a:latin typeface="Courier Prime" charset="0"/>
                <a:ea typeface="Courier Prime" charset="0"/>
                <a:cs typeface="Courier Prime" charset="0"/>
              </a:rPr>
              <a:t>f.isDirectory</a:t>
            </a:r>
            <a:r>
              <a:rPr lang="en-US" sz="1800" dirty="0">
                <a:latin typeface="Courier Prime" charset="0"/>
                <a:ea typeface="Courier Prime" charset="0"/>
                <a:cs typeface="Courier Prime" charset="0"/>
              </a:rPr>
              <a:t>()) //recursive call here</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listFiles</a:t>
            </a:r>
            <a:r>
              <a:rPr lang="en-US" sz="1800" dirty="0">
                <a:latin typeface="Courier Prime" charset="0"/>
                <a:ea typeface="Courier Prime" charset="0"/>
                <a:cs typeface="Courier Prime" charset="0"/>
              </a:rPr>
              <a:t>(f);</a:t>
            </a:r>
          </a:p>
          <a:p>
            <a:r>
              <a:rPr lang="en-US" sz="1800" dirty="0">
                <a:latin typeface="Courier Prime" charset="0"/>
                <a:ea typeface="Courier Prime" charset="0"/>
                <a:cs typeface="Courier Prime" charset="0"/>
              </a:rPr>
              <a:t>    			else //print name of file</a:t>
            </a:r>
          </a:p>
          <a:p>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System.out.println</a:t>
            </a:r>
            <a:r>
              <a:rPr lang="en-US" sz="1800" dirty="0">
                <a:latin typeface="Courier Prime" charset="0"/>
                <a:ea typeface="Courier Prime" charset="0"/>
                <a:cs typeface="Courier Prime" charset="0"/>
              </a:rPr>
              <a:t>(</a:t>
            </a:r>
            <a:r>
              <a:rPr lang="en-US" sz="1800" dirty="0" err="1">
                <a:latin typeface="Courier Prime" charset="0"/>
                <a:ea typeface="Courier Prime" charset="0"/>
                <a:cs typeface="Courier Prime" charset="0"/>
              </a:rPr>
              <a:t>f.getName</a:t>
            </a:r>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a:t>
            </a:r>
          </a:p>
        </p:txBody>
      </p:sp>
    </p:spTree>
    <p:extLst>
      <p:ext uri="{BB962C8B-B14F-4D97-AF65-F5344CB8AC3E}">
        <p14:creationId xmlns:p14="http://schemas.microsoft.com/office/powerpoint/2010/main" val="140820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a:bodyPr>
          <a:lstStyle/>
          <a:p>
            <a:r>
              <a:rPr lang="en-US" dirty="0"/>
              <a:t>Recursion over sequences.</a:t>
            </a:r>
          </a:p>
          <a:p>
            <a:r>
              <a:rPr lang="en-IE" dirty="0"/>
              <a:t>Given an int array of N values write recursive functions to:</a:t>
            </a:r>
            <a:endParaRPr lang="en-US" dirty="0"/>
          </a:p>
          <a:p>
            <a:pPr lvl="1"/>
            <a:r>
              <a:rPr lang="en-US" dirty="0"/>
              <a:t>Compute the sum of the values in the array;</a:t>
            </a:r>
          </a:p>
          <a:p>
            <a:pPr lvl="1"/>
            <a:r>
              <a:rPr lang="en-US" dirty="0"/>
              <a:t>Linearly search the array for a given value x.</a:t>
            </a:r>
          </a:p>
          <a:p>
            <a:pPr lvl="1"/>
            <a:endParaRPr lang="en-US" dirty="0"/>
          </a:p>
          <a:p>
            <a:pPr lvl="1"/>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55</a:t>
            </a:fld>
            <a:endParaRPr lang="en-US"/>
          </a:p>
        </p:txBody>
      </p:sp>
      <p:sp>
        <p:nvSpPr>
          <p:cNvPr id="6" name="Rectangle 5"/>
          <p:cNvSpPr/>
          <p:nvPr/>
        </p:nvSpPr>
        <p:spPr>
          <a:xfrm>
            <a:off x="1084300" y="3724690"/>
            <a:ext cx="5000087" cy="2031325"/>
          </a:xfrm>
          <a:prstGeom prst="rect">
            <a:avLst/>
          </a:prstGeom>
        </p:spPr>
        <p:txBody>
          <a:bodyPr wrap="none">
            <a:spAutoFit/>
          </a:bodyPr>
          <a:lstStyle/>
          <a:p>
            <a:r>
              <a:rPr lang="en-US" sz="1800" dirty="0">
                <a:latin typeface="Courier Prime" charset="0"/>
                <a:ea typeface="Courier Prime" charset="0"/>
                <a:cs typeface="Courier Prime" charset="0"/>
              </a:rPr>
              <a:t>static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sum(</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f[],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a:t>
            </a:r>
          </a:p>
          <a:p>
            <a:r>
              <a:rPr lang="en-US" sz="1800" dirty="0">
                <a:latin typeface="Courier Prime" charset="0"/>
                <a:ea typeface="Courier Prime" charset="0"/>
                <a:cs typeface="Courier Prime" charset="0"/>
              </a:rPr>
              <a:t>	if(n == </a:t>
            </a:r>
            <a:r>
              <a:rPr lang="en-US" sz="1800" dirty="0" err="1">
                <a:latin typeface="Courier Prime" charset="0"/>
                <a:ea typeface="Courier Prime" charset="0"/>
                <a:cs typeface="Courier Prime" charset="0"/>
              </a:rPr>
              <a:t>f.length</a:t>
            </a:r>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		return 0;</a:t>
            </a:r>
          </a:p>
          <a:p>
            <a:r>
              <a:rPr lang="en-US" sz="1800" dirty="0">
                <a:latin typeface="Courier Prime" charset="0"/>
                <a:ea typeface="Courier Prime" charset="0"/>
                <a:cs typeface="Courier Prime" charset="0"/>
              </a:rPr>
              <a:t>	}else{ </a:t>
            </a:r>
          </a:p>
          <a:p>
            <a:r>
              <a:rPr lang="en-US" sz="1800" dirty="0">
                <a:latin typeface="Courier Prime" charset="0"/>
                <a:ea typeface="Courier Prime" charset="0"/>
                <a:cs typeface="Courier Prime" charset="0"/>
              </a:rPr>
              <a:t>		return(f[n] + sum(f,n+1));</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a:t>
            </a:r>
          </a:p>
        </p:txBody>
      </p:sp>
    </p:spTree>
    <p:extLst>
      <p:ext uri="{BB962C8B-B14F-4D97-AF65-F5344CB8AC3E}">
        <p14:creationId xmlns:p14="http://schemas.microsoft.com/office/powerpoint/2010/main" val="21242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a:bodyPr>
          <a:lstStyle/>
          <a:p>
            <a:r>
              <a:rPr lang="en-US" dirty="0"/>
              <a:t>Example – Compute the sum of the values in the array:</a:t>
            </a:r>
          </a:p>
          <a:p>
            <a:pPr lvl="2"/>
            <a:endParaRPr lang="en-US" dirty="0"/>
          </a:p>
          <a:p>
            <a:pPr marL="400050" lvl="1" indent="0">
              <a:buNone/>
            </a:pPr>
            <a:r>
              <a:rPr lang="en-IE" dirty="0"/>
              <a:t>int f[] ={2,4,7}</a:t>
            </a:r>
          </a:p>
          <a:p>
            <a:pPr marL="400050" lvl="1" indent="0">
              <a:buNone/>
            </a:pPr>
            <a:r>
              <a:rPr lang="en-IE" dirty="0"/>
              <a:t>sum(f,0) 	= return(2 + sum(f,1))</a:t>
            </a:r>
          </a:p>
          <a:p>
            <a:pPr marL="400050" lvl="1" indent="0">
              <a:buNone/>
            </a:pPr>
            <a:r>
              <a:rPr lang="en-IE" dirty="0"/>
              <a:t>				= return(2 + return(4 + sum(f,2)))</a:t>
            </a:r>
          </a:p>
          <a:p>
            <a:pPr marL="400050" lvl="1" indent="0">
              <a:buNone/>
            </a:pPr>
            <a:r>
              <a:rPr lang="en-IE" dirty="0"/>
              <a:t>				= return(2 + return(4 + return(7 + sum(f,3))))</a:t>
            </a:r>
          </a:p>
          <a:p>
            <a:pPr marL="400050" lvl="1" indent="0">
              <a:buNone/>
            </a:pPr>
            <a:r>
              <a:rPr lang="en-IE" dirty="0"/>
              <a:t>				= return(2 + return(4 + return(7 + 0)))</a:t>
            </a:r>
          </a:p>
          <a:p>
            <a:pPr marL="400050" lvl="1" indent="0">
              <a:buNone/>
            </a:pPr>
            <a:r>
              <a:rPr lang="en-IE" dirty="0"/>
              <a:t>				= return(2 + return(4 + 7))</a:t>
            </a:r>
          </a:p>
          <a:p>
            <a:pPr marL="400050" lvl="1" indent="0">
              <a:buNone/>
            </a:pPr>
            <a:r>
              <a:rPr lang="en-IE" dirty="0"/>
              <a:t>				= return(2 + 11)</a:t>
            </a:r>
          </a:p>
          <a:p>
            <a:pPr marL="400050" lvl="1" indent="0">
              <a:buNone/>
            </a:pPr>
            <a:r>
              <a:rPr lang="en-IE" dirty="0"/>
              <a:t>				= 13 </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56</a:t>
            </a:fld>
            <a:endParaRPr lang="en-US"/>
          </a:p>
        </p:txBody>
      </p:sp>
    </p:spTree>
    <p:extLst>
      <p:ext uri="{BB962C8B-B14F-4D97-AF65-F5344CB8AC3E}">
        <p14:creationId xmlns:p14="http://schemas.microsoft.com/office/powerpoint/2010/main" val="175694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fontScale="92500" lnSpcReduction="10000"/>
          </a:bodyPr>
          <a:lstStyle/>
          <a:p>
            <a:r>
              <a:rPr lang="en-US" dirty="0"/>
              <a:t>Tail Recursion.</a:t>
            </a:r>
          </a:p>
          <a:p>
            <a:r>
              <a:rPr lang="en-US" dirty="0"/>
              <a:t>Consider the following function:</a:t>
            </a:r>
          </a:p>
          <a:p>
            <a:pPr marL="457200" lvl="1" indent="0">
              <a:buNone/>
            </a:pPr>
            <a:r>
              <a:rPr lang="en-IE" dirty="0"/>
              <a:t>fac(n : Int) : Int = if(n == 0) 1 else n * fac(n-1)</a:t>
            </a:r>
          </a:p>
          <a:p>
            <a:pPr marL="457200" lvl="1" indent="0">
              <a:buNone/>
            </a:pPr>
            <a:r>
              <a:rPr lang="en-IE" dirty="0"/>
              <a:t>		</a:t>
            </a:r>
          </a:p>
          <a:p>
            <a:pPr marL="400050" lvl="1" indent="0">
              <a:buNone/>
            </a:pPr>
            <a:r>
              <a:rPr lang="en-IE" dirty="0"/>
              <a:t>fac(3) = 3*fac(2)</a:t>
            </a:r>
            <a:endParaRPr lang="en-US" dirty="0"/>
          </a:p>
          <a:p>
            <a:pPr marL="400050" lvl="1" indent="0">
              <a:buNone/>
            </a:pPr>
            <a:r>
              <a:rPr lang="en-IE" dirty="0"/>
              <a:t>           = 3*2*fac(1)</a:t>
            </a:r>
            <a:endParaRPr lang="en-US" dirty="0"/>
          </a:p>
          <a:p>
            <a:pPr marL="400050" lvl="1" indent="0">
              <a:buNone/>
            </a:pPr>
            <a:r>
              <a:rPr lang="en-IE" dirty="0"/>
              <a:t>           = 3*2*1*fac(0)</a:t>
            </a:r>
            <a:endParaRPr lang="en-US" dirty="0"/>
          </a:p>
          <a:p>
            <a:pPr marL="400050" lvl="1" indent="0">
              <a:buNone/>
            </a:pPr>
            <a:r>
              <a:rPr lang="en-IE" dirty="0"/>
              <a:t>           = 3*2*1*1</a:t>
            </a:r>
            <a:endParaRPr lang="en-US" dirty="0"/>
          </a:p>
          <a:p>
            <a:pPr marL="400050" lvl="1" indent="0">
              <a:buNone/>
            </a:pPr>
            <a:r>
              <a:rPr lang="en-IE" dirty="0"/>
              <a:t>           = 6</a:t>
            </a:r>
          </a:p>
          <a:p>
            <a:r>
              <a:rPr lang="en-IE" dirty="0"/>
              <a:t>Needs stack to hold values until termination reached. For large N can get stack overflow.</a:t>
            </a:r>
            <a:endParaRPr lang="en-US" dirty="0"/>
          </a:p>
          <a:p>
            <a:endParaRPr lang="en-US" dirty="0"/>
          </a:p>
          <a:p>
            <a:endParaRPr lang="en-US" dirty="0"/>
          </a:p>
          <a:p>
            <a:pPr marL="457200" lvl="1" indent="0">
              <a:buNone/>
            </a:pPr>
            <a:endParaRPr lang="en-IE" dirty="0"/>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57</a:t>
            </a:fld>
            <a:endParaRPr lang="en-US"/>
          </a:p>
        </p:txBody>
      </p:sp>
    </p:spTree>
    <p:extLst>
      <p:ext uri="{BB962C8B-B14F-4D97-AF65-F5344CB8AC3E}">
        <p14:creationId xmlns:p14="http://schemas.microsoft.com/office/powerpoint/2010/main" val="9993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lstStyle/>
          <a:p>
            <a:r>
              <a:rPr lang="en-IE" dirty="0"/>
              <a:t>A </a:t>
            </a:r>
            <a:r>
              <a:rPr lang="en-IE" dirty="0">
                <a:latin typeface="Fira Mono" panose="020B0509050000020004" pitchFamily="49" charset="0"/>
                <a:ea typeface="Fira Mono" panose="020B0509050000020004" pitchFamily="49" charset="0"/>
              </a:rPr>
              <a:t>tail recursive</a:t>
            </a:r>
            <a:r>
              <a:rPr lang="en-IE" dirty="0"/>
              <a:t> function is a special case of recursion in which the last instruction executed in the method is the recursive call. </a:t>
            </a:r>
          </a:p>
          <a:p>
            <a:r>
              <a:rPr lang="en-US" dirty="0"/>
              <a:t>This type of function uses what is termed an </a:t>
            </a:r>
            <a:r>
              <a:rPr lang="en-US" b="1" dirty="0">
                <a:latin typeface="Fira Mono" panose="020B0509050000020004" pitchFamily="49" charset="0"/>
                <a:ea typeface="Fira Mono" panose="020B0509050000020004" pitchFamily="49" charset="0"/>
              </a:rPr>
              <a:t>accumulator</a:t>
            </a:r>
            <a:r>
              <a:rPr lang="en-US" dirty="0"/>
              <a:t> parameter. </a:t>
            </a:r>
          </a:p>
          <a:p>
            <a:r>
              <a:rPr lang="en-US" dirty="0"/>
              <a:t>The idea is to allow the function to accumulate the result as it recursively invokes itself. In this way, the terminating state </a:t>
            </a:r>
            <a:r>
              <a:rPr lang="en-US" i="1" dirty="0"/>
              <a:t>knows</a:t>
            </a:r>
            <a:r>
              <a:rPr lang="en-US" dirty="0"/>
              <a:t> the result and can yield or return it. </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58</a:t>
            </a:fld>
            <a:endParaRPr lang="en-US"/>
          </a:p>
        </p:txBody>
      </p:sp>
    </p:spTree>
    <p:extLst>
      <p:ext uri="{BB962C8B-B14F-4D97-AF65-F5344CB8AC3E}">
        <p14:creationId xmlns:p14="http://schemas.microsoft.com/office/powerpoint/2010/main" val="47875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a:t>
            </a:r>
          </a:p>
        </p:txBody>
      </p:sp>
      <p:sp>
        <p:nvSpPr>
          <p:cNvPr id="3" name="Content Placeholder 2"/>
          <p:cNvSpPr>
            <a:spLocks noGrp="1"/>
          </p:cNvSpPr>
          <p:nvPr>
            <p:ph idx="1"/>
          </p:nvPr>
        </p:nvSpPr>
        <p:spPr/>
        <p:txBody>
          <a:bodyPr/>
          <a:lstStyle/>
          <a:p>
            <a:r>
              <a:rPr lang="en-US" dirty="0"/>
              <a:t>How to define shortest time frame possible?</a:t>
            </a:r>
          </a:p>
          <a:p>
            <a:r>
              <a:rPr lang="en-US" dirty="0"/>
              <a:t>How to measure and compare performance of programs?</a:t>
            </a:r>
          </a:p>
          <a:p>
            <a:r>
              <a:rPr lang="en-US" dirty="0"/>
              <a:t>Algorithmic Analysis</a:t>
            </a:r>
          </a:p>
          <a:p>
            <a:pPr lvl="1"/>
            <a:r>
              <a:rPr lang="en-US" dirty="0"/>
              <a:t>Used to measure performance</a:t>
            </a:r>
          </a:p>
          <a:p>
            <a:pPr lvl="1"/>
            <a:r>
              <a:rPr lang="en-US" dirty="0"/>
              <a:t>Compare different solutions to same problem</a:t>
            </a:r>
          </a:p>
          <a:p>
            <a:r>
              <a:rPr lang="en-US" dirty="0"/>
              <a:t>Data Structures</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Tree>
    <p:extLst>
      <p:ext uri="{BB962C8B-B14F-4D97-AF65-F5344CB8AC3E}">
        <p14:creationId xmlns:p14="http://schemas.microsoft.com/office/powerpoint/2010/main" val="13945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Recursion</a:t>
            </a:r>
          </a:p>
        </p:txBody>
      </p:sp>
      <p:sp>
        <p:nvSpPr>
          <p:cNvPr id="3" name="Content Placeholder 2"/>
          <p:cNvSpPr>
            <a:spLocks noGrp="1"/>
          </p:cNvSpPr>
          <p:nvPr>
            <p:ph idx="1"/>
          </p:nvPr>
        </p:nvSpPr>
        <p:spPr/>
        <p:txBody>
          <a:bodyPr>
            <a:normAutofit/>
          </a:bodyPr>
          <a:lstStyle/>
          <a:p>
            <a:r>
              <a:rPr lang="en-US" dirty="0"/>
              <a:t>Tail Recursion – Factorial</a:t>
            </a:r>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59</a:t>
            </a:fld>
            <a:endParaRPr lang="en-US"/>
          </a:p>
        </p:txBody>
      </p:sp>
      <p:sp>
        <p:nvSpPr>
          <p:cNvPr id="6" name="Rectangle 5"/>
          <p:cNvSpPr/>
          <p:nvPr/>
        </p:nvSpPr>
        <p:spPr>
          <a:xfrm>
            <a:off x="1084300" y="2044748"/>
            <a:ext cx="5698996" cy="3693319"/>
          </a:xfrm>
          <a:prstGeom prst="rect">
            <a:avLst/>
          </a:prstGeom>
        </p:spPr>
        <p:txBody>
          <a:bodyPr wrap="none">
            <a:spAutoFit/>
          </a:bodyPr>
          <a:lstStyle/>
          <a:p>
            <a:r>
              <a:rPr lang="en-US" sz="1800" dirty="0">
                <a:latin typeface="Courier Prime" charset="0"/>
                <a:ea typeface="Courier Prime" charset="0"/>
                <a:cs typeface="Courier Prime" charset="0"/>
              </a:rPr>
              <a:t>static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fac</a:t>
            </a:r>
            <a:r>
              <a:rPr lang="en-US" sz="1800" dirty="0">
                <a:latin typeface="Courier Prime" charset="0"/>
                <a:ea typeface="Courier Prime" charset="0"/>
                <a:cs typeface="Courier Prime" charset="0"/>
              </a:rPr>
              <a:t>(</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 {	</a:t>
            </a:r>
          </a:p>
          <a:p>
            <a:r>
              <a:rPr lang="en-US" sz="1800" dirty="0">
                <a:latin typeface="Courier Prime" charset="0"/>
                <a:ea typeface="Courier Prime" charset="0"/>
                <a:cs typeface="Courier Prime" charset="0"/>
              </a:rPr>
              <a:t>	if(n == 0) </a:t>
            </a:r>
          </a:p>
          <a:p>
            <a:r>
              <a:rPr lang="en-US" sz="1800" dirty="0">
                <a:latin typeface="Courier Prime" charset="0"/>
                <a:ea typeface="Courier Prime" charset="0"/>
                <a:cs typeface="Courier Prime" charset="0"/>
              </a:rPr>
              <a:t>		return 1;</a:t>
            </a:r>
          </a:p>
          <a:p>
            <a:r>
              <a:rPr lang="en-US" sz="1800" dirty="0">
                <a:latin typeface="Courier Prime" charset="0"/>
                <a:ea typeface="Courier Prime" charset="0"/>
                <a:cs typeface="Courier Prime" charset="0"/>
              </a:rPr>
              <a:t>	else</a:t>
            </a:r>
          </a:p>
          <a:p>
            <a:r>
              <a:rPr lang="en-US" sz="1800" dirty="0">
                <a:latin typeface="Courier Prime" charset="0"/>
                <a:ea typeface="Courier Prime" charset="0"/>
                <a:cs typeface="Courier Prime" charset="0"/>
              </a:rPr>
              <a:t>  		return </a:t>
            </a:r>
            <a:r>
              <a:rPr lang="en-US" sz="1800" dirty="0" err="1">
                <a:latin typeface="Courier Prime" charset="0"/>
                <a:ea typeface="Courier Prime" charset="0"/>
                <a:cs typeface="Courier Prime" charset="0"/>
              </a:rPr>
              <a:t>getFac</a:t>
            </a:r>
            <a:r>
              <a:rPr lang="en-US" sz="1800" dirty="0">
                <a:latin typeface="Courier Prime" charset="0"/>
                <a:ea typeface="Courier Prime" charset="0"/>
                <a:cs typeface="Courier Prime" charset="0"/>
              </a:rPr>
              <a:t>(1,1,n);</a:t>
            </a:r>
          </a:p>
          <a:p>
            <a:r>
              <a:rPr lang="en-US" sz="1800" dirty="0">
                <a:latin typeface="Courier Prime" charset="0"/>
                <a:ea typeface="Courier Prime" charset="0"/>
                <a:cs typeface="Courier Prime" charset="0"/>
              </a:rPr>
              <a:t>}</a:t>
            </a:r>
          </a:p>
          <a:p>
            <a:r>
              <a:rPr lang="en-US" sz="1800" dirty="0">
                <a:latin typeface="Courier Prime" charset="0"/>
                <a:ea typeface="Courier Prime" charset="0"/>
                <a:cs typeface="Courier Prime" charset="0"/>
              </a:rPr>
              <a:t>				</a:t>
            </a:r>
          </a:p>
          <a:p>
            <a:r>
              <a:rPr lang="en-US" sz="1800" dirty="0">
                <a:latin typeface="Courier Prime" charset="0"/>
                <a:ea typeface="Courier Prime" charset="0"/>
                <a:cs typeface="Courier Prime" charset="0"/>
              </a:rPr>
              <a:t>static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a:t>
            </a:r>
            <a:r>
              <a:rPr lang="en-US" sz="1800" dirty="0" err="1">
                <a:latin typeface="Courier Prime" charset="0"/>
                <a:ea typeface="Courier Prime" charset="0"/>
                <a:cs typeface="Courier Prime" charset="0"/>
              </a:rPr>
              <a:t>getFac</a:t>
            </a:r>
            <a:r>
              <a:rPr lang="en-US" sz="1800" dirty="0">
                <a:latin typeface="Courier Prime" charset="0"/>
                <a:ea typeface="Courier Prime" charset="0"/>
                <a:cs typeface="Courier Prime" charset="0"/>
              </a:rPr>
              <a:t>(</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a,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n0, </a:t>
            </a:r>
            <a:r>
              <a:rPr lang="en-US" sz="1800" dirty="0" err="1">
                <a:latin typeface="Courier Prime" charset="0"/>
                <a:ea typeface="Courier Prime" charset="0"/>
                <a:cs typeface="Courier Prime" charset="0"/>
              </a:rPr>
              <a:t>int</a:t>
            </a:r>
            <a:r>
              <a:rPr lang="en-US" sz="1800" dirty="0">
                <a:latin typeface="Courier Prime" charset="0"/>
                <a:ea typeface="Courier Prime" charset="0"/>
                <a:cs typeface="Courier Prime" charset="0"/>
              </a:rPr>
              <a:t> n){</a:t>
            </a:r>
          </a:p>
          <a:p>
            <a:r>
              <a:rPr lang="en-US" sz="1800" dirty="0">
                <a:latin typeface="Courier Prime" charset="0"/>
                <a:ea typeface="Courier Prime" charset="0"/>
                <a:cs typeface="Courier Prime" charset="0"/>
              </a:rPr>
              <a:t>	if(n0 == n) </a:t>
            </a:r>
          </a:p>
          <a:p>
            <a:r>
              <a:rPr lang="en-US" sz="1800" dirty="0">
                <a:latin typeface="Courier Prime" charset="0"/>
                <a:ea typeface="Courier Prime" charset="0"/>
                <a:cs typeface="Courier Prime" charset="0"/>
              </a:rPr>
              <a:t>		return a;</a:t>
            </a:r>
          </a:p>
          <a:p>
            <a:r>
              <a:rPr lang="en-US" sz="1800" dirty="0">
                <a:latin typeface="Courier Prime" charset="0"/>
                <a:ea typeface="Courier Prime" charset="0"/>
                <a:cs typeface="Courier Prime" charset="0"/>
              </a:rPr>
              <a:t>	else  </a:t>
            </a:r>
          </a:p>
          <a:p>
            <a:r>
              <a:rPr lang="en-US" sz="1800" dirty="0">
                <a:latin typeface="Courier Prime" charset="0"/>
                <a:ea typeface="Courier Prime" charset="0"/>
                <a:cs typeface="Courier Prime" charset="0"/>
              </a:rPr>
              <a:t>		return </a:t>
            </a:r>
            <a:r>
              <a:rPr lang="en-US" sz="1800" dirty="0" err="1">
                <a:latin typeface="Courier Prime" charset="0"/>
                <a:ea typeface="Courier Prime" charset="0"/>
                <a:cs typeface="Courier Prime" charset="0"/>
              </a:rPr>
              <a:t>getFac</a:t>
            </a:r>
            <a:r>
              <a:rPr lang="en-US" sz="1800" dirty="0">
                <a:latin typeface="Courier Prime" charset="0"/>
                <a:ea typeface="Courier Prime" charset="0"/>
                <a:cs typeface="Courier Prime" charset="0"/>
              </a:rPr>
              <a:t>(a*(n0+1),n0+1,n);</a:t>
            </a:r>
          </a:p>
          <a:p>
            <a:r>
              <a:rPr lang="en-US" sz="1800" dirty="0">
                <a:latin typeface="Courier Prime" charset="0"/>
                <a:ea typeface="Courier Prime" charset="0"/>
                <a:cs typeface="Courier Prime" charset="0"/>
              </a:rPr>
              <a:t>}</a:t>
            </a:r>
          </a:p>
        </p:txBody>
      </p:sp>
    </p:spTree>
    <p:extLst>
      <p:ext uri="{BB962C8B-B14F-4D97-AF65-F5344CB8AC3E}">
        <p14:creationId xmlns:p14="http://schemas.microsoft.com/office/powerpoint/2010/main" val="55635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Analysis</a:t>
            </a:r>
          </a:p>
        </p:txBody>
      </p:sp>
      <p:sp>
        <p:nvSpPr>
          <p:cNvPr id="3" name="Content Placeholder 2"/>
          <p:cNvSpPr>
            <a:spLocks noGrp="1"/>
          </p:cNvSpPr>
          <p:nvPr>
            <p:ph idx="1"/>
          </p:nvPr>
        </p:nvSpPr>
        <p:spPr/>
        <p:txBody>
          <a:bodyPr/>
          <a:lstStyle/>
          <a:p>
            <a:r>
              <a:rPr lang="en-US" dirty="0"/>
              <a:t>Use benchmarking to compare different programs that solve the same problem.</a:t>
            </a:r>
          </a:p>
          <a:p>
            <a:r>
              <a:rPr lang="en-US" dirty="0"/>
              <a:t>Develop a mathematical model that can be used to classify programs.</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spTree>
    <p:extLst>
      <p:ext uri="{BB962C8B-B14F-4D97-AF65-F5344CB8AC3E}">
        <p14:creationId xmlns:p14="http://schemas.microsoft.com/office/powerpoint/2010/main" val="77622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Compute the sum of the first N natural numbers</a:t>
            </a:r>
            <a:endParaRPr lang="en-US" dirty="0"/>
          </a:p>
        </p:txBody>
      </p:sp>
      <p:sp>
        <p:nvSpPr>
          <p:cNvPr id="3" name="Content Placeholder 2"/>
          <p:cNvSpPr>
            <a:spLocks noGrp="1"/>
          </p:cNvSpPr>
          <p:nvPr>
            <p:ph idx="1"/>
          </p:nvPr>
        </p:nvSpPr>
        <p:spPr/>
        <p:txBody>
          <a:bodyPr>
            <a:normAutofit/>
          </a:bodyPr>
          <a:lstStyle/>
          <a:p>
            <a:r>
              <a:rPr lang="en-IE" dirty="0"/>
              <a:t>Two separate functions that solve the problem are given below:</a:t>
            </a:r>
          </a:p>
          <a:p>
            <a:endParaRPr lang="en-IE" dirty="0"/>
          </a:p>
          <a:p>
            <a:endParaRPr lang="en-IE" dirty="0"/>
          </a:p>
          <a:p>
            <a:endParaRPr lang="en-IE" dirty="0"/>
          </a:p>
          <a:p>
            <a:endParaRPr lang="en-IE" dirty="0"/>
          </a:p>
          <a:p>
            <a:r>
              <a:rPr lang="en-US" dirty="0"/>
              <a:t>Which solution is the best?</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sp>
        <p:nvSpPr>
          <p:cNvPr id="6" name="Rectangle 5"/>
          <p:cNvSpPr/>
          <p:nvPr/>
        </p:nvSpPr>
        <p:spPr>
          <a:xfrm>
            <a:off x="1126827" y="2059519"/>
            <a:ext cx="3970959" cy="1200329"/>
          </a:xfrm>
          <a:prstGeom prst="rect">
            <a:avLst/>
          </a:prstGeom>
        </p:spPr>
        <p:txBody>
          <a:bodyPr wrap="none">
            <a:spAutoFit/>
          </a:bodyPr>
          <a:lstStyle/>
          <a:p>
            <a:r>
              <a:rPr lang="en-US" sz="1800" b="1" dirty="0">
                <a:latin typeface="Courier Prime" charset="0"/>
                <a:ea typeface="Courier Prime" charset="0"/>
                <a:cs typeface="Courier Prime" charset="0"/>
              </a:rPr>
              <a:t>static long sumN(long n){</a:t>
            </a:r>
          </a:p>
          <a:p>
            <a:r>
              <a:rPr lang="en-US" sz="1800" b="1" dirty="0">
                <a:latin typeface="Courier Prime" charset="0"/>
                <a:ea typeface="Courier Prime" charset="0"/>
                <a:cs typeface="Courier Prime" charset="0"/>
              </a:rPr>
              <a:t>	long s = n * (n + 1)/2;</a:t>
            </a:r>
          </a:p>
          <a:p>
            <a:r>
              <a:rPr lang="en-US" sz="1800" b="1" dirty="0">
                <a:latin typeface="Courier Prime" charset="0"/>
                <a:ea typeface="Courier Prime" charset="0"/>
                <a:cs typeface="Courier Prime" charset="0"/>
              </a:rPr>
              <a:t>	return s;</a:t>
            </a:r>
          </a:p>
          <a:p>
            <a:r>
              <a:rPr lang="en-US" sz="1800" b="1" dirty="0">
                <a:latin typeface="Courier Prime" charset="0"/>
                <a:ea typeface="Courier Prime" charset="0"/>
                <a:cs typeface="Courier Prime" charset="0"/>
              </a:rPr>
              <a:t>}</a:t>
            </a:r>
          </a:p>
        </p:txBody>
      </p:sp>
      <p:sp>
        <p:nvSpPr>
          <p:cNvPr id="7" name="Rectangle 6"/>
          <p:cNvSpPr/>
          <p:nvPr/>
        </p:nvSpPr>
        <p:spPr>
          <a:xfrm>
            <a:off x="1126828" y="3508204"/>
            <a:ext cx="4246675" cy="1754326"/>
          </a:xfrm>
          <a:prstGeom prst="rect">
            <a:avLst/>
          </a:prstGeom>
        </p:spPr>
        <p:txBody>
          <a:bodyPr wrap="none">
            <a:spAutoFit/>
          </a:bodyPr>
          <a:lstStyle/>
          <a:p>
            <a:r>
              <a:rPr lang="en-US" sz="1800" b="1" dirty="0">
                <a:latin typeface="Courier Prime" charset="0"/>
                <a:ea typeface="Courier Prime" charset="0"/>
                <a:cs typeface="Courier Prime" charset="0"/>
              </a:rPr>
              <a:t>static long sumN1(long n){</a:t>
            </a:r>
          </a:p>
          <a:p>
            <a:r>
              <a:rPr lang="en-US" sz="1800" b="1" dirty="0">
                <a:latin typeface="Courier Prime" charset="0"/>
                <a:ea typeface="Courier Prime" charset="0"/>
                <a:cs typeface="Courier Prime" charset="0"/>
              </a:rPr>
              <a:t>	long s = 0;</a:t>
            </a:r>
          </a:p>
          <a:p>
            <a:r>
              <a:rPr lang="en-US" sz="1800" b="1" dirty="0">
                <a:latin typeface="Courier Prime" charset="0"/>
                <a:ea typeface="Courier Prime" charset="0"/>
                <a:cs typeface="Courier Prime" charset="0"/>
              </a:rPr>
              <a:t>	for(int j=0; j &lt; n; j++) </a:t>
            </a:r>
          </a:p>
          <a:p>
            <a:r>
              <a:rPr lang="en-US" sz="1800" b="1" dirty="0">
                <a:latin typeface="Courier Prime" charset="0"/>
                <a:ea typeface="Courier Prime" charset="0"/>
                <a:cs typeface="Courier Prime" charset="0"/>
              </a:rPr>
              <a:t>		s = s + (j + 1);</a:t>
            </a:r>
          </a:p>
          <a:p>
            <a:r>
              <a:rPr lang="en-US" sz="1800" b="1" dirty="0">
                <a:latin typeface="Courier Prime" charset="0"/>
                <a:ea typeface="Courier Prime" charset="0"/>
                <a:cs typeface="Courier Prime" charset="0"/>
              </a:rPr>
              <a:t>	return s;</a:t>
            </a:r>
          </a:p>
          <a:p>
            <a:r>
              <a:rPr lang="en-US" sz="1800" b="1" dirty="0">
                <a:latin typeface="Courier Prime" charset="0"/>
                <a:ea typeface="Courier Prime" charset="0"/>
                <a:cs typeface="Courier Prime" charset="0"/>
              </a:rPr>
              <a:t>}</a:t>
            </a:r>
          </a:p>
        </p:txBody>
      </p:sp>
    </p:spTree>
    <p:extLst>
      <p:ext uri="{BB962C8B-B14F-4D97-AF65-F5344CB8AC3E}">
        <p14:creationId xmlns:p14="http://schemas.microsoft.com/office/powerpoint/2010/main" val="212862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sp>
        <p:nvSpPr>
          <p:cNvPr id="3" name="Content Placeholder 2"/>
          <p:cNvSpPr>
            <a:spLocks noGrp="1"/>
          </p:cNvSpPr>
          <p:nvPr>
            <p:ph idx="1"/>
          </p:nvPr>
        </p:nvSpPr>
        <p:spPr/>
        <p:txBody>
          <a:bodyPr/>
          <a:lstStyle/>
          <a:p>
            <a:pPr marL="342882" lvl="1" indent="-342882">
              <a:spcBef>
                <a:spcPts val="2400"/>
              </a:spcBef>
              <a:buFont typeface="Arial"/>
              <a:buChar char="•"/>
            </a:pPr>
            <a:r>
              <a:rPr lang="en-US" sz="2600" dirty="0">
                <a:latin typeface="Fira Sans" charset="0"/>
                <a:ea typeface="Fira Sans" charset="0"/>
                <a:cs typeface="Fira Sans" charset="0"/>
              </a:rPr>
              <a:t>A particular way of storing and organizing data so that it can be used efficiently.</a:t>
            </a:r>
          </a:p>
          <a:p>
            <a:pPr marL="342882" lvl="1" indent="-342882">
              <a:spcBef>
                <a:spcPts val="2400"/>
              </a:spcBef>
              <a:buFont typeface="Arial"/>
              <a:buChar char="•"/>
            </a:pPr>
            <a:r>
              <a:rPr lang="en-US" sz="2600" dirty="0">
                <a:latin typeface="Fira Sans" charset="0"/>
                <a:ea typeface="Fira Sans" charset="0"/>
                <a:cs typeface="Fira Sans" charset="0"/>
              </a:rPr>
              <a:t>A structure that enforces an ordering between the elements in the collection.</a:t>
            </a:r>
          </a:p>
          <a:p>
            <a:pPr marL="342882" lvl="1" indent="-342882">
              <a:spcBef>
                <a:spcPts val="2400"/>
              </a:spcBef>
              <a:buFont typeface="Arial"/>
              <a:buChar char="•"/>
            </a:pPr>
            <a:r>
              <a:rPr lang="en-US" sz="2600" dirty="0">
                <a:latin typeface="Fira Sans" charset="0"/>
                <a:ea typeface="Fira Sans" charset="0"/>
                <a:cs typeface="Fira Sans" charset="0"/>
              </a:rPr>
              <a:t>A way to organize data so that it can be managed efficiently.</a:t>
            </a:r>
          </a:p>
          <a:p>
            <a:pPr marL="342882" lvl="1" indent="-342882">
              <a:spcBef>
                <a:spcPts val="2400"/>
              </a:spcBef>
              <a:buFont typeface="Arial"/>
              <a:buChar char="•"/>
            </a:pPr>
            <a:r>
              <a:rPr lang="en-US" sz="2600" dirty="0">
                <a:latin typeface="Fira Sans" charset="0"/>
                <a:ea typeface="Fira Sans" charset="0"/>
                <a:cs typeface="Fira Sans" charset="0"/>
              </a:rPr>
              <a:t>A structure that optimizes the cost of insertion and retrieval.</a:t>
            </a:r>
          </a:p>
          <a:p>
            <a:endParaRPr lang="en-US" dirty="0"/>
          </a:p>
        </p:txBody>
      </p:sp>
      <p:sp>
        <p:nvSpPr>
          <p:cNvPr id="4" name="Date Placeholder 3"/>
          <p:cNvSpPr>
            <a:spLocks noGrp="1"/>
          </p:cNvSpPr>
          <p:nvPr>
            <p:ph type="dt" sz="half" idx="4294967295"/>
          </p:nvPr>
        </p:nvSpPr>
        <p:spPr>
          <a:xfrm>
            <a:off x="609600" y="6462677"/>
            <a:ext cx="28448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spTree>
    <p:extLst>
      <p:ext uri="{BB962C8B-B14F-4D97-AF65-F5344CB8AC3E}">
        <p14:creationId xmlns:p14="http://schemas.microsoft.com/office/powerpoint/2010/main" val="13222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p_template.potx" id="{8973254E-11A4-0147-8AF1-03A518CC0848}" vid="{B08F42E3-BF78-5C4D-946D-7029EBF7E3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16471</TotalTime>
  <Words>3415</Words>
  <Application>Microsoft Office PowerPoint</Application>
  <PresentationFormat>Widescreen</PresentationFormat>
  <Paragraphs>578</Paragraphs>
  <Slides>60</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Arial</vt:lpstr>
      <vt:lpstr>Calibri</vt:lpstr>
      <vt:lpstr>Comic Sans MS</vt:lpstr>
      <vt:lpstr>Courier Prime</vt:lpstr>
      <vt:lpstr>Fira Mono</vt:lpstr>
      <vt:lpstr>Fira Sans</vt:lpstr>
      <vt:lpstr>Fira Sans Book</vt:lpstr>
      <vt:lpstr>Fira Sans Light</vt:lpstr>
      <vt:lpstr>Fira Sans Medium</vt:lpstr>
      <vt:lpstr>Ubuntu</vt:lpstr>
      <vt:lpstr>lecture_slides_template</vt:lpstr>
      <vt:lpstr>Document</vt:lpstr>
      <vt:lpstr>Data Structures &amp; Algorithms</vt:lpstr>
      <vt:lpstr>Timetable</vt:lpstr>
      <vt:lpstr>Introduction</vt:lpstr>
      <vt:lpstr>Programs</vt:lpstr>
      <vt:lpstr>Critical Role of Computing Systems</vt:lpstr>
      <vt:lpstr>Programs</vt:lpstr>
      <vt:lpstr>Algorithmic Analysis</vt:lpstr>
      <vt:lpstr>Compute the sum of the first N natural numbers</vt:lpstr>
      <vt:lpstr>Data Structure</vt:lpstr>
      <vt:lpstr>Data Structure</vt:lpstr>
      <vt:lpstr>Cost of Insertion Vs. Cost of Retrieval</vt:lpstr>
      <vt:lpstr>Cost of Insertion Vs. Cost of Retrieval</vt:lpstr>
      <vt:lpstr>Cost of Insertion Vs. Cost of Retrieval</vt:lpstr>
      <vt:lpstr>Cost of Insertion Vs. Cost of Retrieval</vt:lpstr>
      <vt:lpstr>Binary Search Tree</vt:lpstr>
      <vt:lpstr>Course Content</vt:lpstr>
      <vt:lpstr>Course Assessment</vt:lpstr>
      <vt:lpstr>Weekly Layout</vt:lpstr>
      <vt:lpstr>Lecture 01</vt:lpstr>
      <vt:lpstr>Objects</vt:lpstr>
      <vt:lpstr>Objects</vt:lpstr>
      <vt:lpstr>Classes</vt:lpstr>
      <vt:lpstr>Classes</vt:lpstr>
      <vt:lpstr>Defining Classes</vt:lpstr>
      <vt:lpstr>Defining Classes</vt:lpstr>
      <vt:lpstr>Defining Classes</vt:lpstr>
      <vt:lpstr>Constructors</vt:lpstr>
      <vt:lpstr>Constructors</vt:lpstr>
      <vt:lpstr>Defining Classes</vt:lpstr>
      <vt:lpstr>Creating Objects</vt:lpstr>
      <vt:lpstr>Creating Objects</vt:lpstr>
      <vt:lpstr>Invoke Methods</vt:lpstr>
      <vt:lpstr>Homework for this week!</vt:lpstr>
      <vt:lpstr>Recursion</vt:lpstr>
      <vt:lpstr>Recursion</vt:lpstr>
      <vt:lpstr>Recursion</vt:lpstr>
      <vt:lpstr>Recursion</vt:lpstr>
      <vt:lpstr>Recursion</vt:lpstr>
      <vt:lpstr>Recursion</vt:lpstr>
      <vt:lpstr>Recursion</vt:lpstr>
      <vt:lpstr>Backus – Naur Form (BNF)</vt:lpstr>
      <vt:lpstr>Backus – Naur Form (BNF)</vt:lpstr>
      <vt:lpstr>BNF</vt:lpstr>
      <vt:lpstr>BNF</vt:lpstr>
      <vt:lpstr>BNF</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lpstr>Programming with Recursion</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Eoin Carroll</cp:lastModifiedBy>
  <cp:revision>1470</cp:revision>
  <cp:lastPrinted>2016-09-15T13:00:44Z</cp:lastPrinted>
  <dcterms:created xsi:type="dcterms:W3CDTF">2014-09-17T16:20:56Z</dcterms:created>
  <dcterms:modified xsi:type="dcterms:W3CDTF">2019-02-06T12:39:20Z</dcterms:modified>
</cp:coreProperties>
</file>