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47"/>
  </p:notesMasterIdLst>
  <p:handoutMasterIdLst>
    <p:handoutMasterId r:id="rId48"/>
  </p:handoutMasterIdLst>
  <p:sldIdLst>
    <p:sldId id="256" r:id="rId2"/>
    <p:sldId id="301" r:id="rId3"/>
    <p:sldId id="302" r:id="rId4"/>
    <p:sldId id="306" r:id="rId5"/>
    <p:sldId id="303" r:id="rId6"/>
    <p:sldId id="304" r:id="rId7"/>
    <p:sldId id="305"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319" r:id="rId21"/>
    <p:sldId id="320" r:id="rId22"/>
    <p:sldId id="321" r:id="rId23"/>
    <p:sldId id="322" r:id="rId24"/>
    <p:sldId id="323" r:id="rId25"/>
    <p:sldId id="324" r:id="rId26"/>
    <p:sldId id="326" r:id="rId27"/>
    <p:sldId id="325" r:id="rId28"/>
    <p:sldId id="327" r:id="rId29"/>
    <p:sldId id="328" r:id="rId30"/>
    <p:sldId id="329" r:id="rId31"/>
    <p:sldId id="330" r:id="rId32"/>
    <p:sldId id="331" r:id="rId33"/>
    <p:sldId id="336" r:id="rId34"/>
    <p:sldId id="332" r:id="rId35"/>
    <p:sldId id="333" r:id="rId36"/>
    <p:sldId id="334" r:id="rId37"/>
    <p:sldId id="335" r:id="rId38"/>
    <p:sldId id="343" r:id="rId39"/>
    <p:sldId id="344" r:id="rId40"/>
    <p:sldId id="345" r:id="rId41"/>
    <p:sldId id="346" r:id="rId42"/>
    <p:sldId id="347" r:id="rId43"/>
    <p:sldId id="348" r:id="rId44"/>
    <p:sldId id="349" r:id="rId45"/>
    <p:sldId id="350"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3213"/>
    <a:srgbClr val="555555"/>
    <a:srgbClr val="0C2F5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48"/>
    <p:restoredTop sz="81492" autoAdjust="0"/>
  </p:normalViewPr>
  <p:slideViewPr>
    <p:cSldViewPr snapToGrid="0" snapToObjects="1">
      <p:cViewPr varScale="1">
        <p:scale>
          <a:sx n="103" d="100"/>
          <a:sy n="103" d="100"/>
        </p:scale>
        <p:origin x="2076"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21D4885-CCC7-0446-94ED-5E381BDF89DA}" type="datetime1">
              <a:rPr lang="en-IE" smtClean="0"/>
              <a:t>11/02/2019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35CF10-9978-FA4C-9A2B-A99C9B305FF9}" type="slidenum">
              <a:rPr lang="en-US" smtClean="0"/>
              <a:t>‹#›</a:t>
            </a:fld>
            <a:endParaRPr lang="en-US"/>
          </a:p>
        </p:txBody>
      </p:sp>
    </p:spTree>
    <p:extLst>
      <p:ext uri="{BB962C8B-B14F-4D97-AF65-F5344CB8AC3E}">
        <p14:creationId xmlns:p14="http://schemas.microsoft.com/office/powerpoint/2010/main" val="17895356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FC7B95-7B7E-394D-B686-9DB1E168EA9F}" type="datetime1">
              <a:rPr lang="en-IE" smtClean="0"/>
              <a:t>11/02/2019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475993-BCCA-BA4A-83E1-56093410BF2F}" type="slidenum">
              <a:rPr lang="en-US" smtClean="0"/>
              <a:t>‹#›</a:t>
            </a:fld>
            <a:endParaRPr lang="en-US"/>
          </a:p>
        </p:txBody>
      </p:sp>
    </p:spTree>
    <p:extLst>
      <p:ext uri="{BB962C8B-B14F-4D97-AF65-F5344CB8AC3E}">
        <p14:creationId xmlns:p14="http://schemas.microsoft.com/office/powerpoint/2010/main" val="102400561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0</a:t>
            </a:fld>
            <a:endParaRPr lang="en-US"/>
          </a:p>
        </p:txBody>
      </p:sp>
    </p:spTree>
    <p:extLst>
      <p:ext uri="{BB962C8B-B14F-4D97-AF65-F5344CB8AC3E}">
        <p14:creationId xmlns:p14="http://schemas.microsoft.com/office/powerpoint/2010/main" val="6709707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Intuitively, this makes sense because in many different contexts we apply this </a:t>
            </a:r>
            <a:endParaRPr lang="en-US" dirty="0"/>
          </a:p>
          <a:p>
            <a:r>
              <a:rPr lang="en-US" sz="1200" kern="1200" dirty="0">
                <a:solidFill>
                  <a:schemeClr val="tx1"/>
                </a:solidFill>
                <a:effectLst/>
                <a:latin typeface="+mn-lt"/>
                <a:ea typeface="+mn-ea"/>
                <a:cs typeface="+mn-cs"/>
              </a:rPr>
              <a:t>rule without thinking about. For example, suppose you pay 1 million euro for a property and then have to pay twenty thousand euro in fees. You would say the cost of the property is of the order 1 million. The additional twenty thousand may be ignored! </a:t>
            </a:r>
            <a:endParaRPr lang="en-US" dirty="0"/>
          </a:p>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38</a:t>
            </a:fld>
            <a:endParaRPr lang="en-US"/>
          </a:p>
        </p:txBody>
      </p:sp>
    </p:spTree>
    <p:extLst>
      <p:ext uri="{BB962C8B-B14F-4D97-AF65-F5344CB8AC3E}">
        <p14:creationId xmlns:p14="http://schemas.microsoft.com/office/powerpoint/2010/main" val="378853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39</a:t>
            </a:fld>
            <a:endParaRPr lang="en-US"/>
          </a:p>
        </p:txBody>
      </p:sp>
    </p:spTree>
    <p:extLst>
      <p:ext uri="{BB962C8B-B14F-4D97-AF65-F5344CB8AC3E}">
        <p14:creationId xmlns:p14="http://schemas.microsoft.com/office/powerpoint/2010/main" val="1012113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Using the big-O notation we can give a classification of algorithms in terms of their projected performance. </a:t>
            </a:r>
            <a:endParaRPr lang="en-US" dirty="0"/>
          </a:p>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42</a:t>
            </a:fld>
            <a:endParaRPr lang="en-US"/>
          </a:p>
        </p:txBody>
      </p:sp>
    </p:spTree>
    <p:extLst>
      <p:ext uri="{BB962C8B-B14F-4D97-AF65-F5344CB8AC3E}">
        <p14:creationId xmlns:p14="http://schemas.microsoft.com/office/powerpoint/2010/main" val="2011537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notation provides a way to classify algorithms that can be used for comparison purposes. </a:t>
            </a:r>
            <a:endParaRPr lang="en-US" dirty="0"/>
          </a:p>
          <a:p>
            <a:endParaRPr lang="en-US" dirty="0"/>
          </a:p>
          <a:p>
            <a:r>
              <a:rPr lang="en-US" sz="1200" kern="1200" dirty="0">
                <a:solidFill>
                  <a:schemeClr val="tx1"/>
                </a:solidFill>
                <a:effectLst/>
                <a:latin typeface="+mn-lt"/>
                <a:ea typeface="+mn-ea"/>
                <a:cs typeface="+mn-cs"/>
              </a:rPr>
              <a:t>The worst case scenario occurs when x is not present. In this case it is </a:t>
            </a:r>
            <a:r>
              <a:rPr lang="en-US" sz="1200" i="1" kern="1200" dirty="0">
                <a:solidFill>
                  <a:schemeClr val="tx1"/>
                </a:solidFill>
                <a:effectLst/>
                <a:latin typeface="+mn-lt"/>
                <a:ea typeface="+mn-ea"/>
                <a:cs typeface="+mn-cs"/>
              </a:rPr>
              <a:t>O(n)</a:t>
            </a:r>
            <a:r>
              <a:rPr lang="en-US" sz="1200" kern="1200" dirty="0">
                <a:solidFill>
                  <a:schemeClr val="tx1"/>
                </a:solidFill>
                <a:effectLst/>
                <a:latin typeface="+mn-lt"/>
                <a:ea typeface="+mn-ea"/>
                <a:cs typeface="+mn-cs"/>
              </a:rPr>
              <a:t>, where </a:t>
            </a:r>
            <a:r>
              <a:rPr lang="en-US" sz="1200" i="1" kern="1200" dirty="0">
                <a:solidFill>
                  <a:schemeClr val="tx1"/>
                </a:solidFill>
                <a:effectLst/>
                <a:latin typeface="+mn-lt"/>
                <a:ea typeface="+mn-ea"/>
                <a:cs typeface="+mn-cs"/>
              </a:rPr>
              <a:t>n = </a:t>
            </a:r>
            <a:r>
              <a:rPr lang="en-US" sz="1200" i="1" kern="1200" dirty="0" err="1">
                <a:solidFill>
                  <a:schemeClr val="tx1"/>
                </a:solidFill>
                <a:effectLst/>
                <a:latin typeface="+mn-lt"/>
                <a:ea typeface="+mn-ea"/>
                <a:cs typeface="+mn-cs"/>
              </a:rPr>
              <a:t>f.length</a:t>
            </a:r>
            <a:r>
              <a:rPr lang="en-US" sz="1200" kern="1200" dirty="0">
                <a:solidFill>
                  <a:schemeClr val="tx1"/>
                </a:solidFill>
                <a:effectLst/>
                <a:latin typeface="+mn-lt"/>
                <a:ea typeface="+mn-ea"/>
                <a:cs typeface="+mn-cs"/>
              </a:rPr>
              <a:t>. </a:t>
            </a:r>
            <a:endParaRPr lang="en-US" dirty="0"/>
          </a:p>
          <a:p>
            <a:endParaRPr lang="en-US" dirty="0"/>
          </a:p>
          <a:p>
            <a:r>
              <a:rPr lang="en-US" sz="1200" kern="1200" dirty="0">
                <a:solidFill>
                  <a:schemeClr val="tx1"/>
                </a:solidFill>
                <a:effectLst/>
                <a:latin typeface="+mn-lt"/>
                <a:ea typeface="+mn-ea"/>
                <a:cs typeface="+mn-cs"/>
              </a:rPr>
              <a:t>This leads to the question what is the best case? Clearly, if x is the first element the </a:t>
            </a:r>
            <a:endParaRPr lang="en-US" dirty="0"/>
          </a:p>
          <a:p>
            <a:r>
              <a:rPr lang="en-US" sz="1200" kern="1200" dirty="0">
                <a:solidFill>
                  <a:schemeClr val="tx1"/>
                </a:solidFill>
                <a:effectLst/>
                <a:latin typeface="+mn-lt"/>
                <a:ea typeface="+mn-ea"/>
                <a:cs typeface="+mn-cs"/>
              </a:rPr>
              <a:t>result is </a:t>
            </a:r>
            <a:r>
              <a:rPr lang="en-US" sz="1200" i="1" kern="1200" dirty="0">
                <a:solidFill>
                  <a:schemeClr val="tx1"/>
                </a:solidFill>
                <a:effectLst/>
                <a:latin typeface="+mn-lt"/>
                <a:ea typeface="+mn-ea"/>
                <a:cs typeface="+mn-cs"/>
              </a:rPr>
              <a:t>O(1)</a:t>
            </a:r>
            <a:r>
              <a:rPr lang="en-US" sz="1200" kern="1200" dirty="0">
                <a:solidFill>
                  <a:schemeClr val="tx1"/>
                </a:solidFill>
                <a:effectLst/>
                <a:latin typeface="+mn-lt"/>
                <a:ea typeface="+mn-ea"/>
                <a:cs typeface="+mn-cs"/>
              </a:rPr>
              <a:t>. However, it might be the second, third, fourth, etc. Suppose the possibility of searching for each element in the array is equally likely. Then the cost of searching for any one of them on average is (∑𝑛𝑖=0(𝑖))/n. This is </a:t>
            </a:r>
            <a:r>
              <a:rPr lang="en-US" sz="1200" i="1" kern="1200" dirty="0">
                <a:solidFill>
                  <a:schemeClr val="tx1"/>
                </a:solidFill>
                <a:effectLst/>
                <a:latin typeface="+mn-lt"/>
                <a:ea typeface="+mn-ea"/>
                <a:cs typeface="+mn-cs"/>
              </a:rPr>
              <a:t>(n*(n+1)/2)/n </a:t>
            </a:r>
            <a:r>
              <a:rPr lang="en-US" sz="1200" kern="1200" dirty="0">
                <a:solidFill>
                  <a:schemeClr val="tx1"/>
                </a:solidFill>
                <a:effectLst/>
                <a:latin typeface="+mn-lt"/>
                <a:ea typeface="+mn-ea"/>
                <a:cs typeface="+mn-cs"/>
              </a:rPr>
              <a:t>which is </a:t>
            </a:r>
            <a:r>
              <a:rPr lang="en-US" sz="1200" i="1" kern="1200" dirty="0">
                <a:solidFill>
                  <a:schemeClr val="tx1"/>
                </a:solidFill>
                <a:effectLst/>
                <a:latin typeface="+mn-lt"/>
                <a:ea typeface="+mn-ea"/>
                <a:cs typeface="+mn-cs"/>
              </a:rPr>
              <a:t>(n+1)/2</a:t>
            </a:r>
            <a:r>
              <a:rPr lang="en-US" sz="1200" kern="1200" dirty="0">
                <a:solidFill>
                  <a:schemeClr val="tx1"/>
                </a:solidFill>
                <a:effectLst/>
                <a:latin typeface="+mn-lt"/>
                <a:ea typeface="+mn-ea"/>
                <a:cs typeface="+mn-cs"/>
              </a:rPr>
              <a:t>. This is </a:t>
            </a:r>
            <a:r>
              <a:rPr lang="en-US" sz="1200" i="1" kern="1200" dirty="0">
                <a:solidFill>
                  <a:schemeClr val="tx1"/>
                </a:solidFill>
                <a:effectLst/>
                <a:latin typeface="+mn-lt"/>
                <a:ea typeface="+mn-ea"/>
                <a:cs typeface="+mn-cs"/>
              </a:rPr>
              <a:t>O(n) </a:t>
            </a:r>
            <a:r>
              <a:rPr lang="en-US" sz="1200" kern="1200" dirty="0">
                <a:solidFill>
                  <a:schemeClr val="tx1"/>
                </a:solidFill>
                <a:effectLst/>
                <a:latin typeface="+mn-lt"/>
                <a:ea typeface="+mn-ea"/>
                <a:cs typeface="+mn-cs"/>
              </a:rPr>
              <a:t>also.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44</a:t>
            </a:fld>
            <a:endParaRPr lang="en-US"/>
          </a:p>
        </p:txBody>
      </p:sp>
    </p:spTree>
    <p:extLst>
      <p:ext uri="{BB962C8B-B14F-4D97-AF65-F5344CB8AC3E}">
        <p14:creationId xmlns:p14="http://schemas.microsoft.com/office/powerpoint/2010/main" val="1595645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475993-BCCA-BA4A-83E1-56093410BF2F}" type="slidenum">
              <a:rPr lang="en-US" smtClean="0"/>
              <a:t>1</a:t>
            </a:fld>
            <a:endParaRPr lang="en-US"/>
          </a:p>
        </p:txBody>
      </p:sp>
    </p:spTree>
    <p:extLst>
      <p:ext uri="{BB962C8B-B14F-4D97-AF65-F5344CB8AC3E}">
        <p14:creationId xmlns:p14="http://schemas.microsoft.com/office/powerpoint/2010/main" val="1150864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Consider a program that manages the safety bag in a car. On impact it must respond in nanoseconds, otherwise passengers may be injured unnecessarily. A program that monitors weather must produce results in a time frame that makes weather reporting meaningful. There is no point getting today’s weather report tomorrow! </a:t>
            </a:r>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2</a:t>
            </a:fld>
            <a:endParaRPr lang="en-US"/>
          </a:p>
        </p:txBody>
      </p:sp>
    </p:spTree>
    <p:extLst>
      <p:ext uri="{BB962C8B-B14F-4D97-AF65-F5344CB8AC3E}">
        <p14:creationId xmlns:p14="http://schemas.microsoft.com/office/powerpoint/2010/main" val="1269987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3</a:t>
            </a:fld>
            <a:endParaRPr lang="en-US"/>
          </a:p>
        </p:txBody>
      </p:sp>
    </p:spTree>
    <p:extLst>
      <p:ext uri="{BB962C8B-B14F-4D97-AF65-F5344CB8AC3E}">
        <p14:creationId xmlns:p14="http://schemas.microsoft.com/office/powerpoint/2010/main" val="839793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solutions are correct,</a:t>
            </a:r>
            <a:r>
              <a:rPr lang="en-US" baseline="0" dirty="0"/>
              <a:t> assuming n &gt;= 0. </a:t>
            </a:r>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4</a:t>
            </a:fld>
            <a:endParaRPr lang="en-US"/>
          </a:p>
        </p:txBody>
      </p:sp>
    </p:spTree>
    <p:extLst>
      <p:ext uri="{BB962C8B-B14F-4D97-AF65-F5344CB8AC3E}">
        <p14:creationId xmlns:p14="http://schemas.microsoft.com/office/powerpoint/2010/main" val="2018373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5</a:t>
            </a:fld>
            <a:endParaRPr lang="en-US"/>
          </a:p>
        </p:txBody>
      </p:sp>
    </p:spTree>
    <p:extLst>
      <p:ext uri="{BB962C8B-B14F-4D97-AF65-F5344CB8AC3E}">
        <p14:creationId xmlns:p14="http://schemas.microsoft.com/office/powerpoint/2010/main" val="1150255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base 10 is know as common log</a:t>
            </a:r>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17</a:t>
            </a:fld>
            <a:endParaRPr lang="en-US"/>
          </a:p>
        </p:txBody>
      </p:sp>
    </p:spTree>
    <p:extLst>
      <p:ext uri="{BB962C8B-B14F-4D97-AF65-F5344CB8AC3E}">
        <p14:creationId xmlns:p14="http://schemas.microsoft.com/office/powerpoint/2010/main" val="619391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20</a:t>
            </a:fld>
            <a:endParaRPr lang="en-US"/>
          </a:p>
        </p:txBody>
      </p:sp>
    </p:spTree>
    <p:extLst>
      <p:ext uri="{BB962C8B-B14F-4D97-AF65-F5344CB8AC3E}">
        <p14:creationId xmlns:p14="http://schemas.microsoft.com/office/powerpoint/2010/main" val="1972927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Automobiles are divided by size into several categories: subcompacts, compacts, midsize, and so on. These categories provide a quick idea what size car you’re talking about, without needing to mention actual dimensions. Similarly, it’s useful to have a shorthand way to say how efficient a computer algorithm is. In computer science, this rough measure is called “Big O” notation. </a:t>
            </a:r>
            <a:endParaRPr lang="en-US" dirty="0"/>
          </a:p>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37</a:t>
            </a:fld>
            <a:endParaRPr lang="en-US"/>
          </a:p>
        </p:txBody>
      </p:sp>
    </p:spTree>
    <p:extLst>
      <p:ext uri="{BB962C8B-B14F-4D97-AF65-F5344CB8AC3E}">
        <p14:creationId xmlns:p14="http://schemas.microsoft.com/office/powerpoint/2010/main" val="673178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r>
              <a:rPr lang="en-IE"/>
              <a:t>12/02/2018</a:t>
            </a:r>
            <a:endParaRPr lang="en-US"/>
          </a:p>
        </p:txBody>
      </p:sp>
      <p:sp>
        <p:nvSpPr>
          <p:cNvPr id="6" name="Slide Number Placeholder 5"/>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1973629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r>
              <a:rPr lang="en-IE"/>
              <a:t>12/02/2018</a:t>
            </a:r>
            <a:endParaRPr lang="en-US"/>
          </a:p>
        </p:txBody>
      </p:sp>
      <p:sp>
        <p:nvSpPr>
          <p:cNvPr id="6" name="Slide Number Placeholder 5"/>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3824030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r>
              <a:rPr lang="en-IE"/>
              <a:t>12/02/2018</a:t>
            </a:r>
            <a:endParaRPr lang="en-US"/>
          </a:p>
        </p:txBody>
      </p:sp>
      <p:sp>
        <p:nvSpPr>
          <p:cNvPr id="6" name="Slide Number Placeholder 5"/>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997663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r>
              <a:rPr lang="en-IE"/>
              <a:t>12/02/2018</a:t>
            </a:r>
            <a:endParaRPr lang="en-US"/>
          </a:p>
        </p:txBody>
      </p:sp>
      <p:sp>
        <p:nvSpPr>
          <p:cNvPr id="6" name="Slide Number Placeholder 5"/>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1830103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atin typeface="Ubuntu"/>
                <a:cs typeface="Ubuntu"/>
              </a:defRPr>
            </a:lvl1pPr>
          </a:lstStyle>
          <a:p>
            <a:r>
              <a:rPr lang="en-IE"/>
              <a:t>12/02/2018</a:t>
            </a:r>
            <a:endParaRPr lang="en-US" dirty="0"/>
          </a:p>
        </p:txBody>
      </p:sp>
      <p:sp>
        <p:nvSpPr>
          <p:cNvPr id="6" name="Slide Number Placeholder 5"/>
          <p:cNvSpPr>
            <a:spLocks noGrp="1"/>
          </p:cNvSpPr>
          <p:nvPr>
            <p:ph type="sldNum" sz="quarter" idx="12"/>
          </p:nvPr>
        </p:nvSpPr>
        <p:spPr/>
        <p:txBody>
          <a:bodyPr/>
          <a:lstStyle>
            <a:lvl1pPr>
              <a:defRPr>
                <a:latin typeface="Ubuntu"/>
                <a:cs typeface="Ubuntu"/>
              </a:defRPr>
            </a:lvl1pPr>
          </a:lstStyle>
          <a:p>
            <a:fld id="{E0C3B11F-BB69-5D4A-B4A6-002443704CE6}" type="slidenum">
              <a:rPr lang="en-US" smtClean="0"/>
              <a:pPr/>
              <a:t>‹#›</a:t>
            </a:fld>
            <a:endParaRPr lang="en-US"/>
          </a:p>
        </p:txBody>
      </p:sp>
    </p:spTree>
    <p:extLst>
      <p:ext uri="{BB962C8B-B14F-4D97-AF65-F5344CB8AC3E}">
        <p14:creationId xmlns:p14="http://schemas.microsoft.com/office/powerpoint/2010/main" val="3213864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r>
              <a:rPr lang="en-IE"/>
              <a:t>12/02/2018</a:t>
            </a:r>
            <a:endParaRPr lang="en-US" dirty="0"/>
          </a:p>
        </p:txBody>
      </p:sp>
      <p:sp>
        <p:nvSpPr>
          <p:cNvPr id="7" name="Slide Number Placeholder 6"/>
          <p:cNvSpPr>
            <a:spLocks noGrp="1"/>
          </p:cNvSpPr>
          <p:nvPr>
            <p:ph type="sldNum" sz="quarter" idx="12"/>
          </p:nvPr>
        </p:nvSpPr>
        <p:spPr/>
        <p:txBody>
          <a:bodyPr/>
          <a:lstStyle/>
          <a:p>
            <a:fld id="{E0C3B11F-BB69-5D4A-B4A6-002443704CE6}" type="slidenum">
              <a:rPr lang="en-US" smtClean="0"/>
              <a:t>‹#›</a:t>
            </a:fld>
            <a:endParaRPr lang="en-US"/>
          </a:p>
        </p:txBody>
      </p:sp>
      <p:sp>
        <p:nvSpPr>
          <p:cNvPr id="8" name="Date Placeholder 4"/>
          <p:cNvSpPr txBox="1">
            <a:spLocks/>
          </p:cNvSpPr>
          <p:nvPr userDrawn="1"/>
        </p:nvSpPr>
        <p:spPr>
          <a:xfrm>
            <a:off x="3308434" y="6356350"/>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bg1"/>
                </a:solidFill>
                <a:latin typeface="Ubuntu"/>
                <a:ea typeface="+mn-ea"/>
                <a:cs typeface="Ubuntu"/>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9" name="Text Placeholder 8"/>
          <p:cNvSpPr>
            <a:spLocks noGrp="1"/>
          </p:cNvSpPr>
          <p:nvPr>
            <p:ph type="body" sz="quarter" idx="13" hasCustomPrompt="1"/>
          </p:nvPr>
        </p:nvSpPr>
        <p:spPr>
          <a:xfrm>
            <a:off x="3358356" y="6356350"/>
            <a:ext cx="2427288" cy="365125"/>
          </a:xfrm>
        </p:spPr>
        <p:txBody>
          <a:bodyPr>
            <a:normAutofit/>
          </a:bodyPr>
          <a:lstStyle>
            <a:lvl1pPr marL="0" indent="0" algn="ctr">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ga-IE" dirty="0"/>
              <a:t>Relational Databases</a:t>
            </a:r>
          </a:p>
        </p:txBody>
      </p:sp>
    </p:spTree>
    <p:extLst>
      <p:ext uri="{BB962C8B-B14F-4D97-AF65-F5344CB8AC3E}">
        <p14:creationId xmlns:p14="http://schemas.microsoft.com/office/powerpoint/2010/main" val="4907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r>
              <a:rPr lang="en-IE"/>
              <a:t>12/02/2018</a:t>
            </a:r>
            <a:endParaRPr lang="en-US"/>
          </a:p>
        </p:txBody>
      </p:sp>
      <p:sp>
        <p:nvSpPr>
          <p:cNvPr id="9" name="Slide Number Placeholder 8"/>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3795786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r>
              <a:rPr lang="en-IE"/>
              <a:t>12/02/2018</a:t>
            </a:r>
            <a:endParaRPr lang="en-US"/>
          </a:p>
        </p:txBody>
      </p:sp>
      <p:sp>
        <p:nvSpPr>
          <p:cNvPr id="5" name="Slide Number Placeholder 4"/>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2212936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E"/>
              <a:t>12/02/2018</a:t>
            </a:r>
            <a:endParaRPr lang="en-US"/>
          </a:p>
        </p:txBody>
      </p:sp>
      <p:sp>
        <p:nvSpPr>
          <p:cNvPr id="4" name="Slide Number Placeholder 3"/>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487195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IE"/>
              <a:t>12/02/2018</a:t>
            </a:r>
            <a:endParaRPr lang="en-US"/>
          </a:p>
        </p:txBody>
      </p:sp>
      <p:sp>
        <p:nvSpPr>
          <p:cNvPr id="7" name="Slide Number Placeholder 6"/>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94926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IE"/>
              <a:t>12/02/2018</a:t>
            </a:r>
            <a:endParaRPr lang="en-US"/>
          </a:p>
        </p:txBody>
      </p:sp>
      <p:sp>
        <p:nvSpPr>
          <p:cNvPr id="7" name="Slide Number Placeholder 6"/>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355441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Rectangle 6"/>
          <p:cNvSpPr/>
          <p:nvPr/>
        </p:nvSpPr>
        <p:spPr>
          <a:xfrm>
            <a:off x="0" y="6325378"/>
            <a:ext cx="9144001" cy="427069"/>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lumMod val="75000"/>
                  </a:schemeClr>
                </a:solidFill>
                <a:latin typeface="Ubuntu"/>
                <a:cs typeface="Ubuntu"/>
              </a:defRPr>
            </a:lvl1pPr>
          </a:lstStyle>
          <a:p>
            <a:fld id="{E0C3B11F-BB69-5D4A-B4A6-002443704CE6}" type="slidenum">
              <a:rPr lang="en-US" smtClean="0"/>
              <a:pPr/>
              <a:t>‹#›</a:t>
            </a:fld>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bg1">
                    <a:lumMod val="75000"/>
                  </a:schemeClr>
                </a:solidFill>
                <a:latin typeface="Ubuntu"/>
                <a:cs typeface="Ubuntu"/>
              </a:defRPr>
            </a:lvl1pPr>
          </a:lstStyle>
          <a:p>
            <a:r>
              <a:rPr lang="en-IE"/>
              <a:t>12/02/2018</a:t>
            </a:r>
            <a:endParaRPr lang="en-US" dirty="0"/>
          </a:p>
        </p:txBody>
      </p:sp>
      <p:sp>
        <p:nvSpPr>
          <p:cNvPr id="8" name="Text Placeholder 8"/>
          <p:cNvSpPr txBox="1">
            <a:spLocks/>
          </p:cNvSpPr>
          <p:nvPr userDrawn="1"/>
        </p:nvSpPr>
        <p:spPr>
          <a:xfrm>
            <a:off x="3358800" y="6356350"/>
            <a:ext cx="2427288" cy="365125"/>
          </a:xfrm>
          <a:prstGeom prst="rect">
            <a:avLst/>
          </a:prstGeom>
        </p:spPr>
        <p:txBody>
          <a:bodyPr tIns="82800" bIns="46800">
            <a:normAutofit/>
          </a:bodyPr>
          <a:lstStyle>
            <a:lvl1pPr marL="0" indent="0" algn="ctr" defTabSz="457200" rtl="0" eaLnBrk="1" latinLnBrk="0" hangingPunct="1">
              <a:spcBef>
                <a:spcPct val="20000"/>
              </a:spcBef>
              <a:buFont typeface="Arial"/>
              <a:buNone/>
              <a:defRPr sz="1200" b="0" i="0" kern="1200">
                <a:solidFill>
                  <a:schemeClr val="tx1"/>
                </a:solidFill>
                <a:latin typeface="Ubuntu Light"/>
                <a:ea typeface="+mn-ea"/>
                <a:cs typeface="Ubuntu Light"/>
              </a:defRPr>
            </a:lvl1pPr>
            <a:lvl2pPr marL="457200" indent="0" algn="l" defTabSz="457200" rtl="0" eaLnBrk="1" latinLnBrk="0" hangingPunct="1">
              <a:spcBef>
                <a:spcPct val="20000"/>
              </a:spcBef>
              <a:buFont typeface="Arial"/>
              <a:buNone/>
              <a:defRPr sz="2400" kern="1200">
                <a:solidFill>
                  <a:schemeClr val="tx1"/>
                </a:solidFill>
                <a:latin typeface="Ubuntu"/>
                <a:ea typeface="+mn-ea"/>
                <a:cs typeface="Ubuntu"/>
              </a:defRPr>
            </a:lvl2pPr>
            <a:lvl3pPr marL="914400" indent="0" algn="l" defTabSz="457200" rtl="0" eaLnBrk="1" latinLnBrk="0" hangingPunct="1">
              <a:spcBef>
                <a:spcPct val="20000"/>
              </a:spcBef>
              <a:buFont typeface="Arial"/>
              <a:buNone/>
              <a:defRPr sz="2000" kern="1200">
                <a:solidFill>
                  <a:schemeClr val="tx1"/>
                </a:solidFill>
                <a:latin typeface="Ubuntu"/>
                <a:ea typeface="+mn-ea"/>
                <a:cs typeface="Ubuntu"/>
              </a:defRPr>
            </a:lvl3pPr>
            <a:lvl4pPr marL="1371600" indent="0" algn="l" defTabSz="457200" rtl="0" eaLnBrk="1" latinLnBrk="0" hangingPunct="1">
              <a:spcBef>
                <a:spcPct val="20000"/>
              </a:spcBef>
              <a:buFont typeface="Arial"/>
              <a:buNone/>
              <a:defRPr sz="1600" kern="1200">
                <a:solidFill>
                  <a:schemeClr val="tx1"/>
                </a:solidFill>
                <a:latin typeface="Ubuntu"/>
                <a:ea typeface="+mn-ea"/>
                <a:cs typeface="Ubuntu"/>
              </a:defRPr>
            </a:lvl4pPr>
            <a:lvl5pPr marL="1828800" indent="0" algn="l" defTabSz="457200" rtl="0" eaLnBrk="1" latinLnBrk="0" hangingPunct="1">
              <a:spcBef>
                <a:spcPct val="20000"/>
              </a:spcBef>
              <a:buFont typeface="Arial"/>
              <a:buNone/>
              <a:defRPr sz="1600" kern="1200">
                <a:solidFill>
                  <a:schemeClr val="tx1"/>
                </a:solidFill>
                <a:latin typeface="Ubuntu"/>
                <a:ea typeface="+mn-ea"/>
                <a:cs typeface="Ubuntu"/>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ga-IE" dirty="0">
                <a:solidFill>
                  <a:schemeClr val="bg1"/>
                </a:solidFill>
              </a:rPr>
              <a:t>Data Structures &amp; Algorithms</a:t>
            </a:r>
          </a:p>
        </p:txBody>
      </p:sp>
    </p:spTree>
    <p:extLst>
      <p:ext uri="{BB962C8B-B14F-4D97-AF65-F5344CB8AC3E}">
        <p14:creationId xmlns:p14="http://schemas.microsoft.com/office/powerpoint/2010/main" val="607493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457200" rtl="0" eaLnBrk="1" latinLnBrk="0" hangingPunct="1">
        <a:spcBef>
          <a:spcPct val="0"/>
        </a:spcBef>
        <a:buNone/>
        <a:defRPr sz="3400" b="0" i="0" kern="1200">
          <a:solidFill>
            <a:schemeClr val="tx1"/>
          </a:solidFill>
          <a:latin typeface="Ubuntu"/>
          <a:ea typeface="+mj-ea"/>
          <a:cs typeface="Ubuntu"/>
        </a:defRPr>
      </a:lvl1pPr>
    </p:titleStyle>
    <p:bodyStyle>
      <a:lvl1pPr marL="342900" indent="-342900" algn="l" defTabSz="457200" rtl="0" eaLnBrk="1" latinLnBrk="0" hangingPunct="1">
        <a:spcBef>
          <a:spcPct val="20000"/>
        </a:spcBef>
        <a:buFont typeface="Arial"/>
        <a:buChar char="•"/>
        <a:defRPr sz="2400" b="0" i="0" kern="1200">
          <a:solidFill>
            <a:schemeClr val="tx1"/>
          </a:solidFill>
          <a:latin typeface="Ubuntu Light"/>
          <a:ea typeface="+mn-ea"/>
          <a:cs typeface="Ubuntu Light"/>
        </a:defRPr>
      </a:lvl1pPr>
      <a:lvl2pPr marL="742950" indent="-285750" algn="l" defTabSz="457200" rtl="0" eaLnBrk="1" latinLnBrk="0" hangingPunct="1">
        <a:spcBef>
          <a:spcPct val="20000"/>
        </a:spcBef>
        <a:buFont typeface="Arial"/>
        <a:buChar char="–"/>
        <a:defRPr sz="2000" kern="1200">
          <a:solidFill>
            <a:schemeClr val="tx1"/>
          </a:solidFill>
          <a:latin typeface="Ubuntu"/>
          <a:ea typeface="+mn-ea"/>
          <a:cs typeface="Ubuntu"/>
        </a:defRPr>
      </a:lvl2pPr>
      <a:lvl3pPr marL="1143000" indent="-228600" algn="l" defTabSz="457200" rtl="0" eaLnBrk="1" latinLnBrk="0" hangingPunct="1">
        <a:spcBef>
          <a:spcPct val="20000"/>
        </a:spcBef>
        <a:buFont typeface="Arial"/>
        <a:buChar char="•"/>
        <a:defRPr sz="1800" kern="1200">
          <a:solidFill>
            <a:schemeClr val="tx1"/>
          </a:solidFill>
          <a:latin typeface="Ubuntu"/>
          <a:ea typeface="+mn-ea"/>
          <a:cs typeface="Ubuntu"/>
        </a:defRPr>
      </a:lvl3pPr>
      <a:lvl4pPr marL="1600200" indent="-228600" algn="l" defTabSz="457200" rtl="0" eaLnBrk="1" latinLnBrk="0" hangingPunct="1">
        <a:spcBef>
          <a:spcPct val="20000"/>
        </a:spcBef>
        <a:buFont typeface="Arial"/>
        <a:buChar char="–"/>
        <a:defRPr sz="1600" kern="1200">
          <a:solidFill>
            <a:schemeClr val="tx1"/>
          </a:solidFill>
          <a:latin typeface="Ubuntu"/>
          <a:ea typeface="+mn-ea"/>
          <a:cs typeface="Ubuntu"/>
        </a:defRPr>
      </a:lvl4pPr>
      <a:lvl5pPr marL="2057400" indent="-228600" algn="l" defTabSz="457200" rtl="0" eaLnBrk="1" latinLnBrk="0" hangingPunct="1">
        <a:spcBef>
          <a:spcPct val="20000"/>
        </a:spcBef>
        <a:buFont typeface="Arial"/>
        <a:buChar char="»"/>
        <a:defRPr sz="1600" kern="1200">
          <a:solidFill>
            <a:schemeClr val="tx1"/>
          </a:solidFill>
          <a:latin typeface="Ubuntu"/>
          <a:ea typeface="+mn-ea"/>
          <a:cs typeface="Ubuntu"/>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Data Structures &amp; Algorithms</a:t>
            </a:r>
          </a:p>
        </p:txBody>
      </p:sp>
      <p:sp>
        <p:nvSpPr>
          <p:cNvPr id="3" name="Subtitle 2"/>
          <p:cNvSpPr>
            <a:spLocks noGrp="1"/>
          </p:cNvSpPr>
          <p:nvPr>
            <p:ph type="subTitle" idx="1"/>
          </p:nvPr>
        </p:nvSpPr>
        <p:spPr/>
        <p:txBody>
          <a:bodyPr>
            <a:normAutofit/>
          </a:bodyPr>
          <a:lstStyle/>
          <a:p>
            <a:endParaRPr lang="en-US" sz="2000" dirty="0"/>
          </a:p>
        </p:txBody>
      </p:sp>
    </p:spTree>
    <p:extLst>
      <p:ext uri="{BB962C8B-B14F-4D97-AF65-F5344CB8AC3E}">
        <p14:creationId xmlns:p14="http://schemas.microsoft.com/office/powerpoint/2010/main" val="3710305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Mathematics – Log</a:t>
            </a:r>
          </a:p>
        </p:txBody>
      </p:sp>
      <p:sp>
        <p:nvSpPr>
          <p:cNvPr id="3" name="Content Placeholder 2"/>
          <p:cNvSpPr>
            <a:spLocks noGrp="1"/>
          </p:cNvSpPr>
          <p:nvPr>
            <p:ph idx="1"/>
          </p:nvPr>
        </p:nvSpPr>
        <p:spPr/>
        <p:txBody>
          <a:bodyPr/>
          <a:lstStyle/>
          <a:p>
            <a:r>
              <a:rPr lang="en-US" dirty="0"/>
              <a:t>The definition of the log of x to the base b is given as:</a:t>
            </a:r>
          </a:p>
          <a:p>
            <a:pPr marL="457200" lvl="1" indent="0">
              <a:buNone/>
            </a:pPr>
            <a:r>
              <a:rPr lang="en-US" dirty="0"/>
              <a:t>log</a:t>
            </a:r>
            <a:r>
              <a:rPr lang="en-US" baseline="-25000" dirty="0"/>
              <a:t>b</a:t>
            </a:r>
            <a:r>
              <a:rPr lang="en-US" dirty="0"/>
              <a:t>x = y </a:t>
            </a:r>
          </a:p>
          <a:p>
            <a:pPr marL="457200" lvl="1" indent="0">
              <a:buNone/>
            </a:pPr>
            <a:r>
              <a:rPr lang="en-US" dirty="0"/>
              <a:t>b</a:t>
            </a:r>
            <a:r>
              <a:rPr lang="en-US" baseline="30000" dirty="0"/>
              <a:t>y</a:t>
            </a:r>
            <a:r>
              <a:rPr lang="en-US" dirty="0"/>
              <a:t> = x</a:t>
            </a:r>
          </a:p>
          <a:p>
            <a:pPr marL="457200" lvl="1" indent="0">
              <a:buNone/>
            </a:pPr>
            <a:endParaRPr lang="en-US" baseline="-25000" dirty="0"/>
          </a:p>
          <a:p>
            <a:r>
              <a:rPr lang="en-US" dirty="0"/>
              <a:t>Read as: </a:t>
            </a:r>
          </a:p>
          <a:p>
            <a:pPr lvl="1"/>
            <a:r>
              <a:rPr lang="en-US" dirty="0"/>
              <a:t>the log of x to base b equals y </a:t>
            </a:r>
          </a:p>
          <a:p>
            <a:r>
              <a:rPr lang="en-US" dirty="0"/>
              <a:t>Which is equivalent to:</a:t>
            </a:r>
          </a:p>
          <a:p>
            <a:pPr lvl="1"/>
            <a:r>
              <a:rPr lang="en-US" dirty="0"/>
              <a:t>b to the power of y equals x.</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9</a:t>
            </a:fld>
            <a:endParaRPr lang="en-US"/>
          </a:p>
        </p:txBody>
      </p:sp>
    </p:spTree>
    <p:extLst>
      <p:ext uri="{BB962C8B-B14F-4D97-AF65-F5344CB8AC3E}">
        <p14:creationId xmlns:p14="http://schemas.microsoft.com/office/powerpoint/2010/main" val="2925596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Mathematics – Log</a:t>
            </a:r>
          </a:p>
        </p:txBody>
      </p:sp>
      <p:sp>
        <p:nvSpPr>
          <p:cNvPr id="3" name="Content Placeholder 2"/>
          <p:cNvSpPr>
            <a:spLocks noGrp="1"/>
          </p:cNvSpPr>
          <p:nvPr>
            <p:ph idx="1"/>
          </p:nvPr>
        </p:nvSpPr>
        <p:spPr/>
        <p:txBody>
          <a:bodyPr/>
          <a:lstStyle/>
          <a:p>
            <a:r>
              <a:rPr lang="en-US" dirty="0"/>
              <a:t>For example:</a:t>
            </a:r>
          </a:p>
          <a:p>
            <a:pPr marL="457200" lvl="1" indent="0">
              <a:buNone/>
            </a:pPr>
            <a:r>
              <a:rPr lang="en-US" dirty="0"/>
              <a:t>log</a:t>
            </a:r>
            <a:r>
              <a:rPr lang="en-US" baseline="-25000" dirty="0"/>
              <a:t>b</a:t>
            </a:r>
            <a:r>
              <a:rPr lang="en-US" dirty="0"/>
              <a:t>x = y </a:t>
            </a:r>
          </a:p>
          <a:p>
            <a:pPr marL="457200" lvl="1" indent="0">
              <a:buNone/>
            </a:pPr>
            <a:r>
              <a:rPr lang="en-US" dirty="0"/>
              <a:t>b</a:t>
            </a:r>
            <a:r>
              <a:rPr lang="en-US" baseline="30000" dirty="0"/>
              <a:t>y</a:t>
            </a:r>
            <a:r>
              <a:rPr lang="en-US" dirty="0"/>
              <a:t> = x</a:t>
            </a:r>
          </a:p>
          <a:p>
            <a:endParaRPr lang="en-US" dirty="0"/>
          </a:p>
          <a:p>
            <a:pPr marL="457200" lvl="1" indent="0">
              <a:buNone/>
            </a:pPr>
            <a:r>
              <a:rPr lang="en-US" dirty="0"/>
              <a:t>log</a:t>
            </a:r>
            <a:r>
              <a:rPr lang="en-US" baseline="-25000" dirty="0"/>
              <a:t>10</a:t>
            </a:r>
            <a:r>
              <a:rPr lang="en-US" dirty="0"/>
              <a:t>100 = ?</a:t>
            </a:r>
          </a:p>
          <a:p>
            <a:pPr marL="457200" lvl="1" indent="0">
              <a:buNone/>
            </a:pPr>
            <a:r>
              <a:rPr lang="en-US" dirty="0"/>
              <a:t>log</a:t>
            </a:r>
            <a:r>
              <a:rPr lang="en-US" baseline="-25000" dirty="0"/>
              <a:t>10</a:t>
            </a:r>
            <a:r>
              <a:rPr lang="en-US" dirty="0"/>
              <a:t>100 = 2</a:t>
            </a:r>
          </a:p>
          <a:p>
            <a:pPr marL="457200" lvl="1" indent="0">
              <a:buNone/>
            </a:pPr>
            <a:r>
              <a:rPr lang="en-US" dirty="0"/>
              <a:t>log</a:t>
            </a:r>
            <a:r>
              <a:rPr lang="en-US" baseline="-25000" dirty="0"/>
              <a:t>10</a:t>
            </a:r>
            <a:r>
              <a:rPr lang="en-US" dirty="0"/>
              <a:t>1000 = ?</a:t>
            </a:r>
          </a:p>
          <a:p>
            <a:pPr marL="457200" lvl="1" indent="0">
              <a:buNone/>
            </a:pPr>
            <a:r>
              <a:rPr lang="en-US" dirty="0"/>
              <a:t>log</a:t>
            </a:r>
            <a:r>
              <a:rPr lang="en-US" baseline="-25000" dirty="0"/>
              <a:t>10</a:t>
            </a:r>
            <a:r>
              <a:rPr lang="en-US" dirty="0"/>
              <a:t>1000 = 3</a:t>
            </a:r>
          </a:p>
          <a:p>
            <a:pPr marL="457200" lvl="1" indent="0">
              <a:buNone/>
            </a:pPr>
            <a:r>
              <a:rPr lang="en-US" dirty="0"/>
              <a:t>log</a:t>
            </a:r>
            <a:r>
              <a:rPr lang="en-US" baseline="-25000" dirty="0"/>
              <a:t>10</a:t>
            </a:r>
            <a:r>
              <a:rPr lang="en-US" dirty="0"/>
              <a:t>165 = ?</a:t>
            </a:r>
          </a:p>
          <a:p>
            <a:pPr marL="457200" lvl="1" indent="0">
              <a:buNone/>
            </a:pPr>
            <a:r>
              <a:rPr lang="en-US" dirty="0"/>
              <a:t>log</a:t>
            </a:r>
            <a:r>
              <a:rPr lang="en-US" baseline="-25000" dirty="0"/>
              <a:t>10</a:t>
            </a:r>
            <a:r>
              <a:rPr lang="en-US" dirty="0"/>
              <a:t>165 = 2.2175</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baseline="-25000" dirty="0"/>
          </a:p>
          <a:p>
            <a:endParaRPr lang="en-US" dirty="0"/>
          </a:p>
          <a:p>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10</a:t>
            </a:fld>
            <a:endParaRPr lang="en-US"/>
          </a:p>
        </p:txBody>
      </p:sp>
    </p:spTree>
    <p:extLst>
      <p:ext uri="{BB962C8B-B14F-4D97-AF65-F5344CB8AC3E}">
        <p14:creationId xmlns:p14="http://schemas.microsoft.com/office/powerpoint/2010/main" val="137857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Mathematics – Log</a:t>
            </a:r>
          </a:p>
        </p:txBody>
      </p:sp>
      <p:sp>
        <p:nvSpPr>
          <p:cNvPr id="3" name="Content Placeholder 2"/>
          <p:cNvSpPr>
            <a:spLocks noGrp="1"/>
          </p:cNvSpPr>
          <p:nvPr>
            <p:ph idx="1"/>
          </p:nvPr>
        </p:nvSpPr>
        <p:spPr/>
        <p:txBody>
          <a:bodyPr/>
          <a:lstStyle/>
          <a:p>
            <a:r>
              <a:rPr lang="en-US" dirty="0"/>
              <a:t>Following are some basic rules of log:</a:t>
            </a:r>
          </a:p>
          <a:p>
            <a:endParaRPr lang="en-US" dirty="0"/>
          </a:p>
          <a:p>
            <a:endParaRPr lang="en-US" dirty="0"/>
          </a:p>
          <a:p>
            <a:endParaRPr lang="en-US" dirty="0"/>
          </a:p>
          <a:p>
            <a:endParaRPr lang="en-US" dirty="0"/>
          </a:p>
          <a:p>
            <a:endParaRPr lang="en-US" dirty="0"/>
          </a:p>
          <a:p>
            <a:r>
              <a:rPr lang="en-US" dirty="0"/>
              <a:t>It is also possible to change the base of logs using the law:</a:t>
            </a:r>
          </a:p>
          <a:p>
            <a:pPr marL="457200" lvl="1" indent="0">
              <a:buNone/>
            </a:pPr>
            <a:endParaRPr lang="en-US" dirty="0"/>
          </a:p>
          <a:p>
            <a:endParaRPr lang="en-US" dirty="0"/>
          </a:p>
          <a:p>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11</a:t>
            </a:fld>
            <a:endParaRPr lang="en-US"/>
          </a:p>
        </p:txBody>
      </p:sp>
      <p:pic>
        <p:nvPicPr>
          <p:cNvPr id="6" name="Content Placeholder 3"/>
          <p:cNvPicPr>
            <a:picLocks noChangeAspect="1"/>
          </p:cNvPicPr>
          <p:nvPr/>
        </p:nvPicPr>
        <p:blipFill rotWithShape="1">
          <a:blip r:embed="rId2"/>
          <a:srcRect l="7099" t="-3832" r="57408" b="13884"/>
          <a:stretch/>
        </p:blipFill>
        <p:spPr>
          <a:xfrm>
            <a:off x="850900" y="2197101"/>
            <a:ext cx="3060700" cy="1756576"/>
          </a:xfrm>
          <a:prstGeom prst="rect">
            <a:avLst/>
          </a:prstGeom>
        </p:spPr>
      </p:pic>
      <p:pic>
        <p:nvPicPr>
          <p:cNvPr id="7" name="Content Placeholder 6"/>
          <p:cNvPicPr>
            <a:picLocks noChangeAspect="1"/>
          </p:cNvPicPr>
          <p:nvPr/>
        </p:nvPicPr>
        <p:blipFill rotWithShape="1">
          <a:blip r:embed="rId3"/>
          <a:srcRect l="17917" t="6395" r="23333" b="15611"/>
          <a:stretch/>
        </p:blipFill>
        <p:spPr>
          <a:xfrm>
            <a:off x="876300" y="5130801"/>
            <a:ext cx="1790700" cy="736600"/>
          </a:xfrm>
          <a:prstGeom prst="rect">
            <a:avLst/>
          </a:prstGeom>
        </p:spPr>
      </p:pic>
    </p:spTree>
    <p:extLst>
      <p:ext uri="{BB962C8B-B14F-4D97-AF65-F5344CB8AC3E}">
        <p14:creationId xmlns:p14="http://schemas.microsoft.com/office/powerpoint/2010/main" val="137857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Mathematics – Log</a:t>
            </a:r>
          </a:p>
        </p:txBody>
      </p:sp>
      <p:sp>
        <p:nvSpPr>
          <p:cNvPr id="3" name="Content Placeholder 2"/>
          <p:cNvSpPr>
            <a:spLocks noGrp="1"/>
          </p:cNvSpPr>
          <p:nvPr>
            <p:ph idx="1"/>
          </p:nvPr>
        </p:nvSpPr>
        <p:spPr/>
        <p:txBody>
          <a:bodyPr/>
          <a:lstStyle/>
          <a:p>
            <a:r>
              <a:rPr lang="en-US" dirty="0"/>
              <a:t>Examples:</a:t>
            </a:r>
          </a:p>
          <a:p>
            <a:pPr marL="457200" lvl="1" indent="0">
              <a:buNone/>
            </a:pPr>
            <a:r>
              <a:rPr lang="en-US" dirty="0"/>
              <a:t>Show log360 = 3log2+2log3+log5</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r>
              <a:rPr lang="en-US" dirty="0"/>
              <a:t>Changing base:</a:t>
            </a:r>
          </a:p>
          <a:p>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12</a:t>
            </a:fld>
            <a:endParaRPr lang="en-US"/>
          </a:p>
        </p:txBody>
      </p:sp>
      <p:pic>
        <p:nvPicPr>
          <p:cNvPr id="6" name="Content Placeholder 5"/>
          <p:cNvPicPr>
            <a:picLocks noChangeAspect="1"/>
          </p:cNvPicPr>
          <p:nvPr/>
        </p:nvPicPr>
        <p:blipFill rotWithShape="1">
          <a:blip r:embed="rId2"/>
          <a:srcRect l="6790" t="29067" r="8179" b="20656"/>
          <a:stretch/>
        </p:blipFill>
        <p:spPr>
          <a:xfrm>
            <a:off x="1104900" y="5109387"/>
            <a:ext cx="4191000" cy="806255"/>
          </a:xfrm>
          <a:prstGeom prst="rect">
            <a:avLst/>
          </a:prstGeom>
        </p:spPr>
      </p:pic>
      <p:pic>
        <p:nvPicPr>
          <p:cNvPr id="7" name="Content Placeholder 3"/>
          <p:cNvPicPr>
            <a:picLocks noChangeAspect="1"/>
          </p:cNvPicPr>
          <p:nvPr/>
        </p:nvPicPr>
        <p:blipFill rotWithShape="1">
          <a:blip r:embed="rId3"/>
          <a:srcRect l="5263" t="7493" r="16666" b="21637"/>
          <a:stretch/>
        </p:blipFill>
        <p:spPr>
          <a:xfrm>
            <a:off x="987613" y="2548218"/>
            <a:ext cx="4521200" cy="1866900"/>
          </a:xfrm>
          <a:prstGeom prst="rect">
            <a:avLst/>
          </a:prstGeom>
        </p:spPr>
      </p:pic>
    </p:spTree>
    <p:extLst>
      <p:ext uri="{BB962C8B-B14F-4D97-AF65-F5344CB8AC3E}">
        <p14:creationId xmlns:p14="http://schemas.microsoft.com/office/powerpoint/2010/main" val="1922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Mathematics – Sequence</a:t>
            </a:r>
          </a:p>
        </p:txBody>
      </p:sp>
      <p:sp>
        <p:nvSpPr>
          <p:cNvPr id="3" name="Content Placeholder 2"/>
          <p:cNvSpPr>
            <a:spLocks noGrp="1"/>
          </p:cNvSpPr>
          <p:nvPr>
            <p:ph idx="1"/>
          </p:nvPr>
        </p:nvSpPr>
        <p:spPr/>
        <p:txBody>
          <a:bodyPr/>
          <a:lstStyle/>
          <a:p>
            <a:r>
              <a:rPr lang="en-US" dirty="0"/>
              <a:t>A sequence is a list of things (usually numbers) that are in order.</a:t>
            </a:r>
          </a:p>
          <a:p>
            <a:r>
              <a:rPr lang="en-US" dirty="0"/>
              <a:t>For example:</a:t>
            </a:r>
          </a:p>
          <a:p>
            <a:pPr marL="457200" lvl="1" indent="0">
              <a:buNone/>
            </a:pPr>
            <a:r>
              <a:rPr lang="en-US" dirty="0"/>
              <a:t>2, 4, 6, 8, …, n</a:t>
            </a:r>
          </a:p>
          <a:p>
            <a:endParaRPr lang="en-US" dirty="0"/>
          </a:p>
          <a:p>
            <a:endParaRPr lang="en-US" dirty="0"/>
          </a:p>
          <a:p>
            <a:r>
              <a:rPr lang="en-US" dirty="0"/>
              <a:t>The sequence </a:t>
            </a:r>
            <a:r>
              <a:rPr lang="en-US" b="1" dirty="0"/>
              <a:t>1,3,5,7, …, n </a:t>
            </a:r>
            <a:r>
              <a:rPr lang="en-US" dirty="0"/>
              <a:t>is given by the rule </a:t>
            </a:r>
            <a:r>
              <a:rPr lang="en-US" b="1" dirty="0"/>
              <a:t>2*n-1</a:t>
            </a:r>
            <a:r>
              <a:rPr lang="en-US" dirty="0"/>
              <a:t>, where n is the term number.</a:t>
            </a:r>
          </a:p>
          <a:p>
            <a:endParaRPr lang="en-US" dirty="0"/>
          </a:p>
          <a:p>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13</a:t>
            </a:fld>
            <a:endParaRPr lang="en-US"/>
          </a:p>
        </p:txBody>
      </p:sp>
      <p:sp>
        <p:nvSpPr>
          <p:cNvPr id="6" name="TextBox 5"/>
          <p:cNvSpPr txBox="1"/>
          <p:nvPr/>
        </p:nvSpPr>
        <p:spPr>
          <a:xfrm>
            <a:off x="725388" y="3456800"/>
            <a:ext cx="724396" cy="276999"/>
          </a:xfrm>
          <a:prstGeom prst="rect">
            <a:avLst/>
          </a:prstGeom>
          <a:noFill/>
        </p:spPr>
        <p:txBody>
          <a:bodyPr wrap="none" rtlCol="0">
            <a:spAutoFit/>
          </a:bodyPr>
          <a:lstStyle/>
          <a:p>
            <a:r>
              <a:rPr lang="en-US" sz="1200" dirty="0">
                <a:latin typeface="Ubuntu Light"/>
                <a:cs typeface="Ubuntu Light"/>
              </a:rPr>
              <a:t>1</a:t>
            </a:r>
            <a:r>
              <a:rPr lang="en-US" sz="1200" baseline="30000" dirty="0">
                <a:latin typeface="Ubuntu Light"/>
                <a:cs typeface="Ubuntu Light"/>
              </a:rPr>
              <a:t>st</a:t>
            </a:r>
            <a:r>
              <a:rPr lang="en-US" sz="1200" dirty="0">
                <a:latin typeface="Ubuntu Light"/>
                <a:cs typeface="Ubuntu Light"/>
              </a:rPr>
              <a:t> term</a:t>
            </a:r>
          </a:p>
        </p:txBody>
      </p:sp>
      <p:sp>
        <p:nvSpPr>
          <p:cNvPr id="7" name="TextBox 6"/>
          <p:cNvSpPr txBox="1"/>
          <p:nvPr/>
        </p:nvSpPr>
        <p:spPr>
          <a:xfrm>
            <a:off x="1500584" y="3456800"/>
            <a:ext cx="758968" cy="276999"/>
          </a:xfrm>
          <a:prstGeom prst="rect">
            <a:avLst/>
          </a:prstGeom>
          <a:noFill/>
        </p:spPr>
        <p:txBody>
          <a:bodyPr wrap="none" rtlCol="0">
            <a:spAutoFit/>
          </a:bodyPr>
          <a:lstStyle/>
          <a:p>
            <a:r>
              <a:rPr lang="en-US" sz="1200" dirty="0">
                <a:latin typeface="Ubuntu Light"/>
                <a:cs typeface="Ubuntu Light"/>
              </a:rPr>
              <a:t>2</a:t>
            </a:r>
            <a:r>
              <a:rPr lang="en-US" sz="1200" baseline="30000" dirty="0">
                <a:latin typeface="Ubuntu Light"/>
                <a:cs typeface="Ubuntu Light"/>
              </a:rPr>
              <a:t>nd</a:t>
            </a:r>
            <a:r>
              <a:rPr lang="en-US" sz="1200" dirty="0">
                <a:latin typeface="Ubuntu Light"/>
                <a:cs typeface="Ubuntu Light"/>
              </a:rPr>
              <a:t> term</a:t>
            </a:r>
          </a:p>
        </p:txBody>
      </p:sp>
      <p:sp>
        <p:nvSpPr>
          <p:cNvPr id="8" name="TextBox 7"/>
          <p:cNvSpPr txBox="1"/>
          <p:nvPr/>
        </p:nvSpPr>
        <p:spPr>
          <a:xfrm>
            <a:off x="2310258" y="3456800"/>
            <a:ext cx="739628" cy="276999"/>
          </a:xfrm>
          <a:prstGeom prst="rect">
            <a:avLst/>
          </a:prstGeom>
          <a:noFill/>
        </p:spPr>
        <p:txBody>
          <a:bodyPr wrap="none" rtlCol="0">
            <a:spAutoFit/>
          </a:bodyPr>
          <a:lstStyle/>
          <a:p>
            <a:r>
              <a:rPr lang="en-US" sz="1200" dirty="0">
                <a:latin typeface="Ubuntu Light"/>
                <a:cs typeface="Ubuntu Light"/>
              </a:rPr>
              <a:t>n</a:t>
            </a:r>
            <a:r>
              <a:rPr lang="en-US" sz="1200" baseline="30000" dirty="0">
                <a:latin typeface="Ubuntu Light"/>
                <a:cs typeface="Ubuntu Light"/>
              </a:rPr>
              <a:t>th</a:t>
            </a:r>
            <a:r>
              <a:rPr lang="en-US" sz="1200" dirty="0">
                <a:latin typeface="Ubuntu Light"/>
                <a:cs typeface="Ubuntu Light"/>
              </a:rPr>
              <a:t> term</a:t>
            </a:r>
          </a:p>
        </p:txBody>
      </p:sp>
      <p:cxnSp>
        <p:nvCxnSpPr>
          <p:cNvPr id="10" name="Straight Arrow Connector 9"/>
          <p:cNvCxnSpPr>
            <a:stCxn id="6" idx="0"/>
          </p:cNvCxnSpPr>
          <p:nvPr/>
        </p:nvCxnSpPr>
        <p:spPr>
          <a:xfrm flipV="1">
            <a:off x="1087586" y="3238500"/>
            <a:ext cx="0" cy="218300"/>
          </a:xfrm>
          <a:prstGeom prst="straightConnector1">
            <a:avLst/>
          </a:prstGeom>
          <a:ln w="3175"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0"/>
          </p:cNvCxnSpPr>
          <p:nvPr/>
        </p:nvCxnSpPr>
        <p:spPr>
          <a:xfrm flipH="1" flipV="1">
            <a:off x="1500584" y="3238500"/>
            <a:ext cx="379484" cy="218300"/>
          </a:xfrm>
          <a:prstGeom prst="straightConnector1">
            <a:avLst/>
          </a:prstGeom>
          <a:ln w="3175"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8" idx="0"/>
          </p:cNvCxnSpPr>
          <p:nvPr/>
        </p:nvCxnSpPr>
        <p:spPr>
          <a:xfrm flipH="1" flipV="1">
            <a:off x="2552700" y="3238500"/>
            <a:ext cx="127372" cy="218300"/>
          </a:xfrm>
          <a:prstGeom prst="straightConnector1">
            <a:avLst/>
          </a:prstGeom>
          <a:ln w="3175"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973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Mathematics – Series</a:t>
            </a:r>
          </a:p>
        </p:txBody>
      </p:sp>
      <p:sp>
        <p:nvSpPr>
          <p:cNvPr id="3" name="Content Placeholder 2"/>
          <p:cNvSpPr>
            <a:spLocks noGrp="1"/>
          </p:cNvSpPr>
          <p:nvPr>
            <p:ph idx="1"/>
          </p:nvPr>
        </p:nvSpPr>
        <p:spPr/>
        <p:txBody>
          <a:bodyPr/>
          <a:lstStyle/>
          <a:p>
            <a:r>
              <a:rPr lang="en-US" dirty="0"/>
              <a:t>A series is defined to be the sum of the terms in a sequence. </a:t>
            </a:r>
          </a:p>
          <a:p>
            <a:r>
              <a:rPr lang="en-US" dirty="0"/>
              <a:t>The sequence </a:t>
            </a:r>
            <a:r>
              <a:rPr lang="en-US" b="1" dirty="0"/>
              <a:t>1,2,3,…,n </a:t>
            </a:r>
            <a:r>
              <a:rPr lang="en-US" dirty="0"/>
              <a:t>becomes the series </a:t>
            </a:r>
            <a:r>
              <a:rPr lang="en-US" b="1" dirty="0"/>
              <a:t>1+2+3+…+n </a:t>
            </a:r>
            <a:r>
              <a:rPr lang="en-US" dirty="0"/>
              <a:t>and the sum of the first n terms is given by the equation:</a:t>
            </a:r>
          </a:p>
          <a:p>
            <a:pPr marL="457200" lvl="1" indent="0">
              <a:buNone/>
            </a:pPr>
            <a:r>
              <a:rPr lang="en-US" dirty="0"/>
              <a:t>S(n) = n * (n-1)/2</a:t>
            </a:r>
          </a:p>
          <a:p>
            <a:endParaRPr lang="en-US" dirty="0"/>
          </a:p>
          <a:p>
            <a:r>
              <a:rPr lang="en-US" dirty="0"/>
              <a:t>Using the Greek letter (sigma):</a:t>
            </a:r>
          </a:p>
          <a:p>
            <a:endParaRPr lang="en-US" dirty="0"/>
          </a:p>
          <a:p>
            <a:endParaRPr lang="en-US" dirty="0"/>
          </a:p>
          <a:p>
            <a:pPr marL="457200" lvl="1" indent="0">
              <a:buNone/>
            </a:pPr>
            <a:endParaRPr lang="en-US" dirty="0"/>
          </a:p>
          <a:p>
            <a:pPr marL="457200" lvl="1" indent="0">
              <a:buNone/>
            </a:pPr>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14</a:t>
            </a:fld>
            <a:endParaRPr lang="en-US"/>
          </a:p>
        </p:txBody>
      </p:sp>
      <p:pic>
        <p:nvPicPr>
          <p:cNvPr id="6" name="Content Placeholder 3"/>
          <p:cNvPicPr>
            <a:picLocks noChangeAspect="1"/>
          </p:cNvPicPr>
          <p:nvPr/>
        </p:nvPicPr>
        <p:blipFill rotWithShape="1">
          <a:blip r:embed="rId2"/>
          <a:srcRect l="3397" t="5519" r="5944" b="10860"/>
          <a:stretch/>
        </p:blipFill>
        <p:spPr>
          <a:xfrm>
            <a:off x="927100" y="4514851"/>
            <a:ext cx="5422900" cy="1612900"/>
          </a:xfrm>
          <a:prstGeom prst="rect">
            <a:avLst/>
          </a:prstGeom>
        </p:spPr>
      </p:pic>
    </p:spTree>
    <p:extLst>
      <p:ext uri="{BB962C8B-B14F-4D97-AF65-F5344CB8AC3E}">
        <p14:creationId xmlns:p14="http://schemas.microsoft.com/office/powerpoint/2010/main" val="32990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Mathematics – Series</a:t>
            </a:r>
          </a:p>
        </p:txBody>
      </p:sp>
      <p:sp>
        <p:nvSpPr>
          <p:cNvPr id="3" name="Content Placeholder 2"/>
          <p:cNvSpPr>
            <a:spLocks noGrp="1"/>
          </p:cNvSpPr>
          <p:nvPr>
            <p:ph idx="1"/>
          </p:nvPr>
        </p:nvSpPr>
        <p:spPr/>
        <p:txBody>
          <a:bodyPr/>
          <a:lstStyle/>
          <a:p>
            <a:r>
              <a:rPr lang="en-US" dirty="0"/>
              <a:t>Examples:</a:t>
            </a:r>
          </a:p>
          <a:p>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15</a:t>
            </a:fld>
            <a:endParaRPr lang="en-US"/>
          </a:p>
        </p:txBody>
      </p:sp>
      <p:pic>
        <p:nvPicPr>
          <p:cNvPr id="6" name="Content Placeholder 3"/>
          <p:cNvPicPr>
            <a:picLocks noChangeAspect="1"/>
          </p:cNvPicPr>
          <p:nvPr/>
        </p:nvPicPr>
        <p:blipFill rotWithShape="1">
          <a:blip r:embed="rId2"/>
          <a:srcRect l="6636" t="-2254" r="38734" b="43217"/>
          <a:stretch/>
        </p:blipFill>
        <p:spPr>
          <a:xfrm>
            <a:off x="825500" y="2108201"/>
            <a:ext cx="4495800" cy="3174999"/>
          </a:xfrm>
          <a:prstGeom prst="rect">
            <a:avLst/>
          </a:prstGeom>
        </p:spPr>
      </p:pic>
    </p:spTree>
    <p:extLst>
      <p:ext uri="{BB962C8B-B14F-4D97-AF65-F5344CB8AC3E}">
        <p14:creationId xmlns:p14="http://schemas.microsoft.com/office/powerpoint/2010/main" val="1942680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Algorithms</a:t>
            </a:r>
          </a:p>
        </p:txBody>
      </p:sp>
      <p:sp>
        <p:nvSpPr>
          <p:cNvPr id="3" name="Content Placeholder 2"/>
          <p:cNvSpPr>
            <a:spLocks noGrp="1"/>
          </p:cNvSpPr>
          <p:nvPr>
            <p:ph idx="1"/>
          </p:nvPr>
        </p:nvSpPr>
        <p:spPr>
          <a:xfrm>
            <a:off x="457200" y="1600200"/>
            <a:ext cx="8229600" cy="4756150"/>
          </a:xfrm>
        </p:spPr>
        <p:txBody>
          <a:bodyPr/>
          <a:lstStyle/>
          <a:p>
            <a:r>
              <a:rPr lang="en-US" dirty="0"/>
              <a:t>Logs are relevant in computing because they are used in the analysis of algorithms particularly in relation to what are termed divide and conquer algorithms, e.g. binary searching. </a:t>
            </a:r>
          </a:p>
          <a:p>
            <a:r>
              <a:rPr lang="en-US" dirty="0"/>
              <a:t>The log function grows very slowly and, hence, log scales are often used to compress large scale scientific data. </a:t>
            </a:r>
          </a:p>
          <a:p>
            <a:r>
              <a:rPr lang="en-US" dirty="0"/>
              <a:t>For example, Earth Quake of 7.0 is 1000 times greater than one of 4.0.</a:t>
            </a:r>
          </a:p>
          <a:p>
            <a:pPr marL="457200" lvl="1" indent="0">
              <a:buNone/>
            </a:pPr>
            <a:r>
              <a:rPr lang="en-US" dirty="0"/>
              <a:t>logQ1 = 7, Q1 = 10</a:t>
            </a:r>
            <a:r>
              <a:rPr lang="en-US" baseline="30000" dirty="0"/>
              <a:t>7</a:t>
            </a:r>
          </a:p>
          <a:p>
            <a:pPr marL="457200" lvl="1" indent="0">
              <a:buNone/>
            </a:pPr>
            <a:r>
              <a:rPr lang="en-US" dirty="0"/>
              <a:t>logQ2 = 4, Q2 = 10</a:t>
            </a:r>
            <a:r>
              <a:rPr lang="en-US" baseline="30000" dirty="0"/>
              <a:t>4</a:t>
            </a:r>
          </a:p>
          <a:p>
            <a:pPr marL="457200" lvl="1" indent="0">
              <a:buNone/>
            </a:pPr>
            <a:r>
              <a:rPr lang="en-US" dirty="0"/>
              <a:t>Q1 = 10</a:t>
            </a:r>
            <a:r>
              <a:rPr lang="en-US" baseline="30000" dirty="0"/>
              <a:t>7</a:t>
            </a:r>
            <a:r>
              <a:rPr lang="en-US" dirty="0"/>
              <a:t> = 10</a:t>
            </a:r>
            <a:r>
              <a:rPr lang="en-US" baseline="30000" dirty="0"/>
              <a:t>3 * </a:t>
            </a:r>
            <a:r>
              <a:rPr lang="en-US" dirty="0"/>
              <a:t>10</a:t>
            </a:r>
            <a:r>
              <a:rPr lang="en-US" baseline="30000" dirty="0"/>
              <a:t>4 </a:t>
            </a:r>
          </a:p>
          <a:p>
            <a:pPr marL="457200" lvl="1" indent="0">
              <a:buNone/>
            </a:pPr>
            <a:r>
              <a:rPr lang="en-US" dirty="0"/>
              <a:t>= 1000 * Q2</a:t>
            </a:r>
            <a:endParaRPr lang="en-US" baseline="30000" dirty="0"/>
          </a:p>
          <a:p>
            <a:pPr marL="457200" lvl="1" indent="0">
              <a:buNone/>
            </a:pPr>
            <a:endParaRPr lang="en-US" baseline="30000" dirty="0"/>
          </a:p>
          <a:p>
            <a:pPr marL="457200" lvl="1" indent="0">
              <a:buNone/>
            </a:pPr>
            <a:endParaRPr lang="en-US" dirty="0"/>
          </a:p>
          <a:p>
            <a:endParaRPr lang="en-US" dirty="0"/>
          </a:p>
          <a:p>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16</a:t>
            </a:fld>
            <a:endParaRPr lang="en-US"/>
          </a:p>
        </p:txBody>
      </p:sp>
    </p:spTree>
    <p:extLst>
      <p:ext uri="{BB962C8B-B14F-4D97-AF65-F5344CB8AC3E}">
        <p14:creationId xmlns:p14="http://schemas.microsoft.com/office/powerpoint/2010/main" val="2219544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 Linear Sequence with Log Sequence</a:t>
            </a:r>
          </a:p>
        </p:txBody>
      </p:sp>
      <p:sp>
        <p:nvSpPr>
          <p:cNvPr id="3" name="Content Placeholder 2"/>
          <p:cNvSpPr>
            <a:spLocks noGrp="1"/>
          </p:cNvSpPr>
          <p:nvPr>
            <p:ph idx="1"/>
          </p:nvPr>
        </p:nvSpPr>
        <p:spPr>
          <a:xfrm>
            <a:off x="457200" y="1600200"/>
            <a:ext cx="8229600" cy="4546600"/>
          </a:xfrm>
        </p:spPr>
        <p:txBody>
          <a:bodyPr/>
          <a:lstStyle/>
          <a:p>
            <a:r>
              <a:rPr lang="en-US" dirty="0"/>
              <a:t>Linear sequence:</a:t>
            </a:r>
          </a:p>
          <a:p>
            <a:pPr marL="457200" lvl="1" indent="0">
              <a:buNone/>
            </a:pPr>
            <a:r>
              <a:rPr lang="en-US" dirty="0"/>
              <a:t>10,20, 30, 40, 50, 60, 70, 80, 90, 100, 110, 120, 130, 140, 150, 160, 170, 180, 190, 200 </a:t>
            </a:r>
          </a:p>
          <a:p>
            <a:pPr lvl="1"/>
            <a:endParaRPr lang="en-US" dirty="0"/>
          </a:p>
          <a:p>
            <a:r>
              <a:rPr lang="en-US" dirty="0"/>
              <a:t>Common logs:</a:t>
            </a:r>
          </a:p>
          <a:p>
            <a:pPr marL="457200" lvl="1" indent="0">
              <a:buNone/>
            </a:pPr>
            <a:r>
              <a:rPr lang="en-US" dirty="0"/>
              <a:t>1.000, 1.301, 1.477, 1.602, 1.699, 1.778, 1.845, 1.903, 1.954, 2.000, 2.041, 2.079, 2.114, 2.146, 2.176, 2.204, 2.230, 2.255, 2.279, 2.301 </a:t>
            </a:r>
          </a:p>
          <a:p>
            <a:endParaRPr lang="en-US" dirty="0"/>
          </a:p>
          <a:p>
            <a:r>
              <a:rPr lang="en-US" dirty="0"/>
              <a:t>Logs base 2:</a:t>
            </a:r>
          </a:p>
          <a:p>
            <a:pPr marL="457200" lvl="1" indent="0">
              <a:buNone/>
            </a:pPr>
            <a:r>
              <a:rPr lang="da-DK" dirty="0"/>
              <a:t>3.322, 4.322, 4.907, 5.322, 5.644, 5.907, 6.129, 6.322, 6.492, 6.644, 6.781, 6.907, 7.022, 7.129, 7.229, 7.322, 7.409, 7.492, 7.570, 7.644 </a:t>
            </a:r>
            <a:endParaRPr lang="en-US" dirty="0"/>
          </a:p>
          <a:p>
            <a:pPr marL="457200" lvl="1" indent="0">
              <a:buNone/>
            </a:pPr>
            <a:endParaRPr lang="en-US" dirty="0"/>
          </a:p>
          <a:p>
            <a:pPr marL="457200" lvl="1" indent="0">
              <a:buNone/>
            </a:pPr>
            <a:endParaRPr lang="en-US" dirty="0"/>
          </a:p>
          <a:p>
            <a:pPr marL="457200" lvl="1" indent="0">
              <a:buNone/>
            </a:pPr>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17</a:t>
            </a:fld>
            <a:endParaRPr lang="en-US"/>
          </a:p>
        </p:txBody>
      </p:sp>
    </p:spTree>
    <p:extLst>
      <p:ext uri="{BB962C8B-B14F-4D97-AF65-F5344CB8AC3E}">
        <p14:creationId xmlns:p14="http://schemas.microsoft.com/office/powerpoint/2010/main" val="434714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Running Times</a:t>
            </a:r>
          </a:p>
        </p:txBody>
      </p:sp>
      <p:sp>
        <p:nvSpPr>
          <p:cNvPr id="3" name="Content Placeholder 2"/>
          <p:cNvSpPr>
            <a:spLocks noGrp="1"/>
          </p:cNvSpPr>
          <p:nvPr>
            <p:ph idx="1"/>
          </p:nvPr>
        </p:nvSpPr>
        <p:spPr/>
        <p:txBody>
          <a:bodyPr/>
          <a:lstStyle/>
          <a:p>
            <a:r>
              <a:rPr lang="en-US" dirty="0"/>
              <a:t>We measure the cost (running time) in nanoseconds.</a:t>
            </a:r>
          </a:p>
          <a:p>
            <a:pPr marL="457200" lvl="1" indent="0">
              <a:buNone/>
            </a:pPr>
            <a:r>
              <a:rPr lang="en-IE" dirty="0"/>
              <a:t>1sec = 10</a:t>
            </a:r>
            <a:r>
              <a:rPr lang="en-IE" baseline="30000" dirty="0"/>
              <a:t>3</a:t>
            </a:r>
            <a:r>
              <a:rPr lang="en-IE" dirty="0"/>
              <a:t>ms (miliseconds)</a:t>
            </a:r>
          </a:p>
          <a:p>
            <a:pPr marL="457200" lvl="1" indent="0">
              <a:buNone/>
            </a:pPr>
            <a:r>
              <a:rPr lang="en-IE" dirty="0"/>
              <a:t>1sec = 10</a:t>
            </a:r>
            <a:r>
              <a:rPr lang="en-IE" baseline="20000" dirty="0"/>
              <a:t>6</a:t>
            </a:r>
            <a:r>
              <a:rPr lang="en-IE" dirty="0">
                <a:sym typeface="Symbol"/>
              </a:rPr>
              <a:t>s (microseconds)</a:t>
            </a:r>
          </a:p>
          <a:p>
            <a:pPr marL="457200" lvl="1" indent="0">
              <a:buNone/>
            </a:pPr>
            <a:r>
              <a:rPr lang="en-IE" dirty="0">
                <a:sym typeface="Symbol"/>
              </a:rPr>
              <a:t>1sec = 10</a:t>
            </a:r>
            <a:r>
              <a:rPr lang="en-IE" baseline="20000" dirty="0">
                <a:sym typeface="Symbol"/>
              </a:rPr>
              <a:t>9</a:t>
            </a:r>
            <a:r>
              <a:rPr lang="en-IE" dirty="0">
                <a:sym typeface="Symbol"/>
              </a:rPr>
              <a:t>ns (nanoseconds)</a:t>
            </a:r>
            <a:endParaRPr lang="en-IE" dirty="0"/>
          </a:p>
          <a:p>
            <a:pPr marL="457200" lvl="1" indent="0">
              <a:buNone/>
            </a:pPr>
            <a:endParaRPr lang="en-US" dirty="0"/>
          </a:p>
          <a:p>
            <a:r>
              <a:rPr lang="en-US" dirty="0"/>
              <a:t>A fast machine might execute a primitive instruction in </a:t>
            </a:r>
            <a:r>
              <a:rPr lang="en-US" b="1" dirty="0"/>
              <a:t>5ns</a:t>
            </a:r>
            <a:r>
              <a:rPr lang="en-US" dirty="0"/>
              <a:t>, whereas a slow machine might take </a:t>
            </a:r>
            <a:r>
              <a:rPr lang="en-US" b="1" dirty="0"/>
              <a:t>20ns</a:t>
            </a:r>
            <a:r>
              <a:rPr lang="en-US" dirty="0"/>
              <a:t> to execute the same primitive instruction. </a:t>
            </a:r>
          </a:p>
          <a:p>
            <a:r>
              <a:rPr lang="en-US" dirty="0"/>
              <a:t>This makes the task of calculating the running time of executing programs that are more complex.</a:t>
            </a:r>
          </a:p>
          <a:p>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18</a:t>
            </a:fld>
            <a:endParaRPr lang="en-US"/>
          </a:p>
        </p:txBody>
      </p:sp>
    </p:spTree>
    <p:extLst>
      <p:ext uri="{BB962C8B-B14F-4D97-AF65-F5344CB8AC3E}">
        <p14:creationId xmlns:p14="http://schemas.microsoft.com/office/powerpoint/2010/main" val="18444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02</a:t>
            </a:r>
          </a:p>
        </p:txBody>
      </p:sp>
      <p:sp>
        <p:nvSpPr>
          <p:cNvPr id="3" name="Content Placeholder 2"/>
          <p:cNvSpPr>
            <a:spLocks noGrp="1"/>
          </p:cNvSpPr>
          <p:nvPr>
            <p:ph idx="1"/>
          </p:nvPr>
        </p:nvSpPr>
        <p:spPr/>
        <p:txBody>
          <a:bodyPr/>
          <a:lstStyle/>
          <a:p>
            <a:r>
              <a:rPr lang="en-US" dirty="0"/>
              <a:t>Analysis of Algorithms</a:t>
            </a:r>
          </a:p>
          <a:p>
            <a:r>
              <a:rPr lang="en-US" dirty="0"/>
              <a:t>Big O Notation</a:t>
            </a:r>
          </a:p>
          <a:p>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a:t>
            </a:fld>
            <a:endParaRPr lang="en-US"/>
          </a:p>
        </p:txBody>
      </p:sp>
    </p:spTree>
    <p:extLst>
      <p:ext uri="{BB962C8B-B14F-4D97-AF65-F5344CB8AC3E}">
        <p14:creationId xmlns:p14="http://schemas.microsoft.com/office/powerpoint/2010/main" val="1197460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Running Times on HAL</a:t>
            </a:r>
          </a:p>
        </p:txBody>
      </p:sp>
      <p:sp>
        <p:nvSpPr>
          <p:cNvPr id="3" name="Content Placeholder 2"/>
          <p:cNvSpPr>
            <a:spLocks noGrp="1"/>
          </p:cNvSpPr>
          <p:nvPr>
            <p:ph idx="1"/>
          </p:nvPr>
        </p:nvSpPr>
        <p:spPr/>
        <p:txBody>
          <a:bodyPr/>
          <a:lstStyle/>
          <a:p>
            <a:r>
              <a:rPr lang="en-US" dirty="0"/>
              <a:t>To simplify the task we will specify a time cost for executing primitive instructions on an ideal machine called </a:t>
            </a:r>
            <a:r>
              <a:rPr lang="en-US" b="1" dirty="0"/>
              <a:t>HAL</a:t>
            </a:r>
            <a:r>
              <a:rPr lang="en-US" dirty="0"/>
              <a:t>.</a:t>
            </a:r>
          </a:p>
          <a:p>
            <a:r>
              <a:rPr lang="en-US" dirty="0"/>
              <a:t>The real cost, when tested on an actual machine, will be some multiple of the cost of executing it on HAL.</a:t>
            </a:r>
          </a:p>
          <a:p>
            <a:r>
              <a:rPr lang="en-US" dirty="0"/>
              <a:t>For example, if the running time on HAL for a given program is 1000ns, then the running time on a machine four time faster than HAL will be 250ns.</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19</a:t>
            </a:fld>
            <a:endParaRPr lang="en-US"/>
          </a:p>
        </p:txBody>
      </p:sp>
    </p:spTree>
    <p:extLst>
      <p:ext uri="{BB962C8B-B14F-4D97-AF65-F5344CB8AC3E}">
        <p14:creationId xmlns:p14="http://schemas.microsoft.com/office/powerpoint/2010/main" val="1928894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Running Times on HAL</a:t>
            </a:r>
          </a:p>
        </p:txBody>
      </p:sp>
      <p:sp>
        <p:nvSpPr>
          <p:cNvPr id="3" name="Content Placeholder 2"/>
          <p:cNvSpPr>
            <a:spLocks noGrp="1"/>
          </p:cNvSpPr>
          <p:nvPr>
            <p:ph idx="1"/>
          </p:nvPr>
        </p:nvSpPr>
        <p:spPr/>
        <p:txBody>
          <a:bodyPr/>
          <a:lstStyle/>
          <a:p>
            <a:pPr marL="457200" lvl="1" indent="0">
              <a:buNone/>
            </a:pPr>
            <a:r>
              <a:rPr lang="en-US" dirty="0"/>
              <a:t>Statement			Unit cost (ns)</a:t>
            </a:r>
          </a:p>
        </p:txBody>
      </p:sp>
      <p:sp>
        <p:nvSpPr>
          <p:cNvPr id="4" name="Date Placeholder 3"/>
          <p:cNvSpPr>
            <a:spLocks noGrp="1"/>
          </p:cNvSpPr>
          <p:nvPr>
            <p:ph type="dt" sz="half" idx="10"/>
          </p:nvPr>
        </p:nvSpPr>
        <p:spPr/>
        <p:txBody>
          <a:bodyPr/>
          <a:lstStyle/>
          <a:p>
            <a:r>
              <a:rPr lang="en-IE"/>
              <a:t>12/02/2018</a:t>
            </a:r>
            <a:endParaRPr lang="en-US"/>
          </a:p>
        </p:txBody>
      </p:sp>
      <p:sp>
        <p:nvSpPr>
          <p:cNvPr id="5" name="Slide Number Placeholder 4"/>
          <p:cNvSpPr>
            <a:spLocks noGrp="1"/>
          </p:cNvSpPr>
          <p:nvPr>
            <p:ph type="sldNum" sz="quarter" idx="12"/>
          </p:nvPr>
        </p:nvSpPr>
        <p:spPr/>
        <p:txBody>
          <a:bodyPr/>
          <a:lstStyle/>
          <a:p>
            <a:fld id="{E0C3B11F-BB69-5D4A-B4A6-002443704CE6}" type="slidenum">
              <a:rPr lang="en-US" smtClean="0"/>
              <a:t>20</a:t>
            </a:fld>
            <a:endParaRPr lang="en-US"/>
          </a:p>
        </p:txBody>
      </p:sp>
      <p:pic>
        <p:nvPicPr>
          <p:cNvPr id="6" name="Picture 2"/>
          <p:cNvPicPr>
            <a:picLocks noChangeAspect="1" noChangeArrowheads="1"/>
          </p:cNvPicPr>
          <p:nvPr/>
        </p:nvPicPr>
        <p:blipFill rotWithShape="1">
          <a:blip r:embed="rId3"/>
          <a:srcRect t="9725" r="10573" b="6618"/>
          <a:stretch/>
        </p:blipFill>
        <p:spPr bwMode="auto">
          <a:xfrm>
            <a:off x="975840" y="2013534"/>
            <a:ext cx="5053000" cy="4156075"/>
          </a:xfrm>
          <a:prstGeom prst="rect">
            <a:avLst/>
          </a:prstGeom>
          <a:noFill/>
          <a:ln w="9525">
            <a:noFill/>
            <a:miter lim="800000"/>
            <a:headEnd/>
            <a:tailEnd/>
          </a:ln>
          <a:effectLst/>
        </p:spPr>
      </p:pic>
    </p:spTree>
    <p:extLst>
      <p:ext uri="{BB962C8B-B14F-4D97-AF65-F5344CB8AC3E}">
        <p14:creationId xmlns:p14="http://schemas.microsoft.com/office/powerpoint/2010/main" val="3049745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Running Times on HAL</a:t>
            </a:r>
          </a:p>
        </p:txBody>
      </p:sp>
      <p:sp>
        <p:nvSpPr>
          <p:cNvPr id="3" name="Content Placeholder 2"/>
          <p:cNvSpPr>
            <a:spLocks noGrp="1"/>
          </p:cNvSpPr>
          <p:nvPr>
            <p:ph idx="1"/>
          </p:nvPr>
        </p:nvSpPr>
        <p:spPr/>
        <p:txBody>
          <a:bodyPr/>
          <a:lstStyle/>
          <a:p>
            <a:r>
              <a:rPr lang="en-US" dirty="0"/>
              <a:t>Cost of executing:</a:t>
            </a:r>
          </a:p>
          <a:p>
            <a:pPr marL="457200" lvl="1" indent="0">
              <a:buNone/>
            </a:pPr>
            <a:r>
              <a:rPr lang="en-IE" dirty="0"/>
              <a:t> +, -, *, /, %, &lt;, &gt;, ==, &gt;=, &lt;=, !=, =, </a:t>
            </a:r>
          </a:p>
          <a:p>
            <a:pPr marL="457200" lvl="1" indent="0">
              <a:buNone/>
            </a:pPr>
            <a:endParaRPr lang="en-IE" sz="1000" dirty="0"/>
          </a:p>
          <a:p>
            <a:pPr marL="457200" lvl="1" indent="0">
              <a:buNone/>
            </a:pPr>
            <a:r>
              <a:rPr lang="en-IE" dirty="0"/>
              <a:t>B</a:t>
            </a:r>
            <a:r>
              <a:rPr lang="en-US" dirty="0"/>
              <a:t>e </a:t>
            </a:r>
            <a:r>
              <a:rPr lang="en-US" b="1" dirty="0"/>
              <a:t>10ns</a:t>
            </a:r>
          </a:p>
          <a:p>
            <a:endParaRPr lang="en-US" dirty="0"/>
          </a:p>
          <a:p>
            <a:r>
              <a:rPr lang="en-US" dirty="0"/>
              <a:t>Examples:</a:t>
            </a:r>
          </a:p>
          <a:p>
            <a:endParaRPr lang="en-US" dirty="0"/>
          </a:p>
          <a:p>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21</a:t>
            </a:fld>
            <a:endParaRPr lang="en-US"/>
          </a:p>
        </p:txBody>
      </p:sp>
      <p:pic>
        <p:nvPicPr>
          <p:cNvPr id="6" name="Content Placeholder 3"/>
          <p:cNvPicPr>
            <a:picLocks noChangeAspect="1"/>
          </p:cNvPicPr>
          <p:nvPr/>
        </p:nvPicPr>
        <p:blipFill rotWithShape="1">
          <a:blip r:embed="rId2"/>
          <a:srcRect l="6017" t="1" r="23612" b="18347"/>
          <a:stretch/>
        </p:blipFill>
        <p:spPr>
          <a:xfrm>
            <a:off x="853402" y="4102101"/>
            <a:ext cx="3921798" cy="1545664"/>
          </a:xfrm>
          <a:prstGeom prst="rect">
            <a:avLst/>
          </a:prstGeom>
        </p:spPr>
      </p:pic>
    </p:spTree>
    <p:extLst>
      <p:ext uri="{BB962C8B-B14F-4D97-AF65-F5344CB8AC3E}">
        <p14:creationId xmlns:p14="http://schemas.microsoft.com/office/powerpoint/2010/main" val="133840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Running Times on HAL</a:t>
            </a:r>
          </a:p>
        </p:txBody>
      </p:sp>
      <p:sp>
        <p:nvSpPr>
          <p:cNvPr id="3" name="Content Placeholder 2"/>
          <p:cNvSpPr>
            <a:spLocks noGrp="1"/>
          </p:cNvSpPr>
          <p:nvPr>
            <p:ph idx="1"/>
          </p:nvPr>
        </p:nvSpPr>
        <p:spPr/>
        <p:txBody>
          <a:bodyPr/>
          <a:lstStyle/>
          <a:p>
            <a:r>
              <a:rPr lang="en-US" dirty="0"/>
              <a:t>Cost of function invocation, for each parameter, and return statement:</a:t>
            </a:r>
            <a:endParaRPr lang="en-IE" sz="1000" dirty="0"/>
          </a:p>
          <a:p>
            <a:pPr lvl="1"/>
            <a:r>
              <a:rPr lang="en-IE" dirty="0"/>
              <a:t>B</a:t>
            </a:r>
            <a:r>
              <a:rPr lang="en-US" dirty="0"/>
              <a:t>e </a:t>
            </a:r>
            <a:r>
              <a:rPr lang="en-US" b="1" dirty="0"/>
              <a:t>50ns, 10ns, </a:t>
            </a:r>
            <a:r>
              <a:rPr lang="en-US" dirty="0"/>
              <a:t>and</a:t>
            </a:r>
            <a:r>
              <a:rPr lang="en-US" b="1" dirty="0"/>
              <a:t> 50ns.</a:t>
            </a:r>
          </a:p>
          <a:p>
            <a:r>
              <a:rPr lang="en-US" dirty="0"/>
              <a:t>What will be the total cost of invoking the following function sumN?</a:t>
            </a:r>
          </a:p>
          <a:p>
            <a:endParaRPr lang="en-US" dirty="0"/>
          </a:p>
          <a:p>
            <a:endParaRPr lang="en-US" dirty="0"/>
          </a:p>
          <a:p>
            <a:endParaRPr lang="en-US" dirty="0"/>
          </a:p>
          <a:p>
            <a:endParaRPr lang="en-US" dirty="0"/>
          </a:p>
          <a:p>
            <a:r>
              <a:rPr lang="en-US" dirty="0"/>
              <a:t>150ns. How?</a:t>
            </a:r>
          </a:p>
          <a:p>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22</a:t>
            </a:fld>
            <a:endParaRPr lang="en-US"/>
          </a:p>
        </p:txBody>
      </p:sp>
      <p:sp>
        <p:nvSpPr>
          <p:cNvPr id="6" name="Rectangle 5"/>
          <p:cNvSpPr/>
          <p:nvPr/>
        </p:nvSpPr>
        <p:spPr>
          <a:xfrm>
            <a:off x="836203" y="3822453"/>
            <a:ext cx="3832337" cy="1200329"/>
          </a:xfrm>
          <a:prstGeom prst="rect">
            <a:avLst/>
          </a:prstGeom>
        </p:spPr>
        <p:txBody>
          <a:bodyPr wrap="none">
            <a:spAutoFit/>
          </a:bodyPr>
          <a:lstStyle/>
          <a:p>
            <a:r>
              <a:rPr lang="en-US" b="1" dirty="0">
                <a:latin typeface="Courier New"/>
                <a:cs typeface="Courier New"/>
              </a:rPr>
              <a:t>static long sumN(long n){</a:t>
            </a:r>
          </a:p>
          <a:p>
            <a:r>
              <a:rPr lang="en-US" b="1" dirty="0">
                <a:latin typeface="Courier New"/>
                <a:cs typeface="Courier New"/>
              </a:rPr>
              <a:t>	long s = n * (n + 1)/2;</a:t>
            </a:r>
          </a:p>
          <a:p>
            <a:r>
              <a:rPr lang="en-US" b="1" dirty="0">
                <a:latin typeface="Courier New"/>
                <a:cs typeface="Courier New"/>
              </a:rPr>
              <a:t>	return s;</a:t>
            </a:r>
          </a:p>
          <a:p>
            <a:r>
              <a:rPr lang="en-US" b="1" dirty="0">
                <a:latin typeface="Courier New"/>
                <a:cs typeface="Courier New"/>
              </a:rPr>
              <a:t>}</a:t>
            </a:r>
          </a:p>
        </p:txBody>
      </p:sp>
      <p:sp>
        <p:nvSpPr>
          <p:cNvPr id="10" name="TextBox 9"/>
          <p:cNvSpPr txBox="1"/>
          <p:nvPr/>
        </p:nvSpPr>
        <p:spPr>
          <a:xfrm>
            <a:off x="3018496" y="4436146"/>
            <a:ext cx="358250" cy="276999"/>
          </a:xfrm>
          <a:prstGeom prst="rect">
            <a:avLst/>
          </a:prstGeom>
          <a:noFill/>
        </p:spPr>
        <p:txBody>
          <a:bodyPr wrap="none" rtlCol="0">
            <a:spAutoFit/>
          </a:bodyPr>
          <a:lstStyle/>
          <a:p>
            <a:r>
              <a:rPr lang="en-US" sz="1200" dirty="0">
                <a:solidFill>
                  <a:srgbClr val="FF0000"/>
                </a:solidFill>
                <a:latin typeface="Ubuntu Light"/>
                <a:cs typeface="Ubuntu Light"/>
              </a:rPr>
              <a:t>50</a:t>
            </a:r>
          </a:p>
        </p:txBody>
      </p:sp>
      <p:sp>
        <p:nvSpPr>
          <p:cNvPr id="11" name="TextBox 10"/>
          <p:cNvSpPr txBox="1"/>
          <p:nvPr/>
        </p:nvSpPr>
        <p:spPr>
          <a:xfrm>
            <a:off x="5035264" y="4141399"/>
            <a:ext cx="1349897" cy="276999"/>
          </a:xfrm>
          <a:prstGeom prst="rect">
            <a:avLst/>
          </a:prstGeom>
          <a:noFill/>
        </p:spPr>
        <p:txBody>
          <a:bodyPr wrap="none" rtlCol="0">
            <a:spAutoFit/>
          </a:bodyPr>
          <a:lstStyle/>
          <a:p>
            <a:r>
              <a:rPr lang="en-US" sz="1200" dirty="0">
                <a:solidFill>
                  <a:srgbClr val="FF0000"/>
                </a:solidFill>
                <a:latin typeface="Ubuntu Light"/>
                <a:cs typeface="Ubuntu Light"/>
              </a:rPr>
              <a:t>10 + 10 + 10 + 10</a:t>
            </a:r>
          </a:p>
        </p:txBody>
      </p:sp>
      <p:sp>
        <p:nvSpPr>
          <p:cNvPr id="12" name="TextBox 11"/>
          <p:cNvSpPr txBox="1"/>
          <p:nvPr/>
        </p:nvSpPr>
        <p:spPr>
          <a:xfrm>
            <a:off x="5035264" y="3877100"/>
            <a:ext cx="688799" cy="276999"/>
          </a:xfrm>
          <a:prstGeom prst="rect">
            <a:avLst/>
          </a:prstGeom>
          <a:noFill/>
        </p:spPr>
        <p:txBody>
          <a:bodyPr wrap="none" rtlCol="0">
            <a:spAutoFit/>
          </a:bodyPr>
          <a:lstStyle/>
          <a:p>
            <a:r>
              <a:rPr lang="en-US" sz="1200" dirty="0">
                <a:solidFill>
                  <a:srgbClr val="FF0000"/>
                </a:solidFill>
                <a:latin typeface="Ubuntu Light"/>
                <a:cs typeface="Ubuntu Light"/>
              </a:rPr>
              <a:t>50 + 10</a:t>
            </a:r>
          </a:p>
        </p:txBody>
      </p:sp>
    </p:spTree>
    <p:extLst>
      <p:ext uri="{BB962C8B-B14F-4D97-AF65-F5344CB8AC3E}">
        <p14:creationId xmlns:p14="http://schemas.microsoft.com/office/powerpoint/2010/main" val="133840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Running Times on HAL</a:t>
            </a:r>
          </a:p>
        </p:txBody>
      </p:sp>
      <p:sp>
        <p:nvSpPr>
          <p:cNvPr id="3" name="Content Placeholder 2"/>
          <p:cNvSpPr>
            <a:spLocks noGrp="1"/>
          </p:cNvSpPr>
          <p:nvPr>
            <p:ph idx="1"/>
          </p:nvPr>
        </p:nvSpPr>
        <p:spPr/>
        <p:txBody>
          <a:bodyPr/>
          <a:lstStyle/>
          <a:p>
            <a:r>
              <a:rPr lang="en-IE" dirty="0"/>
              <a:t>The time taken to execute an if statement of the form if(b) s1; else s2; is the cost of b plus the max cost of s1, s2. </a:t>
            </a:r>
          </a:p>
          <a:p>
            <a:r>
              <a:rPr lang="en-IE" dirty="0"/>
              <a:t>For example, the cost of executing:</a:t>
            </a:r>
          </a:p>
          <a:p>
            <a:pPr marL="457200" lvl="1" indent="0">
              <a:buNone/>
            </a:pPr>
            <a:r>
              <a:rPr lang="en-IE" dirty="0"/>
              <a:t>if(x &gt; 0) x = 1; else x=x*x;</a:t>
            </a:r>
            <a:endParaRPr lang="en-US" dirty="0"/>
          </a:p>
          <a:p>
            <a:pPr marL="457200" lvl="1" indent="0">
              <a:buNone/>
            </a:pPr>
            <a:endParaRPr lang="en-IE" sz="1000" dirty="0"/>
          </a:p>
          <a:p>
            <a:pPr marL="457200" lvl="1" indent="0">
              <a:buNone/>
            </a:pPr>
            <a:r>
              <a:rPr lang="en-IE" dirty="0"/>
              <a:t>is </a:t>
            </a:r>
            <a:r>
              <a:rPr lang="en-IE" i="1" dirty="0"/>
              <a:t>30ns</a:t>
            </a:r>
            <a:r>
              <a:rPr lang="en-IE" dirty="0"/>
              <a:t> because the boolean expression costs </a:t>
            </a:r>
            <a:r>
              <a:rPr lang="en-IE" i="1" dirty="0"/>
              <a:t>10ns</a:t>
            </a:r>
            <a:r>
              <a:rPr lang="en-IE" dirty="0"/>
              <a:t> and the max cost of </a:t>
            </a:r>
            <a:r>
              <a:rPr lang="en-IE" i="1" dirty="0"/>
              <a:t>(10ns,20ns)</a:t>
            </a:r>
            <a:r>
              <a:rPr lang="en-IE" dirty="0"/>
              <a:t> is </a:t>
            </a:r>
            <a:r>
              <a:rPr lang="en-IE" i="1" dirty="0"/>
              <a:t>20ns</a:t>
            </a:r>
            <a:r>
              <a:rPr lang="en-IE" dirty="0"/>
              <a:t>.</a:t>
            </a:r>
            <a:endParaRPr lang="en-US" dirty="0"/>
          </a:p>
          <a:p>
            <a:endParaRPr lang="en-IE" dirty="0"/>
          </a:p>
          <a:p>
            <a:endParaRPr lang="en-IE" dirty="0"/>
          </a:p>
          <a:p>
            <a:pPr lvl="1"/>
            <a:endParaRPr lang="en-US" dirty="0"/>
          </a:p>
          <a:p>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23</a:t>
            </a:fld>
            <a:endParaRPr lang="en-US"/>
          </a:p>
        </p:txBody>
      </p:sp>
    </p:spTree>
    <p:extLst>
      <p:ext uri="{BB962C8B-B14F-4D97-AF65-F5344CB8AC3E}">
        <p14:creationId xmlns:p14="http://schemas.microsoft.com/office/powerpoint/2010/main" val="133840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Running Times on HAL</a:t>
            </a:r>
          </a:p>
        </p:txBody>
      </p:sp>
      <p:sp>
        <p:nvSpPr>
          <p:cNvPr id="3" name="Content Placeholder 2"/>
          <p:cNvSpPr>
            <a:spLocks noGrp="1"/>
          </p:cNvSpPr>
          <p:nvPr>
            <p:ph idx="1"/>
          </p:nvPr>
        </p:nvSpPr>
        <p:spPr>
          <a:xfrm>
            <a:off x="457200" y="1600200"/>
            <a:ext cx="8229600" cy="4756150"/>
          </a:xfrm>
        </p:spPr>
        <p:txBody>
          <a:bodyPr>
            <a:normAutofit/>
          </a:bodyPr>
          <a:lstStyle/>
          <a:p>
            <a:r>
              <a:rPr lang="en-US" dirty="0"/>
              <a:t>Calculating the cost of executing loops:</a:t>
            </a:r>
          </a:p>
          <a:p>
            <a:pPr marL="400050" lvl="1" indent="0">
              <a:buNone/>
            </a:pPr>
            <a:r>
              <a:rPr lang="en-IE" i="1" dirty="0"/>
              <a:t>totalCost = cost of initialization of variables </a:t>
            </a:r>
          </a:p>
          <a:p>
            <a:pPr marL="400050" lvl="1" indent="0">
              <a:buNone/>
            </a:pPr>
            <a:r>
              <a:rPr lang="en-IE" i="1" dirty="0"/>
              <a:t>				</a:t>
            </a:r>
            <a:r>
              <a:rPr lang="en-IE" b="1" i="1" dirty="0"/>
              <a:t>+</a:t>
            </a:r>
            <a:endParaRPr lang="en-US" b="1" dirty="0"/>
          </a:p>
          <a:p>
            <a:pPr marL="400050" lvl="1" indent="0">
              <a:buNone/>
            </a:pPr>
            <a:r>
              <a:rPr lang="en-IE" i="1" dirty="0"/>
              <a:t>                    (n+1) * cost of evaluating guard on loop </a:t>
            </a:r>
          </a:p>
          <a:p>
            <a:pPr marL="400050" lvl="1" indent="0">
              <a:buNone/>
            </a:pPr>
            <a:r>
              <a:rPr lang="en-IE" i="1" dirty="0"/>
              <a:t>				</a:t>
            </a:r>
            <a:r>
              <a:rPr lang="en-IE" b="1" i="1" dirty="0"/>
              <a:t>+ </a:t>
            </a:r>
          </a:p>
          <a:p>
            <a:pPr marL="400050" lvl="1" indent="0">
              <a:buNone/>
            </a:pPr>
            <a:r>
              <a:rPr lang="en-IE" i="1" dirty="0"/>
              <a:t>				n * cost of executing loop body, </a:t>
            </a:r>
          </a:p>
          <a:p>
            <a:pPr marL="400050" lvl="1" indent="0">
              <a:buNone/>
            </a:pPr>
            <a:r>
              <a:rPr lang="en-IE" i="1" dirty="0"/>
              <a:t>where </a:t>
            </a:r>
            <a:r>
              <a:rPr lang="en-IE" b="1" i="1" dirty="0"/>
              <a:t>n</a:t>
            </a:r>
            <a:r>
              <a:rPr lang="en-IE" i="1" dirty="0"/>
              <a:t> equals the number of iterations of the loop.</a:t>
            </a:r>
            <a:endParaRPr lang="en-US" dirty="0"/>
          </a:p>
          <a:p>
            <a:pPr marL="457200" lvl="1" indent="0">
              <a:buNone/>
            </a:pPr>
            <a:endParaRPr lang="en-US" dirty="0"/>
          </a:p>
          <a:p>
            <a:r>
              <a:rPr lang="en-US" dirty="0"/>
              <a:t>Example:</a:t>
            </a:r>
          </a:p>
          <a:p>
            <a:pPr marL="400050" lvl="1" indent="0">
              <a:buNone/>
            </a:pPr>
            <a:r>
              <a:rPr lang="en-IE" b="1" dirty="0"/>
              <a:t>long</a:t>
            </a:r>
            <a:r>
              <a:rPr lang="en-IE" dirty="0"/>
              <a:t> s = 0;</a:t>
            </a:r>
            <a:endParaRPr lang="en-US" dirty="0"/>
          </a:p>
          <a:p>
            <a:pPr marL="400050" lvl="1" indent="0">
              <a:buNone/>
            </a:pPr>
            <a:r>
              <a:rPr lang="en-IE" dirty="0"/>
              <a:t>	    </a:t>
            </a:r>
            <a:r>
              <a:rPr lang="en-IE" b="1" dirty="0"/>
              <a:t>for</a:t>
            </a:r>
            <a:r>
              <a:rPr lang="en-IE" dirty="0"/>
              <a:t>(</a:t>
            </a:r>
            <a:r>
              <a:rPr lang="en-IE" b="1" dirty="0"/>
              <a:t>int</a:t>
            </a:r>
            <a:r>
              <a:rPr lang="en-IE" dirty="0"/>
              <a:t> j = 0; j &lt; 1000; j = j + 1)</a:t>
            </a:r>
            <a:endParaRPr lang="en-US" dirty="0"/>
          </a:p>
          <a:p>
            <a:pPr marL="400050" lvl="1" indent="0">
              <a:buNone/>
            </a:pPr>
            <a:r>
              <a:rPr lang="en-IE" dirty="0"/>
              <a:t>                  s = s + (j + 1);</a:t>
            </a:r>
            <a:endParaRPr lang="en-US" dirty="0"/>
          </a:p>
          <a:p>
            <a:pPr lvl="1"/>
            <a:endParaRPr lang="en-US" dirty="0"/>
          </a:p>
          <a:p>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24</a:t>
            </a:fld>
            <a:endParaRPr lang="en-US"/>
          </a:p>
        </p:txBody>
      </p:sp>
    </p:spTree>
    <p:extLst>
      <p:ext uri="{BB962C8B-B14F-4D97-AF65-F5344CB8AC3E}">
        <p14:creationId xmlns:p14="http://schemas.microsoft.com/office/powerpoint/2010/main" val="10355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Running Times on HAL</a:t>
            </a:r>
          </a:p>
        </p:txBody>
      </p:sp>
      <p:sp>
        <p:nvSpPr>
          <p:cNvPr id="3" name="Content Placeholder 2"/>
          <p:cNvSpPr>
            <a:spLocks noGrp="1"/>
          </p:cNvSpPr>
          <p:nvPr>
            <p:ph idx="1"/>
          </p:nvPr>
        </p:nvSpPr>
        <p:spPr>
          <a:xfrm>
            <a:off x="457200" y="1600200"/>
            <a:ext cx="8229600" cy="4756150"/>
          </a:xfrm>
        </p:spPr>
        <p:txBody>
          <a:bodyPr>
            <a:normAutofit/>
          </a:bodyPr>
          <a:lstStyle/>
          <a:p>
            <a:r>
              <a:rPr lang="en-US" dirty="0"/>
              <a:t>Calculating the cost of executing loops:</a:t>
            </a:r>
          </a:p>
          <a:p>
            <a:r>
              <a:rPr lang="en-US" dirty="0"/>
              <a:t>Example:</a:t>
            </a:r>
          </a:p>
          <a:p>
            <a:pPr marL="400050" lvl="1" indent="0">
              <a:buNone/>
            </a:pPr>
            <a:r>
              <a:rPr lang="en-IE" b="1" dirty="0"/>
              <a:t>long</a:t>
            </a:r>
            <a:r>
              <a:rPr lang="en-IE" dirty="0"/>
              <a:t> s = 0;</a:t>
            </a:r>
            <a:endParaRPr lang="en-US" dirty="0"/>
          </a:p>
          <a:p>
            <a:pPr marL="400050" lvl="1" indent="0">
              <a:buNone/>
            </a:pPr>
            <a:r>
              <a:rPr lang="en-IE" dirty="0"/>
              <a:t>	    </a:t>
            </a:r>
            <a:r>
              <a:rPr lang="en-IE" b="1" dirty="0"/>
              <a:t>for</a:t>
            </a:r>
            <a:r>
              <a:rPr lang="en-IE" dirty="0"/>
              <a:t>(</a:t>
            </a:r>
            <a:r>
              <a:rPr lang="en-IE" b="1" dirty="0"/>
              <a:t>int</a:t>
            </a:r>
            <a:r>
              <a:rPr lang="en-IE" dirty="0"/>
              <a:t> j = 0; j &lt; 1000; j = j + 1)</a:t>
            </a:r>
            <a:endParaRPr lang="en-US" dirty="0"/>
          </a:p>
          <a:p>
            <a:pPr marL="400050" lvl="1" indent="0">
              <a:buNone/>
            </a:pPr>
            <a:r>
              <a:rPr lang="en-IE" dirty="0"/>
              <a:t>                  s = s + (j + 1);</a:t>
            </a:r>
            <a:endParaRPr lang="en-US" dirty="0"/>
          </a:p>
          <a:p>
            <a:pPr lvl="1"/>
            <a:endParaRPr lang="en-US" dirty="0"/>
          </a:p>
          <a:p>
            <a:pPr marL="400050" lvl="1" indent="0">
              <a:buNone/>
            </a:pPr>
            <a:r>
              <a:rPr lang="en-IE" b="1" i="1" dirty="0"/>
              <a:t>totalCost</a:t>
            </a:r>
            <a:r>
              <a:rPr lang="en-IE" i="1" dirty="0"/>
              <a:t> = (10 + 10) + 1001 * 10 + 1000*(30+20)</a:t>
            </a:r>
            <a:endParaRPr lang="en-US" dirty="0"/>
          </a:p>
          <a:p>
            <a:pPr marL="400050" lvl="1" indent="0">
              <a:buNone/>
            </a:pPr>
            <a:r>
              <a:rPr lang="en-IE" i="1" dirty="0"/>
              <a:t>	   		  = 20 + 10010 + 50000</a:t>
            </a:r>
            <a:endParaRPr lang="en-US" dirty="0"/>
          </a:p>
          <a:p>
            <a:pPr marL="400050" lvl="1" indent="0">
              <a:buNone/>
            </a:pPr>
            <a:r>
              <a:rPr lang="en-IE" i="1" dirty="0"/>
              <a:t>        	    	  = 60030ns</a:t>
            </a:r>
            <a:endParaRPr lang="en-US" dirty="0"/>
          </a:p>
          <a:p>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25</a:t>
            </a:fld>
            <a:endParaRPr lang="en-US"/>
          </a:p>
        </p:txBody>
      </p:sp>
    </p:spTree>
    <p:extLst>
      <p:ext uri="{BB962C8B-B14F-4D97-AF65-F5344CB8AC3E}">
        <p14:creationId xmlns:p14="http://schemas.microsoft.com/office/powerpoint/2010/main" val="87668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Running Times on HAL</a:t>
            </a:r>
          </a:p>
        </p:txBody>
      </p:sp>
      <p:sp>
        <p:nvSpPr>
          <p:cNvPr id="3" name="Content Placeholder 2"/>
          <p:cNvSpPr>
            <a:spLocks noGrp="1"/>
          </p:cNvSpPr>
          <p:nvPr>
            <p:ph idx="1"/>
          </p:nvPr>
        </p:nvSpPr>
        <p:spPr>
          <a:xfrm>
            <a:off x="457200" y="1600200"/>
            <a:ext cx="8229600" cy="4756150"/>
          </a:xfrm>
        </p:spPr>
        <p:txBody>
          <a:bodyPr>
            <a:normAutofit fontScale="92500" lnSpcReduction="10000"/>
          </a:bodyPr>
          <a:lstStyle/>
          <a:p>
            <a:r>
              <a:rPr lang="en-US" dirty="0"/>
              <a:t>What will be the total cost of invoking the following function sumN1?</a:t>
            </a:r>
          </a:p>
          <a:p>
            <a:endParaRPr lang="en-US" dirty="0"/>
          </a:p>
          <a:p>
            <a:endParaRPr lang="en-US" dirty="0"/>
          </a:p>
          <a:p>
            <a:endParaRPr lang="en-US" dirty="0"/>
          </a:p>
          <a:p>
            <a:endParaRPr lang="en-US" dirty="0"/>
          </a:p>
          <a:p>
            <a:endParaRPr lang="en-US" dirty="0"/>
          </a:p>
          <a:p>
            <a:pPr marL="400050" lvl="1" indent="0">
              <a:buNone/>
            </a:pPr>
            <a:r>
              <a:rPr lang="en-IE" i="1" dirty="0"/>
              <a:t>totalCost =   </a:t>
            </a:r>
          </a:p>
          <a:p>
            <a:pPr marL="400050" lvl="1" indent="0">
              <a:buNone/>
            </a:pPr>
            <a:r>
              <a:rPr lang="en-IE" i="1" dirty="0"/>
              <a:t>			 (50 + 10)  - invocation, parameter</a:t>
            </a:r>
            <a:endParaRPr lang="en-US" dirty="0"/>
          </a:p>
          <a:p>
            <a:pPr marL="400050" lvl="1" indent="0">
              <a:buNone/>
            </a:pPr>
            <a:r>
              <a:rPr lang="en-IE" i="1" dirty="0"/>
              <a:t>           	+  (10+10)   - initialization of variables</a:t>
            </a:r>
            <a:endParaRPr lang="en-US" dirty="0"/>
          </a:p>
          <a:p>
            <a:pPr marL="400050" lvl="1" indent="0">
              <a:buNone/>
            </a:pPr>
            <a:r>
              <a:rPr lang="en-IE" i="1" dirty="0"/>
              <a:t>	      		+  (n+1)*10 – evaluation of loop guard</a:t>
            </a:r>
            <a:endParaRPr lang="en-US" dirty="0"/>
          </a:p>
          <a:p>
            <a:pPr marL="400050" lvl="1" indent="0">
              <a:buNone/>
            </a:pPr>
            <a:r>
              <a:rPr lang="en-IE" i="1" dirty="0"/>
              <a:t>	     		+  n *50  - loop body</a:t>
            </a:r>
            <a:endParaRPr lang="en-US" dirty="0"/>
          </a:p>
          <a:p>
            <a:pPr marL="400050" lvl="1" indent="0">
              <a:buNone/>
            </a:pPr>
            <a:r>
              <a:rPr lang="en-IE" i="1" dirty="0"/>
              <a:t>		 	+ 50  - return value</a:t>
            </a:r>
            <a:endParaRPr lang="en-US" dirty="0"/>
          </a:p>
          <a:p>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26</a:t>
            </a:fld>
            <a:endParaRPr lang="en-US"/>
          </a:p>
        </p:txBody>
      </p:sp>
      <p:sp>
        <p:nvSpPr>
          <p:cNvPr id="6" name="Rectangle 5"/>
          <p:cNvSpPr/>
          <p:nvPr/>
        </p:nvSpPr>
        <p:spPr>
          <a:xfrm>
            <a:off x="836203" y="2283781"/>
            <a:ext cx="3970859" cy="1754327"/>
          </a:xfrm>
          <a:prstGeom prst="rect">
            <a:avLst/>
          </a:prstGeom>
        </p:spPr>
        <p:txBody>
          <a:bodyPr wrap="none">
            <a:spAutoFit/>
          </a:bodyPr>
          <a:lstStyle/>
          <a:p>
            <a:r>
              <a:rPr lang="en-US" b="1" dirty="0">
                <a:latin typeface="Courier New"/>
                <a:cs typeface="Courier New"/>
              </a:rPr>
              <a:t>static long sumN1(long n){</a:t>
            </a:r>
          </a:p>
          <a:p>
            <a:r>
              <a:rPr lang="en-US" b="1" dirty="0">
                <a:latin typeface="Courier New"/>
                <a:cs typeface="Courier New"/>
              </a:rPr>
              <a:t>	long s = 0;</a:t>
            </a:r>
          </a:p>
          <a:p>
            <a:r>
              <a:rPr lang="en-US" b="1" dirty="0">
                <a:latin typeface="Courier New"/>
                <a:cs typeface="Courier New"/>
              </a:rPr>
              <a:t>	for(int j=0; j &lt; n; j++) </a:t>
            </a:r>
          </a:p>
          <a:p>
            <a:r>
              <a:rPr lang="en-US" b="1" dirty="0">
                <a:latin typeface="Courier New"/>
                <a:cs typeface="Courier New"/>
              </a:rPr>
              <a:t>		s = s + (j + 1);</a:t>
            </a:r>
          </a:p>
          <a:p>
            <a:r>
              <a:rPr lang="en-US" b="1" dirty="0">
                <a:latin typeface="Courier New"/>
                <a:cs typeface="Courier New"/>
              </a:rPr>
              <a:t>	return s;</a:t>
            </a:r>
          </a:p>
          <a:p>
            <a:r>
              <a:rPr lang="en-US" b="1" dirty="0">
                <a:latin typeface="Courier New"/>
                <a:cs typeface="Courier New"/>
              </a:rPr>
              <a:t>}</a:t>
            </a:r>
          </a:p>
        </p:txBody>
      </p:sp>
    </p:spTree>
    <p:extLst>
      <p:ext uri="{BB962C8B-B14F-4D97-AF65-F5344CB8AC3E}">
        <p14:creationId xmlns:p14="http://schemas.microsoft.com/office/powerpoint/2010/main" val="423305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Running Times on HAL</a:t>
            </a:r>
          </a:p>
        </p:txBody>
      </p:sp>
      <p:sp>
        <p:nvSpPr>
          <p:cNvPr id="3" name="Content Placeholder 2"/>
          <p:cNvSpPr>
            <a:spLocks noGrp="1"/>
          </p:cNvSpPr>
          <p:nvPr>
            <p:ph idx="1"/>
          </p:nvPr>
        </p:nvSpPr>
        <p:spPr>
          <a:xfrm>
            <a:off x="457200" y="1600200"/>
            <a:ext cx="8229600" cy="4756150"/>
          </a:xfrm>
        </p:spPr>
        <p:txBody>
          <a:bodyPr/>
          <a:lstStyle/>
          <a:p>
            <a:pPr marL="400050" lvl="1" indent="0">
              <a:buNone/>
            </a:pPr>
            <a:r>
              <a:rPr lang="en-IE" i="1" dirty="0"/>
              <a:t>totalCost = 60 + 20 + (n + 1) * 10 + n * 50 + 50</a:t>
            </a:r>
            <a:endParaRPr lang="en-US" dirty="0"/>
          </a:p>
          <a:p>
            <a:pPr marL="400050" lvl="1" indent="0">
              <a:buNone/>
            </a:pPr>
            <a:r>
              <a:rPr lang="en-IE" i="1" dirty="0"/>
              <a:t>	    		  = (140 + 60 * n) ns</a:t>
            </a:r>
          </a:p>
          <a:p>
            <a:endParaRPr lang="en-US" dirty="0"/>
          </a:p>
          <a:p>
            <a:r>
              <a:rPr lang="en-US" dirty="0"/>
              <a:t>Let n = 1000000 then the cost will be:</a:t>
            </a:r>
          </a:p>
          <a:p>
            <a:pPr marL="400050" lvl="1" indent="0">
              <a:buNone/>
            </a:pPr>
            <a:endParaRPr lang="en-US" i="1" dirty="0"/>
          </a:p>
          <a:p>
            <a:pPr marL="400050" lvl="1" indent="0">
              <a:buNone/>
            </a:pPr>
            <a:r>
              <a:rPr lang="en-US" i="1" dirty="0"/>
              <a:t>totalC</a:t>
            </a:r>
            <a:r>
              <a:rPr lang="en-IE" i="1" dirty="0"/>
              <a:t>ost	= 140 + 60*1000000 ns</a:t>
            </a:r>
          </a:p>
          <a:p>
            <a:pPr marL="400050" lvl="1" indent="0">
              <a:buNone/>
            </a:pPr>
            <a:r>
              <a:rPr lang="en-IE" i="1" dirty="0"/>
              <a:t>	    			= 6*10000microseconds</a:t>
            </a:r>
          </a:p>
          <a:p>
            <a:pPr marL="400050" lvl="1" indent="0">
              <a:buNone/>
            </a:pPr>
            <a:r>
              <a:rPr lang="en-IE" i="1" dirty="0"/>
              <a:t>         		= 60 milliseconds</a:t>
            </a:r>
          </a:p>
          <a:p>
            <a:pPr marL="400050" lvl="1" indent="0">
              <a:buNone/>
            </a:pPr>
            <a:r>
              <a:rPr lang="en-IE" i="1" dirty="0"/>
              <a:t>         		= 0.06seconds  </a:t>
            </a:r>
            <a:endParaRPr lang="en-US" dirty="0"/>
          </a:p>
          <a:p>
            <a:endParaRPr lang="en-US" dirty="0"/>
          </a:p>
          <a:p>
            <a:r>
              <a:rPr lang="en-US" dirty="0"/>
              <a:t>Constant 140ns is ignored for huge n. As it won't make a difference.</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27</a:t>
            </a:fld>
            <a:endParaRPr lang="en-US"/>
          </a:p>
        </p:txBody>
      </p:sp>
    </p:spTree>
    <p:extLst>
      <p:ext uri="{BB962C8B-B14F-4D97-AF65-F5344CB8AC3E}">
        <p14:creationId xmlns:p14="http://schemas.microsoft.com/office/powerpoint/2010/main" val="398091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Benchmarking Programs</a:t>
            </a:r>
          </a:p>
        </p:txBody>
      </p:sp>
      <p:sp>
        <p:nvSpPr>
          <p:cNvPr id="3" name="Content Placeholder 2"/>
          <p:cNvSpPr>
            <a:spLocks noGrp="1"/>
          </p:cNvSpPr>
          <p:nvPr>
            <p:ph idx="1"/>
          </p:nvPr>
        </p:nvSpPr>
        <p:spPr/>
        <p:txBody>
          <a:bodyPr/>
          <a:lstStyle/>
          <a:p>
            <a:r>
              <a:rPr lang="en-US" dirty="0"/>
              <a:t>Java provides a method from class </a:t>
            </a:r>
            <a:r>
              <a:rPr lang="en-US" b="1" dirty="0"/>
              <a:t>System</a:t>
            </a:r>
            <a:r>
              <a:rPr lang="en-US" dirty="0"/>
              <a:t> called </a:t>
            </a:r>
            <a:r>
              <a:rPr lang="en-US" b="1" dirty="0" err="1"/>
              <a:t>nanoTime</a:t>
            </a:r>
            <a:r>
              <a:rPr lang="en-US" b="1" dirty="0"/>
              <a:t>()</a:t>
            </a:r>
            <a:r>
              <a:rPr lang="en-US" dirty="0"/>
              <a:t> that yields the elapsed time in nanoseconds from some base time.</a:t>
            </a:r>
          </a:p>
          <a:p>
            <a:r>
              <a:rPr lang="en-US" dirty="0"/>
              <a:t>Using this method we can record the start time and the the end time of a piece of code. </a:t>
            </a:r>
          </a:p>
          <a:p>
            <a:r>
              <a:rPr lang="en-US" dirty="0"/>
              <a:t>Then calculate the running time of the code under test.</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28</a:t>
            </a:fld>
            <a:endParaRPr lang="en-US"/>
          </a:p>
        </p:txBody>
      </p:sp>
    </p:spTree>
    <p:extLst>
      <p:ext uri="{BB962C8B-B14F-4D97-AF65-F5344CB8AC3E}">
        <p14:creationId xmlns:p14="http://schemas.microsoft.com/office/powerpoint/2010/main" val="265037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Algorithms</a:t>
            </a:r>
          </a:p>
        </p:txBody>
      </p:sp>
      <p:sp>
        <p:nvSpPr>
          <p:cNvPr id="3" name="Content Placeholder 2"/>
          <p:cNvSpPr>
            <a:spLocks noGrp="1"/>
          </p:cNvSpPr>
          <p:nvPr>
            <p:ph idx="1"/>
          </p:nvPr>
        </p:nvSpPr>
        <p:spPr/>
        <p:txBody>
          <a:bodyPr/>
          <a:lstStyle/>
          <a:p>
            <a:r>
              <a:rPr lang="en-US" dirty="0"/>
              <a:t>Programs must be:</a:t>
            </a:r>
          </a:p>
          <a:p>
            <a:pPr lvl="1"/>
            <a:r>
              <a:rPr lang="en-US" dirty="0"/>
              <a:t>Correct</a:t>
            </a:r>
          </a:p>
          <a:p>
            <a:pPr lvl="1"/>
            <a:r>
              <a:rPr lang="en-US" dirty="0"/>
              <a:t>Robust</a:t>
            </a:r>
          </a:p>
          <a:p>
            <a:pPr lvl="1"/>
            <a:r>
              <a:rPr lang="en-US" dirty="0"/>
              <a:t>Deliver results in a timely fashion.</a:t>
            </a:r>
          </a:p>
          <a:p>
            <a:endParaRPr lang="en-US" dirty="0"/>
          </a:p>
          <a:p>
            <a:r>
              <a:rPr lang="en-US" dirty="0"/>
              <a:t>In many cases it is very critical that programs meet temporal deadlines.</a:t>
            </a:r>
          </a:p>
          <a:p>
            <a:endParaRPr lang="en-US" dirty="0"/>
          </a:p>
          <a:p>
            <a:r>
              <a:rPr lang="en-US" dirty="0"/>
              <a:t>For example, a program that manages safety bags in a car or a program that forecasts weather. </a:t>
            </a:r>
          </a:p>
          <a:p>
            <a:endParaRPr lang="en-US" dirty="0"/>
          </a:p>
          <a:p>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2</a:t>
            </a:fld>
            <a:endParaRPr lang="en-US"/>
          </a:p>
        </p:txBody>
      </p:sp>
    </p:spTree>
    <p:extLst>
      <p:ext uri="{BB962C8B-B14F-4D97-AF65-F5344CB8AC3E}">
        <p14:creationId xmlns:p14="http://schemas.microsoft.com/office/powerpoint/2010/main" val="230441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Benchmarking Programs</a:t>
            </a:r>
          </a:p>
        </p:txBody>
      </p:sp>
      <p:sp>
        <p:nvSpPr>
          <p:cNvPr id="3" name="Content Placeholder 2"/>
          <p:cNvSpPr>
            <a:spLocks noGrp="1"/>
          </p:cNvSpPr>
          <p:nvPr>
            <p:ph idx="1"/>
          </p:nvPr>
        </p:nvSpPr>
        <p:spPr/>
        <p:txBody>
          <a:bodyPr/>
          <a:lstStyle/>
          <a:p>
            <a:r>
              <a:rPr lang="en-US" dirty="0"/>
              <a:t>For example:</a:t>
            </a:r>
          </a:p>
          <a:p>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29</a:t>
            </a:fld>
            <a:endParaRPr lang="en-US"/>
          </a:p>
        </p:txBody>
      </p:sp>
      <p:sp>
        <p:nvSpPr>
          <p:cNvPr id="6" name="Rectangle 5"/>
          <p:cNvSpPr/>
          <p:nvPr/>
        </p:nvSpPr>
        <p:spPr>
          <a:xfrm>
            <a:off x="836203" y="2182181"/>
            <a:ext cx="7387810" cy="2585323"/>
          </a:xfrm>
          <a:prstGeom prst="rect">
            <a:avLst/>
          </a:prstGeom>
        </p:spPr>
        <p:txBody>
          <a:bodyPr wrap="none">
            <a:spAutoFit/>
          </a:bodyPr>
          <a:lstStyle/>
          <a:p>
            <a:r>
              <a:rPr lang="en-IE" b="1" dirty="0">
                <a:latin typeface="Courier New"/>
                <a:cs typeface="Courier New"/>
              </a:rPr>
              <a:t>long start = System.nanoTime();</a:t>
            </a:r>
            <a:endParaRPr lang="en-US" b="1" dirty="0">
              <a:latin typeface="Courier New"/>
              <a:cs typeface="Courier New"/>
            </a:endParaRPr>
          </a:p>
          <a:p>
            <a:r>
              <a:rPr lang="en-IE" b="1" dirty="0">
                <a:latin typeface="Courier New"/>
                <a:cs typeface="Courier New"/>
              </a:rPr>
              <a:t> </a:t>
            </a:r>
            <a:endParaRPr lang="en-US" b="1" dirty="0">
              <a:latin typeface="Courier New"/>
              <a:cs typeface="Courier New"/>
            </a:endParaRPr>
          </a:p>
          <a:p>
            <a:r>
              <a:rPr lang="en-IE" b="1" dirty="0">
                <a:solidFill>
                  <a:srgbClr val="FF0000"/>
                </a:solidFill>
                <a:latin typeface="Courier New"/>
                <a:cs typeface="Courier New"/>
              </a:rPr>
              <a:t>//function to test</a:t>
            </a:r>
            <a:endParaRPr lang="en-US" b="1" dirty="0">
              <a:solidFill>
                <a:srgbClr val="FF0000"/>
              </a:solidFill>
              <a:latin typeface="Courier New"/>
              <a:cs typeface="Courier New"/>
            </a:endParaRPr>
          </a:p>
          <a:p>
            <a:endParaRPr lang="en-IE" b="1" dirty="0">
              <a:latin typeface="Courier New"/>
              <a:cs typeface="Courier New"/>
            </a:endParaRPr>
          </a:p>
          <a:p>
            <a:r>
              <a:rPr lang="en-IE" b="1" dirty="0">
                <a:latin typeface="Courier New"/>
                <a:cs typeface="Courier New"/>
              </a:rPr>
              <a:t>long end = System.nanoTime();</a:t>
            </a:r>
            <a:endParaRPr lang="en-US" b="1" dirty="0">
              <a:latin typeface="Courier New"/>
              <a:cs typeface="Courier New"/>
            </a:endParaRPr>
          </a:p>
          <a:p>
            <a:r>
              <a:rPr lang="en-IE" b="1" dirty="0">
                <a:latin typeface="Courier New"/>
                <a:cs typeface="Courier New"/>
              </a:rPr>
              <a:t>      </a:t>
            </a:r>
          </a:p>
          <a:p>
            <a:r>
              <a:rPr lang="en-IE" b="1" dirty="0">
                <a:latin typeface="Courier New"/>
                <a:cs typeface="Courier New"/>
              </a:rPr>
              <a:t>long k = end - start;</a:t>
            </a:r>
          </a:p>
          <a:p>
            <a:endParaRPr lang="en-US" b="1" dirty="0">
              <a:latin typeface="Courier New"/>
              <a:cs typeface="Courier New"/>
            </a:endParaRPr>
          </a:p>
          <a:p>
            <a:r>
              <a:rPr lang="en-IE" b="1" dirty="0">
                <a:latin typeface="Courier New"/>
                <a:cs typeface="Courier New"/>
              </a:rPr>
              <a:t>System.out.println(”Elapsed time in nanseconds:"+k);</a:t>
            </a:r>
            <a:endParaRPr lang="en-US" b="1" dirty="0">
              <a:latin typeface="Courier New"/>
              <a:cs typeface="Courier New"/>
            </a:endParaRPr>
          </a:p>
        </p:txBody>
      </p:sp>
    </p:spTree>
    <p:extLst>
      <p:ext uri="{BB962C8B-B14F-4D97-AF65-F5344CB8AC3E}">
        <p14:creationId xmlns:p14="http://schemas.microsoft.com/office/powerpoint/2010/main" val="380091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Optimising Performance</a:t>
            </a:r>
          </a:p>
        </p:txBody>
      </p:sp>
      <p:sp>
        <p:nvSpPr>
          <p:cNvPr id="3" name="Content Placeholder 2"/>
          <p:cNvSpPr>
            <a:spLocks noGrp="1"/>
          </p:cNvSpPr>
          <p:nvPr>
            <p:ph idx="1"/>
          </p:nvPr>
        </p:nvSpPr>
        <p:spPr/>
        <p:txBody>
          <a:bodyPr>
            <a:normAutofit/>
          </a:bodyPr>
          <a:lstStyle/>
          <a:p>
            <a:r>
              <a:rPr lang="en-US" dirty="0"/>
              <a:t>By comparing performance we can choose possibly an optimal solution for a given task.</a:t>
            </a:r>
          </a:p>
          <a:p>
            <a:r>
              <a:rPr lang="en-US" dirty="0"/>
              <a:t>How to find out an optimum solution?</a:t>
            </a:r>
          </a:p>
          <a:p>
            <a:r>
              <a:rPr lang="en-US" dirty="0"/>
              <a:t>Consider the following example:</a:t>
            </a:r>
          </a:p>
          <a:p>
            <a:pPr lvl="1"/>
            <a:r>
              <a:rPr lang="en-US" dirty="0"/>
              <a:t>Find sum of the first n terms of the series:</a:t>
            </a:r>
          </a:p>
          <a:p>
            <a:pPr lvl="1"/>
            <a:r>
              <a:rPr lang="en-US" dirty="0"/>
              <a:t>1 + 3 + 6 + 10 + 15 + ..</a:t>
            </a:r>
          </a:p>
          <a:p>
            <a:pPr lvl="1"/>
            <a:r>
              <a:rPr lang="en-US" dirty="0"/>
              <a:t>The series is generated by taking the sum of the sum of the first n </a:t>
            </a:r>
            <a:r>
              <a:rPr lang="en-US" b="1" dirty="0"/>
              <a:t>terms</a:t>
            </a:r>
            <a:r>
              <a:rPr lang="en-US" dirty="0"/>
              <a:t>:</a:t>
            </a:r>
          </a:p>
          <a:p>
            <a:pPr lvl="1"/>
            <a:r>
              <a:rPr lang="en-US" dirty="0"/>
              <a:t>1 + (1+2) + (1+2+3) + (1+2+3+4) + ..</a:t>
            </a:r>
          </a:p>
          <a:p>
            <a:pPr lvl="1"/>
            <a:endParaRPr lang="en-US" dirty="0"/>
          </a:p>
          <a:p>
            <a:endParaRPr lang="en-US" dirty="0"/>
          </a:p>
          <a:p>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30</a:t>
            </a:fld>
            <a:endParaRPr lang="en-US"/>
          </a:p>
        </p:txBody>
      </p:sp>
    </p:spTree>
    <p:extLst>
      <p:ext uri="{BB962C8B-B14F-4D97-AF65-F5344CB8AC3E}">
        <p14:creationId xmlns:p14="http://schemas.microsoft.com/office/powerpoint/2010/main" val="409295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Optimising Performance</a:t>
            </a:r>
          </a:p>
        </p:txBody>
      </p:sp>
      <p:sp>
        <p:nvSpPr>
          <p:cNvPr id="3" name="Content Placeholder 2"/>
          <p:cNvSpPr>
            <a:spLocks noGrp="1"/>
          </p:cNvSpPr>
          <p:nvPr>
            <p:ph idx="1"/>
          </p:nvPr>
        </p:nvSpPr>
        <p:spPr/>
        <p:txBody>
          <a:bodyPr/>
          <a:lstStyle/>
          <a:p>
            <a:r>
              <a:rPr lang="en-US" dirty="0"/>
              <a:t>In order to find that we can use our earlier function (</a:t>
            </a:r>
            <a:r>
              <a:rPr lang="en-US" b="1" dirty="0"/>
              <a:t>sumN</a:t>
            </a:r>
            <a:r>
              <a:rPr lang="en-US" dirty="0"/>
              <a:t>) which computes sum of the first n terms.</a:t>
            </a:r>
          </a:p>
          <a:p>
            <a:endParaRPr lang="en-US" dirty="0"/>
          </a:p>
          <a:p>
            <a:endParaRPr lang="en-US" dirty="0"/>
          </a:p>
          <a:p>
            <a:endParaRPr lang="en-US" dirty="0"/>
          </a:p>
          <a:p>
            <a:endParaRPr lang="en-US" dirty="0"/>
          </a:p>
          <a:p>
            <a:endParaRPr lang="en-US" dirty="0"/>
          </a:p>
          <a:p>
            <a:r>
              <a:rPr lang="en-US" b="1" dirty="0"/>
              <a:t>T(n) = 140 + 200*n</a:t>
            </a:r>
            <a:r>
              <a:rPr lang="en-US" dirty="0"/>
              <a:t>, given that the running cost of sumN(n) = 150ns</a:t>
            </a:r>
          </a:p>
          <a:p>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31</a:t>
            </a:fld>
            <a:endParaRPr lang="en-US"/>
          </a:p>
        </p:txBody>
      </p:sp>
      <p:sp>
        <p:nvSpPr>
          <p:cNvPr id="6" name="Rectangle 5"/>
          <p:cNvSpPr/>
          <p:nvPr/>
        </p:nvSpPr>
        <p:spPr>
          <a:xfrm>
            <a:off x="836203" y="2461581"/>
            <a:ext cx="4247903" cy="1754327"/>
          </a:xfrm>
          <a:prstGeom prst="rect">
            <a:avLst/>
          </a:prstGeom>
        </p:spPr>
        <p:txBody>
          <a:bodyPr wrap="none">
            <a:spAutoFit/>
          </a:bodyPr>
          <a:lstStyle/>
          <a:p>
            <a:r>
              <a:rPr lang="en-IE" b="1" dirty="0">
                <a:latin typeface="Courier New"/>
                <a:cs typeface="Courier New"/>
              </a:rPr>
              <a:t>static long sumS1(int n){</a:t>
            </a:r>
            <a:endParaRPr lang="en-US" b="1" dirty="0">
              <a:latin typeface="Courier New"/>
              <a:cs typeface="Courier New"/>
            </a:endParaRPr>
          </a:p>
          <a:p>
            <a:r>
              <a:rPr lang="en-IE" b="1" dirty="0">
                <a:latin typeface="Courier New"/>
                <a:cs typeface="Courier New"/>
              </a:rPr>
              <a:t>	long k = 0;</a:t>
            </a:r>
            <a:endParaRPr lang="en-US" b="1" dirty="0">
              <a:latin typeface="Courier New"/>
              <a:cs typeface="Courier New"/>
            </a:endParaRPr>
          </a:p>
          <a:p>
            <a:r>
              <a:rPr lang="en-IE" b="1" dirty="0">
                <a:latin typeface="Courier New"/>
                <a:cs typeface="Courier New"/>
              </a:rPr>
              <a:t>	for(int j = 0; j &lt; n; j++)</a:t>
            </a:r>
            <a:endParaRPr lang="en-US" b="1" dirty="0">
              <a:latin typeface="Courier New"/>
              <a:cs typeface="Courier New"/>
            </a:endParaRPr>
          </a:p>
          <a:p>
            <a:r>
              <a:rPr lang="en-IE" b="1" dirty="0">
                <a:latin typeface="Courier New"/>
                <a:cs typeface="Courier New"/>
              </a:rPr>
              <a:t>		k = k + sumN(j+1);</a:t>
            </a:r>
            <a:endParaRPr lang="en-US" b="1" dirty="0">
              <a:latin typeface="Courier New"/>
              <a:cs typeface="Courier New"/>
            </a:endParaRPr>
          </a:p>
          <a:p>
            <a:r>
              <a:rPr lang="en-IE" b="1" dirty="0">
                <a:latin typeface="Courier New"/>
                <a:cs typeface="Courier New"/>
              </a:rPr>
              <a:t>	return k;</a:t>
            </a:r>
            <a:endParaRPr lang="en-US" b="1" dirty="0">
              <a:latin typeface="Courier New"/>
              <a:cs typeface="Courier New"/>
            </a:endParaRPr>
          </a:p>
          <a:p>
            <a:r>
              <a:rPr lang="en-IE" b="1" dirty="0">
                <a:latin typeface="Courier New"/>
                <a:cs typeface="Courier New"/>
              </a:rPr>
              <a:t>}</a:t>
            </a:r>
            <a:endParaRPr lang="en-US" b="1" dirty="0">
              <a:latin typeface="Courier New"/>
              <a:cs typeface="Courier New"/>
            </a:endParaRPr>
          </a:p>
        </p:txBody>
      </p:sp>
    </p:spTree>
    <p:extLst>
      <p:ext uri="{BB962C8B-B14F-4D97-AF65-F5344CB8AC3E}">
        <p14:creationId xmlns:p14="http://schemas.microsoft.com/office/powerpoint/2010/main" val="3076957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Optimising Performance</a:t>
            </a:r>
          </a:p>
        </p:txBody>
      </p:sp>
      <p:sp>
        <p:nvSpPr>
          <p:cNvPr id="3" name="Content Placeholder 2"/>
          <p:cNvSpPr>
            <a:spLocks noGrp="1"/>
          </p:cNvSpPr>
          <p:nvPr>
            <p:ph idx="1"/>
          </p:nvPr>
        </p:nvSpPr>
        <p:spPr/>
        <p:txBody>
          <a:bodyPr/>
          <a:lstStyle/>
          <a:p>
            <a:r>
              <a:rPr lang="en-US" dirty="0"/>
              <a:t>And using the function (</a:t>
            </a:r>
            <a:r>
              <a:rPr lang="en-US" b="1" dirty="0"/>
              <a:t>sumN1</a:t>
            </a:r>
            <a:r>
              <a:rPr lang="en-US" dirty="0"/>
              <a:t>) which computes sum of the first n terms using loop.</a:t>
            </a:r>
          </a:p>
          <a:p>
            <a:endParaRPr lang="en-US" dirty="0"/>
          </a:p>
          <a:p>
            <a:endParaRPr lang="en-US" dirty="0"/>
          </a:p>
          <a:p>
            <a:endParaRPr lang="en-US" dirty="0"/>
          </a:p>
          <a:p>
            <a:endParaRPr lang="en-US" dirty="0"/>
          </a:p>
          <a:p>
            <a:endParaRPr lang="en-US" dirty="0"/>
          </a:p>
          <a:p>
            <a:r>
              <a:rPr lang="en-US" b="1" dirty="0"/>
              <a:t>T(n) = 140 + 190*n + 60*n</a:t>
            </a:r>
            <a:r>
              <a:rPr lang="en-US" b="1" baseline="30000" dirty="0"/>
              <a:t>2</a:t>
            </a:r>
            <a:r>
              <a:rPr lang="en-US" dirty="0"/>
              <a:t>, given that the running cost of sumN1(n) = 140+60*n</a:t>
            </a:r>
            <a:endParaRPr lang="en-US" baseline="30000" dirty="0"/>
          </a:p>
          <a:p>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32</a:t>
            </a:fld>
            <a:endParaRPr lang="en-US"/>
          </a:p>
        </p:txBody>
      </p:sp>
      <p:sp>
        <p:nvSpPr>
          <p:cNvPr id="6" name="Rectangle 5"/>
          <p:cNvSpPr/>
          <p:nvPr/>
        </p:nvSpPr>
        <p:spPr>
          <a:xfrm>
            <a:off x="836203" y="2461581"/>
            <a:ext cx="4247903" cy="1754327"/>
          </a:xfrm>
          <a:prstGeom prst="rect">
            <a:avLst/>
          </a:prstGeom>
        </p:spPr>
        <p:txBody>
          <a:bodyPr wrap="none">
            <a:spAutoFit/>
          </a:bodyPr>
          <a:lstStyle/>
          <a:p>
            <a:r>
              <a:rPr lang="en-IE" b="1" dirty="0">
                <a:latin typeface="Courier New"/>
                <a:cs typeface="Courier New"/>
              </a:rPr>
              <a:t>static long sumS2(int n){</a:t>
            </a:r>
            <a:endParaRPr lang="en-US" b="1" dirty="0">
              <a:latin typeface="Courier New"/>
              <a:cs typeface="Courier New"/>
            </a:endParaRPr>
          </a:p>
          <a:p>
            <a:r>
              <a:rPr lang="en-IE" b="1" dirty="0">
                <a:latin typeface="Courier New"/>
                <a:cs typeface="Courier New"/>
              </a:rPr>
              <a:t>	long k = 0;</a:t>
            </a:r>
            <a:endParaRPr lang="en-US" b="1" dirty="0">
              <a:latin typeface="Courier New"/>
              <a:cs typeface="Courier New"/>
            </a:endParaRPr>
          </a:p>
          <a:p>
            <a:r>
              <a:rPr lang="en-IE" b="1" dirty="0">
                <a:latin typeface="Courier New"/>
                <a:cs typeface="Courier New"/>
              </a:rPr>
              <a:t>	for(int j = 0; j &lt; n; j++)</a:t>
            </a:r>
            <a:endParaRPr lang="en-US" b="1" dirty="0">
              <a:latin typeface="Courier New"/>
              <a:cs typeface="Courier New"/>
            </a:endParaRPr>
          </a:p>
          <a:p>
            <a:r>
              <a:rPr lang="en-IE" b="1" dirty="0">
                <a:latin typeface="Courier New"/>
                <a:cs typeface="Courier New"/>
              </a:rPr>
              <a:t>		k = k + sumN1(j+1);</a:t>
            </a:r>
            <a:endParaRPr lang="en-US" b="1" dirty="0">
              <a:latin typeface="Courier New"/>
              <a:cs typeface="Courier New"/>
            </a:endParaRPr>
          </a:p>
          <a:p>
            <a:r>
              <a:rPr lang="en-IE" b="1" dirty="0">
                <a:latin typeface="Courier New"/>
                <a:cs typeface="Courier New"/>
              </a:rPr>
              <a:t>	return k;</a:t>
            </a:r>
            <a:endParaRPr lang="en-US" b="1" dirty="0">
              <a:latin typeface="Courier New"/>
              <a:cs typeface="Courier New"/>
            </a:endParaRPr>
          </a:p>
          <a:p>
            <a:r>
              <a:rPr lang="en-IE" b="1" dirty="0">
                <a:latin typeface="Courier New"/>
                <a:cs typeface="Courier New"/>
              </a:rPr>
              <a:t>}</a:t>
            </a:r>
            <a:endParaRPr lang="en-US" b="1" dirty="0">
              <a:latin typeface="Courier New"/>
              <a:cs typeface="Courier New"/>
            </a:endParaRPr>
          </a:p>
        </p:txBody>
      </p:sp>
    </p:spTree>
    <p:extLst>
      <p:ext uri="{BB962C8B-B14F-4D97-AF65-F5344CB8AC3E}">
        <p14:creationId xmlns:p14="http://schemas.microsoft.com/office/powerpoint/2010/main" val="210325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Optimising Performance</a:t>
            </a:r>
          </a:p>
        </p:txBody>
      </p:sp>
      <p:sp>
        <p:nvSpPr>
          <p:cNvPr id="3" name="Content Placeholder 2"/>
          <p:cNvSpPr>
            <a:spLocks noGrp="1"/>
          </p:cNvSpPr>
          <p:nvPr>
            <p:ph idx="1"/>
          </p:nvPr>
        </p:nvSpPr>
        <p:spPr/>
        <p:txBody>
          <a:bodyPr/>
          <a:lstStyle/>
          <a:p>
            <a:r>
              <a:rPr lang="en-US" dirty="0"/>
              <a:t>Even for a small values of n </a:t>
            </a:r>
            <a:r>
              <a:rPr lang="en-US" b="1" dirty="0"/>
              <a:t>sumS1 </a:t>
            </a:r>
            <a:r>
              <a:rPr lang="en-US" dirty="0"/>
              <a:t>will outperform </a:t>
            </a:r>
            <a:r>
              <a:rPr lang="en-US" b="1" dirty="0"/>
              <a:t>sumS2 </a:t>
            </a:r>
            <a:r>
              <a:rPr lang="en-US" dirty="0"/>
              <a:t>function.</a:t>
            </a:r>
          </a:p>
          <a:p>
            <a:r>
              <a:rPr lang="en-US" dirty="0"/>
              <a:t>The running time is dependent to the value of n.</a:t>
            </a:r>
          </a:p>
          <a:p>
            <a:r>
              <a:rPr lang="en-US" dirty="0"/>
              <a:t>Can we find a solution that has a fixed time?</a:t>
            </a:r>
          </a:p>
          <a:p>
            <a:endParaRPr lang="en-US" dirty="0"/>
          </a:p>
          <a:p>
            <a:r>
              <a:rPr lang="en-US" dirty="0"/>
              <a:t>We can describe the problem mathematically as:</a:t>
            </a:r>
          </a:p>
          <a:p>
            <a:endParaRPr lang="en-US" dirty="0"/>
          </a:p>
          <a:p>
            <a:endParaRPr lang="en-US" b="1"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33</a:t>
            </a:fld>
            <a:endParaRPr lang="en-US"/>
          </a:p>
        </p:txBody>
      </p:sp>
      <p:pic>
        <p:nvPicPr>
          <p:cNvPr id="6" name="Content Placeholder 3"/>
          <p:cNvPicPr>
            <a:picLocks noChangeAspect="1"/>
          </p:cNvPicPr>
          <p:nvPr/>
        </p:nvPicPr>
        <p:blipFill rotWithShape="1">
          <a:blip r:embed="rId2"/>
          <a:srcRect l="8179" t="1638" r="38889" b="78603"/>
          <a:stretch/>
        </p:blipFill>
        <p:spPr>
          <a:xfrm>
            <a:off x="774700" y="4307750"/>
            <a:ext cx="3505200" cy="890353"/>
          </a:xfrm>
          <a:prstGeom prst="rect">
            <a:avLst/>
          </a:prstGeom>
        </p:spPr>
      </p:pic>
    </p:spTree>
    <p:extLst>
      <p:ext uri="{BB962C8B-B14F-4D97-AF65-F5344CB8AC3E}">
        <p14:creationId xmlns:p14="http://schemas.microsoft.com/office/powerpoint/2010/main" val="3076957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Optimising Performance</a:t>
            </a:r>
          </a:p>
        </p:txBody>
      </p:sp>
      <p:sp>
        <p:nvSpPr>
          <p:cNvPr id="3" name="Content Placeholder 2"/>
          <p:cNvSpPr>
            <a:spLocks noGrp="1"/>
          </p:cNvSpPr>
          <p:nvPr>
            <p:ph idx="1"/>
          </p:nvPr>
        </p:nvSpPr>
        <p:spPr/>
        <p:txBody>
          <a:bodyPr/>
          <a:lstStyle/>
          <a:p>
            <a:endParaRPr lang="en-US" dirty="0"/>
          </a:p>
          <a:p>
            <a:endParaRPr lang="en-US" dirty="0"/>
          </a:p>
          <a:p>
            <a:r>
              <a:rPr lang="en-US" dirty="0"/>
              <a:t>By expanding this definition we derive a formula to solve the problem. We know:</a:t>
            </a:r>
          </a:p>
          <a:p>
            <a:endParaRPr lang="en-US" dirty="0"/>
          </a:p>
          <a:p>
            <a:endParaRPr lang="en-US" dirty="0"/>
          </a:p>
          <a:p>
            <a:r>
              <a:rPr lang="en-US" dirty="0"/>
              <a:t>This means that:</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34</a:t>
            </a:fld>
            <a:endParaRPr lang="en-US"/>
          </a:p>
        </p:txBody>
      </p:sp>
      <p:pic>
        <p:nvPicPr>
          <p:cNvPr id="6" name="Content Placeholder 3"/>
          <p:cNvPicPr>
            <a:picLocks noChangeAspect="1"/>
          </p:cNvPicPr>
          <p:nvPr/>
        </p:nvPicPr>
        <p:blipFill rotWithShape="1">
          <a:blip r:embed="rId2"/>
          <a:srcRect l="8179" t="1638" r="38889" b="78603"/>
          <a:stretch/>
        </p:blipFill>
        <p:spPr>
          <a:xfrm>
            <a:off x="723900" y="1600200"/>
            <a:ext cx="3505200" cy="890353"/>
          </a:xfrm>
          <a:prstGeom prst="rect">
            <a:avLst/>
          </a:prstGeom>
        </p:spPr>
      </p:pic>
      <p:pic>
        <p:nvPicPr>
          <p:cNvPr id="7" name="Content Placeholder 3"/>
          <p:cNvPicPr>
            <a:picLocks noChangeAspect="1"/>
          </p:cNvPicPr>
          <p:nvPr/>
        </p:nvPicPr>
        <p:blipFill rotWithShape="1">
          <a:blip r:embed="rId2"/>
          <a:srcRect l="10494" t="47688" r="66512" b="34834"/>
          <a:stretch/>
        </p:blipFill>
        <p:spPr>
          <a:xfrm>
            <a:off x="921125" y="3314700"/>
            <a:ext cx="1669676" cy="863600"/>
          </a:xfrm>
          <a:prstGeom prst="rect">
            <a:avLst/>
          </a:prstGeom>
        </p:spPr>
      </p:pic>
      <p:pic>
        <p:nvPicPr>
          <p:cNvPr id="8" name="Content Placeholder 3"/>
          <p:cNvPicPr>
            <a:picLocks noChangeAspect="1"/>
          </p:cNvPicPr>
          <p:nvPr/>
        </p:nvPicPr>
        <p:blipFill rotWithShape="1">
          <a:blip r:embed="rId2"/>
          <a:srcRect l="10185" t="78320" r="18364" b="3310"/>
          <a:stretch/>
        </p:blipFill>
        <p:spPr>
          <a:xfrm>
            <a:off x="895725" y="4699518"/>
            <a:ext cx="5441575" cy="951982"/>
          </a:xfrm>
          <a:prstGeom prst="rect">
            <a:avLst/>
          </a:prstGeom>
        </p:spPr>
      </p:pic>
    </p:spTree>
    <p:extLst>
      <p:ext uri="{BB962C8B-B14F-4D97-AF65-F5344CB8AC3E}">
        <p14:creationId xmlns:p14="http://schemas.microsoft.com/office/powerpoint/2010/main" val="3076957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Optimising Performance</a:t>
            </a:r>
          </a:p>
        </p:txBody>
      </p:sp>
      <p:sp>
        <p:nvSpPr>
          <p:cNvPr id="3" name="Content Placeholder 2"/>
          <p:cNvSpPr>
            <a:spLocks noGrp="1"/>
          </p:cNvSpPr>
          <p:nvPr>
            <p:ph idx="1"/>
          </p:nvPr>
        </p:nvSpPr>
        <p:spPr/>
        <p:txBody>
          <a:bodyPr/>
          <a:lstStyle/>
          <a:p>
            <a:r>
              <a:rPr lang="en-US" dirty="0"/>
              <a:t>Replacing formulas for sum of first </a:t>
            </a:r>
            <a:r>
              <a:rPr lang="en-US" b="1" dirty="0"/>
              <a:t>n</a:t>
            </a:r>
            <a:r>
              <a:rPr lang="en-US" b="1" baseline="30000" dirty="0"/>
              <a:t>2</a:t>
            </a:r>
            <a:r>
              <a:rPr lang="en-US" dirty="0"/>
              <a:t> terms and the sum of the first </a:t>
            </a:r>
            <a:r>
              <a:rPr lang="en-US" b="1" dirty="0"/>
              <a:t>n</a:t>
            </a:r>
            <a:r>
              <a:rPr lang="en-US" dirty="0"/>
              <a:t> terms. (Notes page no. 54).</a:t>
            </a:r>
          </a:p>
          <a:p>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35</a:t>
            </a:fld>
            <a:endParaRPr lang="en-US"/>
          </a:p>
        </p:txBody>
      </p:sp>
      <p:pic>
        <p:nvPicPr>
          <p:cNvPr id="6" name="Content Placeholder 3"/>
          <p:cNvPicPr>
            <a:picLocks noChangeAspect="1"/>
          </p:cNvPicPr>
          <p:nvPr/>
        </p:nvPicPr>
        <p:blipFill rotWithShape="1">
          <a:blip r:embed="rId2"/>
          <a:srcRect l="12191" t="28075" r="4167" b="6781"/>
          <a:stretch/>
        </p:blipFill>
        <p:spPr>
          <a:xfrm>
            <a:off x="876300" y="2514602"/>
            <a:ext cx="5284657" cy="1501545"/>
          </a:xfrm>
          <a:prstGeom prst="rect">
            <a:avLst/>
          </a:prstGeom>
        </p:spPr>
      </p:pic>
    </p:spTree>
    <p:extLst>
      <p:ext uri="{BB962C8B-B14F-4D97-AF65-F5344CB8AC3E}">
        <p14:creationId xmlns:p14="http://schemas.microsoft.com/office/powerpoint/2010/main" val="3076957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Optimising Performance</a:t>
            </a:r>
          </a:p>
        </p:txBody>
      </p:sp>
      <p:sp>
        <p:nvSpPr>
          <p:cNvPr id="3" name="Content Placeholder 2"/>
          <p:cNvSpPr>
            <a:spLocks noGrp="1"/>
          </p:cNvSpPr>
          <p:nvPr>
            <p:ph idx="1"/>
          </p:nvPr>
        </p:nvSpPr>
        <p:spPr/>
        <p:txBody>
          <a:bodyPr/>
          <a:lstStyle/>
          <a:p>
            <a:r>
              <a:rPr lang="en-US" dirty="0"/>
              <a:t>Now we have a formula to calculate any required term in the series. The following function uses the formula.</a:t>
            </a:r>
          </a:p>
          <a:p>
            <a:endParaRPr lang="en-US" dirty="0"/>
          </a:p>
          <a:p>
            <a:endParaRPr lang="en-US" dirty="0"/>
          </a:p>
          <a:p>
            <a:endParaRPr lang="en-US" dirty="0"/>
          </a:p>
          <a:p>
            <a:r>
              <a:rPr lang="en-US" dirty="0"/>
              <a:t>The running time of </a:t>
            </a:r>
            <a:r>
              <a:rPr lang="en-US" b="1" dirty="0"/>
              <a:t>sumS3</a:t>
            </a:r>
            <a:r>
              <a:rPr lang="en-US" dirty="0"/>
              <a:t> is not relative to the value of n. Its cost is fixed, which is 180ns. </a:t>
            </a:r>
          </a:p>
          <a:p>
            <a:endParaRPr lang="en-US" dirty="0"/>
          </a:p>
          <a:p>
            <a:r>
              <a:rPr lang="en-US" dirty="0"/>
              <a:t>F</a:t>
            </a:r>
            <a:r>
              <a:rPr lang="en-IE" dirty="0"/>
              <a:t>or n = 10000, </a:t>
            </a:r>
            <a:r>
              <a:rPr lang="en-IE" b="1" dirty="0"/>
              <a:t>sumS3</a:t>
            </a:r>
            <a:r>
              <a:rPr lang="en-IE" dirty="0"/>
              <a:t> is 10000 times faster than </a:t>
            </a:r>
            <a:r>
              <a:rPr lang="en-IE" b="1" dirty="0"/>
              <a:t>sumS1</a:t>
            </a:r>
            <a:r>
              <a:rPr lang="en-IE" dirty="0"/>
              <a:t> and 10 million times faster than </a:t>
            </a:r>
            <a:r>
              <a:rPr lang="en-IE" b="1" dirty="0"/>
              <a:t>sumS2.</a:t>
            </a:r>
            <a:endParaRPr lang="en-US" b="1" dirty="0"/>
          </a:p>
          <a:p>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36</a:t>
            </a:fld>
            <a:endParaRPr lang="en-US"/>
          </a:p>
        </p:txBody>
      </p:sp>
      <p:sp>
        <p:nvSpPr>
          <p:cNvPr id="6" name="Rectangle 5"/>
          <p:cNvSpPr/>
          <p:nvPr/>
        </p:nvSpPr>
        <p:spPr>
          <a:xfrm>
            <a:off x="836203" y="2461581"/>
            <a:ext cx="4109381" cy="1200329"/>
          </a:xfrm>
          <a:prstGeom prst="rect">
            <a:avLst/>
          </a:prstGeom>
        </p:spPr>
        <p:txBody>
          <a:bodyPr wrap="none">
            <a:spAutoFit/>
          </a:bodyPr>
          <a:lstStyle/>
          <a:p>
            <a:r>
              <a:rPr lang="en-IE" b="1" dirty="0">
                <a:latin typeface="Courier New"/>
                <a:cs typeface="Courier New"/>
              </a:rPr>
              <a:t>static long sumS3(int n){</a:t>
            </a:r>
            <a:endParaRPr lang="en-US" b="1" dirty="0">
              <a:latin typeface="Courier New"/>
              <a:cs typeface="Courier New"/>
            </a:endParaRPr>
          </a:p>
          <a:p>
            <a:r>
              <a:rPr lang="en-IE" b="1" dirty="0">
                <a:latin typeface="Courier New"/>
                <a:cs typeface="Courier New"/>
              </a:rPr>
              <a:t>	long k = n*(n+1)*(n+2)/6;</a:t>
            </a:r>
            <a:endParaRPr lang="en-US" b="1" dirty="0">
              <a:latin typeface="Courier New"/>
              <a:cs typeface="Courier New"/>
            </a:endParaRPr>
          </a:p>
          <a:p>
            <a:r>
              <a:rPr lang="en-IE" b="1" dirty="0">
                <a:latin typeface="Courier New"/>
                <a:cs typeface="Courier New"/>
              </a:rPr>
              <a:t>	return k;</a:t>
            </a:r>
            <a:endParaRPr lang="en-US" b="1" dirty="0">
              <a:latin typeface="Courier New"/>
              <a:cs typeface="Courier New"/>
            </a:endParaRPr>
          </a:p>
          <a:p>
            <a:r>
              <a:rPr lang="en-IE" b="1" dirty="0">
                <a:latin typeface="Courier New"/>
                <a:cs typeface="Courier New"/>
              </a:rPr>
              <a:t>}</a:t>
            </a:r>
          </a:p>
        </p:txBody>
      </p:sp>
    </p:spTree>
    <p:extLst>
      <p:ext uri="{BB962C8B-B14F-4D97-AF65-F5344CB8AC3E}">
        <p14:creationId xmlns:p14="http://schemas.microsoft.com/office/powerpoint/2010/main" val="3076957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Oh Notation</a:t>
            </a:r>
          </a:p>
        </p:txBody>
      </p:sp>
      <p:sp>
        <p:nvSpPr>
          <p:cNvPr id="3" name="Content Placeholder 2"/>
          <p:cNvSpPr>
            <a:spLocks noGrp="1"/>
          </p:cNvSpPr>
          <p:nvPr>
            <p:ph idx="1"/>
          </p:nvPr>
        </p:nvSpPr>
        <p:spPr/>
        <p:txBody>
          <a:bodyPr/>
          <a:lstStyle/>
          <a:p>
            <a:r>
              <a:rPr lang="en-US" dirty="0"/>
              <a:t>Notation that is used to classify algorithms in terms of their performance.</a:t>
            </a:r>
          </a:p>
          <a:p>
            <a:r>
              <a:rPr lang="en-IE" dirty="0"/>
              <a:t>Suppose we consider the following functions that define the timings for different programs:</a:t>
            </a:r>
          </a:p>
          <a:p>
            <a:pPr marL="457200" lvl="1" indent="0">
              <a:buNone/>
            </a:pPr>
            <a:r>
              <a:rPr lang="en-IE" dirty="0"/>
              <a:t>t1(n) = 5 + n, </a:t>
            </a:r>
          </a:p>
          <a:p>
            <a:pPr marL="400050" lvl="1" indent="0">
              <a:buNone/>
            </a:pPr>
            <a:r>
              <a:rPr lang="en-IE" dirty="0"/>
              <a:t> t2(n) = 50 + n, </a:t>
            </a:r>
          </a:p>
          <a:p>
            <a:pPr marL="400050" lvl="1" indent="0">
              <a:buNone/>
            </a:pPr>
            <a:r>
              <a:rPr lang="en-IE" dirty="0"/>
              <a:t> t3(n) = 500 +100n,</a:t>
            </a:r>
          </a:p>
          <a:p>
            <a:pPr marL="400050" lvl="1" indent="0">
              <a:buNone/>
            </a:pPr>
            <a:r>
              <a:rPr lang="en-IE" dirty="0"/>
              <a:t> t4(n) = 5000 +1000n.</a:t>
            </a:r>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37</a:t>
            </a:fld>
            <a:endParaRPr lang="en-US"/>
          </a:p>
        </p:txBody>
      </p:sp>
    </p:spTree>
    <p:extLst>
      <p:ext uri="{BB962C8B-B14F-4D97-AF65-F5344CB8AC3E}">
        <p14:creationId xmlns:p14="http://schemas.microsoft.com/office/powerpoint/2010/main" val="140172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Oh Notation</a:t>
            </a:r>
          </a:p>
        </p:txBody>
      </p:sp>
      <p:sp>
        <p:nvSpPr>
          <p:cNvPr id="3" name="Content Placeholder 2"/>
          <p:cNvSpPr>
            <a:spLocks noGrp="1"/>
          </p:cNvSpPr>
          <p:nvPr>
            <p:ph idx="1"/>
          </p:nvPr>
        </p:nvSpPr>
        <p:spPr/>
        <p:txBody>
          <a:bodyPr/>
          <a:lstStyle/>
          <a:p>
            <a:r>
              <a:rPr lang="en-IE" dirty="0"/>
              <a:t>Suppose we consider the following functions that define the timings for different programs:</a:t>
            </a:r>
          </a:p>
          <a:p>
            <a:pPr marL="457200" lvl="1" indent="0">
              <a:buNone/>
            </a:pPr>
            <a:r>
              <a:rPr lang="en-IE" dirty="0"/>
              <a:t>t1(n) = 5 + n, </a:t>
            </a:r>
          </a:p>
          <a:p>
            <a:pPr marL="400050" lvl="1" indent="0">
              <a:buNone/>
            </a:pPr>
            <a:r>
              <a:rPr lang="en-IE" dirty="0"/>
              <a:t> t2(n) = 50 + n, </a:t>
            </a:r>
          </a:p>
          <a:p>
            <a:pPr marL="400050" lvl="1" indent="0">
              <a:buNone/>
            </a:pPr>
            <a:r>
              <a:rPr lang="en-IE" dirty="0"/>
              <a:t> t3(n) = 500 +100n,</a:t>
            </a:r>
          </a:p>
          <a:p>
            <a:pPr marL="400050" lvl="1" indent="0">
              <a:buNone/>
            </a:pPr>
            <a:r>
              <a:rPr lang="en-IE" dirty="0"/>
              <a:t> t4(n) = 5000 +1000n.</a:t>
            </a:r>
            <a:endParaRPr lang="en-US" dirty="0"/>
          </a:p>
          <a:p>
            <a:r>
              <a:rPr lang="en-IE" dirty="0"/>
              <a:t>The impact of the constants is significant for small values of n, say n &lt; 1000000. </a:t>
            </a:r>
          </a:p>
          <a:p>
            <a:r>
              <a:rPr lang="en-IE" dirty="0"/>
              <a:t>But for very large values of n they have little impact. </a:t>
            </a:r>
          </a:p>
          <a:p>
            <a:r>
              <a:rPr lang="en-IE" dirty="0"/>
              <a:t>All of these functions converge, or meet, as n approaches infinity. </a:t>
            </a:r>
            <a:endParaRPr lang="en-US" dirty="0"/>
          </a:p>
          <a:p>
            <a:endParaRPr lang="en-IE"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38</a:t>
            </a:fld>
            <a:endParaRPr lang="en-US"/>
          </a:p>
        </p:txBody>
      </p:sp>
    </p:spTree>
    <p:extLst>
      <p:ext uri="{BB962C8B-B14F-4D97-AF65-F5344CB8AC3E}">
        <p14:creationId xmlns:p14="http://schemas.microsoft.com/office/powerpoint/2010/main" val="88824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Algorithms</a:t>
            </a:r>
          </a:p>
        </p:txBody>
      </p:sp>
      <p:sp>
        <p:nvSpPr>
          <p:cNvPr id="3" name="Content Placeholder 2"/>
          <p:cNvSpPr>
            <a:spLocks noGrp="1"/>
          </p:cNvSpPr>
          <p:nvPr>
            <p:ph idx="1"/>
          </p:nvPr>
        </p:nvSpPr>
        <p:spPr/>
        <p:txBody>
          <a:bodyPr/>
          <a:lstStyle/>
          <a:p>
            <a:r>
              <a:rPr lang="en-US" dirty="0"/>
              <a:t>We need to be able to say how long it will take a program to solve a given problem.</a:t>
            </a:r>
          </a:p>
          <a:p>
            <a:r>
              <a:rPr lang="en-US" dirty="0"/>
              <a:t>We also need to be able to compare performance to help choose between different programs that solve a given problem correctly.</a:t>
            </a:r>
          </a:p>
          <a:p>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3</a:t>
            </a:fld>
            <a:endParaRPr lang="en-US"/>
          </a:p>
        </p:txBody>
      </p:sp>
    </p:spTree>
    <p:extLst>
      <p:ext uri="{BB962C8B-B14F-4D97-AF65-F5344CB8AC3E}">
        <p14:creationId xmlns:p14="http://schemas.microsoft.com/office/powerpoint/2010/main" val="631354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Oh Notation</a:t>
            </a:r>
          </a:p>
        </p:txBody>
      </p:sp>
      <p:sp>
        <p:nvSpPr>
          <p:cNvPr id="3" name="Content Placeholder 2"/>
          <p:cNvSpPr>
            <a:spLocks noGrp="1"/>
          </p:cNvSpPr>
          <p:nvPr>
            <p:ph idx="1"/>
          </p:nvPr>
        </p:nvSpPr>
        <p:spPr/>
        <p:txBody>
          <a:bodyPr/>
          <a:lstStyle/>
          <a:p>
            <a:r>
              <a:rPr lang="en-IE" dirty="0"/>
              <a:t>Suppose we consider the following functions that define the timings for different programs:</a:t>
            </a:r>
          </a:p>
          <a:p>
            <a:pPr marL="457200" lvl="1" indent="0">
              <a:buNone/>
            </a:pPr>
            <a:r>
              <a:rPr lang="en-IE" dirty="0"/>
              <a:t>t1(n) = 5 + n, </a:t>
            </a:r>
          </a:p>
          <a:p>
            <a:pPr marL="400050" lvl="1" indent="0">
              <a:buNone/>
            </a:pPr>
            <a:r>
              <a:rPr lang="en-IE" dirty="0"/>
              <a:t> t2(n) = 50 + n, </a:t>
            </a:r>
          </a:p>
          <a:p>
            <a:pPr marL="400050" lvl="1" indent="0">
              <a:buNone/>
            </a:pPr>
            <a:r>
              <a:rPr lang="en-IE" dirty="0"/>
              <a:t> t3(n) = 500 +100n,</a:t>
            </a:r>
          </a:p>
          <a:p>
            <a:pPr marL="400050" lvl="1" indent="0">
              <a:buNone/>
            </a:pPr>
            <a:r>
              <a:rPr lang="en-IE" dirty="0"/>
              <a:t> t4(n) = 5000 +1000n.</a:t>
            </a:r>
            <a:endParaRPr lang="en-US" dirty="0"/>
          </a:p>
          <a:p>
            <a:r>
              <a:rPr lang="en-IE" dirty="0"/>
              <a:t>Therefore, all of these functions form a set that are asymptotically dominated by </a:t>
            </a:r>
            <a:r>
              <a:rPr lang="en-IE" b="1" dirty="0"/>
              <a:t>t(n) = n</a:t>
            </a:r>
            <a:r>
              <a:rPr lang="en-IE" dirty="0"/>
              <a:t>. </a:t>
            </a:r>
          </a:p>
          <a:p>
            <a:r>
              <a:rPr lang="en-IE" dirty="0"/>
              <a:t>Form a family of functions of O(n).</a:t>
            </a:r>
          </a:p>
          <a:p>
            <a:endParaRPr lang="en-IE"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39</a:t>
            </a:fld>
            <a:endParaRPr lang="en-US"/>
          </a:p>
        </p:txBody>
      </p:sp>
    </p:spTree>
    <p:extLst>
      <p:ext uri="{BB962C8B-B14F-4D97-AF65-F5344CB8AC3E}">
        <p14:creationId xmlns:p14="http://schemas.microsoft.com/office/powerpoint/2010/main" val="163853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Oh Notation</a:t>
            </a:r>
          </a:p>
        </p:txBody>
      </p:sp>
      <p:sp>
        <p:nvSpPr>
          <p:cNvPr id="3" name="Content Placeholder 2"/>
          <p:cNvSpPr>
            <a:spLocks noGrp="1"/>
          </p:cNvSpPr>
          <p:nvPr>
            <p:ph idx="1"/>
          </p:nvPr>
        </p:nvSpPr>
        <p:spPr/>
        <p:txBody>
          <a:bodyPr/>
          <a:lstStyle/>
          <a:p>
            <a:r>
              <a:rPr lang="en-IE" dirty="0"/>
              <a:t>Similarly we can argue that:</a:t>
            </a:r>
          </a:p>
          <a:p>
            <a:pPr marL="400050" lvl="1" indent="0">
              <a:buNone/>
            </a:pPr>
            <a:r>
              <a:rPr lang="en-IE" dirty="0"/>
              <a:t> t(n) = 50n</a:t>
            </a:r>
            <a:r>
              <a:rPr lang="en-IE" baseline="30000" dirty="0"/>
              <a:t>2</a:t>
            </a:r>
          </a:p>
          <a:p>
            <a:pPr marL="400050" lvl="1" indent="0">
              <a:buNone/>
            </a:pPr>
            <a:r>
              <a:rPr lang="en-IE" dirty="0"/>
              <a:t> t(n) = 10000+ 10n</a:t>
            </a:r>
            <a:r>
              <a:rPr lang="en-IE" baseline="30000" dirty="0"/>
              <a:t>2</a:t>
            </a:r>
          </a:p>
          <a:p>
            <a:pPr marL="400050" lvl="1" indent="0">
              <a:buNone/>
            </a:pPr>
            <a:r>
              <a:rPr lang="en-IE" dirty="0"/>
              <a:t> t(n) = 1000+ 500n</a:t>
            </a:r>
            <a:r>
              <a:rPr lang="en-IE" baseline="30000" dirty="0"/>
              <a:t>2</a:t>
            </a:r>
          </a:p>
          <a:p>
            <a:pPr marL="400050" lvl="1" indent="0">
              <a:buNone/>
            </a:pPr>
            <a:r>
              <a:rPr lang="en-IE" dirty="0"/>
              <a:t> t(n) = 100 + 50000n</a:t>
            </a:r>
            <a:r>
              <a:rPr lang="en-IE" baseline="30000" dirty="0"/>
              <a:t>2</a:t>
            </a:r>
          </a:p>
          <a:p>
            <a:r>
              <a:rPr lang="en-US" dirty="0"/>
              <a:t>A</a:t>
            </a:r>
            <a:r>
              <a:rPr lang="en-IE" dirty="0"/>
              <a:t>ll belong to the family of functions of O(n</a:t>
            </a:r>
            <a:r>
              <a:rPr lang="en-IE" baseline="30000" dirty="0"/>
              <a:t>2</a:t>
            </a:r>
            <a:r>
              <a:rPr lang="en-IE" dirty="0"/>
              <a:t>).</a:t>
            </a:r>
          </a:p>
          <a:p>
            <a:endParaRPr lang="en-US" dirty="0"/>
          </a:p>
          <a:p>
            <a:endParaRPr lang="en-US" dirty="0"/>
          </a:p>
          <a:p>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40</a:t>
            </a:fld>
            <a:endParaRPr lang="en-US"/>
          </a:p>
        </p:txBody>
      </p:sp>
    </p:spTree>
    <p:extLst>
      <p:ext uri="{BB962C8B-B14F-4D97-AF65-F5344CB8AC3E}">
        <p14:creationId xmlns:p14="http://schemas.microsoft.com/office/powerpoint/2010/main" val="1638165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Laws of Big Oh</a:t>
            </a:r>
          </a:p>
        </p:txBody>
      </p:sp>
      <p:sp>
        <p:nvSpPr>
          <p:cNvPr id="3" name="Content Placeholder 2"/>
          <p:cNvSpPr>
            <a:spLocks noGrp="1"/>
          </p:cNvSpPr>
          <p:nvPr>
            <p:ph idx="1"/>
          </p:nvPr>
        </p:nvSpPr>
        <p:spPr/>
        <p:txBody>
          <a:bodyPr>
            <a:normAutofit lnSpcReduction="10000"/>
          </a:bodyPr>
          <a:lstStyle/>
          <a:p>
            <a:r>
              <a:rPr lang="en-US" dirty="0"/>
              <a:t>Summation:</a:t>
            </a:r>
          </a:p>
          <a:p>
            <a:pPr marL="457200" lvl="1" indent="0">
              <a:buNone/>
            </a:pPr>
            <a:r>
              <a:rPr lang="en-IE" i="1" dirty="0"/>
              <a:t>O(1)+O(1)+..+O(1) = k * O(1) = </a:t>
            </a:r>
            <a:r>
              <a:rPr lang="en-IE" b="1" i="1" dirty="0"/>
              <a:t>O(1)</a:t>
            </a:r>
            <a:r>
              <a:rPr lang="en-IE" dirty="0"/>
              <a:t>, </a:t>
            </a:r>
            <a:endParaRPr lang="en-US" dirty="0"/>
          </a:p>
          <a:p>
            <a:pPr marL="457200" lvl="1" indent="0">
              <a:buNone/>
            </a:pPr>
            <a:r>
              <a:rPr lang="en-IE" i="1" dirty="0"/>
              <a:t>O(n) + O(n)+..+O(n) = k * O(n) = </a:t>
            </a:r>
            <a:r>
              <a:rPr lang="en-IE" b="1" i="1" dirty="0"/>
              <a:t>O(n)</a:t>
            </a:r>
            <a:endParaRPr lang="en-US" b="1" dirty="0"/>
          </a:p>
          <a:p>
            <a:pPr marL="457200" lvl="1" indent="0">
              <a:buNone/>
            </a:pPr>
            <a:r>
              <a:rPr lang="en-IE" i="1" dirty="0"/>
              <a:t>O(n) + O(m) = </a:t>
            </a:r>
            <a:r>
              <a:rPr lang="en-IE" b="1" i="1" dirty="0"/>
              <a:t>max</a:t>
            </a:r>
            <a:r>
              <a:rPr lang="en-IE" i="1" dirty="0"/>
              <a:t>(O(n), O(m))</a:t>
            </a:r>
            <a:endParaRPr lang="en-US" dirty="0"/>
          </a:p>
          <a:p>
            <a:pPr marL="457200" lvl="1" indent="0">
              <a:buNone/>
            </a:pPr>
            <a:r>
              <a:rPr lang="en-IE" dirty="0"/>
              <a:t>e.g. </a:t>
            </a:r>
            <a:r>
              <a:rPr lang="en-IE" i="1" dirty="0"/>
              <a:t>O(n</a:t>
            </a:r>
            <a:r>
              <a:rPr lang="en-IE" i="1" baseline="30000" dirty="0"/>
              <a:t>3</a:t>
            </a:r>
            <a:r>
              <a:rPr lang="en-IE" i="1" dirty="0"/>
              <a:t>) + O( n</a:t>
            </a:r>
            <a:r>
              <a:rPr lang="en-IE" i="1" baseline="30000" dirty="0"/>
              <a:t>5</a:t>
            </a:r>
            <a:r>
              <a:rPr lang="en-IE" i="1" dirty="0"/>
              <a:t>) = </a:t>
            </a:r>
            <a:r>
              <a:rPr lang="en-IE" b="1" i="1" dirty="0"/>
              <a:t>O( n</a:t>
            </a:r>
            <a:r>
              <a:rPr lang="en-IE" b="1" i="1" baseline="30000" dirty="0"/>
              <a:t>5</a:t>
            </a:r>
            <a:r>
              <a:rPr lang="en-IE" b="1" i="1" dirty="0"/>
              <a:t>)</a:t>
            </a:r>
            <a:endParaRPr lang="en-US" b="1" dirty="0"/>
          </a:p>
          <a:p>
            <a:endParaRPr lang="en-US" dirty="0"/>
          </a:p>
          <a:p>
            <a:r>
              <a:rPr lang="en-US" dirty="0"/>
              <a:t>Product:</a:t>
            </a:r>
          </a:p>
          <a:p>
            <a:pPr marL="457200" lvl="1" indent="0">
              <a:buNone/>
            </a:pPr>
            <a:r>
              <a:rPr lang="en-IE" i="1" dirty="0"/>
              <a:t>O(n) * O(n) = </a:t>
            </a:r>
            <a:r>
              <a:rPr lang="en-IE" b="1" i="1" dirty="0"/>
              <a:t>O(n</a:t>
            </a:r>
            <a:r>
              <a:rPr lang="en-IE" b="1" i="1" baseline="30000" dirty="0"/>
              <a:t>2</a:t>
            </a:r>
            <a:r>
              <a:rPr lang="en-IE" b="1" i="1" dirty="0"/>
              <a:t>)</a:t>
            </a:r>
          </a:p>
          <a:p>
            <a:pPr marL="457200" lvl="1" indent="0">
              <a:buNone/>
            </a:pPr>
            <a:r>
              <a:rPr lang="en-IE" i="1" dirty="0"/>
              <a:t>n * O(n) = </a:t>
            </a:r>
            <a:r>
              <a:rPr lang="en-IE" b="1" i="1" dirty="0"/>
              <a:t>O(n</a:t>
            </a:r>
            <a:r>
              <a:rPr lang="en-IE" b="1" i="1" baseline="30000" dirty="0"/>
              <a:t>2</a:t>
            </a:r>
            <a:r>
              <a:rPr lang="en-IE" b="1" i="1" dirty="0"/>
              <a:t>)</a:t>
            </a:r>
          </a:p>
          <a:p>
            <a:pPr marL="457200" lvl="1" indent="0">
              <a:buNone/>
            </a:pPr>
            <a:r>
              <a:rPr lang="en-IE" i="1" dirty="0"/>
              <a:t>O(n) * O(m) = </a:t>
            </a:r>
            <a:r>
              <a:rPr lang="en-IE" b="1" i="1" dirty="0"/>
              <a:t>O(n * m)</a:t>
            </a:r>
          </a:p>
          <a:p>
            <a:pPr marL="457200" lvl="1" indent="0">
              <a:buNone/>
            </a:pPr>
            <a:r>
              <a:rPr lang="en-IE" i="1" dirty="0"/>
              <a:t>O(k * f(n)) = k * O(f(n)) = </a:t>
            </a:r>
            <a:r>
              <a:rPr lang="en-IE" b="1" i="1" dirty="0"/>
              <a:t>O(f(n))</a:t>
            </a:r>
          </a:p>
          <a:p>
            <a:pPr marL="457200" lvl="1" indent="0">
              <a:buNone/>
            </a:pPr>
            <a:r>
              <a:rPr lang="en-IE" i="1" dirty="0"/>
              <a:t>O(n</a:t>
            </a:r>
            <a:r>
              <a:rPr lang="en-IE" i="1" baseline="30000" dirty="0"/>
              <a:t>a</a:t>
            </a:r>
            <a:r>
              <a:rPr lang="en-IE" i="1" dirty="0"/>
              <a:t>) * O(n</a:t>
            </a:r>
            <a:r>
              <a:rPr lang="en-IE" i="1" baseline="30000" dirty="0"/>
              <a:t>b</a:t>
            </a:r>
            <a:r>
              <a:rPr lang="en-IE" i="1" dirty="0"/>
              <a:t>) = </a:t>
            </a:r>
            <a:r>
              <a:rPr lang="en-IE" b="1" i="1" dirty="0"/>
              <a:t>O(n</a:t>
            </a:r>
            <a:r>
              <a:rPr lang="en-IE" b="1" i="1" baseline="30000" dirty="0"/>
              <a:t>a+b</a:t>
            </a:r>
            <a:r>
              <a:rPr lang="en-IE" b="1" i="1" dirty="0"/>
              <a:t>)</a:t>
            </a:r>
            <a:endParaRPr lang="en-US" b="1" dirty="0"/>
          </a:p>
          <a:p>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41</a:t>
            </a:fld>
            <a:endParaRPr lang="en-US"/>
          </a:p>
        </p:txBody>
      </p:sp>
    </p:spTree>
    <p:extLst>
      <p:ext uri="{BB962C8B-B14F-4D97-AF65-F5344CB8AC3E}">
        <p14:creationId xmlns:p14="http://schemas.microsoft.com/office/powerpoint/2010/main" val="191229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Oh Notation</a:t>
            </a:r>
          </a:p>
        </p:txBody>
      </p:sp>
      <p:sp>
        <p:nvSpPr>
          <p:cNvPr id="3" name="Content Placeholder 2"/>
          <p:cNvSpPr>
            <a:spLocks noGrp="1"/>
          </p:cNvSpPr>
          <p:nvPr>
            <p:ph idx="1"/>
          </p:nvPr>
        </p:nvSpPr>
        <p:spPr/>
        <p:txBody>
          <a:bodyPr/>
          <a:lstStyle/>
          <a:p>
            <a:r>
              <a:rPr lang="en-US" dirty="0"/>
              <a:t>Main classifications in order of increasing cost.</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42</a:t>
            </a:fld>
            <a:endParaRPr lang="en-US"/>
          </a:p>
        </p:txBody>
      </p:sp>
      <p:pic>
        <p:nvPicPr>
          <p:cNvPr id="6" name="Content Placeholder 3"/>
          <p:cNvPicPr>
            <a:picLocks noChangeAspect="1"/>
          </p:cNvPicPr>
          <p:nvPr/>
        </p:nvPicPr>
        <p:blipFill rotWithShape="1">
          <a:blip r:embed="rId3"/>
          <a:srcRect l="3159" t="4085" r="4067" b="6730"/>
          <a:stretch/>
        </p:blipFill>
        <p:spPr>
          <a:xfrm>
            <a:off x="875546" y="2212789"/>
            <a:ext cx="5847976" cy="2509114"/>
          </a:xfrm>
          <a:prstGeom prst="rect">
            <a:avLst/>
          </a:prstGeom>
        </p:spPr>
      </p:pic>
    </p:spTree>
    <p:extLst>
      <p:ext uri="{BB962C8B-B14F-4D97-AF65-F5344CB8AC3E}">
        <p14:creationId xmlns:p14="http://schemas.microsoft.com/office/powerpoint/2010/main" val="7266951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Oh Notation</a:t>
            </a:r>
          </a:p>
        </p:txBody>
      </p:sp>
      <p:sp>
        <p:nvSpPr>
          <p:cNvPr id="3" name="Content Placeholder 2"/>
          <p:cNvSpPr>
            <a:spLocks noGrp="1"/>
          </p:cNvSpPr>
          <p:nvPr>
            <p:ph idx="1"/>
          </p:nvPr>
        </p:nvSpPr>
        <p:spPr/>
        <p:txBody>
          <a:bodyPr/>
          <a:lstStyle/>
          <a:p>
            <a:r>
              <a:rPr lang="en-IE" dirty="0"/>
              <a:t>Notation provides a way to classify algorithms that can be used for comparison purposes. </a:t>
            </a:r>
          </a:p>
          <a:p>
            <a:r>
              <a:rPr lang="en-IE" dirty="0"/>
              <a:t>A program that has </a:t>
            </a:r>
            <a:r>
              <a:rPr lang="en-IE" i="1" dirty="0"/>
              <a:t>O(1)</a:t>
            </a:r>
            <a:r>
              <a:rPr lang="en-IE" dirty="0"/>
              <a:t> will perform better than a program of </a:t>
            </a:r>
            <a:r>
              <a:rPr lang="en-IE" i="1" dirty="0"/>
              <a:t>O(n)</a:t>
            </a:r>
            <a:r>
              <a:rPr lang="en-IE" dirty="0"/>
              <a:t>, in general. </a:t>
            </a:r>
          </a:p>
          <a:p>
            <a:r>
              <a:rPr lang="en-IE" dirty="0"/>
              <a:t>We can also extend this idea to analyzing </a:t>
            </a:r>
            <a:r>
              <a:rPr lang="en-IE" i="1" dirty="0"/>
              <a:t>best case, average case</a:t>
            </a:r>
            <a:r>
              <a:rPr lang="en-IE" dirty="0"/>
              <a:t> and </a:t>
            </a:r>
            <a:r>
              <a:rPr lang="en-IE" i="1" dirty="0"/>
              <a:t>worse case</a:t>
            </a:r>
            <a:r>
              <a:rPr lang="en-IE" dirty="0"/>
              <a:t> scenarios for given algorithm.</a:t>
            </a:r>
            <a:r>
              <a:rPr lang="en-US" dirty="0"/>
              <a:t> </a:t>
            </a:r>
          </a:p>
          <a:p>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43</a:t>
            </a:fld>
            <a:endParaRPr lang="en-US"/>
          </a:p>
        </p:txBody>
      </p:sp>
    </p:spTree>
    <p:extLst>
      <p:ext uri="{BB962C8B-B14F-4D97-AF65-F5344CB8AC3E}">
        <p14:creationId xmlns:p14="http://schemas.microsoft.com/office/powerpoint/2010/main" val="826137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Oh Notation</a:t>
            </a:r>
          </a:p>
        </p:txBody>
      </p:sp>
      <p:sp>
        <p:nvSpPr>
          <p:cNvPr id="3" name="Content Placeholder 2"/>
          <p:cNvSpPr>
            <a:spLocks noGrp="1"/>
          </p:cNvSpPr>
          <p:nvPr>
            <p:ph idx="1"/>
          </p:nvPr>
        </p:nvSpPr>
        <p:spPr/>
        <p:txBody>
          <a:bodyPr/>
          <a:lstStyle/>
          <a:p>
            <a:r>
              <a:rPr lang="en-US" dirty="0"/>
              <a:t>For example:</a:t>
            </a:r>
          </a:p>
          <a:p>
            <a:pPr marL="400050" lvl="1" indent="0">
              <a:buNone/>
            </a:pPr>
            <a:r>
              <a:rPr lang="en-IE" sz="1800" dirty="0"/>
              <a:t>static boolean search(int f[], int x){</a:t>
            </a:r>
            <a:endParaRPr lang="en-US" sz="1800" dirty="0"/>
          </a:p>
          <a:p>
            <a:pPr marL="400050" lvl="1" indent="0">
              <a:buNone/>
            </a:pPr>
            <a:r>
              <a:rPr lang="en-IE" sz="1800" dirty="0"/>
              <a:t>    	boolean found = false;</a:t>
            </a:r>
            <a:endParaRPr lang="en-US" sz="1800" dirty="0"/>
          </a:p>
          <a:p>
            <a:pPr marL="400050" lvl="1" indent="0">
              <a:buNone/>
            </a:pPr>
            <a:r>
              <a:rPr lang="en-IE" sz="1800" dirty="0"/>
              <a:t>    	int j = 0;</a:t>
            </a:r>
            <a:endParaRPr lang="en-US" sz="1800" dirty="0"/>
          </a:p>
          <a:p>
            <a:pPr marL="400050" lvl="1" indent="0">
              <a:buNone/>
            </a:pPr>
            <a:r>
              <a:rPr lang="en-IE" sz="1800" dirty="0"/>
              <a:t>    	while(j &lt; f.length &amp;&amp; ! found){</a:t>
            </a:r>
            <a:endParaRPr lang="en-US" sz="1800" dirty="0"/>
          </a:p>
          <a:p>
            <a:pPr marL="400050" lvl="1" indent="0">
              <a:buNone/>
            </a:pPr>
            <a:r>
              <a:rPr lang="en-IE" sz="1800" dirty="0"/>
              <a:t>    		if(f[j] == x) found = true;</a:t>
            </a:r>
            <a:endParaRPr lang="en-US" sz="1800" dirty="0"/>
          </a:p>
          <a:p>
            <a:pPr marL="400050" lvl="1" indent="0">
              <a:buNone/>
            </a:pPr>
            <a:r>
              <a:rPr lang="en-IE" sz="1800" dirty="0"/>
              <a:t>    		else j++; }</a:t>
            </a:r>
            <a:endParaRPr lang="en-US" sz="1800" dirty="0"/>
          </a:p>
          <a:p>
            <a:pPr marL="400050" lvl="1" indent="0">
              <a:buNone/>
            </a:pPr>
            <a:r>
              <a:rPr lang="en-IE" sz="1800" dirty="0"/>
              <a:t>    	return found; }</a:t>
            </a:r>
          </a:p>
          <a:p>
            <a:pPr marL="400050" lvl="1" indent="0">
              <a:buNone/>
            </a:pPr>
            <a:endParaRPr lang="en-US" sz="1800" dirty="0"/>
          </a:p>
          <a:p>
            <a:r>
              <a:rPr lang="en-US" b="1" dirty="0"/>
              <a:t>Worst case:</a:t>
            </a:r>
            <a:r>
              <a:rPr lang="en-US" dirty="0"/>
              <a:t> x not present O(N)</a:t>
            </a:r>
          </a:p>
          <a:p>
            <a:r>
              <a:rPr lang="en-US" b="1" dirty="0"/>
              <a:t>Best case:</a:t>
            </a:r>
            <a:r>
              <a:rPr lang="en-US" dirty="0"/>
              <a:t> x is first element 0(1)</a:t>
            </a:r>
          </a:p>
          <a:p>
            <a:r>
              <a:rPr lang="en-US" b="1" dirty="0"/>
              <a:t>Average case?</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44</a:t>
            </a:fld>
            <a:endParaRPr lang="en-US"/>
          </a:p>
        </p:txBody>
      </p:sp>
    </p:spTree>
    <p:extLst>
      <p:ext uri="{BB962C8B-B14F-4D97-AF65-F5344CB8AC3E}">
        <p14:creationId xmlns:p14="http://schemas.microsoft.com/office/powerpoint/2010/main" val="1413974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Algorithms</a:t>
            </a:r>
          </a:p>
        </p:txBody>
      </p:sp>
      <p:sp>
        <p:nvSpPr>
          <p:cNvPr id="3" name="Content Placeholder 2"/>
          <p:cNvSpPr>
            <a:spLocks noGrp="1"/>
          </p:cNvSpPr>
          <p:nvPr>
            <p:ph idx="1"/>
          </p:nvPr>
        </p:nvSpPr>
        <p:spPr>
          <a:xfrm>
            <a:off x="457200" y="1600200"/>
            <a:ext cx="8229600" cy="4756150"/>
          </a:xfrm>
        </p:spPr>
        <p:txBody>
          <a:bodyPr>
            <a:normAutofit/>
          </a:bodyPr>
          <a:lstStyle/>
          <a:p>
            <a:r>
              <a:rPr lang="en-US" dirty="0"/>
              <a:t>For example; </a:t>
            </a:r>
            <a:r>
              <a:rPr lang="en-IE" dirty="0"/>
              <a:t>computing the sum of the first N natural numbers. We can write this:</a:t>
            </a:r>
          </a:p>
          <a:p>
            <a:endParaRPr lang="en-IE" dirty="0"/>
          </a:p>
          <a:p>
            <a:endParaRPr lang="en-IE" dirty="0"/>
          </a:p>
          <a:p>
            <a:endParaRPr lang="en-IE" dirty="0"/>
          </a:p>
          <a:p>
            <a:r>
              <a:rPr lang="en-IE" dirty="0"/>
              <a:t>Or this:</a:t>
            </a:r>
          </a:p>
          <a:p>
            <a:endParaRPr lang="en-IE" dirty="0"/>
          </a:p>
          <a:p>
            <a:endParaRPr lang="en-IE" dirty="0"/>
          </a:p>
          <a:p>
            <a:endParaRPr lang="en-IE" dirty="0"/>
          </a:p>
          <a:p>
            <a:pPr marL="0" indent="0">
              <a:buNone/>
            </a:pPr>
            <a:endParaRPr lang="en-IE" dirty="0"/>
          </a:p>
          <a:p>
            <a:endParaRPr lang="en-IE" dirty="0"/>
          </a:p>
          <a:p>
            <a:endParaRPr lang="en-IE" dirty="0"/>
          </a:p>
          <a:p>
            <a:endParaRPr lang="en-IE" dirty="0"/>
          </a:p>
          <a:p>
            <a:endParaRPr lang="en-IE" dirty="0"/>
          </a:p>
          <a:p>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4</a:t>
            </a:fld>
            <a:endParaRPr lang="en-US"/>
          </a:p>
        </p:txBody>
      </p:sp>
      <p:sp>
        <p:nvSpPr>
          <p:cNvPr id="7" name="Rectangle 6"/>
          <p:cNvSpPr/>
          <p:nvPr/>
        </p:nvSpPr>
        <p:spPr>
          <a:xfrm>
            <a:off x="836203" y="2463554"/>
            <a:ext cx="3832337" cy="1200329"/>
          </a:xfrm>
          <a:prstGeom prst="rect">
            <a:avLst/>
          </a:prstGeom>
        </p:spPr>
        <p:txBody>
          <a:bodyPr wrap="none">
            <a:spAutoFit/>
          </a:bodyPr>
          <a:lstStyle/>
          <a:p>
            <a:r>
              <a:rPr lang="en-US" b="1" dirty="0">
                <a:latin typeface="Courier New"/>
                <a:cs typeface="Courier New"/>
              </a:rPr>
              <a:t>static long sumN(long n){</a:t>
            </a:r>
          </a:p>
          <a:p>
            <a:r>
              <a:rPr lang="en-US" b="1" dirty="0">
                <a:latin typeface="Courier New"/>
                <a:cs typeface="Courier New"/>
              </a:rPr>
              <a:t>	long s = n * (n + 1)/2;</a:t>
            </a:r>
          </a:p>
          <a:p>
            <a:r>
              <a:rPr lang="en-US" b="1" dirty="0">
                <a:latin typeface="Courier New"/>
                <a:cs typeface="Courier New"/>
              </a:rPr>
              <a:t>	return s;</a:t>
            </a:r>
          </a:p>
          <a:p>
            <a:r>
              <a:rPr lang="en-US" b="1" dirty="0">
                <a:latin typeface="Courier New"/>
                <a:cs typeface="Courier New"/>
              </a:rPr>
              <a:t>}</a:t>
            </a:r>
          </a:p>
        </p:txBody>
      </p:sp>
      <p:sp>
        <p:nvSpPr>
          <p:cNvPr id="8" name="Rectangle 7"/>
          <p:cNvSpPr/>
          <p:nvPr/>
        </p:nvSpPr>
        <p:spPr>
          <a:xfrm>
            <a:off x="836203" y="4203454"/>
            <a:ext cx="4247903" cy="1754327"/>
          </a:xfrm>
          <a:prstGeom prst="rect">
            <a:avLst/>
          </a:prstGeom>
        </p:spPr>
        <p:txBody>
          <a:bodyPr wrap="none">
            <a:spAutoFit/>
          </a:bodyPr>
          <a:lstStyle/>
          <a:p>
            <a:r>
              <a:rPr lang="en-US" b="1" dirty="0">
                <a:latin typeface="Courier New"/>
                <a:cs typeface="Courier New"/>
              </a:rPr>
              <a:t>static long sumN1(long n){</a:t>
            </a:r>
          </a:p>
          <a:p>
            <a:r>
              <a:rPr lang="en-US" b="1" dirty="0">
                <a:latin typeface="Courier New"/>
                <a:cs typeface="Courier New"/>
              </a:rPr>
              <a:t>	long s = 0;</a:t>
            </a:r>
          </a:p>
          <a:p>
            <a:r>
              <a:rPr lang="en-US" b="1" dirty="0">
                <a:latin typeface="Courier New"/>
                <a:cs typeface="Courier New"/>
              </a:rPr>
              <a:t>	for(int j = 0; j &lt; n; j++) </a:t>
            </a:r>
          </a:p>
          <a:p>
            <a:r>
              <a:rPr lang="en-US" b="1" dirty="0">
                <a:latin typeface="Courier New"/>
                <a:cs typeface="Courier New"/>
              </a:rPr>
              <a:t>		s = s + (j + 1);</a:t>
            </a:r>
          </a:p>
          <a:p>
            <a:r>
              <a:rPr lang="en-US" b="1" dirty="0">
                <a:latin typeface="Courier New"/>
                <a:cs typeface="Courier New"/>
              </a:rPr>
              <a:t>	return s;</a:t>
            </a:r>
          </a:p>
          <a:p>
            <a:r>
              <a:rPr lang="en-US" b="1" dirty="0">
                <a:latin typeface="Courier New"/>
                <a:cs typeface="Courier New"/>
              </a:rPr>
              <a:t>}</a:t>
            </a:r>
          </a:p>
        </p:txBody>
      </p:sp>
    </p:spTree>
    <p:extLst>
      <p:ext uri="{BB962C8B-B14F-4D97-AF65-F5344CB8AC3E}">
        <p14:creationId xmlns:p14="http://schemas.microsoft.com/office/powerpoint/2010/main" val="26299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Algorithms</a:t>
            </a:r>
          </a:p>
        </p:txBody>
      </p:sp>
      <p:sp>
        <p:nvSpPr>
          <p:cNvPr id="3" name="Content Placeholder 2"/>
          <p:cNvSpPr>
            <a:spLocks noGrp="1"/>
          </p:cNvSpPr>
          <p:nvPr>
            <p:ph idx="1"/>
          </p:nvPr>
        </p:nvSpPr>
        <p:spPr/>
        <p:txBody>
          <a:bodyPr/>
          <a:lstStyle/>
          <a:p>
            <a:r>
              <a:rPr lang="en-US" dirty="0"/>
              <a:t>There are two ways to measure the quality of the performance of a program.</a:t>
            </a:r>
          </a:p>
          <a:p>
            <a:pPr lvl="1"/>
            <a:r>
              <a:rPr lang="en-US" dirty="0"/>
              <a:t>Use benchmarking to compare different programs that solve the same problem.</a:t>
            </a:r>
          </a:p>
          <a:p>
            <a:pPr lvl="1"/>
            <a:r>
              <a:rPr lang="en-US" dirty="0"/>
              <a:t>Analyse the code of the given program and work out a projected time. </a:t>
            </a:r>
          </a:p>
          <a:p>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5</a:t>
            </a:fld>
            <a:endParaRPr lang="en-US"/>
          </a:p>
        </p:txBody>
      </p:sp>
    </p:spTree>
    <p:extLst>
      <p:ext uri="{BB962C8B-B14F-4D97-AF65-F5344CB8AC3E}">
        <p14:creationId xmlns:p14="http://schemas.microsoft.com/office/powerpoint/2010/main" val="631354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Mathematics</a:t>
            </a:r>
          </a:p>
        </p:txBody>
      </p:sp>
      <p:sp>
        <p:nvSpPr>
          <p:cNvPr id="3" name="Content Placeholder 2"/>
          <p:cNvSpPr>
            <a:spLocks noGrp="1"/>
          </p:cNvSpPr>
          <p:nvPr>
            <p:ph idx="1"/>
          </p:nvPr>
        </p:nvSpPr>
        <p:spPr/>
        <p:txBody>
          <a:bodyPr/>
          <a:lstStyle/>
          <a:p>
            <a:r>
              <a:rPr lang="en-US" dirty="0"/>
              <a:t>The analysis of certain type of algorithm requires an understanding of some basic mathematics. This includes Indices, Logarithms, and Sequences.</a:t>
            </a:r>
          </a:p>
          <a:p>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6</a:t>
            </a:fld>
            <a:endParaRPr lang="en-US"/>
          </a:p>
        </p:txBody>
      </p:sp>
    </p:spTree>
    <p:extLst>
      <p:ext uri="{BB962C8B-B14F-4D97-AF65-F5344CB8AC3E}">
        <p14:creationId xmlns:p14="http://schemas.microsoft.com/office/powerpoint/2010/main" val="631354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Mathematics – Indices</a:t>
            </a:r>
          </a:p>
        </p:txBody>
      </p:sp>
      <p:sp>
        <p:nvSpPr>
          <p:cNvPr id="3" name="Content Placeholder 2"/>
          <p:cNvSpPr>
            <a:spLocks noGrp="1"/>
          </p:cNvSpPr>
          <p:nvPr>
            <p:ph idx="1"/>
          </p:nvPr>
        </p:nvSpPr>
        <p:spPr/>
        <p:txBody>
          <a:bodyPr/>
          <a:lstStyle/>
          <a:p>
            <a:r>
              <a:rPr lang="en-US" dirty="0"/>
              <a:t>Knowledge of powers or indices is essential for an understanding of most algebraic processes.</a:t>
            </a:r>
          </a:p>
          <a:p>
            <a:r>
              <a:rPr lang="en-US" dirty="0"/>
              <a:t>Basically, they are a shorthand way of writing multiplications of the </a:t>
            </a:r>
            <a:r>
              <a:rPr lang="en-US" b="1" dirty="0"/>
              <a:t>same</a:t>
            </a:r>
            <a:r>
              <a:rPr lang="en-US" dirty="0"/>
              <a:t> number.</a:t>
            </a:r>
          </a:p>
          <a:p>
            <a:r>
              <a:rPr lang="en-US" dirty="0"/>
              <a:t>For example:</a:t>
            </a:r>
          </a:p>
          <a:p>
            <a:pPr marL="457200" lvl="1" indent="0">
              <a:buNone/>
            </a:pPr>
            <a:r>
              <a:rPr lang="en-US" dirty="0"/>
              <a:t>4*4</a:t>
            </a:r>
          </a:p>
          <a:p>
            <a:pPr marL="457200" lvl="1" indent="0">
              <a:buNone/>
            </a:pPr>
            <a:r>
              <a:rPr lang="en-US" dirty="0"/>
              <a:t>can be written as = 4</a:t>
            </a:r>
            <a:r>
              <a:rPr lang="en-US" baseline="30000" dirty="0"/>
              <a:t>2</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7</a:t>
            </a:fld>
            <a:endParaRPr lang="en-US"/>
          </a:p>
        </p:txBody>
      </p:sp>
    </p:spTree>
    <p:extLst>
      <p:ext uri="{BB962C8B-B14F-4D97-AF65-F5344CB8AC3E}">
        <p14:creationId xmlns:p14="http://schemas.microsoft.com/office/powerpoint/2010/main" val="2449349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Mathematics – Indices</a:t>
            </a:r>
          </a:p>
        </p:txBody>
      </p:sp>
      <p:sp>
        <p:nvSpPr>
          <p:cNvPr id="3" name="Content Placeholder 2"/>
          <p:cNvSpPr>
            <a:spLocks noGrp="1"/>
          </p:cNvSpPr>
          <p:nvPr>
            <p:ph idx="1"/>
          </p:nvPr>
        </p:nvSpPr>
        <p:spPr/>
        <p:txBody>
          <a:bodyPr/>
          <a:lstStyle/>
          <a:p>
            <a:r>
              <a:rPr lang="en-US" dirty="0"/>
              <a:t>Following are some basic rules of indices:</a:t>
            </a:r>
          </a:p>
          <a:p>
            <a:pPr marL="457200" lvl="1" indent="0">
              <a:buNone/>
            </a:pPr>
            <a:endParaRPr lang="en-US" baseline="30000" dirty="0"/>
          </a:p>
          <a:p>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8</a:t>
            </a:fld>
            <a:endParaRPr lang="en-US"/>
          </a:p>
        </p:txBody>
      </p:sp>
      <p:pic>
        <p:nvPicPr>
          <p:cNvPr id="6" name="Content Placeholder 3"/>
          <p:cNvPicPr>
            <a:picLocks noChangeAspect="1"/>
          </p:cNvPicPr>
          <p:nvPr/>
        </p:nvPicPr>
        <p:blipFill rotWithShape="1">
          <a:blip r:embed="rId2"/>
          <a:srcRect l="6945" t="-1572" r="60338" b="-2109"/>
          <a:stretch/>
        </p:blipFill>
        <p:spPr>
          <a:xfrm>
            <a:off x="876300" y="2286000"/>
            <a:ext cx="2912188" cy="3365500"/>
          </a:xfrm>
          <a:prstGeom prst="rect">
            <a:avLst/>
          </a:prstGeom>
        </p:spPr>
      </p:pic>
    </p:spTree>
    <p:extLst>
      <p:ext uri="{BB962C8B-B14F-4D97-AF65-F5344CB8AC3E}">
        <p14:creationId xmlns:p14="http://schemas.microsoft.com/office/powerpoint/2010/main" val="2925596743"/>
      </p:ext>
    </p:extLst>
  </p:cSld>
  <p:clrMapOvr>
    <a:masterClrMapping/>
  </p:clrMapOvr>
</p:sld>
</file>

<file path=ppt/theme/theme1.xml><?xml version="1.0" encoding="utf-8"?>
<a:theme xmlns:a="http://schemas.openxmlformats.org/drawingml/2006/main" name="lecture_slides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lecture_slides_template.potx</Template>
  <TotalTime>17056</TotalTime>
  <Words>2619</Words>
  <Application>Microsoft Office PowerPoint</Application>
  <PresentationFormat>On-screen Show (4:3)</PresentationFormat>
  <Paragraphs>449</Paragraphs>
  <Slides>45</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Courier New</vt:lpstr>
      <vt:lpstr>Ubuntu</vt:lpstr>
      <vt:lpstr>Ubuntu Light</vt:lpstr>
      <vt:lpstr>lecture_slides_template</vt:lpstr>
      <vt:lpstr>Data Structures &amp; Algorithms</vt:lpstr>
      <vt:lpstr>Lecture 02</vt:lpstr>
      <vt:lpstr>Analysis of Algorithms</vt:lpstr>
      <vt:lpstr>Analysis of Algorithms</vt:lpstr>
      <vt:lpstr>Analysis of Algorithms</vt:lpstr>
      <vt:lpstr>Analysis of Algorithms</vt:lpstr>
      <vt:lpstr>Basic Mathematics</vt:lpstr>
      <vt:lpstr>Basic Mathematics – Indices</vt:lpstr>
      <vt:lpstr>Basic Mathematics – Indices</vt:lpstr>
      <vt:lpstr>Basic Mathematics – Log</vt:lpstr>
      <vt:lpstr>Basic Mathematics – Log</vt:lpstr>
      <vt:lpstr>Basic Mathematics – Log</vt:lpstr>
      <vt:lpstr>Basic Mathematics – Log</vt:lpstr>
      <vt:lpstr>Basic Mathematics – Sequence</vt:lpstr>
      <vt:lpstr>Basic Mathematics – Series</vt:lpstr>
      <vt:lpstr>Basic Mathematics – Series</vt:lpstr>
      <vt:lpstr>Analysis of Algorithms</vt:lpstr>
      <vt:lpstr>Compare Linear Sequence with Log Sequence</vt:lpstr>
      <vt:lpstr>Calculating Running Times</vt:lpstr>
      <vt:lpstr>Calculating Running Times on HAL</vt:lpstr>
      <vt:lpstr>Calculating Running Times on HAL</vt:lpstr>
      <vt:lpstr>Calculating Running Times on HAL</vt:lpstr>
      <vt:lpstr>Calculating Running Times on HAL</vt:lpstr>
      <vt:lpstr>Calculating Running Times on HAL</vt:lpstr>
      <vt:lpstr>Calculating Running Times on HAL</vt:lpstr>
      <vt:lpstr>Calculating Running Times on HAL</vt:lpstr>
      <vt:lpstr>Calculating Running Times on HAL</vt:lpstr>
      <vt:lpstr>Calculating Running Times on HAL</vt:lpstr>
      <vt:lpstr>Benchmarking Programs</vt:lpstr>
      <vt:lpstr>Benchmarking Programs</vt:lpstr>
      <vt:lpstr>Optimising Performance</vt:lpstr>
      <vt:lpstr>Optimising Performance</vt:lpstr>
      <vt:lpstr>Optimising Performance</vt:lpstr>
      <vt:lpstr>Optimising Performance</vt:lpstr>
      <vt:lpstr>Optimising Performance</vt:lpstr>
      <vt:lpstr>Optimising Performance</vt:lpstr>
      <vt:lpstr>Optimising Performance</vt:lpstr>
      <vt:lpstr>Big Oh Notation</vt:lpstr>
      <vt:lpstr>Big Oh Notation</vt:lpstr>
      <vt:lpstr>Big Oh Notation</vt:lpstr>
      <vt:lpstr>Big Oh Notation</vt:lpstr>
      <vt:lpstr>Laws of Big Oh</vt:lpstr>
      <vt:lpstr>Big Oh Notation</vt:lpstr>
      <vt:lpstr>Big Oh Notation</vt:lpstr>
      <vt:lpstr>Big Oh Notation</vt:lpstr>
    </vt:vector>
  </TitlesOfParts>
  <Company>UCD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Aqeel H. Kazmi</dc:creator>
  <cp:lastModifiedBy>Eoin Carroll</cp:lastModifiedBy>
  <cp:revision>783</cp:revision>
  <cp:lastPrinted>2015-02-12T17:42:55Z</cp:lastPrinted>
  <dcterms:created xsi:type="dcterms:W3CDTF">2014-09-17T16:20:56Z</dcterms:created>
  <dcterms:modified xsi:type="dcterms:W3CDTF">2019-02-11T07:07:23Z</dcterms:modified>
</cp:coreProperties>
</file>