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6" r:id="rId3"/>
    <p:sldId id="311" r:id="rId4"/>
    <p:sldId id="312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33213"/>
    <a:srgbClr val="555555"/>
    <a:srgbClr val="0C2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81492" autoAdjust="0"/>
  </p:normalViewPr>
  <p:slideViewPr>
    <p:cSldViewPr snapToGrid="0" snapToObjects="1">
      <p:cViewPr varScale="1">
        <p:scale>
          <a:sx n="103" d="100"/>
          <a:sy n="103" d="100"/>
        </p:scale>
        <p:origin x="20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4885-CCC7-0446-94ED-5E381BDF89DA}" type="datetime1">
              <a:rPr lang="en-IE" smtClean="0"/>
              <a:t>18/02/2019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5CF10-9978-FA4C-9A2B-A99C9B30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5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7B95-7B7E-394D-B686-9DB1E168EA9F}" type="datetime1">
              <a:rPr lang="en-IE" smtClean="0"/>
              <a:t>18/02/2019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5993-BCCA-BA4A-83E1-56093410B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24536897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23546897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23456798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23456789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92457836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29457836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24957836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24597836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24597836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24597836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24537896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24536897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24536897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24536897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24536897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23546897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23546897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23456798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23456798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23456789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24536897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23546897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23456897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23456798</a:t>
            </a: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23456789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choice of x (pivot</a:t>
            </a:r>
            <a:r>
              <a:rPr lang="is-IS" dirty="0"/>
              <a:t>….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75993-BCCA-BA4A-83E1-56093410BF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r>
              <a:rPr lang="en-IE"/>
              <a:t>19/02/2018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330843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Ubuntu"/>
                <a:ea typeface="+mn-ea"/>
                <a:cs typeface="Ubuntu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6" y="6356350"/>
            <a:ext cx="242728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ga-IE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9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19/02/2018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325378"/>
            <a:ext cx="9144001" cy="4270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Ubuntu"/>
                <a:cs typeface="Ubuntu"/>
              </a:defRPr>
            </a:lvl1pPr>
          </a:lstStyle>
          <a:p>
            <a:fld id="{E0C3B11F-BB69-5D4A-B4A6-002443704C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Ubuntu"/>
                <a:cs typeface="Ubuntu"/>
              </a:defRPr>
            </a:lvl1pPr>
          </a:lstStyle>
          <a:p>
            <a:r>
              <a:rPr lang="en-IE"/>
              <a:t>19/02/2018</a:t>
            </a:r>
            <a:endParaRPr lang="en-US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358800" y="6356350"/>
            <a:ext cx="2427288" cy="365125"/>
          </a:xfrm>
          <a:prstGeom prst="rect">
            <a:avLst/>
          </a:prstGeom>
        </p:spPr>
        <p:txBody>
          <a:bodyPr tIns="82800" bIns="4680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Ubuntu Light"/>
                <a:ea typeface="+mn-ea"/>
                <a:cs typeface="Ubuntu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Ubuntu"/>
                <a:ea typeface="+mn-ea"/>
                <a:cs typeface="Ubuntu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ga-IE" dirty="0">
                <a:solidFill>
                  <a:schemeClr val="bg1"/>
                </a:solidFill>
              </a:rPr>
              <a:t>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6074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Ubuntu Light"/>
          <a:ea typeface="+mn-ea"/>
          <a:cs typeface="Ubuntu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"/>
          <a:ea typeface="+mn-ea"/>
          <a:cs typeface="Ubuntu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Ubuntu"/>
          <a:ea typeface="+mn-ea"/>
          <a:cs typeface="Ubuntu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Ubuntu"/>
          <a:ea typeface="+mn-ea"/>
          <a:cs typeface="Ubuntu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Ubuntu"/>
          <a:ea typeface="+mn-ea"/>
          <a:cs typeface="Ubuntu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&amp;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30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array into two halves.</a:t>
            </a:r>
          </a:p>
          <a:p>
            <a:r>
              <a:rPr lang="en-US" dirty="0"/>
              <a:t>Recursively sort each half.</a:t>
            </a:r>
          </a:p>
          <a:p>
            <a:r>
              <a:rPr lang="en-US" dirty="0"/>
              <a:t>Merge two halves to make sorted whole.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3909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02100" y="4081780"/>
          <a:ext cx="2908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14400" y="4081780"/>
          <a:ext cx="2908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02100" y="4719320"/>
          <a:ext cx="2908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14400" y="4719320"/>
          <a:ext cx="2908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14400" y="53975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78700" y="4119443"/>
            <a:ext cx="66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 Light"/>
                <a:cs typeface="Ubuntu Light"/>
              </a:rPr>
              <a:t>divide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6244" y="4749363"/>
            <a:ext cx="502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 Light"/>
                <a:cs typeface="Ubuntu Light"/>
              </a:rPr>
              <a:t>sort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9768" y="5435163"/>
            <a:ext cx="706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buntu Light"/>
                <a:cs typeface="Ubuntu Light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92539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Recursively divide a given sequence of values until the size of the sequence to be sorted is 1. </a:t>
            </a:r>
          </a:p>
          <a:p>
            <a:r>
              <a:rPr lang="en-IE" dirty="0"/>
              <a:t>The division involves no comparisons. </a:t>
            </a:r>
          </a:p>
          <a:p>
            <a:r>
              <a:rPr lang="en-IE" dirty="0"/>
              <a:t>Then merge sorted subsequences to form sorted sequence.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174" r="4303" b="1600"/>
          <a:stretch/>
        </p:blipFill>
        <p:spPr>
          <a:xfrm>
            <a:off x="2806700" y="2032000"/>
            <a:ext cx="276631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2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Mergesort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203" y="2134852"/>
            <a:ext cx="695685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b="1" dirty="0">
                <a:latin typeface="Courier New"/>
                <a:cs typeface="Courier New"/>
              </a:rPr>
              <a:t>static void mergeSort(int f[], int lowerB, int upperB){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if(lowerB + 1 &lt; upperB){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int mid = (lowerB + upperB)/2;</a:t>
            </a:r>
            <a:endParaRPr lang="en-US" sz="1600" b="1" dirty="0">
              <a:latin typeface="Courier New"/>
              <a:cs typeface="Courier New"/>
            </a:endParaRPr>
          </a:p>
          <a:p>
            <a:pPr lvl="2"/>
            <a:r>
              <a:rPr lang="en-IE" sz="1600" b="1" dirty="0">
                <a:latin typeface="Courier New"/>
                <a:cs typeface="Courier New"/>
              </a:rPr>
              <a:t>mergeSort(f, lowerB, mid);</a:t>
            </a:r>
            <a:endParaRPr lang="en-US" sz="1600" b="1" dirty="0">
              <a:latin typeface="Courier New"/>
              <a:cs typeface="Courier New"/>
            </a:endParaRPr>
          </a:p>
          <a:p>
            <a:pPr lvl="2"/>
            <a:r>
              <a:rPr lang="en-IE" sz="1600" b="1" dirty="0">
                <a:latin typeface="Courier New"/>
                <a:cs typeface="Courier New"/>
              </a:rPr>
              <a:t>mergeSort(f, mid, upperB);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merge(f, lowerB, mid, upperB);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}</a:t>
            </a:r>
          </a:p>
          <a:p>
            <a:r>
              <a:rPr lang="en-IE" sz="1600" b="1" dirty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06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Mergesort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203" y="2134852"/>
            <a:ext cx="78505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 </a:t>
            </a:r>
            <a:r>
              <a:rPr lang="en-IE" sz="1600" b="1" dirty="0">
                <a:latin typeface="Courier New"/>
                <a:cs typeface="Courier New"/>
              </a:rPr>
              <a:t>static void merge(int f[], </a:t>
            </a:r>
            <a:r>
              <a:rPr lang="en-IE" sz="1600" b="1" dirty="0" err="1">
                <a:latin typeface="Courier New"/>
                <a:cs typeface="Courier New"/>
              </a:rPr>
              <a:t>int</a:t>
            </a:r>
            <a:r>
              <a:rPr lang="en-IE" sz="1600" b="1" dirty="0">
                <a:latin typeface="Courier New"/>
                <a:cs typeface="Courier New"/>
              </a:rPr>
              <a:t> </a:t>
            </a:r>
            <a:r>
              <a:rPr lang="en-IE" sz="1600" b="1" dirty="0" err="1">
                <a:latin typeface="Courier New"/>
                <a:cs typeface="Courier New"/>
              </a:rPr>
              <a:t>lowerB</a:t>
            </a:r>
            <a:r>
              <a:rPr lang="en-IE" sz="1600" b="1" dirty="0">
                <a:latin typeface="Courier New"/>
                <a:cs typeface="Courier New"/>
              </a:rPr>
              <a:t>, </a:t>
            </a:r>
            <a:r>
              <a:rPr lang="en-IE" sz="1600" b="1" dirty="0" err="1">
                <a:latin typeface="Courier New"/>
                <a:cs typeface="Courier New"/>
              </a:rPr>
              <a:t>int</a:t>
            </a:r>
            <a:r>
              <a:rPr lang="en-IE" sz="1600" b="1" dirty="0">
                <a:latin typeface="Courier New"/>
                <a:cs typeface="Courier New"/>
              </a:rPr>
              <a:t> mid, </a:t>
            </a:r>
            <a:r>
              <a:rPr lang="en-IE" sz="1600" b="1" dirty="0" err="1">
                <a:latin typeface="Courier New"/>
                <a:cs typeface="Courier New"/>
              </a:rPr>
              <a:t>int</a:t>
            </a:r>
            <a:r>
              <a:rPr lang="en-IE" sz="1600" b="1" dirty="0">
                <a:latin typeface="Courier New"/>
                <a:cs typeface="Courier New"/>
              </a:rPr>
              <a:t> </a:t>
            </a:r>
            <a:r>
              <a:rPr lang="en-IE" sz="1600" b="1" dirty="0" err="1">
                <a:latin typeface="Courier New"/>
                <a:cs typeface="Courier New"/>
              </a:rPr>
              <a:t>upperB</a:t>
            </a:r>
            <a:r>
              <a:rPr lang="en-IE" sz="1600" b="1" dirty="0">
                <a:latin typeface="Courier New"/>
                <a:cs typeface="Courier New"/>
              </a:rPr>
              <a:t>){</a:t>
            </a:r>
          </a:p>
          <a:p>
            <a:r>
              <a:rPr lang="en-IE" sz="1600" b="1" dirty="0">
                <a:latin typeface="Courier New"/>
                <a:cs typeface="Courier New"/>
              </a:rPr>
              <a:t>	int i = </a:t>
            </a:r>
            <a:r>
              <a:rPr lang="en-IE" sz="1600" b="1" dirty="0" err="1">
                <a:latin typeface="Courier New"/>
                <a:cs typeface="Courier New"/>
              </a:rPr>
              <a:t>lowerB</a:t>
            </a:r>
            <a:r>
              <a:rPr lang="en-IE" sz="1600" b="1" dirty="0">
                <a:latin typeface="Courier New"/>
                <a:cs typeface="Courier New"/>
              </a:rPr>
              <a:t>; </a:t>
            </a:r>
          </a:p>
          <a:p>
            <a:r>
              <a:rPr lang="en-IE" sz="1600" b="1" dirty="0">
                <a:latin typeface="Courier New"/>
                <a:cs typeface="Courier New"/>
              </a:rPr>
              <a:t>	int j = mid;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dirty="0">
                <a:latin typeface="Courier New"/>
                <a:cs typeface="Courier New"/>
              </a:rPr>
              <a:t>	//use temp array to store merged sub-sequence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int temp[] = new </a:t>
            </a:r>
            <a:r>
              <a:rPr lang="en-IE" sz="1600" b="1" dirty="0" err="1">
                <a:latin typeface="Courier New"/>
                <a:cs typeface="Courier New"/>
              </a:rPr>
              <a:t>int</a:t>
            </a:r>
            <a:r>
              <a:rPr lang="en-IE" sz="1600" b="1" dirty="0">
                <a:latin typeface="Courier New"/>
                <a:cs typeface="Courier New"/>
              </a:rPr>
              <a:t>[</a:t>
            </a:r>
            <a:r>
              <a:rPr lang="en-IE" sz="1600" b="1" dirty="0" err="1">
                <a:latin typeface="Courier New"/>
                <a:cs typeface="Courier New"/>
              </a:rPr>
              <a:t>upperB</a:t>
            </a:r>
            <a:r>
              <a:rPr lang="en-IE" sz="1600" b="1" dirty="0">
                <a:latin typeface="Courier New"/>
                <a:cs typeface="Courier New"/>
              </a:rPr>
              <a:t> - </a:t>
            </a:r>
            <a:r>
              <a:rPr lang="en-IE" sz="1600" b="1" dirty="0" err="1">
                <a:latin typeface="Courier New"/>
                <a:cs typeface="Courier New"/>
              </a:rPr>
              <a:t>lowerB</a:t>
            </a:r>
            <a:r>
              <a:rPr lang="en-IE" sz="1600" b="1" dirty="0">
                <a:latin typeface="Courier New"/>
                <a:cs typeface="Courier New"/>
              </a:rPr>
              <a:t>]; </a:t>
            </a:r>
          </a:p>
          <a:p>
            <a:r>
              <a:rPr lang="en-IE" sz="1600" b="1" dirty="0">
                <a:latin typeface="Courier New"/>
                <a:cs typeface="Courier New"/>
              </a:rPr>
              <a:t>	int t = 0;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while(i &lt; mid &amp;&amp; j &lt; </a:t>
            </a:r>
            <a:r>
              <a:rPr lang="en-IE" sz="1600" b="1" dirty="0" err="1">
                <a:latin typeface="Courier New"/>
                <a:cs typeface="Courier New"/>
              </a:rPr>
              <a:t>upperB</a:t>
            </a:r>
            <a:r>
              <a:rPr lang="en-IE" sz="1600" b="1" dirty="0">
                <a:latin typeface="Courier New"/>
                <a:cs typeface="Courier New"/>
              </a:rPr>
              <a:t>){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if(f[i] &lt;= f[j]){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	temp[t] = f[</a:t>
            </a:r>
            <a:r>
              <a:rPr lang="en-IE" sz="1600" b="1" dirty="0" err="1">
                <a:latin typeface="Courier New"/>
                <a:cs typeface="Courier New"/>
              </a:rPr>
              <a:t>i</a:t>
            </a:r>
            <a:r>
              <a:rPr lang="en-IE" sz="1600" b="1" dirty="0">
                <a:latin typeface="Courier New"/>
                <a:cs typeface="Courier New"/>
              </a:rPr>
              <a:t>]; </a:t>
            </a:r>
            <a:r>
              <a:rPr lang="en-IE" sz="1600" b="1" dirty="0" err="1">
                <a:latin typeface="Courier New"/>
                <a:cs typeface="Courier New"/>
              </a:rPr>
              <a:t>i</a:t>
            </a:r>
            <a:r>
              <a:rPr lang="en-IE" sz="1600" b="1" dirty="0">
                <a:latin typeface="Courier New"/>
                <a:cs typeface="Courier New"/>
              </a:rPr>
              <a:t>++; t++;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IE" sz="1600" b="1" dirty="0">
                <a:latin typeface="Courier New"/>
                <a:cs typeface="Courier New"/>
              </a:rPr>
              <a:t>else{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	temp[t] = f[j]; j++; t++;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2842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Mergesort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203" y="2134852"/>
            <a:ext cx="4186262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>
                <a:latin typeface="Courier New"/>
                <a:cs typeface="Courier New"/>
              </a:rPr>
              <a:t>	//tag on remaining sequence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while(i &lt; mid){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temp[t] = f[</a:t>
            </a:r>
            <a:r>
              <a:rPr lang="en-IE" sz="1600" b="1" dirty="0" err="1">
                <a:latin typeface="Courier New"/>
                <a:cs typeface="Courier New"/>
              </a:rPr>
              <a:t>i</a:t>
            </a:r>
            <a:r>
              <a:rPr lang="en-IE" sz="1600" b="1" dirty="0">
                <a:latin typeface="Courier New"/>
                <a:cs typeface="Courier New"/>
              </a:rPr>
              <a:t>]; </a:t>
            </a:r>
            <a:r>
              <a:rPr lang="en-IE" sz="1600" b="1" dirty="0" err="1">
                <a:latin typeface="Courier New"/>
                <a:cs typeface="Courier New"/>
              </a:rPr>
              <a:t>i</a:t>
            </a:r>
            <a:r>
              <a:rPr lang="en-IE" sz="1600" b="1" dirty="0">
                <a:latin typeface="Courier New"/>
                <a:cs typeface="Courier New"/>
              </a:rPr>
              <a:t>++; t++;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while(j &lt; </a:t>
            </a:r>
            <a:r>
              <a:rPr lang="en-IE" sz="1600" b="1" dirty="0" err="1">
                <a:latin typeface="Courier New"/>
                <a:cs typeface="Courier New"/>
              </a:rPr>
              <a:t>upperB</a:t>
            </a:r>
            <a:r>
              <a:rPr lang="en-IE" sz="1600" b="1" dirty="0">
                <a:latin typeface="Courier New"/>
                <a:cs typeface="Courier New"/>
              </a:rPr>
              <a:t>){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IE" sz="1600" b="1" dirty="0">
                <a:latin typeface="Courier New"/>
                <a:cs typeface="Courier New"/>
              </a:rPr>
              <a:t>temp[t] = f[j]; j++; t++;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IE" sz="1600" b="1" dirty="0">
                <a:latin typeface="Courier New"/>
                <a:cs typeface="Courier New"/>
              </a:rPr>
              <a:t>}</a:t>
            </a:r>
          </a:p>
          <a:p>
            <a:r>
              <a:rPr lang="en-IE" sz="1600" dirty="0">
                <a:latin typeface="Courier New"/>
                <a:cs typeface="Courier New"/>
              </a:rPr>
              <a:t> 	//copy temp back to f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i = </a:t>
            </a:r>
            <a:r>
              <a:rPr lang="en-IE" sz="1600" b="1" dirty="0" err="1">
                <a:latin typeface="Courier New"/>
                <a:cs typeface="Courier New"/>
              </a:rPr>
              <a:t>lowerB</a:t>
            </a:r>
            <a:r>
              <a:rPr lang="en-IE" sz="1600" b="1" dirty="0">
                <a:latin typeface="Courier New"/>
                <a:cs typeface="Courier New"/>
              </a:rPr>
              <a:t>; </a:t>
            </a:r>
          </a:p>
          <a:p>
            <a:r>
              <a:rPr lang="en-IE" sz="1600" b="1" dirty="0">
                <a:latin typeface="Courier New"/>
                <a:cs typeface="Courier New"/>
              </a:rPr>
              <a:t>	t = 0;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IE" sz="1600" b="1" dirty="0">
                <a:latin typeface="Courier New"/>
                <a:cs typeface="Courier New"/>
              </a:rPr>
              <a:t>while(t &lt; temp.length){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f[i] = temp[t];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	i++; t++;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}</a:t>
            </a:r>
          </a:p>
          <a:p>
            <a:r>
              <a:rPr lang="en-IE" sz="1600" b="1" dirty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547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O(N*logN) because merge is O(N) and division is logN.</a:t>
            </a:r>
          </a:p>
          <a:p>
            <a:r>
              <a:rPr lang="en-US" dirty="0"/>
              <a:t>Overhead of creating temp array and copying data.</a:t>
            </a:r>
          </a:p>
          <a:p>
            <a:r>
              <a:rPr lang="en-US" dirty="0"/>
              <a:t>For large data sets </a:t>
            </a:r>
            <a:r>
              <a:rPr lang="en-US" b="1" dirty="0"/>
              <a:t>QuickSort</a:t>
            </a:r>
            <a:r>
              <a:rPr lang="en-US" dirty="0"/>
              <a:t> outperforms it.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an array of </a:t>
            </a:r>
            <a:r>
              <a:rPr lang="en-US" sz="2800" i="1" dirty="0"/>
              <a:t>n</a:t>
            </a:r>
            <a:r>
              <a:rPr lang="en-US" sz="2800" dirty="0"/>
              <a:t> elements (e.g., integers):</a:t>
            </a:r>
          </a:p>
          <a:p>
            <a:r>
              <a:rPr lang="en-US" sz="2800" dirty="0"/>
              <a:t>If array only contains one element, return</a:t>
            </a:r>
          </a:p>
          <a:p>
            <a:r>
              <a:rPr lang="en-US" sz="2800" dirty="0"/>
              <a:t>Else</a:t>
            </a:r>
          </a:p>
          <a:p>
            <a:pPr lvl="1"/>
            <a:r>
              <a:rPr lang="en-US" sz="2400" dirty="0"/>
              <a:t>pick one element to use as </a:t>
            </a:r>
            <a:r>
              <a:rPr lang="en-US" sz="2400" i="1" dirty="0"/>
              <a:t>pivot.</a:t>
            </a:r>
          </a:p>
          <a:p>
            <a:pPr lvl="1"/>
            <a:r>
              <a:rPr lang="en-US" sz="2400" dirty="0"/>
              <a:t>Partition elements into two sub-arrays:</a:t>
            </a:r>
          </a:p>
          <a:p>
            <a:pPr lvl="2"/>
            <a:r>
              <a:rPr lang="en-US" sz="2000" dirty="0"/>
              <a:t>Elements less than or equal to pivot</a:t>
            </a:r>
          </a:p>
          <a:p>
            <a:pPr lvl="2"/>
            <a:r>
              <a:rPr lang="en-US" sz="2000" dirty="0"/>
              <a:t>Elements greater than pivot</a:t>
            </a:r>
          </a:p>
          <a:p>
            <a:pPr lvl="1"/>
            <a:r>
              <a:rPr lang="en-US" sz="2400" dirty="0"/>
              <a:t>Quicksort two sub-arrays</a:t>
            </a:r>
          </a:p>
          <a:p>
            <a:pPr lvl="1"/>
            <a:r>
              <a:rPr lang="en-US" sz="2400" dirty="0"/>
              <a:t>Return results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number of ways to pick the pivot element. In this lecture, we will be using the last element in the array.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/>
              <a:t>Elements &gt; pivot on the right side of array.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dirty="0"/>
              <a:t>And elements &lt;= pivot on the left side of array.</a:t>
            </a:r>
          </a:p>
          <a:p>
            <a:r>
              <a:rPr lang="en-US" dirty="0"/>
              <a:t>Swap the pivot with element at the partition index.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02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Quicksort algorithm.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202" y="2134852"/>
            <a:ext cx="6936197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a-IE" sz="1600" dirty="0">
                <a:latin typeface="Courier New"/>
                <a:cs typeface="Courier New"/>
              </a:rPr>
              <a:t>// let’s say f is an array we want to sort</a:t>
            </a:r>
          </a:p>
          <a:p>
            <a:r>
              <a:rPr lang="ga-IE" sz="1600" b="1" dirty="0">
                <a:latin typeface="Courier New"/>
                <a:cs typeface="Courier New"/>
              </a:rPr>
              <a:t>int[] f = {9, 2, 4, 5, 7, 8, 3, 6};</a:t>
            </a:r>
          </a:p>
          <a:p>
            <a:endParaRPr lang="ga-IE" sz="1600" b="1" dirty="0">
              <a:latin typeface="Courier New"/>
              <a:cs typeface="Courier New"/>
            </a:endParaRPr>
          </a:p>
          <a:p>
            <a:r>
              <a:rPr lang="ga-IE" sz="1600" b="1" dirty="0">
                <a:latin typeface="Courier New"/>
                <a:cs typeface="Courier New"/>
              </a:rPr>
              <a:t>static void quickSort(int[] f, int start, int end){</a:t>
            </a:r>
            <a:endParaRPr lang="en-IE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</a:t>
            </a:r>
          </a:p>
          <a:p>
            <a:r>
              <a:rPr lang="en-IE" sz="1600" b="1" dirty="0">
                <a:latin typeface="Courier New"/>
                <a:cs typeface="Courier New"/>
              </a:rPr>
              <a:t>	if(start &lt; end){</a:t>
            </a:r>
          </a:p>
          <a:p>
            <a:r>
              <a:rPr lang="en-IE" sz="1600" b="1" dirty="0">
                <a:latin typeface="Courier New"/>
                <a:cs typeface="Courier New"/>
              </a:rPr>
              <a:t>		int partitionIndex = partition(f, start, end);</a:t>
            </a:r>
          </a:p>
          <a:p>
            <a:r>
              <a:rPr lang="en-IE" sz="1600" b="1" dirty="0">
                <a:latin typeface="Courier New"/>
                <a:cs typeface="Courier New"/>
              </a:rPr>
              <a:t>		quickSort(f, start, partitionIndex-1);</a:t>
            </a:r>
          </a:p>
          <a:p>
            <a:r>
              <a:rPr lang="en-IE" sz="1600" b="1" dirty="0">
                <a:latin typeface="Courier New"/>
                <a:cs typeface="Courier New"/>
              </a:rPr>
              <a:t>		quickSort(f, partitionIndex+1, end);</a:t>
            </a:r>
          </a:p>
          <a:p>
            <a:r>
              <a:rPr lang="en-IE" sz="1600" b="1" dirty="0">
                <a:latin typeface="Courier New"/>
                <a:cs typeface="Courier New"/>
              </a:rPr>
              <a:t>	}</a:t>
            </a:r>
          </a:p>
          <a:p>
            <a:r>
              <a:rPr lang="en-IE" sz="1600" b="1" dirty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648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Sorting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Quicksort algorithm.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202" y="2134852"/>
            <a:ext cx="80156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a-IE" sz="1600" b="1" dirty="0">
                <a:latin typeface="Courier New"/>
                <a:cs typeface="Courier New"/>
              </a:rPr>
              <a:t>static int partition(int[] f, int start, int end){</a:t>
            </a:r>
            <a:endParaRPr lang="en-IE" sz="1600" b="1" dirty="0">
              <a:latin typeface="Courier New"/>
              <a:cs typeface="Courier New"/>
            </a:endParaRPr>
          </a:p>
          <a:p>
            <a:r>
              <a:rPr lang="en-IE" sz="1600" b="1" dirty="0">
                <a:latin typeface="Courier New"/>
                <a:cs typeface="Courier New"/>
              </a:rPr>
              <a:t>	int pivot = f[end];</a:t>
            </a:r>
          </a:p>
          <a:p>
            <a:r>
              <a:rPr lang="en-IE" sz="1600" b="1" dirty="0">
                <a:latin typeface="Courier New"/>
                <a:cs typeface="Courier New"/>
              </a:rPr>
              <a:t>	int partitionIndex = start;</a:t>
            </a:r>
          </a:p>
          <a:p>
            <a:r>
              <a:rPr lang="en-IE" sz="1600" dirty="0">
                <a:latin typeface="Courier New"/>
                <a:cs typeface="Courier New"/>
              </a:rPr>
              <a:t>	// loop through all the values</a:t>
            </a:r>
          </a:p>
          <a:p>
            <a:r>
              <a:rPr lang="en-IE" sz="1600" b="1" dirty="0">
                <a:latin typeface="Courier New"/>
                <a:cs typeface="Courier New"/>
              </a:rPr>
              <a:t>	for(int i=start; i&lt;end; i++){</a:t>
            </a:r>
          </a:p>
          <a:p>
            <a:r>
              <a:rPr lang="en-IE" sz="1600" b="1" dirty="0">
                <a:latin typeface="Courier New"/>
                <a:cs typeface="Courier New"/>
              </a:rPr>
              <a:t>		if(f[i] &lt;= pivot){</a:t>
            </a:r>
          </a:p>
          <a:p>
            <a:r>
              <a:rPr lang="en-IE" sz="1600" dirty="0">
                <a:latin typeface="Courier New"/>
                <a:cs typeface="Courier New"/>
              </a:rPr>
              <a:t>			// swap if element is less than pivot</a:t>
            </a:r>
          </a:p>
          <a:p>
            <a:r>
              <a:rPr lang="en-IE" sz="1600" b="1" dirty="0">
                <a:latin typeface="Courier New"/>
                <a:cs typeface="Courier New"/>
              </a:rPr>
              <a:t>			swap(f[i], f[</a:t>
            </a:r>
            <a:r>
              <a:rPr lang="en-IE" sz="1600" b="1" dirty="0" err="1">
                <a:latin typeface="Courier New"/>
                <a:cs typeface="Courier New"/>
              </a:rPr>
              <a:t>partitionIndex</a:t>
            </a:r>
            <a:r>
              <a:rPr lang="en-IE" sz="1600" b="1" dirty="0">
                <a:latin typeface="Courier New"/>
                <a:cs typeface="Courier New"/>
              </a:rPr>
              <a:t>]);</a:t>
            </a:r>
          </a:p>
          <a:p>
            <a:r>
              <a:rPr lang="en-IE" sz="1600" b="1" dirty="0">
                <a:latin typeface="Courier New"/>
                <a:cs typeface="Courier New"/>
              </a:rPr>
              <a:t>			partitionIndex++;</a:t>
            </a:r>
          </a:p>
          <a:p>
            <a:r>
              <a:rPr lang="en-IE" sz="1600" b="1" dirty="0">
                <a:latin typeface="Courier New"/>
                <a:cs typeface="Courier New"/>
              </a:rPr>
              <a:t>		}</a:t>
            </a:r>
          </a:p>
          <a:p>
            <a:r>
              <a:rPr lang="en-IE" sz="1600" b="1" dirty="0">
                <a:latin typeface="Courier New"/>
                <a:cs typeface="Courier New"/>
              </a:rPr>
              <a:t>	}</a:t>
            </a:r>
          </a:p>
          <a:p>
            <a:r>
              <a:rPr lang="en-IE" sz="1600" dirty="0">
                <a:latin typeface="Courier New"/>
                <a:cs typeface="Courier New"/>
              </a:rPr>
              <a:t>	// finally swap pivot with element at the partition index</a:t>
            </a:r>
          </a:p>
          <a:p>
            <a:r>
              <a:rPr lang="en-IE" sz="1600" b="1" dirty="0">
                <a:latin typeface="Courier New"/>
                <a:cs typeface="Courier New"/>
              </a:rPr>
              <a:t>	swap(f[partitionIndex], f[end]);</a:t>
            </a:r>
          </a:p>
          <a:p>
            <a:r>
              <a:rPr lang="en-IE" sz="1600" b="1" dirty="0">
                <a:latin typeface="Courier New"/>
                <a:cs typeface="Courier New"/>
              </a:rPr>
              <a:t>	return partitionIndex;</a:t>
            </a:r>
          </a:p>
          <a:p>
            <a:r>
              <a:rPr lang="en-IE" sz="1600" b="1" dirty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301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Best: O(N*</a:t>
            </a:r>
            <a:r>
              <a:rPr lang="en-US" dirty="0" err="1"/>
              <a:t>logN</a:t>
            </a:r>
            <a:r>
              <a:rPr lang="en-US" dirty="0"/>
              <a:t>) </a:t>
            </a:r>
          </a:p>
          <a:p>
            <a:r>
              <a:rPr lang="en-US" dirty="0"/>
              <a:t>Worst: is O(N</a:t>
            </a:r>
            <a:r>
              <a:rPr lang="en-US" baseline="30000" dirty="0"/>
              <a:t>2</a:t>
            </a:r>
            <a:r>
              <a:rPr lang="en-US" dirty="0"/>
              <a:t>) Why?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fast can we sort a linear list of data?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O(N)</a:t>
            </a:r>
          </a:p>
          <a:p>
            <a:pPr lvl="1"/>
            <a:r>
              <a:rPr lang="en-US" dirty="0"/>
              <a:t>O(n*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algorithm: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203" y="2134852"/>
            <a:ext cx="697224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>
                <a:latin typeface="Courier New"/>
                <a:cs typeface="Courier New"/>
              </a:rPr>
              <a:t>static void selectionSort(int f[]){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IE" b="1" dirty="0">
                <a:latin typeface="Courier New"/>
                <a:cs typeface="Courier New"/>
              </a:rPr>
              <a:t> for(int i = 0; i &lt; f.length; i = i + 1){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IE" b="1" dirty="0">
                <a:latin typeface="Courier New"/>
                <a:cs typeface="Courier New"/>
              </a:rPr>
              <a:t>     int k = i;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IE" b="1" dirty="0">
                <a:latin typeface="Courier New"/>
                <a:cs typeface="Courier New"/>
              </a:rPr>
              <a:t>     for(int j = i + 1; j &lt; f.length; j = j + 1){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IE" b="1" dirty="0">
                <a:latin typeface="Courier New"/>
                <a:cs typeface="Courier New"/>
              </a:rPr>
              <a:t>        if(f[j] &lt; f[k])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IE" b="1" dirty="0">
                <a:latin typeface="Courier New"/>
                <a:cs typeface="Courier New"/>
              </a:rPr>
              <a:t>           k = j;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IE" b="1" dirty="0">
                <a:latin typeface="Courier New"/>
                <a:cs typeface="Courier New"/>
              </a:rPr>
              <a:t>      }</a:t>
            </a:r>
          </a:p>
          <a:p>
            <a:r>
              <a:rPr lang="en-IE" dirty="0">
                <a:latin typeface="Courier New"/>
                <a:cs typeface="Courier New"/>
              </a:rPr>
              <a:t>		// swap f[k] with f[i]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	</a:t>
            </a:r>
            <a:r>
              <a:rPr lang="en-IE" b="1" dirty="0">
                <a:latin typeface="Courier New"/>
                <a:cs typeface="Courier New"/>
              </a:rPr>
              <a:t>int temp = f[i]; </a:t>
            </a:r>
          </a:p>
          <a:p>
            <a:r>
              <a:rPr lang="en-IE" b="1" dirty="0">
                <a:latin typeface="Courier New"/>
                <a:cs typeface="Courier New"/>
              </a:rPr>
              <a:t>		f[i] = f[k]; </a:t>
            </a:r>
          </a:p>
          <a:p>
            <a:r>
              <a:rPr lang="en-IE" b="1" dirty="0">
                <a:latin typeface="Courier New"/>
                <a:cs typeface="Courier New"/>
              </a:rPr>
              <a:t>		f[k] = temp;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IE" b="1" dirty="0">
                <a:latin typeface="Courier New"/>
                <a:cs typeface="Courier New"/>
              </a:rPr>
              <a:t>   }}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1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because it involves a loop within a loop over a space of size </a:t>
            </a:r>
            <a:r>
              <a:rPr lang="en-US" b="1" dirty="0"/>
              <a:t>f.length</a:t>
            </a:r>
            <a:r>
              <a:rPr lang="en-US" dirty="0"/>
              <a:t>.</a:t>
            </a:r>
          </a:p>
          <a:p>
            <a:r>
              <a:rPr lang="en-US" dirty="0"/>
              <a:t>Selection sort is not impacted in anyway by the state of the data.</a:t>
            </a:r>
          </a:p>
          <a:p>
            <a:r>
              <a:rPr lang="en-US" dirty="0"/>
              <a:t>Therefore, the worst case and the best case performances are both of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799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elementary sorting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203" y="2134852"/>
            <a:ext cx="538160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>
                <a:latin typeface="Courier New"/>
                <a:cs typeface="Courier New"/>
              </a:rPr>
              <a:t>int j = 1;</a:t>
            </a:r>
          </a:p>
          <a:p>
            <a:r>
              <a:rPr lang="en-IE" b="1" dirty="0">
                <a:latin typeface="Courier New"/>
                <a:cs typeface="Courier New"/>
              </a:rPr>
              <a:t>    while(j &lt; </a:t>
            </a:r>
            <a:r>
              <a:rPr lang="en-IE" b="1" dirty="0" err="1">
                <a:latin typeface="Courier New"/>
                <a:cs typeface="Courier New"/>
              </a:rPr>
              <a:t>k.length</a:t>
            </a:r>
            <a:r>
              <a:rPr lang="en-IE" b="1" dirty="0">
                <a:latin typeface="Courier New"/>
                <a:cs typeface="Courier New"/>
              </a:rPr>
              <a:t>){</a:t>
            </a:r>
          </a:p>
          <a:p>
            <a:r>
              <a:rPr lang="en-IE" b="1" dirty="0">
                <a:latin typeface="Courier New"/>
                <a:cs typeface="Courier New"/>
              </a:rPr>
              <a:t>    	int i = j;</a:t>
            </a:r>
          </a:p>
          <a:p>
            <a:r>
              <a:rPr lang="en-IE" b="1" dirty="0">
                <a:latin typeface="Courier New"/>
                <a:cs typeface="Courier New"/>
              </a:rPr>
              <a:t>    	while(i &gt; 0 &amp;&amp; k[</a:t>
            </a:r>
            <a:r>
              <a:rPr lang="en-IE" b="1" dirty="0" err="1">
                <a:latin typeface="Courier New"/>
                <a:cs typeface="Courier New"/>
              </a:rPr>
              <a:t>i</a:t>
            </a:r>
            <a:r>
              <a:rPr lang="en-IE" b="1" dirty="0">
                <a:latin typeface="Courier New"/>
                <a:cs typeface="Courier New"/>
              </a:rPr>
              <a:t>] &lt; k[i-1]){ </a:t>
            </a:r>
          </a:p>
          <a:p>
            <a:r>
              <a:rPr lang="en-IE" b="1" dirty="0">
                <a:latin typeface="Courier New"/>
                <a:cs typeface="Courier New"/>
              </a:rPr>
              <a:t>    		int temp = k[i];</a:t>
            </a:r>
          </a:p>
          <a:p>
            <a:r>
              <a:rPr lang="en-IE" b="1" dirty="0">
                <a:latin typeface="Courier New"/>
                <a:cs typeface="Courier New"/>
              </a:rPr>
              <a:t>    		k[i] = k[i-1]; </a:t>
            </a:r>
          </a:p>
          <a:p>
            <a:r>
              <a:rPr lang="en-IE" b="1" dirty="0">
                <a:latin typeface="Courier New"/>
                <a:cs typeface="Courier New"/>
              </a:rPr>
              <a:t>			k[i-1] = temp;</a:t>
            </a:r>
          </a:p>
          <a:p>
            <a:r>
              <a:rPr lang="en-IE" b="1" dirty="0">
                <a:latin typeface="Courier New"/>
                <a:cs typeface="Courier New"/>
              </a:rPr>
              <a:t>    		i = i - 1;</a:t>
            </a:r>
          </a:p>
          <a:p>
            <a:r>
              <a:rPr lang="en-IE" b="1" dirty="0">
                <a:latin typeface="Courier New"/>
                <a:cs typeface="Courier New"/>
              </a:rPr>
              <a:t>    	}</a:t>
            </a:r>
          </a:p>
          <a:p>
            <a:r>
              <a:rPr lang="en-IE" b="1" dirty="0">
                <a:latin typeface="Courier New"/>
                <a:cs typeface="Courier New"/>
              </a:rPr>
              <a:t>    		j = j + 1;</a:t>
            </a:r>
          </a:p>
          <a:p>
            <a:r>
              <a:rPr lang="en-IE" b="1" dirty="0">
                <a:latin typeface="Courier New"/>
                <a:cs typeface="Courier New"/>
              </a:rPr>
              <a:t>   }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560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the performance is </a:t>
            </a:r>
            <a:r>
              <a:rPr lang="en-IE" dirty="0"/>
              <a:t>O(N</a:t>
            </a:r>
            <a:r>
              <a:rPr lang="en-IE" baseline="30000" dirty="0"/>
              <a:t>2</a:t>
            </a:r>
            <a:r>
              <a:rPr lang="en-IE" dirty="0"/>
              <a:t>).</a:t>
            </a:r>
          </a:p>
          <a:p>
            <a:r>
              <a:rPr lang="en-IE" dirty="0"/>
              <a:t>Inner loop never executes if data sorted! O(N)</a:t>
            </a:r>
          </a:p>
          <a:p>
            <a:r>
              <a:rPr lang="en-IE" dirty="0"/>
              <a:t>Worst-case performance if data inversely sorted.</a:t>
            </a:r>
          </a:p>
          <a:p>
            <a:r>
              <a:rPr lang="en-IE" dirty="0"/>
              <a:t>Outperforms </a:t>
            </a:r>
            <a:r>
              <a:rPr lang="en-IE" b="1" dirty="0"/>
              <a:t>MergeSort</a:t>
            </a:r>
            <a:r>
              <a:rPr lang="en-IE" dirty="0"/>
              <a:t> for small values of n.</a:t>
            </a:r>
          </a:p>
          <a:p>
            <a:endParaRPr lang="en-I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Mergesort</a:t>
            </a:r>
          </a:p>
          <a:p>
            <a:pPr lvl="1"/>
            <a:r>
              <a:rPr lang="en-US" dirty="0"/>
              <a:t>John von Neumann 1945</a:t>
            </a:r>
          </a:p>
          <a:p>
            <a:endParaRPr lang="en-US" dirty="0"/>
          </a:p>
          <a:p>
            <a:r>
              <a:rPr lang="en-US" dirty="0"/>
              <a:t>Quicksort</a:t>
            </a:r>
          </a:p>
          <a:p>
            <a:pPr lvl="1"/>
            <a:r>
              <a:rPr lang="en-US" dirty="0"/>
              <a:t>Tony Hoare 1960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With performance </a:t>
            </a:r>
            <a:r>
              <a:rPr lang="en-US" b="1" dirty="0"/>
              <a:t>O(N*logN).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Sorting – Mergesort and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  <a:p>
            <a:pPr lvl="1"/>
            <a:r>
              <a:rPr lang="en-US" dirty="0"/>
              <a:t>Break up problem into several parts.</a:t>
            </a:r>
          </a:p>
          <a:p>
            <a:pPr lvl="1"/>
            <a:r>
              <a:rPr lang="en-US" dirty="0"/>
              <a:t>Solve each part recursively.</a:t>
            </a:r>
          </a:p>
          <a:p>
            <a:pPr lvl="1"/>
            <a:r>
              <a:rPr lang="en-US" dirty="0"/>
              <a:t>Combine solutions to sub-problems into overall solution.</a:t>
            </a:r>
          </a:p>
          <a:p>
            <a:endParaRPr lang="en-US" dirty="0"/>
          </a:p>
          <a:p>
            <a:r>
              <a:rPr lang="en-US" dirty="0"/>
              <a:t>Consequence</a:t>
            </a:r>
          </a:p>
          <a:p>
            <a:pPr lvl="1"/>
            <a:r>
              <a:rPr lang="en-US" dirty="0"/>
              <a:t>Brute force: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Divide-and-conquer: N*logN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11F-BB69-5D4A-B4A6-002443704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_slid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lecture_slides_template.potx</Template>
  <TotalTime>15774</TotalTime>
  <Words>803</Words>
  <Application>Microsoft Office PowerPoint</Application>
  <PresentationFormat>On-screen Show (4:3)</PresentationFormat>
  <Paragraphs>283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Ubuntu</vt:lpstr>
      <vt:lpstr>Ubuntu Light</vt:lpstr>
      <vt:lpstr>lecture_slides_template</vt:lpstr>
      <vt:lpstr>Data Structures &amp; Algorithms</vt:lpstr>
      <vt:lpstr>Lecture 03</vt:lpstr>
      <vt:lpstr>Fast Sorting</vt:lpstr>
      <vt:lpstr>Fast Sorting – Selection Sort</vt:lpstr>
      <vt:lpstr>Fast Sorting – Selection Sort</vt:lpstr>
      <vt:lpstr>Fast Sorting – Insertion Sort</vt:lpstr>
      <vt:lpstr>Fast Sorting – Insertion Sort</vt:lpstr>
      <vt:lpstr>Fast Sorting</vt:lpstr>
      <vt:lpstr>Fast Sorting – Mergesort and Quicksort</vt:lpstr>
      <vt:lpstr>Fast Sorting – Mergesort</vt:lpstr>
      <vt:lpstr>Fast Sorting – Mergesort</vt:lpstr>
      <vt:lpstr>Fast Sorting – Mergesort</vt:lpstr>
      <vt:lpstr>Fast Sorting – Mergesort</vt:lpstr>
      <vt:lpstr>Fast Sorting – Mergesort</vt:lpstr>
      <vt:lpstr>Fast Sorting – Mergesort</vt:lpstr>
      <vt:lpstr>Fast Sorting – Mergesort</vt:lpstr>
      <vt:lpstr>Fast Sorting – Quicksort</vt:lpstr>
      <vt:lpstr>Fast Sorting – Quicksort</vt:lpstr>
      <vt:lpstr>Fast Sorting – Quicksort</vt:lpstr>
      <vt:lpstr>Fast Sorting – Quicksort</vt:lpstr>
      <vt:lpstr>Fast Sorting – Quicksort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H. Kazmi</dc:creator>
  <cp:lastModifiedBy>Eoin Carroll</cp:lastModifiedBy>
  <cp:revision>845</cp:revision>
  <cp:lastPrinted>2015-02-12T17:42:55Z</cp:lastPrinted>
  <dcterms:created xsi:type="dcterms:W3CDTF">2014-09-17T16:20:56Z</dcterms:created>
  <dcterms:modified xsi:type="dcterms:W3CDTF">2019-02-18T10:46:49Z</dcterms:modified>
</cp:coreProperties>
</file>