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4"/>
  </p:notesMasterIdLst>
  <p:handoutMasterIdLst>
    <p:handoutMasterId r:id="rId35"/>
  </p:handoutMasterIdLst>
  <p:sldIdLst>
    <p:sldId id="366" r:id="rId2"/>
    <p:sldId id="367"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213"/>
    <a:srgbClr val="555555"/>
    <a:srgbClr val="0C2F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8"/>
    <p:restoredTop sz="95673" autoAdjust="0"/>
  </p:normalViewPr>
  <p:slideViewPr>
    <p:cSldViewPr snapToGrid="0" snapToObjects="1">
      <p:cViewPr varScale="1">
        <p:scale>
          <a:sx n="121" d="100"/>
          <a:sy n="121" d="100"/>
        </p:scale>
        <p:origin x="145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1D4885-CCC7-0446-94ED-5E381BDF89DA}" type="datetime1">
              <a:rPr lang="en-IE" smtClean="0"/>
              <a:t>18/02/2019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35CF10-9978-FA4C-9A2B-A99C9B305FF9}" type="slidenum">
              <a:rPr lang="en-US" smtClean="0"/>
              <a:t>‹#›</a:t>
            </a:fld>
            <a:endParaRPr lang="en-US"/>
          </a:p>
        </p:txBody>
      </p:sp>
    </p:spTree>
    <p:extLst>
      <p:ext uri="{BB962C8B-B14F-4D97-AF65-F5344CB8AC3E}">
        <p14:creationId xmlns:p14="http://schemas.microsoft.com/office/powerpoint/2010/main" val="1789535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C7B95-7B7E-394D-B686-9DB1E168EA9F}" type="datetime1">
              <a:rPr lang="en-IE" smtClean="0"/>
              <a:t>18/02/2019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75993-BCCA-BA4A-83E1-56093410BF2F}" type="slidenum">
              <a:rPr lang="en-US" smtClean="0"/>
              <a:t>‹#›</a:t>
            </a:fld>
            <a:endParaRPr lang="en-US"/>
          </a:p>
        </p:txBody>
      </p:sp>
    </p:spTree>
    <p:extLst>
      <p:ext uri="{BB962C8B-B14F-4D97-AF65-F5344CB8AC3E}">
        <p14:creationId xmlns:p14="http://schemas.microsoft.com/office/powerpoint/2010/main" val="10240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0</a:t>
            </a:fld>
            <a:endParaRPr lang="en-US"/>
          </a:p>
        </p:txBody>
      </p:sp>
    </p:spTree>
    <p:extLst>
      <p:ext uri="{BB962C8B-B14F-4D97-AF65-F5344CB8AC3E}">
        <p14:creationId xmlns:p14="http://schemas.microsoft.com/office/powerpoint/2010/main" val="1191625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75993-BCCA-BA4A-83E1-56093410BF2F}" type="slidenum">
              <a:rPr lang="en-US" smtClean="0"/>
              <a:t>21</a:t>
            </a:fld>
            <a:endParaRPr lang="en-US"/>
          </a:p>
        </p:txBody>
      </p:sp>
    </p:spTree>
    <p:extLst>
      <p:ext uri="{BB962C8B-B14F-4D97-AF65-F5344CB8AC3E}">
        <p14:creationId xmlns:p14="http://schemas.microsoft.com/office/powerpoint/2010/main" val="1340053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75993-BCCA-BA4A-83E1-56093410BF2F}" type="slidenum">
              <a:rPr lang="en-US" smtClean="0"/>
              <a:t>1</a:t>
            </a:fld>
            <a:endParaRPr lang="en-US"/>
          </a:p>
        </p:txBody>
      </p:sp>
    </p:spTree>
    <p:extLst>
      <p:ext uri="{BB962C8B-B14F-4D97-AF65-F5344CB8AC3E}">
        <p14:creationId xmlns:p14="http://schemas.microsoft.com/office/powerpoint/2010/main" val="281772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Java an</a:t>
            </a:r>
            <a:r>
              <a:rPr lang="en-US" baseline="0" dirty="0"/>
              <a:t> interface contains behaviors that a class implements.</a:t>
            </a:r>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3</a:t>
            </a:fld>
            <a:endParaRPr lang="en-US"/>
          </a:p>
        </p:txBody>
      </p:sp>
    </p:spTree>
    <p:extLst>
      <p:ext uri="{BB962C8B-B14F-4D97-AF65-F5344CB8AC3E}">
        <p14:creationId xmlns:p14="http://schemas.microsoft.com/office/powerpoint/2010/main" val="183926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complete class is given below. The method contains performs a standard linear search, </a:t>
            </a:r>
            <a:endParaRPr lang="en-US" dirty="0"/>
          </a:p>
          <a:p>
            <a:r>
              <a:rPr lang="en-US" sz="1200" kern="1200" dirty="0">
                <a:solidFill>
                  <a:schemeClr val="tx1"/>
                </a:solidFill>
                <a:effectLst/>
                <a:latin typeface="+mn-lt"/>
                <a:ea typeface="+mn-ea"/>
                <a:cs typeface="+mn-cs"/>
              </a:rPr>
              <a:t>set assigns its argument x to the array at index </a:t>
            </a:r>
            <a:r>
              <a:rPr lang="en-US" sz="1200" kern="1200" dirty="0" err="1">
                <a:solidFill>
                  <a:schemeClr val="tx1"/>
                </a:solidFill>
                <a:effectLst/>
                <a:latin typeface="+mn-lt"/>
                <a:ea typeface="+mn-ea"/>
                <a:cs typeface="+mn-cs"/>
              </a:rPr>
              <a:t>ind</a:t>
            </a:r>
            <a:r>
              <a:rPr lang="en-US" sz="1200" kern="1200" dirty="0">
                <a:solidFill>
                  <a:schemeClr val="tx1"/>
                </a:solidFill>
                <a:effectLst/>
                <a:latin typeface="+mn-lt"/>
                <a:ea typeface="+mn-ea"/>
                <a:cs typeface="+mn-cs"/>
              </a:rPr>
              <a:t>, hence, overwriting the existing value. It </a:t>
            </a:r>
            <a:endParaRPr lang="en-US" dirty="0"/>
          </a:p>
          <a:p>
            <a:r>
              <a:rPr lang="en-US" sz="1200" kern="1200" dirty="0">
                <a:solidFill>
                  <a:schemeClr val="tx1"/>
                </a:solidFill>
                <a:effectLst/>
                <a:latin typeface="+mn-lt"/>
                <a:ea typeface="+mn-ea"/>
                <a:cs typeface="+mn-cs"/>
              </a:rPr>
              <a:t>assumes that </a:t>
            </a:r>
            <a:r>
              <a:rPr lang="en-US" sz="1200" kern="1200" dirty="0" err="1">
                <a:solidFill>
                  <a:schemeClr val="tx1"/>
                </a:solidFill>
                <a:effectLst/>
                <a:latin typeface="+mn-lt"/>
                <a:ea typeface="+mn-ea"/>
                <a:cs typeface="+mn-cs"/>
              </a:rPr>
              <a:t>ind</a:t>
            </a:r>
            <a:r>
              <a:rPr lang="en-US" sz="1200" kern="1200" dirty="0">
                <a:solidFill>
                  <a:schemeClr val="tx1"/>
                </a:solidFill>
                <a:effectLst/>
                <a:latin typeface="+mn-lt"/>
                <a:ea typeface="+mn-ea"/>
                <a:cs typeface="+mn-cs"/>
              </a:rPr>
              <a:t> is a value in the range 0..size-1. </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5</a:t>
            </a:fld>
            <a:endParaRPr lang="en-US"/>
          </a:p>
        </p:txBody>
      </p:sp>
    </p:spTree>
    <p:extLst>
      <p:ext uri="{BB962C8B-B14F-4D97-AF65-F5344CB8AC3E}">
        <p14:creationId xmlns:p14="http://schemas.microsoft.com/office/powerpoint/2010/main" val="70918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Method add takes a value x as argument and automatically increases the size of the array, if necessary. To do so, it creates a new array and then copies the old array data to the new one incrementing the attribute size accordingly.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7</a:t>
            </a:fld>
            <a:endParaRPr lang="en-US"/>
          </a:p>
        </p:txBody>
      </p:sp>
    </p:spTree>
    <p:extLst>
      <p:ext uri="{BB962C8B-B14F-4D97-AF65-F5344CB8AC3E}">
        <p14:creationId xmlns:p14="http://schemas.microsoft.com/office/powerpoint/2010/main" val="240227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method remove finds the leftmost occurrence of x, if any, and removes it by copying all elements to the right of it one position left. The attribute size is then decremented. It returns a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indicating success or failure. </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8</a:t>
            </a:fld>
            <a:endParaRPr lang="en-US"/>
          </a:p>
        </p:txBody>
      </p:sp>
    </p:spTree>
    <p:extLst>
      <p:ext uri="{BB962C8B-B14F-4D97-AF65-F5344CB8AC3E}">
        <p14:creationId xmlns:p14="http://schemas.microsoft.com/office/powerpoint/2010/main" val="70019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method get takes an index as </a:t>
            </a:r>
            <a:endParaRPr lang="en-US" dirty="0"/>
          </a:p>
          <a:p>
            <a:r>
              <a:rPr lang="en-US" sz="1200" kern="1200" dirty="0">
                <a:solidFill>
                  <a:schemeClr val="tx1"/>
                </a:solidFill>
                <a:effectLst/>
                <a:latin typeface="+mn-lt"/>
                <a:ea typeface="+mn-ea"/>
                <a:cs typeface="+mn-cs"/>
              </a:rPr>
              <a:t>argument and returns the value at position </a:t>
            </a:r>
            <a:r>
              <a:rPr lang="en-US" sz="1200" kern="1200" dirty="0" err="1">
                <a:solidFill>
                  <a:schemeClr val="tx1"/>
                </a:solidFill>
                <a:effectLst/>
                <a:latin typeface="+mn-lt"/>
                <a:ea typeface="+mn-ea"/>
                <a:cs typeface="+mn-cs"/>
              </a:rPr>
              <a:t>ind</a:t>
            </a:r>
            <a:r>
              <a:rPr lang="en-US" sz="1200" kern="1200" dirty="0">
                <a:solidFill>
                  <a:schemeClr val="tx1"/>
                </a:solidFill>
                <a:effectLst/>
                <a:latin typeface="+mn-lt"/>
                <a:ea typeface="+mn-ea"/>
                <a:cs typeface="+mn-cs"/>
              </a:rPr>
              <a:t>, again, it assumes </a:t>
            </a:r>
            <a:r>
              <a:rPr lang="en-US" sz="1200" kern="1200" dirty="0" err="1">
                <a:solidFill>
                  <a:schemeClr val="tx1"/>
                </a:solidFill>
                <a:effectLst/>
                <a:latin typeface="+mn-lt"/>
                <a:ea typeface="+mn-ea"/>
                <a:cs typeface="+mn-cs"/>
              </a:rPr>
              <a:t>ind</a:t>
            </a:r>
            <a:r>
              <a:rPr lang="en-US" sz="1200" kern="1200" dirty="0">
                <a:solidFill>
                  <a:schemeClr val="tx1"/>
                </a:solidFill>
                <a:effectLst/>
                <a:latin typeface="+mn-lt"/>
                <a:ea typeface="+mn-ea"/>
                <a:cs typeface="+mn-cs"/>
              </a:rPr>
              <a:t> is a value in the range </a:t>
            </a:r>
            <a:endParaRPr lang="en-US" dirty="0"/>
          </a:p>
          <a:p>
            <a:r>
              <a:rPr lang="en-US" sz="1200" kern="1200" dirty="0">
                <a:solidFill>
                  <a:schemeClr val="tx1"/>
                </a:solidFill>
                <a:effectLst/>
                <a:latin typeface="+mn-lt"/>
                <a:ea typeface="+mn-ea"/>
                <a:cs typeface="+mn-cs"/>
              </a:rPr>
              <a:t>0..size-1.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complete class is given below. The method contains performs a standard linear search, </a:t>
            </a:r>
            <a:endParaRPr lang="en-US" dirty="0"/>
          </a:p>
          <a:p>
            <a:r>
              <a:rPr lang="en-US" sz="1200" kern="1200" dirty="0">
                <a:solidFill>
                  <a:schemeClr val="tx1"/>
                </a:solidFill>
                <a:effectLst/>
                <a:latin typeface="+mn-lt"/>
                <a:ea typeface="+mn-ea"/>
                <a:cs typeface="+mn-cs"/>
              </a:rPr>
              <a:t>set assigns its argument x to the array at index </a:t>
            </a:r>
            <a:r>
              <a:rPr lang="en-US" sz="1200" kern="1200" dirty="0" err="1">
                <a:solidFill>
                  <a:schemeClr val="tx1"/>
                </a:solidFill>
                <a:effectLst/>
                <a:latin typeface="+mn-lt"/>
                <a:ea typeface="+mn-ea"/>
                <a:cs typeface="+mn-cs"/>
              </a:rPr>
              <a:t>ind</a:t>
            </a:r>
            <a:r>
              <a:rPr lang="en-US" sz="1200" kern="1200" dirty="0">
                <a:solidFill>
                  <a:schemeClr val="tx1"/>
                </a:solidFill>
                <a:effectLst/>
                <a:latin typeface="+mn-lt"/>
                <a:ea typeface="+mn-ea"/>
                <a:cs typeface="+mn-cs"/>
              </a:rPr>
              <a:t>, hence, overwriting the existing value. It </a:t>
            </a:r>
            <a:endParaRPr lang="en-US" dirty="0"/>
          </a:p>
          <a:p>
            <a:r>
              <a:rPr lang="en-US" sz="1200" kern="1200" dirty="0">
                <a:solidFill>
                  <a:schemeClr val="tx1"/>
                </a:solidFill>
                <a:effectLst/>
                <a:latin typeface="+mn-lt"/>
                <a:ea typeface="+mn-ea"/>
                <a:cs typeface="+mn-cs"/>
              </a:rPr>
              <a:t>assumes that </a:t>
            </a:r>
            <a:r>
              <a:rPr lang="en-US" sz="1200" kern="1200" dirty="0" err="1">
                <a:solidFill>
                  <a:schemeClr val="tx1"/>
                </a:solidFill>
                <a:effectLst/>
                <a:latin typeface="+mn-lt"/>
                <a:ea typeface="+mn-ea"/>
                <a:cs typeface="+mn-cs"/>
              </a:rPr>
              <a:t>ind</a:t>
            </a:r>
            <a:r>
              <a:rPr lang="en-US" sz="1200" kern="1200" dirty="0">
                <a:solidFill>
                  <a:schemeClr val="tx1"/>
                </a:solidFill>
                <a:effectLst/>
                <a:latin typeface="+mn-lt"/>
                <a:ea typeface="+mn-ea"/>
                <a:cs typeface="+mn-cs"/>
              </a:rPr>
              <a:t> is a value in the range 0..size-1.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9</a:t>
            </a:fld>
            <a:endParaRPr lang="en-US"/>
          </a:p>
        </p:txBody>
      </p:sp>
    </p:spTree>
    <p:extLst>
      <p:ext uri="{BB962C8B-B14F-4D97-AF65-F5344CB8AC3E}">
        <p14:creationId xmlns:p14="http://schemas.microsoft.com/office/powerpoint/2010/main" val="207593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the method </a:t>
            </a:r>
            <a:r>
              <a:rPr lang="en-US" sz="1200" kern="1200" dirty="0" err="1">
                <a:solidFill>
                  <a:schemeClr val="tx1"/>
                </a:solidFill>
                <a:effectLst/>
                <a:latin typeface="+mn-lt"/>
                <a:ea typeface="+mn-ea"/>
                <a:cs typeface="+mn-cs"/>
              </a:rPr>
              <a:t>toString</a:t>
            </a:r>
            <a:r>
              <a:rPr lang="en-US" sz="1200" kern="1200" dirty="0">
                <a:solidFill>
                  <a:schemeClr val="tx1"/>
                </a:solidFill>
                <a:effectLst/>
                <a:latin typeface="+mn-lt"/>
                <a:ea typeface="+mn-ea"/>
                <a:cs typeface="+mn-cs"/>
              </a:rPr>
              <a:t> returns a formatted String representation of the data in the array. </a:t>
            </a:r>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10</a:t>
            </a:fld>
            <a:endParaRPr lang="en-US"/>
          </a:p>
        </p:txBody>
      </p:sp>
    </p:spTree>
    <p:extLst>
      <p:ext uri="{BB962C8B-B14F-4D97-AF65-F5344CB8AC3E}">
        <p14:creationId xmlns:p14="http://schemas.microsoft.com/office/powerpoint/2010/main" val="160734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node is a class consisting of a data attribute and a reference (pointer) attribute that is used to hold the address of the next node in the linked list, if any. </a:t>
            </a:r>
            <a:endParaRPr lang="en-US" dirty="0"/>
          </a:p>
          <a:p>
            <a:endParaRPr lang="en-US" dirty="0"/>
          </a:p>
        </p:txBody>
      </p:sp>
      <p:sp>
        <p:nvSpPr>
          <p:cNvPr id="4" name="Slide Number Placeholder 3"/>
          <p:cNvSpPr>
            <a:spLocks noGrp="1"/>
          </p:cNvSpPr>
          <p:nvPr>
            <p:ph type="sldNum" sz="quarter" idx="10"/>
          </p:nvPr>
        </p:nvSpPr>
        <p:spPr/>
        <p:txBody>
          <a:bodyPr/>
          <a:lstStyle/>
          <a:p>
            <a:fld id="{81475993-BCCA-BA4A-83E1-56093410BF2F}" type="slidenum">
              <a:rPr lang="en-US" smtClean="0"/>
              <a:t>13</a:t>
            </a:fld>
            <a:endParaRPr lang="en-US"/>
          </a:p>
        </p:txBody>
      </p:sp>
    </p:spTree>
    <p:extLst>
      <p:ext uri="{BB962C8B-B14F-4D97-AF65-F5344CB8AC3E}">
        <p14:creationId xmlns:p14="http://schemas.microsoft.com/office/powerpoint/2010/main" val="1952229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en-IE"/>
              <a:t>26/02/2018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97362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26/02/2018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82403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26/02/2018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9766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en-IE"/>
              <a:t>26/02/2018</a:t>
            </a:r>
            <a:endParaRPr lang="en-US"/>
          </a:p>
        </p:txBody>
      </p:sp>
      <p:sp>
        <p:nvSpPr>
          <p:cNvPr id="6" name="Slide Number Placeholder 5"/>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183010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atin typeface="Ubuntu"/>
                <a:cs typeface="Ubuntu"/>
              </a:defRPr>
            </a:lvl1pPr>
          </a:lstStyle>
          <a:p>
            <a:r>
              <a:rPr lang="en-IE"/>
              <a:t>26/02/2018</a:t>
            </a:r>
            <a:endParaRPr lang="en-US" dirty="0"/>
          </a:p>
        </p:txBody>
      </p:sp>
      <p:sp>
        <p:nvSpPr>
          <p:cNvPr id="6" name="Slide Number Placeholder 5"/>
          <p:cNvSpPr>
            <a:spLocks noGrp="1"/>
          </p:cNvSpPr>
          <p:nvPr>
            <p:ph type="sldNum" sz="quarter" idx="12"/>
          </p:nvPr>
        </p:nvSpPr>
        <p:spPr/>
        <p:txBody>
          <a:bodyPr/>
          <a:lstStyle>
            <a:lvl1pPr>
              <a:defRPr>
                <a:latin typeface="Ubuntu"/>
                <a:cs typeface="Ubuntu"/>
              </a:defRPr>
            </a:lvl1pPr>
          </a:lstStyle>
          <a:p>
            <a:fld id="{E0C3B11F-BB69-5D4A-B4A6-002443704CE6}" type="slidenum">
              <a:rPr lang="en-US" smtClean="0"/>
              <a:pPr/>
              <a:t>‹#›</a:t>
            </a:fld>
            <a:endParaRPr lang="en-US"/>
          </a:p>
        </p:txBody>
      </p:sp>
    </p:spTree>
    <p:extLst>
      <p:ext uri="{BB962C8B-B14F-4D97-AF65-F5344CB8AC3E}">
        <p14:creationId xmlns:p14="http://schemas.microsoft.com/office/powerpoint/2010/main" val="321386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en-IE"/>
              <a:t>26/02/2018</a:t>
            </a:r>
            <a:endParaRPr lang="en-US" dirty="0"/>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
        <p:nvSpPr>
          <p:cNvPr id="8" name="Date Placeholder 4"/>
          <p:cNvSpPr txBox="1">
            <a:spLocks/>
          </p:cNvSpPr>
          <p:nvPr userDrawn="1"/>
        </p:nvSpPr>
        <p:spPr>
          <a:xfrm>
            <a:off x="3308434"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Ubuntu"/>
                <a:ea typeface="+mn-ea"/>
                <a:cs typeface="Ubuntu"/>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Text Placeholder 8"/>
          <p:cNvSpPr>
            <a:spLocks noGrp="1"/>
          </p:cNvSpPr>
          <p:nvPr>
            <p:ph type="body" sz="quarter" idx="13" hasCustomPrompt="1"/>
          </p:nvPr>
        </p:nvSpPr>
        <p:spPr>
          <a:xfrm>
            <a:off x="3358356" y="6356350"/>
            <a:ext cx="2427288" cy="365125"/>
          </a:xfrm>
        </p:spPr>
        <p:txBody>
          <a:bodyPr>
            <a:normAutofit/>
          </a:bodyPr>
          <a:lstStyle>
            <a:lvl1pPr marL="0" indent="0" algn="ctr">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ga-IE" dirty="0"/>
              <a:t>Relational Databases</a:t>
            </a:r>
          </a:p>
        </p:txBody>
      </p:sp>
    </p:spTree>
    <p:extLst>
      <p:ext uri="{BB962C8B-B14F-4D97-AF65-F5344CB8AC3E}">
        <p14:creationId xmlns:p14="http://schemas.microsoft.com/office/powerpoint/2010/main" val="490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en-IE"/>
              <a:t>26/02/2018</a:t>
            </a:r>
            <a:endParaRPr lang="en-US"/>
          </a:p>
        </p:txBody>
      </p:sp>
      <p:sp>
        <p:nvSpPr>
          <p:cNvPr id="9" name="Slide Number Placeholder 8"/>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79578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en-IE"/>
              <a:t>26/02/2018</a:t>
            </a:r>
            <a:endParaRPr lang="en-US"/>
          </a:p>
        </p:txBody>
      </p:sp>
      <p:sp>
        <p:nvSpPr>
          <p:cNvPr id="5" name="Slide Number Placeholder 4"/>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221293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E"/>
              <a:t>26/02/2018</a:t>
            </a:r>
            <a:endParaRPr lang="en-US"/>
          </a:p>
        </p:txBody>
      </p:sp>
      <p:sp>
        <p:nvSpPr>
          <p:cNvPr id="4" name="Slide Number Placeholder 3"/>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48719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E"/>
              <a:t>26/02/2018</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9492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E"/>
              <a:t>26/02/2018</a:t>
            </a:r>
            <a:endParaRPr lang="en-US"/>
          </a:p>
        </p:txBody>
      </p:sp>
      <p:sp>
        <p:nvSpPr>
          <p:cNvPr id="7" name="Slide Number Placeholder 6"/>
          <p:cNvSpPr>
            <a:spLocks noGrp="1"/>
          </p:cNvSpPr>
          <p:nvPr>
            <p:ph type="sldNum" sz="quarter" idx="12"/>
          </p:nvPr>
        </p:nvSpPr>
        <p:spPr/>
        <p:txBody>
          <a:bodyPr/>
          <a:lstStyle/>
          <a:p>
            <a:fld id="{E0C3B11F-BB69-5D4A-B4A6-002443704CE6}" type="slidenum">
              <a:rPr lang="en-US" smtClean="0"/>
              <a:t>‹#›</a:t>
            </a:fld>
            <a:endParaRPr lang="en-US"/>
          </a:p>
        </p:txBody>
      </p:sp>
    </p:spTree>
    <p:extLst>
      <p:ext uri="{BB962C8B-B14F-4D97-AF65-F5344CB8AC3E}">
        <p14:creationId xmlns:p14="http://schemas.microsoft.com/office/powerpoint/2010/main" val="355441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p:cNvSpPr/>
          <p:nvPr/>
        </p:nvSpPr>
        <p:spPr>
          <a:xfrm>
            <a:off x="0" y="6325378"/>
            <a:ext cx="9144001" cy="427069"/>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75000"/>
                  </a:schemeClr>
                </a:solidFill>
                <a:latin typeface="Ubuntu"/>
                <a:cs typeface="Ubuntu"/>
              </a:defRPr>
            </a:lvl1pPr>
          </a:lstStyle>
          <a:p>
            <a:fld id="{E0C3B11F-BB69-5D4A-B4A6-002443704CE6}" type="slidenum">
              <a:rPr lang="en-US" smtClean="0"/>
              <a:pPr/>
              <a:t>‹#›</a:t>
            </a:fld>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lumMod val="75000"/>
                  </a:schemeClr>
                </a:solidFill>
                <a:latin typeface="Ubuntu"/>
                <a:cs typeface="Ubuntu"/>
              </a:defRPr>
            </a:lvl1pPr>
          </a:lstStyle>
          <a:p>
            <a:r>
              <a:rPr lang="en-IE"/>
              <a:t>26/02/2018</a:t>
            </a:r>
            <a:endParaRPr lang="en-US" dirty="0"/>
          </a:p>
        </p:txBody>
      </p:sp>
      <p:sp>
        <p:nvSpPr>
          <p:cNvPr id="8" name="Text Placeholder 8"/>
          <p:cNvSpPr txBox="1">
            <a:spLocks/>
          </p:cNvSpPr>
          <p:nvPr userDrawn="1"/>
        </p:nvSpPr>
        <p:spPr>
          <a:xfrm>
            <a:off x="3358800" y="6356350"/>
            <a:ext cx="2427288" cy="365125"/>
          </a:xfrm>
          <a:prstGeom prst="rect">
            <a:avLst/>
          </a:prstGeom>
        </p:spPr>
        <p:txBody>
          <a:bodyPr tIns="82800" bIns="46800">
            <a:normAutofit/>
          </a:bodyPr>
          <a:lstStyle>
            <a:lvl1pPr marL="0" indent="0" algn="ctr" defTabSz="457200" rtl="0" eaLnBrk="1" latinLnBrk="0" hangingPunct="1">
              <a:spcBef>
                <a:spcPct val="20000"/>
              </a:spcBef>
              <a:buFont typeface="Arial"/>
              <a:buNone/>
              <a:defRPr sz="1200" b="0" i="0" kern="1200">
                <a:solidFill>
                  <a:schemeClr val="tx1"/>
                </a:solidFill>
                <a:latin typeface="Ubuntu Light"/>
                <a:ea typeface="+mn-ea"/>
                <a:cs typeface="Ubuntu Light"/>
              </a:defRPr>
            </a:lvl1pPr>
            <a:lvl2pPr marL="457200" indent="0" algn="l" defTabSz="457200" rtl="0" eaLnBrk="1" latinLnBrk="0" hangingPunct="1">
              <a:spcBef>
                <a:spcPct val="20000"/>
              </a:spcBef>
              <a:buFont typeface="Arial"/>
              <a:buNone/>
              <a:defRPr sz="2400" kern="1200">
                <a:solidFill>
                  <a:schemeClr val="tx1"/>
                </a:solidFill>
                <a:latin typeface="Ubuntu"/>
                <a:ea typeface="+mn-ea"/>
                <a:cs typeface="Ubuntu"/>
              </a:defRPr>
            </a:lvl2pPr>
            <a:lvl3pPr marL="914400" indent="0" algn="l" defTabSz="457200" rtl="0" eaLnBrk="1" latinLnBrk="0" hangingPunct="1">
              <a:spcBef>
                <a:spcPct val="20000"/>
              </a:spcBef>
              <a:buFont typeface="Arial"/>
              <a:buNone/>
              <a:defRPr sz="2000" kern="1200">
                <a:solidFill>
                  <a:schemeClr val="tx1"/>
                </a:solidFill>
                <a:latin typeface="Ubuntu"/>
                <a:ea typeface="+mn-ea"/>
                <a:cs typeface="Ubuntu"/>
              </a:defRPr>
            </a:lvl3pPr>
            <a:lvl4pPr marL="1371600" indent="0" algn="l" defTabSz="457200" rtl="0" eaLnBrk="1" latinLnBrk="0" hangingPunct="1">
              <a:spcBef>
                <a:spcPct val="20000"/>
              </a:spcBef>
              <a:buFont typeface="Arial"/>
              <a:buNone/>
              <a:defRPr sz="1600" kern="1200">
                <a:solidFill>
                  <a:schemeClr val="tx1"/>
                </a:solidFill>
                <a:latin typeface="Ubuntu"/>
                <a:ea typeface="+mn-ea"/>
                <a:cs typeface="Ubuntu"/>
              </a:defRPr>
            </a:lvl4pPr>
            <a:lvl5pPr marL="1828800" indent="0" algn="l" defTabSz="457200" rtl="0" eaLnBrk="1" latinLnBrk="0" hangingPunct="1">
              <a:spcBef>
                <a:spcPct val="20000"/>
              </a:spcBef>
              <a:buFont typeface="Arial"/>
              <a:buNone/>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ga-IE" dirty="0">
                <a:solidFill>
                  <a:schemeClr val="bg1"/>
                </a:solidFill>
              </a:rPr>
              <a:t>Data Structures &amp; Algorithms</a:t>
            </a:r>
          </a:p>
        </p:txBody>
      </p:sp>
    </p:spTree>
    <p:extLst>
      <p:ext uri="{BB962C8B-B14F-4D97-AF65-F5344CB8AC3E}">
        <p14:creationId xmlns:p14="http://schemas.microsoft.com/office/powerpoint/2010/main" val="60749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3400" b="0" i="0" kern="1200">
          <a:solidFill>
            <a:schemeClr val="tx1"/>
          </a:solidFill>
          <a:latin typeface="Ubuntu"/>
          <a:ea typeface="+mj-ea"/>
          <a:cs typeface="Ubuntu"/>
        </a:defRPr>
      </a:lvl1pPr>
    </p:titleStyle>
    <p:bodyStyle>
      <a:lvl1pPr marL="342900" indent="-342900" algn="l" defTabSz="457200" rtl="0" eaLnBrk="1" latinLnBrk="0" hangingPunct="1">
        <a:spcBef>
          <a:spcPct val="20000"/>
        </a:spcBef>
        <a:buFont typeface="Arial"/>
        <a:buChar char="•"/>
        <a:defRPr sz="2400" b="0" i="0" kern="1200">
          <a:solidFill>
            <a:schemeClr val="tx1"/>
          </a:solidFill>
          <a:latin typeface="Ubuntu Light"/>
          <a:ea typeface="+mn-ea"/>
          <a:cs typeface="Ubuntu Light"/>
        </a:defRPr>
      </a:lvl1pPr>
      <a:lvl2pPr marL="742950" indent="-285750" algn="l" defTabSz="457200" rtl="0" eaLnBrk="1" latinLnBrk="0" hangingPunct="1">
        <a:spcBef>
          <a:spcPct val="20000"/>
        </a:spcBef>
        <a:buFont typeface="Arial"/>
        <a:buChar char="–"/>
        <a:defRPr sz="2000" kern="1200">
          <a:solidFill>
            <a:schemeClr val="tx1"/>
          </a:solidFill>
          <a:latin typeface="Ubuntu"/>
          <a:ea typeface="+mn-ea"/>
          <a:cs typeface="Ubuntu"/>
        </a:defRPr>
      </a:lvl2pPr>
      <a:lvl3pPr marL="1143000" indent="-228600" algn="l" defTabSz="457200" rtl="0" eaLnBrk="1" latinLnBrk="0" hangingPunct="1">
        <a:spcBef>
          <a:spcPct val="20000"/>
        </a:spcBef>
        <a:buFont typeface="Arial"/>
        <a:buChar char="•"/>
        <a:defRPr sz="1800" kern="1200">
          <a:solidFill>
            <a:schemeClr val="tx1"/>
          </a:solidFill>
          <a:latin typeface="Ubuntu"/>
          <a:ea typeface="+mn-ea"/>
          <a:cs typeface="Ubuntu"/>
        </a:defRPr>
      </a:lvl3pPr>
      <a:lvl4pPr marL="1600200" indent="-228600" algn="l" defTabSz="457200" rtl="0" eaLnBrk="1" latinLnBrk="0" hangingPunct="1">
        <a:spcBef>
          <a:spcPct val="20000"/>
        </a:spcBef>
        <a:buFont typeface="Arial"/>
        <a:buChar char="–"/>
        <a:defRPr sz="1600" kern="1200">
          <a:solidFill>
            <a:schemeClr val="tx1"/>
          </a:solidFill>
          <a:latin typeface="Ubuntu"/>
          <a:ea typeface="+mn-ea"/>
          <a:cs typeface="Ubuntu"/>
        </a:defRPr>
      </a:lvl4pPr>
      <a:lvl5pPr marL="2057400" indent="-228600" algn="l" defTabSz="457200" rtl="0" eaLnBrk="1" latinLnBrk="0" hangingPunct="1">
        <a:spcBef>
          <a:spcPct val="20000"/>
        </a:spcBef>
        <a:buFont typeface="Arial"/>
        <a:buChar char="»"/>
        <a:defRPr sz="1600" kern="1200">
          <a:solidFill>
            <a:schemeClr val="tx1"/>
          </a:solidFill>
          <a:latin typeface="Ubuntu"/>
          <a:ea typeface="+mn-ea"/>
          <a:cs typeface="Ubuntu"/>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Structures &amp; Algorithms</a:t>
            </a:r>
          </a:p>
        </p:txBody>
      </p:sp>
      <p:sp>
        <p:nvSpPr>
          <p:cNvPr id="3" name="Subtitle 2"/>
          <p:cNvSpPr>
            <a:spLocks noGrp="1"/>
          </p:cNvSpPr>
          <p:nvPr>
            <p:ph type="subTitle" idx="1"/>
          </p:nvPr>
        </p:nvSpPr>
        <p:spPr/>
        <p:txBody>
          <a:bodyPr>
            <a:normAutofit/>
          </a:bodyPr>
          <a:lstStyle/>
          <a:p>
            <a:endParaRPr lang="en-US" sz="2000" dirty="0"/>
          </a:p>
        </p:txBody>
      </p:sp>
    </p:spTree>
    <p:extLst>
      <p:ext uri="{BB962C8B-B14F-4D97-AF65-F5344CB8AC3E}">
        <p14:creationId xmlns:p14="http://schemas.microsoft.com/office/powerpoint/2010/main" val="113699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Array</a:t>
            </a:r>
          </a:p>
        </p:txBody>
      </p:sp>
      <p:sp>
        <p:nvSpPr>
          <p:cNvPr id="3" name="Content Placeholder 2"/>
          <p:cNvSpPr>
            <a:spLocks noGrp="1"/>
          </p:cNvSpPr>
          <p:nvPr>
            <p:ph idx="1"/>
          </p:nvPr>
        </p:nvSpPr>
        <p:spPr/>
        <p:txBody>
          <a:bodyPr/>
          <a:lstStyle/>
          <a:p>
            <a:r>
              <a:rPr lang="en-US" dirty="0"/>
              <a:t>The class IntArray implements the List interface: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9</a:t>
            </a:fld>
            <a:endParaRPr lang="en-US"/>
          </a:p>
        </p:txBody>
      </p:sp>
      <p:sp>
        <p:nvSpPr>
          <p:cNvPr id="6" name="Rectangle 5"/>
          <p:cNvSpPr/>
          <p:nvPr/>
        </p:nvSpPr>
        <p:spPr>
          <a:xfrm>
            <a:off x="836203" y="2104970"/>
            <a:ext cx="5079035" cy="2031325"/>
          </a:xfrm>
          <a:prstGeom prst="rect">
            <a:avLst/>
          </a:prstGeom>
        </p:spPr>
        <p:txBody>
          <a:bodyPr wrap="none">
            <a:spAutoFit/>
          </a:bodyPr>
          <a:lstStyle/>
          <a:p>
            <a:r>
              <a:rPr lang="en-IE" b="1" dirty="0">
                <a:latin typeface="Courier New"/>
                <a:cs typeface="Courier New"/>
              </a:rPr>
              <a:t>	public int get(int ind){</a:t>
            </a:r>
            <a:endParaRPr lang="en-US" b="1" dirty="0">
              <a:latin typeface="Courier New"/>
              <a:cs typeface="Courier New"/>
            </a:endParaRPr>
          </a:p>
          <a:p>
            <a:r>
              <a:rPr lang="en-IE" b="1" dirty="0">
                <a:latin typeface="Courier New"/>
                <a:cs typeface="Courier New"/>
              </a:rPr>
              <a:t>		  return data[ind];</a:t>
            </a:r>
            <a:endParaRPr lang="en-US" b="1" dirty="0">
              <a:latin typeface="Courier New"/>
              <a:cs typeface="Courier New"/>
            </a:endParaRPr>
          </a:p>
          <a:p>
            <a:r>
              <a:rPr lang="en-IE" b="1" dirty="0">
                <a:latin typeface="Courier New"/>
                <a:cs typeface="Courier New"/>
              </a:rPr>
              <a:t>	}</a:t>
            </a:r>
          </a:p>
          <a:p>
            <a:endParaRPr lang="en-US" b="1" dirty="0">
              <a:latin typeface="Courier New"/>
              <a:cs typeface="Courier New"/>
            </a:endParaRPr>
          </a:p>
          <a:p>
            <a:r>
              <a:rPr lang="en-IE" b="1" dirty="0">
                <a:latin typeface="Courier New"/>
                <a:cs typeface="Courier New"/>
              </a:rPr>
              <a:t>	public void set(int ind, int x){</a:t>
            </a:r>
            <a:endParaRPr lang="en-US" b="1" dirty="0">
              <a:latin typeface="Courier New"/>
              <a:cs typeface="Courier New"/>
            </a:endParaRPr>
          </a:p>
          <a:p>
            <a:r>
              <a:rPr lang="en-IE" b="1" dirty="0">
                <a:latin typeface="Courier New"/>
                <a:cs typeface="Courier New"/>
              </a:rPr>
              <a:t>		data[ind] = x;</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p:txBody>
      </p:sp>
    </p:spTree>
    <p:extLst>
      <p:ext uri="{BB962C8B-B14F-4D97-AF65-F5344CB8AC3E}">
        <p14:creationId xmlns:p14="http://schemas.microsoft.com/office/powerpoint/2010/main" val="200704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Array</a:t>
            </a:r>
          </a:p>
        </p:txBody>
      </p:sp>
      <p:sp>
        <p:nvSpPr>
          <p:cNvPr id="3" name="Content Placeholder 2"/>
          <p:cNvSpPr>
            <a:spLocks noGrp="1"/>
          </p:cNvSpPr>
          <p:nvPr>
            <p:ph idx="1"/>
          </p:nvPr>
        </p:nvSpPr>
        <p:spPr/>
        <p:txBody>
          <a:bodyPr/>
          <a:lstStyle/>
          <a:p>
            <a:r>
              <a:rPr lang="en-US" dirty="0"/>
              <a:t>The class IntArray implements the List interface: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10</a:t>
            </a:fld>
            <a:endParaRPr lang="en-US"/>
          </a:p>
        </p:txBody>
      </p:sp>
      <p:sp>
        <p:nvSpPr>
          <p:cNvPr id="6" name="Rectangle 5"/>
          <p:cNvSpPr/>
          <p:nvPr/>
        </p:nvSpPr>
        <p:spPr>
          <a:xfrm>
            <a:off x="836203" y="2104970"/>
            <a:ext cx="4478623" cy="3139321"/>
          </a:xfrm>
          <a:prstGeom prst="rect">
            <a:avLst/>
          </a:prstGeom>
        </p:spPr>
        <p:txBody>
          <a:bodyPr wrap="none">
            <a:spAutoFit/>
          </a:bodyPr>
          <a:lstStyle/>
          <a:p>
            <a:r>
              <a:rPr lang="en-IE" b="1" dirty="0">
                <a:latin typeface="Courier New"/>
                <a:cs typeface="Courier New"/>
              </a:rPr>
              <a:t>	public String toString(){</a:t>
            </a:r>
            <a:endParaRPr lang="en-US" b="1" dirty="0">
              <a:latin typeface="Courier New"/>
              <a:cs typeface="Courier New"/>
            </a:endParaRPr>
          </a:p>
          <a:p>
            <a:r>
              <a:rPr lang="en-IE" b="1" dirty="0">
                <a:latin typeface="Courier New"/>
                <a:cs typeface="Courier New"/>
              </a:rPr>
              <a:t>		String s = "[";</a:t>
            </a:r>
            <a:endParaRPr lang="en-US" b="1" dirty="0">
              <a:latin typeface="Courier New"/>
              <a:cs typeface="Courier New"/>
            </a:endParaRPr>
          </a:p>
          <a:p>
            <a:r>
              <a:rPr lang="en-IE" b="1" dirty="0">
                <a:latin typeface="Courier New"/>
                <a:cs typeface="Courier New"/>
              </a:rPr>
              <a:t>		int j = 0;</a:t>
            </a:r>
            <a:endParaRPr lang="en-US" b="1" dirty="0">
              <a:latin typeface="Courier New"/>
              <a:cs typeface="Courier New"/>
            </a:endParaRPr>
          </a:p>
          <a:p>
            <a:r>
              <a:rPr lang="en-IE" b="1" dirty="0">
                <a:latin typeface="Courier New"/>
                <a:cs typeface="Courier New"/>
              </a:rPr>
              <a:t>		while(j &lt; size-1){</a:t>
            </a:r>
            <a:endParaRPr lang="en-US" b="1" dirty="0">
              <a:latin typeface="Courier New"/>
              <a:cs typeface="Courier New"/>
            </a:endParaRPr>
          </a:p>
          <a:p>
            <a:r>
              <a:rPr lang="en-IE" b="1" dirty="0">
                <a:latin typeface="Courier New"/>
                <a:cs typeface="Courier New"/>
              </a:rPr>
              <a:t>			s = s + data[j]+", ";</a:t>
            </a:r>
            <a:endParaRPr lang="en-US" b="1" dirty="0">
              <a:latin typeface="Courier New"/>
              <a:cs typeface="Courier New"/>
            </a:endParaRPr>
          </a:p>
          <a:p>
            <a:r>
              <a:rPr lang="en-IE" b="1" dirty="0">
                <a:latin typeface="Courier New"/>
                <a:cs typeface="Courier New"/>
              </a:rPr>
              <a:t>			j++;</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a:p>
            <a:r>
              <a:rPr lang="en-IE" b="1" dirty="0">
                <a:latin typeface="Courier New"/>
                <a:cs typeface="Courier New"/>
              </a:rPr>
              <a:t>		s = s + data[j]+"]";</a:t>
            </a:r>
            <a:endParaRPr lang="en-US" b="1" dirty="0">
              <a:latin typeface="Courier New"/>
              <a:cs typeface="Courier New"/>
            </a:endParaRPr>
          </a:p>
          <a:p>
            <a:r>
              <a:rPr lang="en-IE" b="1" dirty="0">
                <a:latin typeface="Courier New"/>
                <a:cs typeface="Courier New"/>
              </a:rPr>
              <a:t>		return s;</a:t>
            </a:r>
            <a:endParaRPr lang="en-US" b="1" dirty="0">
              <a:latin typeface="Courier New"/>
              <a:cs typeface="Courier New"/>
            </a:endParaRPr>
          </a:p>
          <a:p>
            <a:r>
              <a:rPr lang="en-IE" b="1" dirty="0">
                <a:latin typeface="Courier New"/>
                <a:cs typeface="Courier New"/>
              </a:rPr>
              <a:t>	}</a:t>
            </a:r>
          </a:p>
          <a:p>
            <a:r>
              <a:rPr lang="en-IE" b="1" dirty="0">
                <a:latin typeface="Courier New"/>
                <a:cs typeface="Courier New"/>
              </a:rPr>
              <a:t>} </a:t>
            </a:r>
            <a:r>
              <a:rPr lang="en-IE" dirty="0">
                <a:latin typeface="Courier New"/>
                <a:cs typeface="Courier New"/>
              </a:rPr>
              <a:t>// closing for class</a:t>
            </a:r>
            <a:endParaRPr lang="en-US" dirty="0">
              <a:latin typeface="Courier New"/>
              <a:cs typeface="Courier New"/>
            </a:endParaRPr>
          </a:p>
        </p:txBody>
      </p:sp>
    </p:spTree>
    <p:extLst>
      <p:ext uri="{BB962C8B-B14F-4D97-AF65-F5344CB8AC3E}">
        <p14:creationId xmlns:p14="http://schemas.microsoft.com/office/powerpoint/2010/main" val="258648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Array</a:t>
            </a:r>
          </a:p>
        </p:txBody>
      </p:sp>
      <p:sp>
        <p:nvSpPr>
          <p:cNvPr id="3" name="Content Placeholder 2"/>
          <p:cNvSpPr>
            <a:spLocks noGrp="1"/>
          </p:cNvSpPr>
          <p:nvPr>
            <p:ph idx="1"/>
          </p:nvPr>
        </p:nvSpPr>
        <p:spPr/>
        <p:txBody>
          <a:bodyPr/>
          <a:lstStyle/>
          <a:p>
            <a:r>
              <a:rPr lang="en-US" dirty="0"/>
              <a:t>Testing the class IntArray which has implemented the List interface: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11</a:t>
            </a:fld>
            <a:endParaRPr lang="en-US"/>
          </a:p>
        </p:txBody>
      </p:sp>
      <p:sp>
        <p:nvSpPr>
          <p:cNvPr id="7" name="Rectangle 6"/>
          <p:cNvSpPr/>
          <p:nvPr/>
        </p:nvSpPr>
        <p:spPr>
          <a:xfrm>
            <a:off x="836203" y="2403795"/>
            <a:ext cx="6187211" cy="3970318"/>
          </a:xfrm>
          <a:prstGeom prst="rect">
            <a:avLst/>
          </a:prstGeom>
        </p:spPr>
        <p:txBody>
          <a:bodyPr wrap="none">
            <a:spAutoFit/>
          </a:bodyPr>
          <a:lstStyle/>
          <a:p>
            <a:r>
              <a:rPr lang="en-IE" b="1" dirty="0">
                <a:latin typeface="Courier New"/>
                <a:cs typeface="Courier New"/>
              </a:rPr>
              <a:t>public class DynamicArrayTest {</a:t>
            </a:r>
            <a:endParaRPr lang="en-US" b="1" dirty="0">
              <a:latin typeface="Courier New"/>
              <a:cs typeface="Courier New"/>
            </a:endParaRPr>
          </a:p>
          <a:p>
            <a:r>
              <a:rPr lang="en-IE" b="1" dirty="0">
                <a:latin typeface="Courier New"/>
                <a:cs typeface="Courier New"/>
              </a:rPr>
              <a:t>	public static void main(String[] args) {</a:t>
            </a:r>
            <a:endParaRPr lang="en-US" b="1" dirty="0">
              <a:latin typeface="Courier New"/>
              <a:cs typeface="Courier New"/>
            </a:endParaRPr>
          </a:p>
          <a:p>
            <a:r>
              <a:rPr lang="en-IE" b="1" dirty="0">
                <a:latin typeface="Courier New"/>
                <a:cs typeface="Courier New"/>
              </a:rPr>
              <a:t>		IntArray f = new IntArray();</a:t>
            </a:r>
            <a:endParaRPr lang="en-US" b="1" dirty="0">
              <a:latin typeface="Courier New"/>
              <a:cs typeface="Courier New"/>
            </a:endParaRPr>
          </a:p>
          <a:p>
            <a:r>
              <a:rPr lang="en-IE" b="1" dirty="0">
                <a:latin typeface="Courier New"/>
                <a:cs typeface="Courier New"/>
              </a:rPr>
              <a:t>		for(int j = 0; j &lt; 10;j++) </a:t>
            </a:r>
          </a:p>
          <a:p>
            <a:r>
              <a:rPr lang="en-IE" b="1" dirty="0">
                <a:latin typeface="Courier New"/>
                <a:cs typeface="Courier New"/>
              </a:rPr>
              <a:t>			f.add(j+1);</a:t>
            </a:r>
            <a:endParaRPr lang="en-US" b="1" dirty="0">
              <a:latin typeface="Courier New"/>
              <a:cs typeface="Courier New"/>
            </a:endParaRPr>
          </a:p>
          <a:p>
            <a:r>
              <a:rPr lang="en-IE" b="1" dirty="0">
                <a:latin typeface="Courier New"/>
                <a:cs typeface="Courier New"/>
              </a:rPr>
              <a:t>		System.out.println(f);</a:t>
            </a:r>
            <a:endParaRPr lang="en-US" b="1" dirty="0">
              <a:latin typeface="Courier New"/>
              <a:cs typeface="Courier New"/>
            </a:endParaRPr>
          </a:p>
          <a:p>
            <a:r>
              <a:rPr lang="en-IE" b="1" dirty="0">
                <a:latin typeface="Courier New"/>
                <a:cs typeface="Courier New"/>
              </a:rPr>
              <a:t>		f.remove(8);</a:t>
            </a:r>
            <a:endParaRPr lang="en-US" b="1" dirty="0">
              <a:latin typeface="Courier New"/>
              <a:cs typeface="Courier New"/>
            </a:endParaRPr>
          </a:p>
          <a:p>
            <a:r>
              <a:rPr lang="en-IE" b="1" dirty="0">
                <a:latin typeface="Courier New"/>
                <a:cs typeface="Courier New"/>
              </a:rPr>
              <a:t>		System.out.println(f);</a:t>
            </a:r>
            <a:endParaRPr lang="en-US" b="1" dirty="0">
              <a:latin typeface="Courier New"/>
              <a:cs typeface="Courier New"/>
            </a:endParaRPr>
          </a:p>
          <a:p>
            <a:r>
              <a:rPr lang="en-IE" b="1" dirty="0">
                <a:latin typeface="Courier New"/>
                <a:cs typeface="Courier New"/>
              </a:rPr>
              <a:t>		for(int j = 0; j &lt; f.length(); j++)  </a:t>
            </a:r>
          </a:p>
          <a:p>
            <a:r>
              <a:rPr lang="en-IE" b="1" dirty="0">
                <a:latin typeface="Courier New"/>
                <a:cs typeface="Courier New"/>
              </a:rPr>
              <a:t>			f.set(j,j+5);</a:t>
            </a:r>
            <a:endParaRPr lang="en-US" b="1" dirty="0">
              <a:latin typeface="Courier New"/>
              <a:cs typeface="Courier New"/>
            </a:endParaRPr>
          </a:p>
          <a:p>
            <a:r>
              <a:rPr lang="en-US" b="1" dirty="0">
                <a:latin typeface="Courier New"/>
                <a:cs typeface="Courier New"/>
              </a:rPr>
              <a:t>		</a:t>
            </a:r>
            <a:r>
              <a:rPr lang="en-IE" b="1" dirty="0">
                <a:latin typeface="Courier New"/>
                <a:cs typeface="Courier New"/>
              </a:rPr>
              <a:t>System.out.println(f);</a:t>
            </a:r>
            <a:endParaRPr lang="en-US" b="1" dirty="0">
              <a:latin typeface="Courier New"/>
              <a:cs typeface="Courier New"/>
            </a:endParaRPr>
          </a:p>
          <a:p>
            <a:r>
              <a:rPr lang="en-IE" b="1" dirty="0">
                <a:latin typeface="Courier New"/>
                <a:cs typeface="Courier New"/>
              </a:rPr>
              <a:t>		System.out.println(f.contains(4));</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p:txBody>
      </p:sp>
    </p:spTree>
    <p:extLst>
      <p:ext uri="{BB962C8B-B14F-4D97-AF65-F5344CB8AC3E}">
        <p14:creationId xmlns:p14="http://schemas.microsoft.com/office/powerpoint/2010/main" val="361484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A linked list consists of zero or more nodes which together form a sequence.</a:t>
            </a:r>
          </a:p>
          <a:p>
            <a:r>
              <a:rPr lang="en-US" dirty="0"/>
              <a:t>A node is an object (class) consisting of: </a:t>
            </a:r>
          </a:p>
          <a:p>
            <a:pPr lvl="1"/>
            <a:r>
              <a:rPr lang="en-US" dirty="0"/>
              <a:t>a data attribute and </a:t>
            </a:r>
          </a:p>
          <a:p>
            <a:pPr lvl="1"/>
            <a:r>
              <a:rPr lang="en-US" dirty="0"/>
              <a:t>a reference attribute: This is used to hold the address of next node in the linked list.</a:t>
            </a:r>
          </a:p>
          <a:p>
            <a:r>
              <a:rPr lang="en-US" dirty="0"/>
              <a:t>For example:</a:t>
            </a:r>
          </a:p>
          <a:p>
            <a:endParaRPr lang="en-US" dirty="0"/>
          </a:p>
          <a:p>
            <a:endParaRPr lang="en-US" dirty="0"/>
          </a:p>
        </p:txBody>
      </p:sp>
      <p:sp>
        <p:nvSpPr>
          <p:cNvPr id="4" name="Date Placeholder 3"/>
          <p:cNvSpPr>
            <a:spLocks noGrp="1"/>
          </p:cNvSpPr>
          <p:nvPr>
            <p:ph type="dt" sz="half" idx="10"/>
          </p:nvPr>
        </p:nvSpPr>
        <p:spPr>
          <a:xfrm>
            <a:off x="457200" y="6400799"/>
            <a:ext cx="2133600" cy="365125"/>
          </a:xfrm>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12</a:t>
            </a:fld>
            <a:endParaRPr lang="en-US"/>
          </a:p>
        </p:txBody>
      </p:sp>
      <p:pic>
        <p:nvPicPr>
          <p:cNvPr id="6" name="Picture 5"/>
          <p:cNvPicPr>
            <a:picLocks noChangeAspect="1"/>
          </p:cNvPicPr>
          <p:nvPr/>
        </p:nvPicPr>
        <p:blipFill>
          <a:blip r:embed="rId2"/>
          <a:stretch>
            <a:fillRect/>
          </a:stretch>
        </p:blipFill>
        <p:spPr>
          <a:xfrm>
            <a:off x="773362" y="4385754"/>
            <a:ext cx="6234050" cy="1576058"/>
          </a:xfrm>
          <a:prstGeom prst="rect">
            <a:avLst/>
          </a:prstGeom>
        </p:spPr>
      </p:pic>
    </p:spTree>
    <p:extLst>
      <p:ext uri="{BB962C8B-B14F-4D97-AF65-F5344CB8AC3E}">
        <p14:creationId xmlns:p14="http://schemas.microsoft.com/office/powerpoint/2010/main" val="5519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13</a:t>
            </a:fld>
            <a:endParaRPr lang="en-US"/>
          </a:p>
        </p:txBody>
      </p:sp>
      <p:sp>
        <p:nvSpPr>
          <p:cNvPr id="6" name="Rectangle 5"/>
          <p:cNvSpPr/>
          <p:nvPr/>
        </p:nvSpPr>
        <p:spPr>
          <a:xfrm>
            <a:off x="836203" y="1686627"/>
            <a:ext cx="5202165" cy="4278094"/>
          </a:xfrm>
          <a:prstGeom prst="rect">
            <a:avLst/>
          </a:prstGeom>
        </p:spPr>
        <p:txBody>
          <a:bodyPr wrap="none">
            <a:spAutoFit/>
          </a:bodyPr>
          <a:lstStyle/>
          <a:p>
            <a:r>
              <a:rPr lang="en-IE" sz="1600" b="1" dirty="0">
                <a:latin typeface="Courier New"/>
                <a:cs typeface="Courier New"/>
              </a:rPr>
              <a:t>class Node{</a:t>
            </a:r>
            <a:endParaRPr lang="en-US" sz="1600" b="1" dirty="0">
              <a:latin typeface="Courier New"/>
              <a:cs typeface="Courier New"/>
            </a:endParaRPr>
          </a:p>
          <a:p>
            <a:r>
              <a:rPr lang="en-IE" sz="1600" b="1" dirty="0">
                <a:latin typeface="Courier New"/>
                <a:cs typeface="Courier New"/>
              </a:rPr>
              <a:t>	int data;</a:t>
            </a:r>
            <a:endParaRPr lang="en-US" sz="1600" b="1" dirty="0">
              <a:latin typeface="Courier New"/>
              <a:cs typeface="Courier New"/>
            </a:endParaRPr>
          </a:p>
          <a:p>
            <a:r>
              <a:rPr lang="en-IE" sz="1600" b="1" dirty="0">
                <a:latin typeface="Courier New"/>
                <a:cs typeface="Courier New"/>
              </a:rPr>
              <a:t>	Node next;</a:t>
            </a:r>
          </a:p>
          <a:p>
            <a:endParaRPr lang="en-US" sz="1600" b="1" dirty="0">
              <a:latin typeface="Courier New"/>
              <a:cs typeface="Courier New"/>
            </a:endParaRPr>
          </a:p>
          <a:p>
            <a:r>
              <a:rPr lang="en-IE" sz="1600" b="1" dirty="0">
                <a:solidFill>
                  <a:srgbClr val="376092"/>
                </a:solidFill>
                <a:latin typeface="Courier New"/>
                <a:cs typeface="Courier New"/>
              </a:rPr>
              <a:t>	public Node(int x){</a:t>
            </a:r>
            <a:endParaRPr lang="en-US" sz="1600" b="1" dirty="0">
              <a:solidFill>
                <a:srgbClr val="376092"/>
              </a:solidFill>
              <a:latin typeface="Courier New"/>
              <a:cs typeface="Courier New"/>
            </a:endParaRPr>
          </a:p>
          <a:p>
            <a:r>
              <a:rPr lang="en-IE" sz="1600" b="1" dirty="0">
                <a:solidFill>
                  <a:srgbClr val="376092"/>
                </a:solidFill>
                <a:latin typeface="Courier New"/>
                <a:cs typeface="Courier New"/>
              </a:rPr>
              <a:t>		data = x; </a:t>
            </a:r>
          </a:p>
          <a:p>
            <a:r>
              <a:rPr lang="en-IE" sz="1600" b="1" dirty="0">
                <a:solidFill>
                  <a:srgbClr val="376092"/>
                </a:solidFill>
                <a:latin typeface="Courier New"/>
                <a:cs typeface="Courier New"/>
              </a:rPr>
              <a:t>		next = null;</a:t>
            </a:r>
            <a:endParaRPr lang="en-US" sz="1600" b="1" dirty="0">
              <a:solidFill>
                <a:srgbClr val="376092"/>
              </a:solidFill>
              <a:latin typeface="Courier New"/>
              <a:cs typeface="Courier New"/>
            </a:endParaRPr>
          </a:p>
          <a:p>
            <a:r>
              <a:rPr lang="en-IE" sz="1600" b="1" dirty="0">
                <a:solidFill>
                  <a:srgbClr val="376092"/>
                </a:solidFill>
                <a:latin typeface="Courier New"/>
                <a:cs typeface="Courier New"/>
              </a:rPr>
              <a:t>	}</a:t>
            </a:r>
            <a:endParaRPr lang="en-US" sz="1600" b="1" dirty="0">
              <a:solidFill>
                <a:srgbClr val="376092"/>
              </a:solidFill>
              <a:latin typeface="Courier New"/>
              <a:cs typeface="Courier New"/>
            </a:endParaRPr>
          </a:p>
          <a:p>
            <a:r>
              <a:rPr lang="en-IE" sz="1600" b="1" dirty="0">
                <a:latin typeface="Courier New"/>
                <a:cs typeface="Courier New"/>
              </a:rPr>
              <a:t>	public Node getNext(){return next;}</a:t>
            </a:r>
            <a:endParaRPr lang="en-US" sz="1600" b="1" dirty="0">
              <a:latin typeface="Courier New"/>
              <a:cs typeface="Courier New"/>
            </a:endParaRPr>
          </a:p>
          <a:p>
            <a:r>
              <a:rPr lang="en-IE" sz="1600" b="1" dirty="0">
                <a:solidFill>
                  <a:srgbClr val="376092"/>
                </a:solidFill>
                <a:latin typeface="Courier New"/>
                <a:cs typeface="Courier New"/>
              </a:rPr>
              <a:t>	</a:t>
            </a:r>
          </a:p>
          <a:p>
            <a:r>
              <a:rPr lang="en-IE" sz="1600" b="1" dirty="0">
                <a:solidFill>
                  <a:srgbClr val="376092"/>
                </a:solidFill>
                <a:latin typeface="Courier New"/>
                <a:cs typeface="Courier New"/>
              </a:rPr>
              <a:t>	public void setNext(Node p){</a:t>
            </a:r>
            <a:endParaRPr lang="en-US" sz="1600" b="1" dirty="0">
              <a:solidFill>
                <a:srgbClr val="376092"/>
              </a:solidFill>
              <a:latin typeface="Courier New"/>
              <a:cs typeface="Courier New"/>
            </a:endParaRPr>
          </a:p>
          <a:p>
            <a:r>
              <a:rPr lang="en-IE" sz="1600" b="1" dirty="0">
                <a:solidFill>
                  <a:srgbClr val="376092"/>
                </a:solidFill>
                <a:latin typeface="Courier New"/>
                <a:cs typeface="Courier New"/>
              </a:rPr>
              <a:t>		next = p;</a:t>
            </a:r>
            <a:endParaRPr lang="en-US" sz="1600" b="1" dirty="0">
              <a:solidFill>
                <a:srgbClr val="376092"/>
              </a:solidFill>
              <a:latin typeface="Courier New"/>
              <a:cs typeface="Courier New"/>
            </a:endParaRPr>
          </a:p>
          <a:p>
            <a:r>
              <a:rPr lang="en-IE" sz="1600" b="1" dirty="0">
                <a:solidFill>
                  <a:srgbClr val="376092"/>
                </a:solidFill>
                <a:latin typeface="Courier New"/>
                <a:cs typeface="Courier New"/>
              </a:rPr>
              <a:t>	}</a:t>
            </a:r>
            <a:endParaRPr lang="en-US" sz="1600" b="1" dirty="0">
              <a:solidFill>
                <a:srgbClr val="376092"/>
              </a:solidFill>
              <a:latin typeface="Courier New"/>
              <a:cs typeface="Courier New"/>
            </a:endParaRPr>
          </a:p>
          <a:p>
            <a:r>
              <a:rPr lang="en-IE" sz="1600" b="1" dirty="0">
                <a:latin typeface="Courier New"/>
                <a:cs typeface="Courier New"/>
              </a:rPr>
              <a:t>	</a:t>
            </a:r>
          </a:p>
          <a:p>
            <a:r>
              <a:rPr lang="en-IE" sz="1600" b="1" dirty="0">
                <a:latin typeface="Courier New"/>
                <a:cs typeface="Courier New"/>
              </a:rPr>
              <a:t>	public void setData(int x){data = x;}</a:t>
            </a:r>
          </a:p>
          <a:p>
            <a:r>
              <a:rPr lang="en-IE" sz="1600" b="1" dirty="0">
                <a:latin typeface="Courier New"/>
                <a:cs typeface="Courier New"/>
              </a:rPr>
              <a:t>	public int getData(){return data;}</a:t>
            </a:r>
            <a:endParaRPr lang="en-US" sz="1600" b="1" dirty="0">
              <a:latin typeface="Courier New"/>
              <a:cs typeface="Courier New"/>
            </a:endParaRPr>
          </a:p>
          <a:p>
            <a:r>
              <a:rPr lang="en-IE" sz="1600" b="1" dirty="0">
                <a:latin typeface="Courier New"/>
                <a:cs typeface="Courier New"/>
              </a:rPr>
              <a:t>}</a:t>
            </a:r>
            <a:endParaRPr lang="en-US" sz="1600" b="1" dirty="0">
              <a:latin typeface="Courier New"/>
              <a:cs typeface="Courier New"/>
            </a:endParaRPr>
          </a:p>
        </p:txBody>
      </p:sp>
    </p:spTree>
    <p:extLst>
      <p:ext uri="{BB962C8B-B14F-4D97-AF65-F5344CB8AC3E}">
        <p14:creationId xmlns:p14="http://schemas.microsoft.com/office/powerpoint/2010/main" val="189166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14</a:t>
            </a:fld>
            <a:endParaRPr lang="en-US"/>
          </a:p>
        </p:txBody>
      </p:sp>
      <p:sp>
        <p:nvSpPr>
          <p:cNvPr id="6" name="Rectangle 5"/>
          <p:cNvSpPr/>
          <p:nvPr/>
        </p:nvSpPr>
        <p:spPr>
          <a:xfrm>
            <a:off x="836203" y="2119916"/>
            <a:ext cx="4494239" cy="1077218"/>
          </a:xfrm>
          <a:prstGeom prst="rect">
            <a:avLst/>
          </a:prstGeom>
        </p:spPr>
        <p:txBody>
          <a:bodyPr wrap="none">
            <a:spAutoFit/>
          </a:bodyPr>
          <a:lstStyle/>
          <a:p>
            <a:r>
              <a:rPr lang="en-IE" sz="1600" b="1" dirty="0">
                <a:latin typeface="Courier New"/>
                <a:cs typeface="Courier New"/>
              </a:rPr>
              <a:t>class LinkedList{</a:t>
            </a:r>
            <a:endParaRPr lang="en-US" sz="1600" b="1" dirty="0">
              <a:latin typeface="Courier New"/>
              <a:cs typeface="Courier New"/>
            </a:endParaRPr>
          </a:p>
          <a:p>
            <a:r>
              <a:rPr lang="en-IE" sz="1600" b="1" dirty="0">
                <a:latin typeface="Courier New"/>
                <a:cs typeface="Courier New"/>
              </a:rPr>
              <a:t>     Node head = null; //empty list</a:t>
            </a:r>
          </a:p>
          <a:p>
            <a:r>
              <a:rPr lang="en-IE" sz="1600" b="1" dirty="0">
                <a:latin typeface="Courier New"/>
                <a:cs typeface="Courier New"/>
              </a:rPr>
              <a:t>     //...</a:t>
            </a:r>
            <a:endParaRPr lang="en-US" sz="1600" b="1" dirty="0">
              <a:latin typeface="Courier New"/>
              <a:cs typeface="Courier New"/>
            </a:endParaRPr>
          </a:p>
          <a:p>
            <a:r>
              <a:rPr lang="en-IE" sz="1600" b="1" dirty="0">
                <a:latin typeface="Courier New"/>
                <a:cs typeface="Courier New"/>
              </a:rPr>
              <a:t>}</a:t>
            </a:r>
            <a:endParaRPr lang="en-US" sz="1600" b="1" dirty="0">
              <a:latin typeface="Courier New"/>
              <a:cs typeface="Courier New"/>
            </a:endParaRPr>
          </a:p>
        </p:txBody>
      </p:sp>
    </p:spTree>
    <p:extLst>
      <p:ext uri="{BB962C8B-B14F-4D97-AF65-F5344CB8AC3E}">
        <p14:creationId xmlns:p14="http://schemas.microsoft.com/office/powerpoint/2010/main" val="186713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How to add a new Node?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15</a:t>
            </a:fld>
            <a:endParaRPr lang="en-US"/>
          </a:p>
        </p:txBody>
      </p:sp>
      <p:pic>
        <p:nvPicPr>
          <p:cNvPr id="6" name="Content Placeholder 3"/>
          <p:cNvPicPr>
            <a:picLocks noChangeAspect="1"/>
          </p:cNvPicPr>
          <p:nvPr/>
        </p:nvPicPr>
        <p:blipFill rotWithShape="1">
          <a:blip r:embed="rId2"/>
          <a:srcRect t="2803" b="1354"/>
          <a:stretch/>
        </p:blipFill>
        <p:spPr>
          <a:xfrm>
            <a:off x="884518" y="2151530"/>
            <a:ext cx="5668682" cy="1934845"/>
          </a:xfrm>
          <a:prstGeom prst="rect">
            <a:avLst/>
          </a:prstGeom>
        </p:spPr>
      </p:pic>
      <p:pic>
        <p:nvPicPr>
          <p:cNvPr id="7" name="Content Placeholder 3"/>
          <p:cNvPicPr>
            <a:picLocks noChangeAspect="1"/>
          </p:cNvPicPr>
          <p:nvPr/>
        </p:nvPicPr>
        <p:blipFill rotWithShape="1">
          <a:blip r:embed="rId3"/>
          <a:srcRect t="1277" b="7485"/>
          <a:stretch/>
        </p:blipFill>
        <p:spPr>
          <a:xfrm>
            <a:off x="884518" y="4425909"/>
            <a:ext cx="5638800" cy="1535620"/>
          </a:xfrm>
          <a:prstGeom prst="rect">
            <a:avLst/>
          </a:prstGeom>
        </p:spPr>
      </p:pic>
    </p:spTree>
    <p:extLst>
      <p:ext uri="{BB962C8B-B14F-4D97-AF65-F5344CB8AC3E}">
        <p14:creationId xmlns:p14="http://schemas.microsoft.com/office/powerpoint/2010/main" val="198745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How to add a new Node?</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16</a:t>
            </a:fld>
            <a:endParaRPr lang="en-US"/>
          </a:p>
        </p:txBody>
      </p:sp>
      <p:sp>
        <p:nvSpPr>
          <p:cNvPr id="6" name="Rectangle 5"/>
          <p:cNvSpPr/>
          <p:nvPr/>
        </p:nvSpPr>
        <p:spPr>
          <a:xfrm>
            <a:off x="836203" y="2119916"/>
            <a:ext cx="5202165" cy="1323439"/>
          </a:xfrm>
          <a:prstGeom prst="rect">
            <a:avLst/>
          </a:prstGeom>
        </p:spPr>
        <p:txBody>
          <a:bodyPr wrap="none">
            <a:spAutoFit/>
          </a:bodyPr>
          <a:lstStyle/>
          <a:p>
            <a:r>
              <a:rPr lang="en-US" sz="1600" b="1" dirty="0">
                <a:latin typeface="Courier New"/>
                <a:cs typeface="Courier New"/>
              </a:rPr>
              <a:t>	public void add(int x){ </a:t>
            </a:r>
            <a:r>
              <a:rPr lang="en-US" sz="1600" dirty="0">
                <a:latin typeface="Courier New"/>
                <a:cs typeface="Courier New"/>
              </a:rPr>
              <a:t>//add at head</a:t>
            </a:r>
          </a:p>
          <a:p>
            <a:r>
              <a:rPr lang="en-US" sz="1600" b="1" dirty="0">
                <a:latin typeface="Courier New"/>
                <a:cs typeface="Courier New"/>
              </a:rPr>
              <a:t>		Node nw = new Node(x);</a:t>
            </a:r>
          </a:p>
          <a:p>
            <a:r>
              <a:rPr lang="en-US" sz="1600" b="1" dirty="0">
                <a:latin typeface="Courier New"/>
                <a:cs typeface="Courier New"/>
              </a:rPr>
              <a:t>		nw.setNext(head);</a:t>
            </a:r>
          </a:p>
          <a:p>
            <a:r>
              <a:rPr lang="en-US" sz="1600" b="1" dirty="0">
                <a:latin typeface="Courier New"/>
                <a:cs typeface="Courier New"/>
              </a:rPr>
              <a:t>		head = nw;</a:t>
            </a:r>
          </a:p>
          <a:p>
            <a:r>
              <a:rPr lang="en-US" sz="1600" b="1" dirty="0">
                <a:latin typeface="Courier New"/>
                <a:cs typeface="Courier New"/>
              </a:rPr>
              <a:t>	}</a:t>
            </a:r>
          </a:p>
        </p:txBody>
      </p:sp>
    </p:spTree>
    <p:extLst>
      <p:ext uri="{BB962C8B-B14F-4D97-AF65-F5344CB8AC3E}">
        <p14:creationId xmlns:p14="http://schemas.microsoft.com/office/powerpoint/2010/main" val="112809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How to search the List?</a:t>
            </a:r>
          </a:p>
          <a:p>
            <a:r>
              <a:rPr lang="en-US" dirty="0"/>
              <a:t>Using the linear search, which is O(n). </a:t>
            </a:r>
          </a:p>
          <a:p>
            <a:r>
              <a:rPr lang="en-US" dirty="0"/>
              <a:t>We use a node called </a:t>
            </a:r>
            <a:r>
              <a:rPr lang="en-US" b="1" dirty="0"/>
              <a:t>k</a:t>
            </a:r>
            <a:r>
              <a:rPr lang="en-US" dirty="0"/>
              <a:t> and assign the reference value of head and then continuously change it to next node until we find x or reach the end of the list.</a:t>
            </a:r>
          </a:p>
          <a:p>
            <a:r>
              <a:rPr lang="en-US" dirty="0"/>
              <a:t>For example:</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17</a:t>
            </a:fld>
            <a:endParaRPr lang="en-US"/>
          </a:p>
        </p:txBody>
      </p:sp>
      <p:pic>
        <p:nvPicPr>
          <p:cNvPr id="7" name="Content Placeholder 3"/>
          <p:cNvPicPr>
            <a:picLocks noChangeAspect="1"/>
          </p:cNvPicPr>
          <p:nvPr/>
        </p:nvPicPr>
        <p:blipFill rotWithShape="1">
          <a:blip r:embed="rId2"/>
          <a:srcRect t="509" b="1576"/>
          <a:stretch/>
        </p:blipFill>
        <p:spPr>
          <a:xfrm>
            <a:off x="800847" y="4151329"/>
            <a:ext cx="4861859" cy="1986054"/>
          </a:xfrm>
          <a:prstGeom prst="rect">
            <a:avLst/>
          </a:prstGeom>
        </p:spPr>
      </p:pic>
    </p:spTree>
    <p:extLst>
      <p:ext uri="{BB962C8B-B14F-4D97-AF65-F5344CB8AC3E}">
        <p14:creationId xmlns:p14="http://schemas.microsoft.com/office/powerpoint/2010/main" val="187460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18</a:t>
            </a:fld>
            <a:endParaRPr lang="en-US"/>
          </a:p>
        </p:txBody>
      </p:sp>
      <p:pic>
        <p:nvPicPr>
          <p:cNvPr id="8" name="Content Placeholder 3"/>
          <p:cNvPicPr>
            <a:picLocks noGrp="1" noChangeAspect="1"/>
          </p:cNvPicPr>
          <p:nvPr>
            <p:ph idx="1"/>
          </p:nvPr>
        </p:nvPicPr>
        <p:blipFill rotWithShape="1">
          <a:blip r:embed="rId2"/>
          <a:srcRect t="-416" b="-88"/>
          <a:stretch/>
        </p:blipFill>
        <p:spPr>
          <a:xfrm>
            <a:off x="830726" y="1777999"/>
            <a:ext cx="5205506" cy="4318001"/>
          </a:xfrm>
        </p:spPr>
      </p:pic>
    </p:spTree>
    <p:extLst>
      <p:ext uri="{BB962C8B-B14F-4D97-AF65-F5344CB8AC3E}">
        <p14:creationId xmlns:p14="http://schemas.microsoft.com/office/powerpoint/2010/main" val="81383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04</a:t>
            </a:r>
          </a:p>
        </p:txBody>
      </p:sp>
      <p:sp>
        <p:nvSpPr>
          <p:cNvPr id="3" name="Content Placeholder 2"/>
          <p:cNvSpPr>
            <a:spLocks noGrp="1"/>
          </p:cNvSpPr>
          <p:nvPr>
            <p:ph idx="1"/>
          </p:nvPr>
        </p:nvSpPr>
        <p:spPr/>
        <p:txBody>
          <a:bodyPr/>
          <a:lstStyle/>
          <a:p>
            <a:r>
              <a:rPr lang="en-US" dirty="0"/>
              <a:t>Dynamic Data Structures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a:t>
            </a:fld>
            <a:endParaRPr lang="en-US"/>
          </a:p>
        </p:txBody>
      </p:sp>
    </p:spTree>
    <p:extLst>
      <p:ext uri="{BB962C8B-B14F-4D97-AF65-F5344CB8AC3E}">
        <p14:creationId xmlns:p14="http://schemas.microsoft.com/office/powerpoint/2010/main" val="220412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How to search the List?</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19</a:t>
            </a:fld>
            <a:endParaRPr lang="en-US"/>
          </a:p>
        </p:txBody>
      </p:sp>
      <p:sp>
        <p:nvSpPr>
          <p:cNvPr id="6" name="Rectangle 5"/>
          <p:cNvSpPr/>
          <p:nvPr/>
        </p:nvSpPr>
        <p:spPr>
          <a:xfrm>
            <a:off x="836203" y="2119916"/>
            <a:ext cx="4463381" cy="2554545"/>
          </a:xfrm>
          <a:prstGeom prst="rect">
            <a:avLst/>
          </a:prstGeom>
        </p:spPr>
        <p:txBody>
          <a:bodyPr wrap="none">
            <a:spAutoFit/>
          </a:bodyPr>
          <a:lstStyle/>
          <a:p>
            <a:r>
              <a:rPr lang="en-US" sz="1600" b="1" dirty="0">
                <a:latin typeface="Courier New"/>
                <a:cs typeface="Courier New"/>
              </a:rPr>
              <a:t>	public boolean contains(int x){</a:t>
            </a:r>
          </a:p>
          <a:p>
            <a:r>
              <a:rPr lang="en-US" sz="1600" b="1" dirty="0">
                <a:latin typeface="Courier New"/>
                <a:cs typeface="Courier New"/>
              </a:rPr>
              <a:t>		Node k = head;</a:t>
            </a:r>
          </a:p>
          <a:p>
            <a:r>
              <a:rPr lang="en-US" sz="1600" b="1" dirty="0">
                <a:latin typeface="Courier New"/>
                <a:cs typeface="Courier New"/>
              </a:rPr>
              <a:t>		boolean found = false;</a:t>
            </a:r>
          </a:p>
          <a:p>
            <a:r>
              <a:rPr lang="en-US" sz="1600" b="1" dirty="0">
                <a:latin typeface="Courier New"/>
                <a:cs typeface="Courier New"/>
              </a:rPr>
              <a:t>		while(k != null &amp;&amp; !found){</a:t>
            </a:r>
          </a:p>
          <a:p>
            <a:r>
              <a:rPr lang="en-US" sz="1600" b="1" dirty="0">
                <a:latin typeface="Courier New"/>
                <a:cs typeface="Courier New"/>
              </a:rPr>
              <a:t>			if(</a:t>
            </a:r>
            <a:r>
              <a:rPr lang="en-US" sz="1600" b="1" dirty="0" err="1">
                <a:latin typeface="Courier New"/>
                <a:cs typeface="Courier New"/>
              </a:rPr>
              <a:t>k.getData</a:t>
            </a:r>
            <a:r>
              <a:rPr lang="en-US" sz="1600" b="1" dirty="0">
                <a:latin typeface="Courier New"/>
                <a:cs typeface="Courier New"/>
              </a:rPr>
              <a:t>() == x) </a:t>
            </a:r>
          </a:p>
          <a:p>
            <a:r>
              <a:rPr lang="en-US" sz="1600" b="1" dirty="0">
                <a:latin typeface="Courier New"/>
                <a:cs typeface="Courier New"/>
              </a:rPr>
              <a:t>				found = true;</a:t>
            </a:r>
          </a:p>
          <a:p>
            <a:r>
              <a:rPr lang="en-US" sz="1600" b="1" dirty="0">
                <a:latin typeface="Courier New"/>
                <a:cs typeface="Courier New"/>
              </a:rPr>
              <a:t>			else k = </a:t>
            </a:r>
            <a:r>
              <a:rPr lang="en-US" sz="1600" b="1" dirty="0" err="1">
                <a:latin typeface="Courier New"/>
                <a:cs typeface="Courier New"/>
              </a:rPr>
              <a:t>k.getNext</a:t>
            </a:r>
            <a:r>
              <a:rPr lang="en-US" sz="1600" b="1" dirty="0">
                <a:latin typeface="Courier New"/>
                <a:cs typeface="Courier New"/>
              </a:rPr>
              <a:t>();</a:t>
            </a:r>
          </a:p>
          <a:p>
            <a:r>
              <a:rPr lang="en-US" sz="1600" b="1" dirty="0">
                <a:latin typeface="Courier New"/>
                <a:cs typeface="Courier New"/>
              </a:rPr>
              <a:t>		}</a:t>
            </a:r>
          </a:p>
          <a:p>
            <a:r>
              <a:rPr lang="en-US" sz="1600" b="1" dirty="0">
                <a:latin typeface="Courier New"/>
                <a:cs typeface="Courier New"/>
              </a:rPr>
              <a:t>		return found;</a:t>
            </a:r>
          </a:p>
          <a:p>
            <a:r>
              <a:rPr lang="en-US" sz="1600" b="1" dirty="0">
                <a:latin typeface="Courier New"/>
                <a:cs typeface="Courier New"/>
              </a:rPr>
              <a:t>	}</a:t>
            </a:r>
          </a:p>
        </p:txBody>
      </p:sp>
    </p:spTree>
    <p:extLst>
      <p:ext uri="{BB962C8B-B14F-4D97-AF65-F5344CB8AC3E}">
        <p14:creationId xmlns:p14="http://schemas.microsoft.com/office/powerpoint/2010/main" val="813766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Removing or deleting element in the list.</a:t>
            </a:r>
          </a:p>
          <a:p>
            <a:r>
              <a:rPr lang="en-US" dirty="0"/>
              <a:t>Two cases:</a:t>
            </a:r>
          </a:p>
          <a:p>
            <a:pPr lvl="1"/>
            <a:r>
              <a:rPr lang="en-US" dirty="0"/>
              <a:t>Deleting a node at the head of the list</a:t>
            </a:r>
          </a:p>
          <a:p>
            <a:pPr lvl="1"/>
            <a:r>
              <a:rPr lang="en-US" dirty="0"/>
              <a:t>Removing a node in the middle of the list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20</a:t>
            </a:fld>
            <a:endParaRPr lang="en-US"/>
          </a:p>
        </p:txBody>
      </p:sp>
    </p:spTree>
    <p:extLst>
      <p:ext uri="{BB962C8B-B14F-4D97-AF65-F5344CB8AC3E}">
        <p14:creationId xmlns:p14="http://schemas.microsoft.com/office/powerpoint/2010/main" val="179546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Removing or deleting element in the list.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21</a:t>
            </a:fld>
            <a:endParaRPr lang="en-US"/>
          </a:p>
        </p:txBody>
      </p:sp>
      <p:pic>
        <p:nvPicPr>
          <p:cNvPr id="7" name="Content Placeholder 3"/>
          <p:cNvPicPr>
            <a:picLocks noChangeAspect="1"/>
          </p:cNvPicPr>
          <p:nvPr/>
        </p:nvPicPr>
        <p:blipFill>
          <a:blip r:embed="rId3"/>
          <a:srcRect l="-2849" r="-2849"/>
          <a:stretch>
            <a:fillRect/>
          </a:stretch>
        </p:blipFill>
        <p:spPr>
          <a:xfrm>
            <a:off x="859912" y="2136590"/>
            <a:ext cx="3581303" cy="2241457"/>
          </a:xfrm>
          <a:prstGeom prst="rect">
            <a:avLst/>
          </a:prstGeom>
        </p:spPr>
      </p:pic>
      <p:pic>
        <p:nvPicPr>
          <p:cNvPr id="8" name="Content Placeholder 3"/>
          <p:cNvPicPr>
            <a:picLocks noChangeAspect="1"/>
          </p:cNvPicPr>
          <p:nvPr/>
        </p:nvPicPr>
        <p:blipFill rotWithShape="1">
          <a:blip r:embed="rId4"/>
          <a:srcRect t="1899" b="-1373"/>
          <a:stretch/>
        </p:blipFill>
        <p:spPr>
          <a:xfrm>
            <a:off x="934617" y="4482633"/>
            <a:ext cx="3727029" cy="1748117"/>
          </a:xfrm>
          <a:prstGeom prst="rect">
            <a:avLst/>
          </a:prstGeom>
        </p:spPr>
      </p:pic>
    </p:spTree>
    <p:extLst>
      <p:ext uri="{BB962C8B-B14F-4D97-AF65-F5344CB8AC3E}">
        <p14:creationId xmlns:p14="http://schemas.microsoft.com/office/powerpoint/2010/main" val="210556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Removing an element in the list.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22</a:t>
            </a:fld>
            <a:endParaRPr lang="en-US"/>
          </a:p>
        </p:txBody>
      </p:sp>
      <p:sp>
        <p:nvSpPr>
          <p:cNvPr id="6" name="Rectangle 5"/>
          <p:cNvSpPr/>
          <p:nvPr/>
        </p:nvSpPr>
        <p:spPr>
          <a:xfrm>
            <a:off x="836203" y="2119916"/>
            <a:ext cx="5756103" cy="3539430"/>
          </a:xfrm>
          <a:prstGeom prst="rect">
            <a:avLst/>
          </a:prstGeom>
        </p:spPr>
        <p:txBody>
          <a:bodyPr wrap="none">
            <a:spAutoFit/>
          </a:bodyPr>
          <a:lstStyle/>
          <a:p>
            <a:r>
              <a:rPr lang="en-US" sz="1600" b="1" dirty="0">
                <a:latin typeface="Courier New"/>
                <a:cs typeface="Courier New"/>
              </a:rPr>
              <a:t>	public void remove(int x){</a:t>
            </a:r>
          </a:p>
          <a:p>
            <a:r>
              <a:rPr lang="en-US" sz="1600" b="1" dirty="0">
                <a:latin typeface="Courier New"/>
                <a:cs typeface="Courier New"/>
              </a:rPr>
              <a:t>		Node k = head; Node </a:t>
            </a:r>
            <a:r>
              <a:rPr lang="en-US" sz="1600" b="1" dirty="0" err="1">
                <a:latin typeface="Courier New"/>
                <a:cs typeface="Courier New"/>
              </a:rPr>
              <a:t>bk</a:t>
            </a:r>
            <a:r>
              <a:rPr lang="en-US" sz="1600" b="1" dirty="0">
                <a:latin typeface="Courier New"/>
                <a:cs typeface="Courier New"/>
              </a:rPr>
              <a:t> = head;</a:t>
            </a:r>
          </a:p>
          <a:p>
            <a:r>
              <a:rPr lang="en-US" sz="1600" b="1" dirty="0">
                <a:latin typeface="Courier New"/>
                <a:cs typeface="Courier New"/>
              </a:rPr>
              <a:t>		boolean found = false;</a:t>
            </a:r>
          </a:p>
          <a:p>
            <a:endParaRPr lang="en-US" sz="1600" b="1" dirty="0">
              <a:latin typeface="Courier New"/>
              <a:cs typeface="Courier New"/>
            </a:endParaRPr>
          </a:p>
          <a:p>
            <a:r>
              <a:rPr lang="en-US" sz="1600" b="1" dirty="0">
                <a:latin typeface="Courier New"/>
                <a:cs typeface="Courier New"/>
              </a:rPr>
              <a:t>		while(k != null &amp;&amp; !found){</a:t>
            </a:r>
          </a:p>
          <a:p>
            <a:r>
              <a:rPr lang="en-US" sz="1600" b="1" dirty="0">
                <a:latin typeface="Courier New"/>
                <a:cs typeface="Courier New"/>
              </a:rPr>
              <a:t>			if(</a:t>
            </a:r>
            <a:r>
              <a:rPr lang="en-US" sz="1600" b="1" dirty="0" err="1">
                <a:latin typeface="Courier New"/>
                <a:cs typeface="Courier New"/>
              </a:rPr>
              <a:t>k.getData</a:t>
            </a:r>
            <a:r>
              <a:rPr lang="en-US" sz="1600" b="1" dirty="0">
                <a:latin typeface="Courier New"/>
                <a:cs typeface="Courier New"/>
              </a:rPr>
              <a:t>() == x) found = true;</a:t>
            </a:r>
          </a:p>
          <a:p>
            <a:r>
              <a:rPr lang="sv-SE" sz="1600" b="1" dirty="0">
                <a:latin typeface="Courier New"/>
                <a:cs typeface="Courier New"/>
              </a:rPr>
              <a:t>			</a:t>
            </a:r>
            <a:r>
              <a:rPr lang="sv-SE" sz="1600" b="1" dirty="0" err="1">
                <a:latin typeface="Courier New"/>
                <a:cs typeface="Courier New"/>
              </a:rPr>
              <a:t>else</a:t>
            </a:r>
            <a:r>
              <a:rPr lang="sv-SE" sz="1600" b="1" dirty="0">
                <a:latin typeface="Courier New"/>
                <a:cs typeface="Courier New"/>
              </a:rPr>
              <a:t>{ </a:t>
            </a:r>
            <a:r>
              <a:rPr lang="sv-SE" sz="1600" b="1" dirty="0" err="1">
                <a:latin typeface="Courier New"/>
                <a:cs typeface="Courier New"/>
              </a:rPr>
              <a:t>bk</a:t>
            </a:r>
            <a:r>
              <a:rPr lang="sv-SE" sz="1600" b="1" dirty="0">
                <a:latin typeface="Courier New"/>
                <a:cs typeface="Courier New"/>
              </a:rPr>
              <a:t> = k; k = </a:t>
            </a:r>
            <a:r>
              <a:rPr lang="sv-SE" sz="1600" b="1" dirty="0" err="1">
                <a:latin typeface="Courier New"/>
                <a:cs typeface="Courier New"/>
              </a:rPr>
              <a:t>k.getNext</a:t>
            </a:r>
            <a:r>
              <a:rPr lang="sv-SE" sz="1600" b="1" dirty="0">
                <a:latin typeface="Courier New"/>
                <a:cs typeface="Courier New"/>
              </a:rPr>
              <a:t>();}</a:t>
            </a:r>
          </a:p>
          <a:p>
            <a:r>
              <a:rPr lang="sv-SE" sz="1600" b="1" dirty="0">
                <a:latin typeface="Courier New"/>
                <a:cs typeface="Courier New"/>
              </a:rPr>
              <a:t>		}</a:t>
            </a:r>
          </a:p>
          <a:p>
            <a:r>
              <a:rPr lang="sv-SE" sz="1600" b="1" dirty="0">
                <a:latin typeface="Courier New"/>
                <a:cs typeface="Courier New"/>
              </a:rPr>
              <a:t>		</a:t>
            </a:r>
            <a:r>
              <a:rPr lang="sv-SE" sz="1600" b="1" dirty="0" err="1">
                <a:latin typeface="Courier New"/>
                <a:cs typeface="Courier New"/>
              </a:rPr>
              <a:t>if</a:t>
            </a:r>
            <a:r>
              <a:rPr lang="sv-SE" sz="1600" b="1" dirty="0">
                <a:latin typeface="Courier New"/>
                <a:cs typeface="Courier New"/>
              </a:rPr>
              <a:t>(</a:t>
            </a:r>
            <a:r>
              <a:rPr lang="sv-SE" sz="1600" b="1" dirty="0" err="1">
                <a:latin typeface="Courier New"/>
                <a:cs typeface="Courier New"/>
              </a:rPr>
              <a:t>found</a:t>
            </a:r>
            <a:r>
              <a:rPr lang="sv-SE" sz="1600" b="1" dirty="0">
                <a:latin typeface="Courier New"/>
                <a:cs typeface="Courier New"/>
              </a:rPr>
              <a:t>)</a:t>
            </a:r>
          </a:p>
          <a:p>
            <a:r>
              <a:rPr lang="en-US" sz="1600" b="1" dirty="0">
                <a:latin typeface="Courier New"/>
                <a:cs typeface="Courier New"/>
              </a:rPr>
              <a:t>			if(k == head)</a:t>
            </a:r>
          </a:p>
          <a:p>
            <a:r>
              <a:rPr lang="en-US" sz="1600" b="1" dirty="0">
                <a:latin typeface="Courier New"/>
                <a:cs typeface="Courier New"/>
              </a:rPr>
              <a:t>				head = </a:t>
            </a:r>
            <a:r>
              <a:rPr lang="en-US" sz="1600" b="1" dirty="0" err="1">
                <a:latin typeface="Courier New"/>
                <a:cs typeface="Courier New"/>
              </a:rPr>
              <a:t>k.getNext</a:t>
            </a:r>
            <a:r>
              <a:rPr lang="en-US" sz="1600" b="1" dirty="0">
                <a:latin typeface="Courier New"/>
                <a:cs typeface="Courier New"/>
              </a:rPr>
              <a:t>();</a:t>
            </a:r>
          </a:p>
          <a:p>
            <a:r>
              <a:rPr lang="da-DK" sz="1600" b="1" dirty="0">
                <a:latin typeface="Courier New"/>
                <a:cs typeface="Courier New"/>
              </a:rPr>
              <a:t>			</a:t>
            </a:r>
            <a:r>
              <a:rPr lang="da-DK" sz="1600" b="1" dirty="0" err="1">
                <a:latin typeface="Courier New"/>
                <a:cs typeface="Courier New"/>
              </a:rPr>
              <a:t>else</a:t>
            </a:r>
            <a:endParaRPr lang="da-DK" sz="1600" b="1" dirty="0">
              <a:latin typeface="Courier New"/>
              <a:cs typeface="Courier New"/>
            </a:endParaRPr>
          </a:p>
          <a:p>
            <a:r>
              <a:rPr lang="da-DK" sz="1600" b="1" dirty="0">
                <a:latin typeface="Courier New"/>
                <a:cs typeface="Courier New"/>
              </a:rPr>
              <a:t>				</a:t>
            </a:r>
            <a:r>
              <a:rPr lang="da-DK" sz="1600" b="1" dirty="0" err="1">
                <a:latin typeface="Courier New"/>
                <a:cs typeface="Courier New"/>
              </a:rPr>
              <a:t>bk.setNext</a:t>
            </a:r>
            <a:r>
              <a:rPr lang="da-DK" sz="1600" b="1" dirty="0">
                <a:latin typeface="Courier New"/>
                <a:cs typeface="Courier New"/>
              </a:rPr>
              <a:t>(</a:t>
            </a:r>
            <a:r>
              <a:rPr lang="da-DK" sz="1600" b="1" dirty="0" err="1">
                <a:latin typeface="Courier New"/>
                <a:cs typeface="Courier New"/>
              </a:rPr>
              <a:t>k.getNext</a:t>
            </a:r>
            <a:r>
              <a:rPr lang="da-DK" sz="1600" b="1" dirty="0">
                <a:latin typeface="Courier New"/>
                <a:cs typeface="Courier New"/>
              </a:rPr>
              <a:t>());</a:t>
            </a:r>
          </a:p>
          <a:p>
            <a:r>
              <a:rPr lang="da-DK" sz="1600" b="1" dirty="0">
                <a:latin typeface="Courier New"/>
                <a:cs typeface="Courier New"/>
              </a:rPr>
              <a:t>	}</a:t>
            </a:r>
            <a:endParaRPr lang="en-US" sz="1600" b="1" dirty="0">
              <a:latin typeface="Courier New"/>
              <a:cs typeface="Courier New"/>
            </a:endParaRPr>
          </a:p>
        </p:txBody>
      </p:sp>
    </p:spTree>
    <p:extLst>
      <p:ext uri="{BB962C8B-B14F-4D97-AF65-F5344CB8AC3E}">
        <p14:creationId xmlns:p14="http://schemas.microsoft.com/office/powerpoint/2010/main" val="1993974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Length of the List.</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23</a:t>
            </a:fld>
            <a:endParaRPr lang="en-US"/>
          </a:p>
        </p:txBody>
      </p:sp>
      <p:sp>
        <p:nvSpPr>
          <p:cNvPr id="6" name="Rectangle 5"/>
          <p:cNvSpPr/>
          <p:nvPr/>
        </p:nvSpPr>
        <p:spPr>
          <a:xfrm>
            <a:off x="836203" y="2119916"/>
            <a:ext cx="3539751" cy="2308324"/>
          </a:xfrm>
          <a:prstGeom prst="rect">
            <a:avLst/>
          </a:prstGeom>
        </p:spPr>
        <p:txBody>
          <a:bodyPr wrap="none">
            <a:spAutoFit/>
          </a:bodyPr>
          <a:lstStyle/>
          <a:p>
            <a:r>
              <a:rPr lang="en-US" sz="1600" b="1" dirty="0">
                <a:latin typeface="Courier New"/>
                <a:cs typeface="Courier New"/>
              </a:rPr>
              <a:t>	public int length(){</a:t>
            </a:r>
          </a:p>
          <a:p>
            <a:r>
              <a:rPr lang="en-US" sz="1600" b="1" dirty="0">
                <a:latin typeface="Courier New"/>
                <a:cs typeface="Courier New"/>
              </a:rPr>
              <a:t>		Node k = head;</a:t>
            </a:r>
          </a:p>
          <a:p>
            <a:r>
              <a:rPr lang="fr-FR" sz="1600" b="1" dirty="0">
                <a:latin typeface="Courier New"/>
                <a:cs typeface="Courier New"/>
              </a:rPr>
              <a:t>		int </a:t>
            </a:r>
            <a:r>
              <a:rPr lang="fr-FR" sz="1600" b="1" dirty="0" err="1">
                <a:latin typeface="Courier New"/>
                <a:cs typeface="Courier New"/>
              </a:rPr>
              <a:t>len</a:t>
            </a:r>
            <a:r>
              <a:rPr lang="fr-FR" sz="1600" b="1" dirty="0">
                <a:latin typeface="Courier New"/>
                <a:cs typeface="Courier New"/>
              </a:rPr>
              <a:t> = 0;</a:t>
            </a:r>
          </a:p>
          <a:p>
            <a:r>
              <a:rPr lang="en-US" sz="1600" b="1" dirty="0">
                <a:latin typeface="Courier New"/>
                <a:cs typeface="Courier New"/>
              </a:rPr>
              <a:t>		while(k != null){</a:t>
            </a:r>
          </a:p>
          <a:p>
            <a:r>
              <a:rPr lang="en-US" sz="1600" b="1" dirty="0">
                <a:latin typeface="Courier New"/>
                <a:cs typeface="Courier New"/>
              </a:rPr>
              <a:t>			</a:t>
            </a:r>
            <a:r>
              <a:rPr lang="en-US" sz="1600" b="1" dirty="0" err="1">
                <a:latin typeface="Courier New"/>
                <a:cs typeface="Courier New"/>
              </a:rPr>
              <a:t>len</a:t>
            </a:r>
            <a:r>
              <a:rPr lang="en-US" sz="1600" b="1" dirty="0">
                <a:latin typeface="Courier New"/>
                <a:cs typeface="Courier New"/>
              </a:rPr>
              <a:t>++; </a:t>
            </a:r>
          </a:p>
          <a:p>
            <a:r>
              <a:rPr lang="en-US" sz="1600" b="1" dirty="0">
                <a:latin typeface="Courier New"/>
                <a:cs typeface="Courier New"/>
              </a:rPr>
              <a:t>			k = </a:t>
            </a:r>
            <a:r>
              <a:rPr lang="en-US" sz="1600" b="1" dirty="0" err="1">
                <a:latin typeface="Courier New"/>
                <a:cs typeface="Courier New"/>
              </a:rPr>
              <a:t>k.getNext</a:t>
            </a:r>
            <a:r>
              <a:rPr lang="en-US" sz="1600" b="1" dirty="0">
                <a:latin typeface="Courier New"/>
                <a:cs typeface="Courier New"/>
              </a:rPr>
              <a:t>();</a:t>
            </a:r>
          </a:p>
          <a:p>
            <a:r>
              <a:rPr lang="en-US" sz="1600" b="1" dirty="0">
                <a:latin typeface="Courier New"/>
                <a:cs typeface="Courier New"/>
              </a:rPr>
              <a:t>		}</a:t>
            </a:r>
          </a:p>
          <a:p>
            <a:r>
              <a:rPr lang="en-US" sz="1600" b="1" dirty="0">
                <a:latin typeface="Courier New"/>
                <a:cs typeface="Courier New"/>
              </a:rPr>
              <a:t>		return </a:t>
            </a:r>
            <a:r>
              <a:rPr lang="en-US" sz="1600" b="1" dirty="0" err="1">
                <a:latin typeface="Courier New"/>
                <a:cs typeface="Courier New"/>
              </a:rPr>
              <a:t>len</a:t>
            </a:r>
            <a:r>
              <a:rPr lang="en-US" sz="1600" b="1" dirty="0">
                <a:latin typeface="Courier New"/>
                <a:cs typeface="Courier New"/>
              </a:rPr>
              <a:t>;</a:t>
            </a:r>
          </a:p>
          <a:p>
            <a:r>
              <a:rPr lang="en-US" sz="1600" b="1" dirty="0">
                <a:latin typeface="Courier New"/>
                <a:cs typeface="Courier New"/>
              </a:rPr>
              <a:t>	}</a:t>
            </a:r>
          </a:p>
        </p:txBody>
      </p:sp>
    </p:spTree>
    <p:extLst>
      <p:ext uri="{BB962C8B-B14F-4D97-AF65-F5344CB8AC3E}">
        <p14:creationId xmlns:p14="http://schemas.microsoft.com/office/powerpoint/2010/main" val="1244286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A display method.</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24</a:t>
            </a:fld>
            <a:endParaRPr lang="en-US"/>
          </a:p>
        </p:txBody>
      </p:sp>
      <p:sp>
        <p:nvSpPr>
          <p:cNvPr id="6" name="Rectangle 5"/>
          <p:cNvSpPr/>
          <p:nvPr/>
        </p:nvSpPr>
        <p:spPr>
          <a:xfrm>
            <a:off x="836203" y="2119916"/>
            <a:ext cx="6340898" cy="3046988"/>
          </a:xfrm>
          <a:prstGeom prst="rect">
            <a:avLst/>
          </a:prstGeom>
        </p:spPr>
        <p:txBody>
          <a:bodyPr wrap="none">
            <a:spAutoFit/>
          </a:bodyPr>
          <a:lstStyle/>
          <a:p>
            <a:r>
              <a:rPr lang="en-US" sz="1600" b="1" dirty="0">
                <a:latin typeface="Courier New"/>
                <a:cs typeface="Courier New"/>
              </a:rPr>
              <a:t>	public void display(){</a:t>
            </a:r>
          </a:p>
          <a:p>
            <a:r>
              <a:rPr lang="en-US" sz="1600" b="1" dirty="0">
                <a:latin typeface="Courier New"/>
                <a:cs typeface="Courier New"/>
              </a:rPr>
              <a:t>		Node k = head;</a:t>
            </a:r>
          </a:p>
          <a:p>
            <a:r>
              <a:rPr lang="en-US" sz="1600" b="1" dirty="0">
                <a:latin typeface="Courier New"/>
                <a:cs typeface="Courier New"/>
              </a:rPr>
              <a:t>		System.out.print('[');</a:t>
            </a:r>
          </a:p>
          <a:p>
            <a:r>
              <a:rPr lang="en-US" sz="1600" b="1" dirty="0">
                <a:latin typeface="Courier New"/>
                <a:cs typeface="Courier New"/>
              </a:rPr>
              <a:t>		while(k != null){</a:t>
            </a:r>
          </a:p>
          <a:p>
            <a:r>
              <a:rPr lang="ro-RO" sz="1600" b="1" dirty="0">
                <a:latin typeface="Courier New"/>
                <a:cs typeface="Courier New"/>
              </a:rPr>
              <a:t>			if(k.next != null)</a:t>
            </a:r>
          </a:p>
          <a:p>
            <a:r>
              <a:rPr lang="ro-RO" sz="1600" b="1" dirty="0">
                <a:latin typeface="Courier New"/>
                <a:cs typeface="Courier New"/>
              </a:rPr>
              <a:t>				System.out.print(k.getData()+", ");</a:t>
            </a:r>
          </a:p>
          <a:p>
            <a:r>
              <a:rPr lang="da-DK" sz="1600" b="1" dirty="0">
                <a:latin typeface="Courier New"/>
                <a:cs typeface="Courier New"/>
              </a:rPr>
              <a:t>			</a:t>
            </a:r>
            <a:r>
              <a:rPr lang="da-DK" sz="1600" b="1" dirty="0" err="1">
                <a:latin typeface="Courier New"/>
                <a:cs typeface="Courier New"/>
              </a:rPr>
              <a:t>else</a:t>
            </a:r>
            <a:endParaRPr lang="da-DK" sz="1600" b="1" dirty="0">
              <a:latin typeface="Courier New"/>
              <a:cs typeface="Courier New"/>
            </a:endParaRPr>
          </a:p>
          <a:p>
            <a:r>
              <a:rPr lang="da-DK" sz="1600" b="1" dirty="0">
                <a:latin typeface="Courier New"/>
                <a:cs typeface="Courier New"/>
              </a:rPr>
              <a:t>				System.out.print(</a:t>
            </a:r>
            <a:r>
              <a:rPr lang="da-DK" sz="1600" b="1" dirty="0" err="1">
                <a:latin typeface="Courier New"/>
                <a:cs typeface="Courier New"/>
              </a:rPr>
              <a:t>k.getData</a:t>
            </a:r>
            <a:r>
              <a:rPr lang="da-DK" sz="1600" b="1" dirty="0">
                <a:latin typeface="Courier New"/>
                <a:cs typeface="Courier New"/>
              </a:rPr>
              <a:t>());</a:t>
            </a:r>
          </a:p>
          <a:p>
            <a:r>
              <a:rPr lang="da-DK" sz="1600" b="1" dirty="0">
                <a:latin typeface="Courier New"/>
                <a:cs typeface="Courier New"/>
              </a:rPr>
              <a:t>			k = </a:t>
            </a:r>
            <a:r>
              <a:rPr lang="da-DK" sz="1600" b="1" dirty="0" err="1">
                <a:latin typeface="Courier New"/>
                <a:cs typeface="Courier New"/>
              </a:rPr>
              <a:t>k.getNext</a:t>
            </a:r>
            <a:r>
              <a:rPr lang="da-DK" sz="1600" b="1" dirty="0">
                <a:latin typeface="Courier New"/>
                <a:cs typeface="Courier New"/>
              </a:rPr>
              <a:t>();</a:t>
            </a:r>
          </a:p>
          <a:p>
            <a:r>
              <a:rPr lang="da-DK" sz="1600" b="1" dirty="0">
                <a:latin typeface="Courier New"/>
                <a:cs typeface="Courier New"/>
              </a:rPr>
              <a:t>		}</a:t>
            </a:r>
          </a:p>
          <a:p>
            <a:r>
              <a:rPr lang="da-DK" sz="1600" b="1" dirty="0">
                <a:latin typeface="Courier New"/>
                <a:cs typeface="Courier New"/>
              </a:rPr>
              <a:t>		System.out.println(']');</a:t>
            </a:r>
          </a:p>
          <a:p>
            <a:r>
              <a:rPr lang="da-DK" sz="1600" b="1" dirty="0">
                <a:latin typeface="Courier New"/>
                <a:cs typeface="Courier New"/>
              </a:rPr>
              <a:t>	}</a:t>
            </a:r>
            <a:endParaRPr lang="en-US" sz="1600" b="1" dirty="0">
              <a:latin typeface="Courier New"/>
              <a:cs typeface="Courier New"/>
            </a:endParaRPr>
          </a:p>
        </p:txBody>
      </p:sp>
    </p:spTree>
    <p:extLst>
      <p:ext uri="{BB962C8B-B14F-4D97-AF65-F5344CB8AC3E}">
        <p14:creationId xmlns:p14="http://schemas.microsoft.com/office/powerpoint/2010/main" val="527266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Converting list data into an array.</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25</a:t>
            </a:fld>
            <a:endParaRPr lang="en-US"/>
          </a:p>
        </p:txBody>
      </p:sp>
      <p:sp>
        <p:nvSpPr>
          <p:cNvPr id="6" name="Rectangle 5"/>
          <p:cNvSpPr/>
          <p:nvPr/>
        </p:nvSpPr>
        <p:spPr>
          <a:xfrm>
            <a:off x="836203" y="2119916"/>
            <a:ext cx="5171308" cy="2800766"/>
          </a:xfrm>
          <a:prstGeom prst="rect">
            <a:avLst/>
          </a:prstGeom>
        </p:spPr>
        <p:txBody>
          <a:bodyPr wrap="none">
            <a:spAutoFit/>
          </a:bodyPr>
          <a:lstStyle/>
          <a:p>
            <a:r>
              <a:rPr lang="en-US" sz="1600" b="1" dirty="0">
                <a:latin typeface="Courier New"/>
                <a:cs typeface="Courier New"/>
              </a:rPr>
              <a:t>	public int[] </a:t>
            </a:r>
            <a:r>
              <a:rPr lang="en-US" sz="1600" b="1" dirty="0" err="1">
                <a:latin typeface="Courier New"/>
                <a:cs typeface="Courier New"/>
              </a:rPr>
              <a:t>toArray</a:t>
            </a:r>
            <a:r>
              <a:rPr lang="en-US" sz="1600" b="1" dirty="0">
                <a:latin typeface="Courier New"/>
                <a:cs typeface="Courier New"/>
              </a:rPr>
              <a:t>(){</a:t>
            </a:r>
          </a:p>
          <a:p>
            <a:r>
              <a:rPr lang="en-US" sz="1600" b="1" dirty="0">
                <a:latin typeface="Courier New"/>
                <a:cs typeface="Courier New"/>
              </a:rPr>
              <a:t>		int f[] = new int[</a:t>
            </a:r>
            <a:r>
              <a:rPr lang="en-US" sz="1600" b="1" dirty="0" err="1">
                <a:latin typeface="Courier New"/>
                <a:cs typeface="Courier New"/>
              </a:rPr>
              <a:t>this.length</a:t>
            </a:r>
            <a:r>
              <a:rPr lang="en-US" sz="1600" b="1" dirty="0">
                <a:latin typeface="Courier New"/>
                <a:cs typeface="Courier New"/>
              </a:rPr>
              <a:t>()];</a:t>
            </a:r>
          </a:p>
          <a:p>
            <a:r>
              <a:rPr lang="en-US" sz="1600" b="1" dirty="0">
                <a:latin typeface="Courier New"/>
                <a:cs typeface="Courier New"/>
              </a:rPr>
              <a:t>		Node k = head; int j = 0;</a:t>
            </a:r>
          </a:p>
          <a:p>
            <a:r>
              <a:rPr lang="en-US" sz="1600" b="1" dirty="0">
                <a:latin typeface="Courier New"/>
                <a:cs typeface="Courier New"/>
              </a:rPr>
              <a:t>		while(k != null){</a:t>
            </a:r>
          </a:p>
          <a:p>
            <a:r>
              <a:rPr lang="en-US" sz="1600" b="1" dirty="0">
                <a:latin typeface="Courier New"/>
                <a:cs typeface="Courier New"/>
              </a:rPr>
              <a:t>			f[j] = </a:t>
            </a:r>
            <a:r>
              <a:rPr lang="en-US" sz="1600" b="1" dirty="0" err="1">
                <a:latin typeface="Courier New"/>
                <a:cs typeface="Courier New"/>
              </a:rPr>
              <a:t>k.getData</a:t>
            </a:r>
            <a:r>
              <a:rPr lang="en-US" sz="1600" b="1" dirty="0">
                <a:latin typeface="Courier New"/>
                <a:cs typeface="Courier New"/>
              </a:rPr>
              <a:t>();</a:t>
            </a:r>
          </a:p>
          <a:p>
            <a:r>
              <a:rPr lang="en-US" sz="1600" b="1" dirty="0">
                <a:latin typeface="Courier New"/>
                <a:cs typeface="Courier New"/>
              </a:rPr>
              <a:t>			k = </a:t>
            </a:r>
            <a:r>
              <a:rPr lang="en-US" sz="1600" b="1" dirty="0" err="1">
                <a:latin typeface="Courier New"/>
                <a:cs typeface="Courier New"/>
              </a:rPr>
              <a:t>k.getNext</a:t>
            </a:r>
            <a:r>
              <a:rPr lang="en-US" sz="1600" b="1" dirty="0">
                <a:latin typeface="Courier New"/>
                <a:cs typeface="Courier New"/>
              </a:rPr>
              <a:t>(); </a:t>
            </a:r>
          </a:p>
          <a:p>
            <a:r>
              <a:rPr lang="en-US" sz="1600" b="1" dirty="0">
                <a:latin typeface="Courier New"/>
                <a:cs typeface="Courier New"/>
              </a:rPr>
              <a:t>			j = j + 1;</a:t>
            </a:r>
          </a:p>
          <a:p>
            <a:r>
              <a:rPr lang="en-US" sz="1600" b="1" dirty="0">
                <a:latin typeface="Courier New"/>
                <a:cs typeface="Courier New"/>
              </a:rPr>
              <a:t>		}</a:t>
            </a:r>
          </a:p>
          <a:p>
            <a:r>
              <a:rPr lang="en-US" sz="1600" b="1" dirty="0">
                <a:latin typeface="Courier New"/>
                <a:cs typeface="Courier New"/>
              </a:rPr>
              <a:t>		return f;</a:t>
            </a:r>
          </a:p>
          <a:p>
            <a:r>
              <a:rPr lang="en-US" sz="1600" b="1" dirty="0">
                <a:latin typeface="Courier New"/>
                <a:cs typeface="Courier New"/>
              </a:rPr>
              <a:t>	}</a:t>
            </a:r>
            <a:r>
              <a:rPr lang="en-IE" sz="1600" b="1" dirty="0">
                <a:latin typeface="Courier New"/>
                <a:cs typeface="Courier New"/>
              </a:rPr>
              <a:t>    </a:t>
            </a:r>
          </a:p>
          <a:p>
            <a:r>
              <a:rPr lang="en-IE" sz="1600" b="1" dirty="0">
                <a:latin typeface="Courier New"/>
                <a:cs typeface="Courier New"/>
              </a:rPr>
              <a:t>} </a:t>
            </a:r>
            <a:r>
              <a:rPr lang="en-IE" sz="1600" dirty="0">
                <a:latin typeface="Courier New"/>
                <a:cs typeface="Courier New"/>
              </a:rPr>
              <a:t>// class end</a:t>
            </a:r>
          </a:p>
        </p:txBody>
      </p:sp>
    </p:spTree>
    <p:extLst>
      <p:ext uri="{BB962C8B-B14F-4D97-AF65-F5344CB8AC3E}">
        <p14:creationId xmlns:p14="http://schemas.microsoft.com/office/powerpoint/2010/main" val="1244437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Sorting a List.</a:t>
            </a:r>
          </a:p>
          <a:p>
            <a:r>
              <a:rPr lang="en-US" dirty="0"/>
              <a:t>It is possible to sort a list in O(N</a:t>
            </a:r>
            <a:r>
              <a:rPr lang="en-US" baseline="30000" dirty="0"/>
              <a:t>2</a:t>
            </a:r>
            <a:r>
              <a:rPr lang="en-US" dirty="0"/>
              <a:t>). (Code given in the book).</a:t>
            </a:r>
          </a:p>
          <a:p>
            <a:r>
              <a:rPr lang="en-US" dirty="0"/>
              <a:t>Better to construct a sorted list from the start.</a:t>
            </a:r>
          </a:p>
          <a:p>
            <a:r>
              <a:rPr lang="en-US" dirty="0"/>
              <a:t>Can keep list sorted in O(N).</a:t>
            </a:r>
          </a:p>
          <a:p>
            <a:r>
              <a:rPr lang="en-US" dirty="0"/>
              <a:t>Only necessary to modify the add method.</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26</a:t>
            </a:fld>
            <a:endParaRPr lang="en-US"/>
          </a:p>
        </p:txBody>
      </p:sp>
    </p:spTree>
    <p:extLst>
      <p:ext uri="{BB962C8B-B14F-4D97-AF65-F5344CB8AC3E}">
        <p14:creationId xmlns:p14="http://schemas.microsoft.com/office/powerpoint/2010/main" val="91004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Storing elements in chronological order.</a:t>
            </a:r>
          </a:p>
          <a:p>
            <a:r>
              <a:rPr lang="en-US" dirty="0"/>
              <a:t>New elements appended to existing list. This means adding a new element at the end of the list. But this insertion will give us O(N).</a:t>
            </a:r>
          </a:p>
          <a:p>
            <a:r>
              <a:rPr lang="en-US" dirty="0"/>
              <a:t>To avoid O(N), keep a pointer to tail of the list.</a:t>
            </a:r>
          </a:p>
          <a:p>
            <a:r>
              <a:rPr lang="en-US" dirty="0"/>
              <a:t>This will give O(1) solution.</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27</a:t>
            </a:fld>
            <a:endParaRPr lang="en-US"/>
          </a:p>
        </p:txBody>
      </p:sp>
    </p:spTree>
    <p:extLst>
      <p:ext uri="{BB962C8B-B14F-4D97-AF65-F5344CB8AC3E}">
        <p14:creationId xmlns:p14="http://schemas.microsoft.com/office/powerpoint/2010/main" val="70956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Storing elements in chronological order.</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28</a:t>
            </a:fld>
            <a:endParaRPr lang="en-US"/>
          </a:p>
        </p:txBody>
      </p:sp>
      <p:pic>
        <p:nvPicPr>
          <p:cNvPr id="6" name="Content Placeholder 3"/>
          <p:cNvPicPr>
            <a:picLocks noChangeAspect="1"/>
          </p:cNvPicPr>
          <p:nvPr/>
        </p:nvPicPr>
        <p:blipFill>
          <a:blip r:embed="rId2"/>
          <a:srcRect l="-920" r="-920"/>
          <a:stretch>
            <a:fillRect/>
          </a:stretch>
        </p:blipFill>
        <p:spPr>
          <a:xfrm>
            <a:off x="845669" y="2388322"/>
            <a:ext cx="5190565" cy="3261878"/>
          </a:xfrm>
          <a:prstGeom prst="rect">
            <a:avLst/>
          </a:prstGeom>
        </p:spPr>
      </p:pic>
    </p:spTree>
    <p:extLst>
      <p:ext uri="{BB962C8B-B14F-4D97-AF65-F5344CB8AC3E}">
        <p14:creationId xmlns:p14="http://schemas.microsoft.com/office/powerpoint/2010/main" val="63096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a:t>
            </a:r>
          </a:p>
        </p:txBody>
      </p:sp>
      <p:sp>
        <p:nvSpPr>
          <p:cNvPr id="3" name="Content Placeholder 2"/>
          <p:cNvSpPr>
            <a:spLocks noGrp="1"/>
          </p:cNvSpPr>
          <p:nvPr>
            <p:ph idx="1"/>
          </p:nvPr>
        </p:nvSpPr>
        <p:spPr/>
        <p:txBody>
          <a:bodyPr/>
          <a:lstStyle/>
          <a:p>
            <a:r>
              <a:rPr lang="en-US" dirty="0"/>
              <a:t>Dynamic data structures grow on demand.</a:t>
            </a:r>
          </a:p>
          <a:p>
            <a:r>
              <a:rPr lang="en-US" dirty="0"/>
              <a:t>Linear types:</a:t>
            </a:r>
          </a:p>
          <a:p>
            <a:pPr lvl="1"/>
            <a:r>
              <a:rPr lang="en-US" dirty="0"/>
              <a:t>Dynamic arrays</a:t>
            </a:r>
          </a:p>
          <a:p>
            <a:pPr lvl="1"/>
            <a:r>
              <a:rPr lang="en-US" dirty="0"/>
              <a:t>Linked lists</a:t>
            </a:r>
          </a:p>
          <a:p>
            <a:pPr lvl="2"/>
            <a:r>
              <a:rPr lang="en-US" dirty="0"/>
              <a:t>Singly Linked List</a:t>
            </a:r>
          </a:p>
          <a:p>
            <a:pPr lvl="2"/>
            <a:r>
              <a:rPr lang="en-US" dirty="0"/>
              <a:t>Doubly Linked List</a:t>
            </a:r>
          </a:p>
          <a:p>
            <a:r>
              <a:rPr lang="en-US" dirty="0"/>
              <a:t>For now treat them as type int. Other types studied later.</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a:t>
            </a:fld>
            <a:endParaRPr lang="en-US"/>
          </a:p>
        </p:txBody>
      </p:sp>
    </p:spTree>
    <p:extLst>
      <p:ext uri="{BB962C8B-B14F-4D97-AF65-F5344CB8AC3E}">
        <p14:creationId xmlns:p14="http://schemas.microsoft.com/office/powerpoint/2010/main" val="256707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lstStyle/>
          <a:p>
            <a:r>
              <a:rPr lang="en-US" dirty="0"/>
              <a:t>Storing elements in chronological order.</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29</a:t>
            </a:fld>
            <a:endParaRPr lang="en-US"/>
          </a:p>
        </p:txBody>
      </p:sp>
      <p:sp>
        <p:nvSpPr>
          <p:cNvPr id="6" name="Rectangle 5"/>
          <p:cNvSpPr/>
          <p:nvPr/>
        </p:nvSpPr>
        <p:spPr>
          <a:xfrm>
            <a:off x="836203" y="2119916"/>
            <a:ext cx="6556603" cy="3293209"/>
          </a:xfrm>
          <a:prstGeom prst="rect">
            <a:avLst/>
          </a:prstGeom>
        </p:spPr>
        <p:txBody>
          <a:bodyPr wrap="none">
            <a:spAutoFit/>
          </a:bodyPr>
          <a:lstStyle/>
          <a:p>
            <a:r>
              <a:rPr lang="en-IE" sz="1600" b="1" dirty="0">
                <a:latin typeface="Courier New"/>
                <a:cs typeface="Courier New"/>
              </a:rPr>
              <a:t> 	Node head = null; Node tail = null; </a:t>
            </a:r>
            <a:r>
              <a:rPr lang="en-IE" sz="1600" dirty="0">
                <a:latin typeface="Courier New"/>
                <a:cs typeface="Courier New"/>
              </a:rPr>
              <a:t>//empty list</a:t>
            </a:r>
            <a:endParaRPr lang="en-US" sz="1600" dirty="0">
              <a:latin typeface="Courier New"/>
              <a:cs typeface="Courier New"/>
            </a:endParaRPr>
          </a:p>
          <a:p>
            <a:r>
              <a:rPr lang="en-IE" sz="1600" b="1" dirty="0">
                <a:latin typeface="Courier New"/>
                <a:cs typeface="Courier New"/>
              </a:rPr>
              <a:t>	</a:t>
            </a:r>
          </a:p>
          <a:p>
            <a:r>
              <a:rPr lang="en-IE" sz="1600" b="1" dirty="0">
                <a:latin typeface="Courier New"/>
                <a:cs typeface="Courier New"/>
              </a:rPr>
              <a:t>	public void add(int x){ //add at head</a:t>
            </a:r>
            <a:endParaRPr lang="en-US" sz="1600" b="1" dirty="0">
              <a:latin typeface="Courier New"/>
              <a:cs typeface="Courier New"/>
            </a:endParaRPr>
          </a:p>
          <a:p>
            <a:r>
              <a:rPr lang="en-US" sz="1600" b="1" dirty="0">
                <a:latin typeface="Courier New"/>
                <a:cs typeface="Courier New"/>
              </a:rPr>
              <a:t>		</a:t>
            </a:r>
            <a:r>
              <a:rPr lang="en-IE" sz="1600" b="1" dirty="0">
                <a:latin typeface="Courier New"/>
                <a:cs typeface="Courier New"/>
              </a:rPr>
              <a:t>Node nw = new Node(x);</a:t>
            </a:r>
            <a:endParaRPr lang="en-US" sz="1600" b="1" dirty="0">
              <a:latin typeface="Courier New"/>
              <a:cs typeface="Courier New"/>
            </a:endParaRPr>
          </a:p>
          <a:p>
            <a:r>
              <a:rPr lang="en-US" sz="1600" b="1" dirty="0">
                <a:latin typeface="Courier New"/>
                <a:cs typeface="Courier New"/>
              </a:rPr>
              <a:t>		</a:t>
            </a:r>
            <a:r>
              <a:rPr lang="en-IE" sz="1600" b="1" dirty="0">
                <a:latin typeface="Courier New"/>
                <a:cs typeface="Courier New"/>
              </a:rPr>
              <a:t>if(head == null){</a:t>
            </a:r>
            <a:endParaRPr lang="en-US" sz="1600" b="1" dirty="0">
              <a:latin typeface="Courier New"/>
              <a:cs typeface="Courier New"/>
            </a:endParaRPr>
          </a:p>
          <a:p>
            <a:r>
              <a:rPr lang="en-IE" sz="1600" b="1" dirty="0">
                <a:latin typeface="Courier New"/>
                <a:cs typeface="Courier New"/>
              </a:rPr>
              <a:t>			head = nw; </a:t>
            </a:r>
          </a:p>
          <a:p>
            <a:r>
              <a:rPr lang="en-IE" sz="1600" b="1" dirty="0">
                <a:latin typeface="Courier New"/>
                <a:cs typeface="Courier New"/>
              </a:rPr>
              <a:t>			tail = nw;</a:t>
            </a:r>
            <a:endParaRPr lang="en-US" sz="1600" b="1" dirty="0">
              <a:latin typeface="Courier New"/>
              <a:cs typeface="Courier New"/>
            </a:endParaRPr>
          </a:p>
          <a:p>
            <a:r>
              <a:rPr lang="en-US" sz="1600" b="1" dirty="0">
                <a:latin typeface="Courier New"/>
                <a:cs typeface="Courier New"/>
              </a:rPr>
              <a:t>		</a:t>
            </a:r>
            <a:r>
              <a:rPr lang="en-IE" sz="1600" b="1" dirty="0">
                <a:latin typeface="Courier New"/>
                <a:cs typeface="Courier New"/>
              </a:rPr>
              <a:t>}</a:t>
            </a:r>
            <a:endParaRPr lang="en-US" sz="1600" b="1" dirty="0">
              <a:latin typeface="Courier New"/>
              <a:cs typeface="Courier New"/>
            </a:endParaRPr>
          </a:p>
          <a:p>
            <a:r>
              <a:rPr lang="en-US" sz="1600" b="1" dirty="0">
                <a:latin typeface="Courier New"/>
                <a:cs typeface="Courier New"/>
              </a:rPr>
              <a:t>		</a:t>
            </a:r>
            <a:r>
              <a:rPr lang="en-IE" sz="1600" b="1" dirty="0">
                <a:latin typeface="Courier New"/>
                <a:cs typeface="Courier New"/>
              </a:rPr>
              <a:t>else{</a:t>
            </a:r>
            <a:endParaRPr lang="en-US" sz="1600" b="1" dirty="0">
              <a:latin typeface="Courier New"/>
              <a:cs typeface="Courier New"/>
            </a:endParaRPr>
          </a:p>
          <a:p>
            <a:r>
              <a:rPr lang="en-US" sz="1600" b="1" dirty="0">
                <a:latin typeface="Courier New"/>
                <a:cs typeface="Courier New"/>
              </a:rPr>
              <a:t>			</a:t>
            </a:r>
            <a:r>
              <a:rPr lang="en-IE" sz="1600" b="1" dirty="0">
                <a:latin typeface="Courier New"/>
                <a:cs typeface="Courier New"/>
              </a:rPr>
              <a:t>tail.setNext(nw);</a:t>
            </a:r>
            <a:endParaRPr lang="en-US" sz="1600" b="1" dirty="0">
              <a:latin typeface="Courier New"/>
              <a:cs typeface="Courier New"/>
            </a:endParaRPr>
          </a:p>
          <a:p>
            <a:r>
              <a:rPr lang="en-US" sz="1600" b="1" dirty="0">
                <a:latin typeface="Courier New"/>
                <a:cs typeface="Courier New"/>
              </a:rPr>
              <a:t>			</a:t>
            </a:r>
            <a:r>
              <a:rPr lang="en-IE" sz="1600" b="1" dirty="0">
                <a:latin typeface="Courier New"/>
                <a:cs typeface="Courier New"/>
              </a:rPr>
              <a:t>tail = nw;</a:t>
            </a:r>
            <a:endParaRPr lang="en-US" sz="1600" b="1" dirty="0">
              <a:latin typeface="Courier New"/>
              <a:cs typeface="Courier New"/>
            </a:endParaRPr>
          </a:p>
          <a:p>
            <a:r>
              <a:rPr lang="en-US" sz="1600" b="1" dirty="0">
                <a:latin typeface="Courier New"/>
                <a:cs typeface="Courier New"/>
              </a:rPr>
              <a:t>		</a:t>
            </a:r>
            <a:r>
              <a:rPr lang="en-IE" sz="1600" b="1" dirty="0">
                <a:latin typeface="Courier New"/>
                <a:cs typeface="Courier New"/>
              </a:rPr>
              <a:t>}</a:t>
            </a:r>
            <a:endParaRPr lang="en-US" sz="1600" b="1" dirty="0">
              <a:latin typeface="Courier New"/>
              <a:cs typeface="Courier New"/>
            </a:endParaRPr>
          </a:p>
          <a:p>
            <a:r>
              <a:rPr lang="en-IE" sz="1600" b="1" dirty="0">
                <a:latin typeface="Courier New"/>
                <a:cs typeface="Courier New"/>
              </a:rPr>
              <a:t>	}</a:t>
            </a:r>
            <a:endParaRPr lang="en-US" sz="1600" b="1" dirty="0">
              <a:latin typeface="Courier New"/>
              <a:cs typeface="Courier New"/>
            </a:endParaRPr>
          </a:p>
        </p:txBody>
      </p:sp>
    </p:spTree>
    <p:extLst>
      <p:ext uri="{BB962C8B-B14F-4D97-AF65-F5344CB8AC3E}">
        <p14:creationId xmlns:p14="http://schemas.microsoft.com/office/powerpoint/2010/main" val="40904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Linked Lists</a:t>
            </a:r>
          </a:p>
        </p:txBody>
      </p:sp>
      <p:sp>
        <p:nvSpPr>
          <p:cNvPr id="3" name="Content Placeholder 2"/>
          <p:cNvSpPr>
            <a:spLocks noGrp="1"/>
          </p:cNvSpPr>
          <p:nvPr>
            <p:ph idx="1"/>
          </p:nvPr>
        </p:nvSpPr>
        <p:spPr/>
        <p:txBody>
          <a:bodyPr>
            <a:normAutofit/>
          </a:bodyPr>
          <a:lstStyle/>
          <a:p>
            <a:r>
              <a:rPr lang="en-US" dirty="0"/>
              <a:t>Doubly Linked Lists.</a:t>
            </a:r>
          </a:p>
          <a:p>
            <a:r>
              <a:rPr lang="en-US" dirty="0"/>
              <a:t>Nodes contain addresses of  predecessor and successor.</a:t>
            </a:r>
          </a:p>
          <a:p>
            <a:r>
              <a:rPr lang="en-US" dirty="0"/>
              <a:t>Facilitates processing in both directions.</a:t>
            </a:r>
          </a:p>
          <a:p>
            <a:endParaRPr lang="en-US" dirty="0"/>
          </a:p>
          <a:p>
            <a:endParaRPr lang="en-US" dirty="0"/>
          </a:p>
          <a:p>
            <a:r>
              <a:rPr lang="en-US" dirty="0"/>
              <a:t>Use the next and previous attributes to store addresses of predecessor and successor nodes.</a:t>
            </a:r>
          </a:p>
          <a:p>
            <a:r>
              <a:rPr lang="en-US" dirty="0"/>
              <a:t>The first element has no predecessor and the last no successor, they are denoted by the constant </a:t>
            </a:r>
            <a:r>
              <a:rPr lang="en-US" b="1" dirty="0"/>
              <a:t>null</a:t>
            </a:r>
            <a:r>
              <a:rPr lang="en-US" dirty="0"/>
              <a:t>.</a:t>
            </a:r>
          </a:p>
          <a:p>
            <a:r>
              <a:rPr lang="en-US" dirty="0"/>
              <a:t>The book provides more detail and the code.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30</a:t>
            </a:fld>
            <a:endParaRPr lang="en-US"/>
          </a:p>
        </p:txBody>
      </p:sp>
      <p:pic>
        <p:nvPicPr>
          <p:cNvPr id="6" name="Picture 5"/>
          <p:cNvPicPr>
            <a:picLocks noChangeAspect="1"/>
          </p:cNvPicPr>
          <p:nvPr/>
        </p:nvPicPr>
        <p:blipFill>
          <a:blip r:embed="rId2"/>
          <a:stretch>
            <a:fillRect/>
          </a:stretch>
        </p:blipFill>
        <p:spPr>
          <a:xfrm>
            <a:off x="938790" y="3066796"/>
            <a:ext cx="3498739" cy="771968"/>
          </a:xfrm>
          <a:prstGeom prst="rect">
            <a:avLst/>
          </a:prstGeom>
        </p:spPr>
      </p:pic>
    </p:spTree>
    <p:extLst>
      <p:ext uri="{BB962C8B-B14F-4D97-AF65-F5344CB8AC3E}">
        <p14:creationId xmlns:p14="http://schemas.microsoft.com/office/powerpoint/2010/main" val="72128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Linked Lists VS Arrays</a:t>
            </a:r>
          </a:p>
        </p:txBody>
      </p:sp>
      <p:sp>
        <p:nvSpPr>
          <p:cNvPr id="3" name="Content Placeholder 2"/>
          <p:cNvSpPr>
            <a:spLocks noGrp="1"/>
          </p:cNvSpPr>
          <p:nvPr>
            <p:ph idx="1"/>
          </p:nvPr>
        </p:nvSpPr>
        <p:spPr/>
        <p:txBody>
          <a:bodyPr/>
          <a:lstStyle/>
          <a:p>
            <a:r>
              <a:rPr lang="en-US" dirty="0"/>
              <a:t>Data in linked lists not stored contiguously in memory. Hence, can insert and delete without re-organizing data.</a:t>
            </a:r>
          </a:p>
          <a:p>
            <a:r>
              <a:rPr lang="en-US" dirty="0"/>
              <a:t>Cost of insertion and deletion is O(1).</a:t>
            </a:r>
          </a:p>
          <a:p>
            <a:r>
              <a:rPr lang="en-US" dirty="0"/>
              <a:t>Searching always O(N).</a:t>
            </a:r>
          </a:p>
          <a:p>
            <a:r>
              <a:rPr lang="en-US" dirty="0"/>
              <a:t>Easy to keep list sorted.</a:t>
            </a:r>
          </a:p>
          <a:p>
            <a:r>
              <a:rPr lang="en-US" dirty="0"/>
              <a:t>Do not allow indexing.</a:t>
            </a:r>
          </a:p>
          <a:p>
            <a:r>
              <a:rPr lang="en-US" dirty="0"/>
              <a:t>Can be used to design different data structures on demand to meet needs of specific problems.</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31</a:t>
            </a:fld>
            <a:endParaRPr lang="en-US"/>
          </a:p>
        </p:txBody>
      </p:sp>
    </p:spTree>
    <p:extLst>
      <p:ext uri="{BB962C8B-B14F-4D97-AF65-F5344CB8AC3E}">
        <p14:creationId xmlns:p14="http://schemas.microsoft.com/office/powerpoint/2010/main" val="12468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a:t>
            </a:r>
          </a:p>
        </p:txBody>
      </p:sp>
      <p:sp>
        <p:nvSpPr>
          <p:cNvPr id="3" name="Content Placeholder 2"/>
          <p:cNvSpPr>
            <a:spLocks noGrp="1"/>
          </p:cNvSpPr>
          <p:nvPr>
            <p:ph idx="1"/>
          </p:nvPr>
        </p:nvSpPr>
        <p:spPr>
          <a:xfrm>
            <a:off x="457200" y="1600200"/>
            <a:ext cx="8229600" cy="4756150"/>
          </a:xfrm>
        </p:spPr>
        <p:txBody>
          <a:bodyPr>
            <a:normAutofit/>
          </a:bodyPr>
          <a:lstStyle/>
          <a:p>
            <a:r>
              <a:rPr lang="en-US" dirty="0"/>
              <a:t>List Interface:</a:t>
            </a:r>
          </a:p>
          <a:p>
            <a:endParaRPr lang="en-US" dirty="0"/>
          </a:p>
          <a:p>
            <a:endParaRPr lang="en-US" dirty="0"/>
          </a:p>
          <a:p>
            <a:endParaRPr lang="en-US" dirty="0"/>
          </a:p>
          <a:p>
            <a:endParaRPr lang="en-US" dirty="0"/>
          </a:p>
          <a:p>
            <a:endParaRPr lang="en-US" dirty="0"/>
          </a:p>
          <a:p>
            <a:endParaRPr lang="en-US" dirty="0"/>
          </a:p>
          <a:p>
            <a:r>
              <a:rPr lang="en-US" dirty="0"/>
              <a:t>The list interface can be implemented in different ways:</a:t>
            </a:r>
          </a:p>
          <a:p>
            <a:pPr lvl="1"/>
            <a:r>
              <a:rPr lang="en-US" dirty="0"/>
              <a:t>As an array</a:t>
            </a:r>
          </a:p>
          <a:p>
            <a:pPr lvl="1"/>
            <a:r>
              <a:rPr lang="en-US" dirty="0"/>
              <a:t>As a linked list</a:t>
            </a:r>
          </a:p>
          <a:p>
            <a:pPr lvl="1"/>
            <a:r>
              <a:rPr lang="en-US" dirty="0"/>
              <a:t>As a doubly linked list</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3</a:t>
            </a:fld>
            <a:endParaRPr lang="en-US"/>
          </a:p>
        </p:txBody>
      </p:sp>
      <p:sp>
        <p:nvSpPr>
          <p:cNvPr id="6" name="Rectangle 5"/>
          <p:cNvSpPr/>
          <p:nvPr/>
        </p:nvSpPr>
        <p:spPr>
          <a:xfrm>
            <a:off x="836203" y="2104970"/>
            <a:ext cx="7569860" cy="2585323"/>
          </a:xfrm>
          <a:prstGeom prst="rect">
            <a:avLst/>
          </a:prstGeom>
        </p:spPr>
        <p:txBody>
          <a:bodyPr wrap="square">
            <a:spAutoFit/>
          </a:bodyPr>
          <a:lstStyle/>
          <a:p>
            <a:r>
              <a:rPr lang="en-IE" b="1" dirty="0">
                <a:latin typeface="Courier New"/>
                <a:cs typeface="Courier New"/>
              </a:rPr>
              <a:t>interface List{</a:t>
            </a:r>
            <a:endParaRPr lang="en-US" b="1" dirty="0">
              <a:latin typeface="Courier New"/>
              <a:cs typeface="Courier New"/>
            </a:endParaRPr>
          </a:p>
          <a:p>
            <a:r>
              <a:rPr lang="en-IE" b="1" dirty="0">
                <a:latin typeface="Courier New"/>
                <a:cs typeface="Courier New"/>
              </a:rPr>
              <a:t>	public int length(); </a:t>
            </a:r>
          </a:p>
          <a:p>
            <a:r>
              <a:rPr lang="en-IE" b="1" dirty="0">
                <a:latin typeface="Courier New"/>
                <a:cs typeface="Courier New"/>
              </a:rPr>
              <a:t>	public void add(int x); </a:t>
            </a:r>
            <a:endParaRPr lang="en-US" b="1" dirty="0">
              <a:latin typeface="Courier New"/>
              <a:cs typeface="Courier New"/>
            </a:endParaRPr>
          </a:p>
          <a:p>
            <a:r>
              <a:rPr lang="en-IE" b="1" dirty="0">
                <a:latin typeface="Courier New"/>
                <a:cs typeface="Courier New"/>
              </a:rPr>
              <a:t>	public int get(int ind); </a:t>
            </a:r>
            <a:endParaRPr lang="en-US" b="1" dirty="0">
              <a:latin typeface="Courier New"/>
              <a:cs typeface="Courier New"/>
            </a:endParaRPr>
          </a:p>
          <a:p>
            <a:r>
              <a:rPr lang="en-IE" b="1" dirty="0">
                <a:latin typeface="Courier New"/>
                <a:cs typeface="Courier New"/>
              </a:rPr>
              <a:t>	public void set(int ind, int x); </a:t>
            </a:r>
          </a:p>
          <a:p>
            <a:r>
              <a:rPr lang="en-IE" b="1" dirty="0">
                <a:latin typeface="Courier New"/>
                <a:cs typeface="Courier New"/>
              </a:rPr>
              <a:t>	public boolean contains(int x); </a:t>
            </a:r>
          </a:p>
          <a:p>
            <a:r>
              <a:rPr lang="en-IE" b="1" dirty="0">
                <a:latin typeface="Courier New"/>
                <a:cs typeface="Courier New"/>
              </a:rPr>
              <a:t>	public boolean remove(int x); </a:t>
            </a:r>
          </a:p>
          <a:p>
            <a:r>
              <a:rPr lang="en-IE" b="1" dirty="0">
                <a:latin typeface="Courier New"/>
                <a:cs typeface="Courier New"/>
              </a:rPr>
              <a:t>	public String toString(); </a:t>
            </a:r>
          </a:p>
          <a:p>
            <a:r>
              <a:rPr lang="en-IE" b="1" dirty="0">
                <a:latin typeface="Courier New"/>
                <a:cs typeface="Courier New"/>
              </a:rPr>
              <a:t>}</a:t>
            </a:r>
            <a:endParaRPr lang="en-US" b="1" dirty="0">
              <a:latin typeface="Courier New"/>
              <a:cs typeface="Courier New"/>
            </a:endParaRPr>
          </a:p>
        </p:txBody>
      </p:sp>
    </p:spTree>
    <p:extLst>
      <p:ext uri="{BB962C8B-B14F-4D97-AF65-F5344CB8AC3E}">
        <p14:creationId xmlns:p14="http://schemas.microsoft.com/office/powerpoint/2010/main" val="320443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Array</a:t>
            </a:r>
          </a:p>
        </p:txBody>
      </p:sp>
      <p:sp>
        <p:nvSpPr>
          <p:cNvPr id="3" name="Content Placeholder 2"/>
          <p:cNvSpPr>
            <a:spLocks noGrp="1"/>
          </p:cNvSpPr>
          <p:nvPr>
            <p:ph idx="1"/>
          </p:nvPr>
        </p:nvSpPr>
        <p:spPr/>
        <p:txBody>
          <a:bodyPr/>
          <a:lstStyle/>
          <a:p>
            <a:r>
              <a:rPr lang="en-US" dirty="0"/>
              <a:t>The class IntArray implements the List interface: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4</a:t>
            </a:fld>
            <a:endParaRPr lang="en-US"/>
          </a:p>
        </p:txBody>
      </p:sp>
      <p:sp>
        <p:nvSpPr>
          <p:cNvPr id="6" name="Rectangle 5"/>
          <p:cNvSpPr/>
          <p:nvPr/>
        </p:nvSpPr>
        <p:spPr>
          <a:xfrm>
            <a:off x="836203" y="2104970"/>
            <a:ext cx="4709568" cy="3970318"/>
          </a:xfrm>
          <a:prstGeom prst="rect">
            <a:avLst/>
          </a:prstGeom>
        </p:spPr>
        <p:txBody>
          <a:bodyPr wrap="none">
            <a:spAutoFit/>
          </a:bodyPr>
          <a:lstStyle/>
          <a:p>
            <a:r>
              <a:rPr lang="en-IE" b="1" dirty="0">
                <a:latin typeface="Courier New"/>
                <a:cs typeface="Courier New"/>
              </a:rPr>
              <a:t>class IntArray implements List{</a:t>
            </a:r>
            <a:endParaRPr lang="en-US" b="1" dirty="0">
              <a:latin typeface="Courier New"/>
              <a:cs typeface="Courier New"/>
            </a:endParaRPr>
          </a:p>
          <a:p>
            <a:r>
              <a:rPr lang="en-IE" b="1" dirty="0">
                <a:latin typeface="Courier New"/>
                <a:cs typeface="Courier New"/>
              </a:rPr>
              <a:t>	</a:t>
            </a:r>
          </a:p>
          <a:p>
            <a:r>
              <a:rPr lang="en-IE" b="1" dirty="0">
                <a:latin typeface="Courier New"/>
                <a:cs typeface="Courier New"/>
              </a:rPr>
              <a:t>	private int data[];</a:t>
            </a:r>
            <a:endParaRPr lang="en-US" b="1" dirty="0">
              <a:latin typeface="Courier New"/>
              <a:cs typeface="Courier New"/>
            </a:endParaRPr>
          </a:p>
          <a:p>
            <a:r>
              <a:rPr lang="en-IE" b="1" dirty="0">
                <a:latin typeface="Courier New"/>
                <a:cs typeface="Courier New"/>
              </a:rPr>
              <a:t>	private int size;</a:t>
            </a:r>
            <a:endParaRPr lang="en-US" b="1" dirty="0">
              <a:latin typeface="Courier New"/>
              <a:cs typeface="Courier New"/>
            </a:endParaRPr>
          </a:p>
          <a:p>
            <a:r>
              <a:rPr lang="en-IE" b="1" dirty="0">
                <a:latin typeface="Courier New"/>
                <a:cs typeface="Courier New"/>
              </a:rPr>
              <a:t>	private int increment = 20;</a:t>
            </a:r>
            <a:endParaRPr lang="en-US" b="1" dirty="0">
              <a:latin typeface="Courier New"/>
              <a:cs typeface="Courier New"/>
            </a:endParaRPr>
          </a:p>
          <a:p>
            <a:r>
              <a:rPr lang="en-IE" b="1" dirty="0">
                <a:latin typeface="Courier New"/>
                <a:cs typeface="Courier New"/>
              </a:rPr>
              <a:t>	</a:t>
            </a:r>
          </a:p>
          <a:p>
            <a:r>
              <a:rPr lang="en-IE" b="1" dirty="0">
                <a:latin typeface="Courier New"/>
                <a:cs typeface="Courier New"/>
              </a:rPr>
              <a:t>	public IntArray(){	</a:t>
            </a:r>
            <a:endParaRPr lang="en-US" b="1" dirty="0">
              <a:latin typeface="Courier New"/>
              <a:cs typeface="Courier New"/>
            </a:endParaRPr>
          </a:p>
          <a:p>
            <a:r>
              <a:rPr lang="en-IE" b="1" dirty="0">
                <a:latin typeface="Courier New"/>
                <a:cs typeface="Courier New"/>
              </a:rPr>
              <a:t>		data = new int[increment];</a:t>
            </a:r>
            <a:endParaRPr lang="en-US" b="1" dirty="0">
              <a:latin typeface="Courier New"/>
              <a:cs typeface="Courier New"/>
            </a:endParaRPr>
          </a:p>
          <a:p>
            <a:r>
              <a:rPr lang="en-IE" b="1" dirty="0">
                <a:latin typeface="Courier New"/>
                <a:cs typeface="Courier New"/>
              </a:rPr>
              <a:t>		size = 0;</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a:p>
            <a:r>
              <a:rPr lang="en-IE" b="1" dirty="0">
                <a:latin typeface="Courier New"/>
                <a:cs typeface="Courier New"/>
              </a:rPr>
              <a:t>	public IntArray(int n){</a:t>
            </a:r>
            <a:endParaRPr lang="en-US" b="1" dirty="0">
              <a:latin typeface="Courier New"/>
              <a:cs typeface="Courier New"/>
            </a:endParaRPr>
          </a:p>
          <a:p>
            <a:r>
              <a:rPr lang="en-IE" b="1" dirty="0">
                <a:latin typeface="Courier New"/>
                <a:cs typeface="Courier New"/>
              </a:rPr>
              <a:t>		data = new int[n]; </a:t>
            </a:r>
          </a:p>
          <a:p>
            <a:r>
              <a:rPr lang="en-IE" b="1" dirty="0">
                <a:latin typeface="Courier New"/>
                <a:cs typeface="Courier New"/>
              </a:rPr>
              <a:t>		size = 0;</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p:txBody>
      </p:sp>
    </p:spTree>
    <p:extLst>
      <p:ext uri="{BB962C8B-B14F-4D97-AF65-F5344CB8AC3E}">
        <p14:creationId xmlns:p14="http://schemas.microsoft.com/office/powerpoint/2010/main" val="292615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Array</a:t>
            </a:r>
          </a:p>
        </p:txBody>
      </p:sp>
      <p:sp>
        <p:nvSpPr>
          <p:cNvPr id="3" name="Content Placeholder 2"/>
          <p:cNvSpPr>
            <a:spLocks noGrp="1"/>
          </p:cNvSpPr>
          <p:nvPr>
            <p:ph idx="1"/>
          </p:nvPr>
        </p:nvSpPr>
        <p:spPr/>
        <p:txBody>
          <a:bodyPr/>
          <a:lstStyle/>
          <a:p>
            <a:r>
              <a:rPr lang="en-US" dirty="0"/>
              <a:t>The class IntArray implements the List interface: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5</a:t>
            </a:fld>
            <a:endParaRPr lang="en-US"/>
          </a:p>
        </p:txBody>
      </p:sp>
      <p:sp>
        <p:nvSpPr>
          <p:cNvPr id="6" name="Rectangle 5"/>
          <p:cNvSpPr/>
          <p:nvPr/>
        </p:nvSpPr>
        <p:spPr>
          <a:xfrm>
            <a:off x="836203" y="2104970"/>
            <a:ext cx="4940513" cy="3970318"/>
          </a:xfrm>
          <a:prstGeom prst="rect">
            <a:avLst/>
          </a:prstGeom>
        </p:spPr>
        <p:txBody>
          <a:bodyPr wrap="none">
            <a:spAutoFit/>
          </a:bodyPr>
          <a:lstStyle/>
          <a:p>
            <a:r>
              <a:rPr lang="en-IE" b="1" dirty="0">
                <a:latin typeface="Courier New"/>
                <a:cs typeface="Courier New"/>
              </a:rPr>
              <a:t>	public int length(){</a:t>
            </a:r>
          </a:p>
          <a:p>
            <a:r>
              <a:rPr lang="en-IE" b="1" dirty="0">
                <a:latin typeface="Courier New"/>
                <a:cs typeface="Courier New"/>
              </a:rPr>
              <a:t>		return size;</a:t>
            </a:r>
          </a:p>
          <a:p>
            <a:r>
              <a:rPr lang="en-IE" b="1" dirty="0">
                <a:latin typeface="Courier New"/>
                <a:cs typeface="Courier New"/>
              </a:rPr>
              <a:t>	}</a:t>
            </a:r>
          </a:p>
          <a:p>
            <a:endParaRPr lang="en-IE" b="1" dirty="0">
              <a:latin typeface="Courier New"/>
              <a:cs typeface="Courier New"/>
            </a:endParaRPr>
          </a:p>
          <a:p>
            <a:r>
              <a:rPr lang="en-IE" b="1" dirty="0">
                <a:latin typeface="Courier New"/>
                <a:cs typeface="Courier New"/>
              </a:rPr>
              <a:t>	public boolean contains(int x){</a:t>
            </a:r>
            <a:endParaRPr lang="en-US" b="1" dirty="0">
              <a:latin typeface="Courier New"/>
              <a:cs typeface="Courier New"/>
            </a:endParaRPr>
          </a:p>
          <a:p>
            <a:r>
              <a:rPr lang="en-IE" b="1" dirty="0">
                <a:latin typeface="Courier New"/>
                <a:cs typeface="Courier New"/>
              </a:rPr>
              <a:t>		boolean found = false;</a:t>
            </a:r>
            <a:endParaRPr lang="en-US" b="1" dirty="0">
              <a:latin typeface="Courier New"/>
              <a:cs typeface="Courier New"/>
            </a:endParaRPr>
          </a:p>
          <a:p>
            <a:r>
              <a:rPr lang="en-IE" b="1" dirty="0">
                <a:latin typeface="Courier New"/>
                <a:cs typeface="Courier New"/>
              </a:rPr>
              <a:t>		int j = 0;</a:t>
            </a:r>
            <a:endParaRPr lang="en-US" b="1" dirty="0">
              <a:latin typeface="Courier New"/>
              <a:cs typeface="Courier New"/>
            </a:endParaRPr>
          </a:p>
          <a:p>
            <a:r>
              <a:rPr lang="en-IE" b="1" dirty="0">
                <a:latin typeface="Courier New"/>
                <a:cs typeface="Courier New"/>
              </a:rPr>
              <a:t>		while(j &lt; size &amp;&amp; !found){</a:t>
            </a:r>
            <a:endParaRPr lang="en-US" b="1" dirty="0">
              <a:latin typeface="Courier New"/>
              <a:cs typeface="Courier New"/>
            </a:endParaRPr>
          </a:p>
          <a:p>
            <a:r>
              <a:rPr lang="en-IE" b="1" dirty="0">
                <a:latin typeface="Courier New"/>
                <a:cs typeface="Courier New"/>
              </a:rPr>
              <a:t>		  if(data[j] == x) </a:t>
            </a:r>
          </a:p>
          <a:p>
            <a:r>
              <a:rPr lang="en-IE" b="1" dirty="0">
                <a:latin typeface="Courier New"/>
                <a:cs typeface="Courier New"/>
              </a:rPr>
              <a:t>			found = true;</a:t>
            </a:r>
            <a:endParaRPr lang="en-US" b="1" dirty="0">
              <a:latin typeface="Courier New"/>
              <a:cs typeface="Courier New"/>
            </a:endParaRPr>
          </a:p>
          <a:p>
            <a:r>
              <a:rPr lang="en-IE" b="1" dirty="0">
                <a:latin typeface="Courier New"/>
                <a:cs typeface="Courier New"/>
              </a:rPr>
              <a:t>		  else j++;</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a:p>
            <a:r>
              <a:rPr lang="en-IE" b="1" dirty="0">
                <a:latin typeface="Courier New"/>
                <a:cs typeface="Courier New"/>
              </a:rPr>
              <a:t>		return found;</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p:txBody>
      </p:sp>
    </p:spTree>
    <p:extLst>
      <p:ext uri="{BB962C8B-B14F-4D97-AF65-F5344CB8AC3E}">
        <p14:creationId xmlns:p14="http://schemas.microsoft.com/office/powerpoint/2010/main" val="254485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Array</a:t>
            </a:r>
          </a:p>
        </p:txBody>
      </p:sp>
      <p:sp>
        <p:nvSpPr>
          <p:cNvPr id="3" name="Content Placeholder 2"/>
          <p:cNvSpPr>
            <a:spLocks noGrp="1"/>
          </p:cNvSpPr>
          <p:nvPr>
            <p:ph idx="1"/>
          </p:nvPr>
        </p:nvSpPr>
        <p:spPr/>
        <p:txBody>
          <a:bodyPr/>
          <a:lstStyle/>
          <a:p>
            <a:r>
              <a:rPr lang="en-IE" dirty="0"/>
              <a:t>How can we modify size of an array?</a:t>
            </a:r>
          </a:p>
          <a:p>
            <a:pPr lvl="1"/>
            <a:r>
              <a:rPr lang="en-IE" dirty="0"/>
              <a:t>Create new array of required size.</a:t>
            </a:r>
          </a:p>
          <a:p>
            <a:pPr lvl="1"/>
            <a:r>
              <a:rPr lang="en-IE" dirty="0"/>
              <a:t>Copy original data to new array.</a:t>
            </a:r>
          </a:p>
          <a:p>
            <a:pPr lvl="1"/>
            <a:r>
              <a:rPr lang="en-IE" dirty="0"/>
              <a:t>Change reference of data array to new block.</a:t>
            </a:r>
          </a:p>
          <a:p>
            <a:endParaRPr lang="en-US" dirty="0"/>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6</a:t>
            </a:fld>
            <a:endParaRPr lang="en-US"/>
          </a:p>
        </p:txBody>
      </p:sp>
    </p:spTree>
    <p:extLst>
      <p:ext uri="{BB962C8B-B14F-4D97-AF65-F5344CB8AC3E}">
        <p14:creationId xmlns:p14="http://schemas.microsoft.com/office/powerpoint/2010/main" val="91131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Array</a:t>
            </a:r>
          </a:p>
        </p:txBody>
      </p:sp>
      <p:sp>
        <p:nvSpPr>
          <p:cNvPr id="3" name="Content Placeholder 2"/>
          <p:cNvSpPr>
            <a:spLocks noGrp="1"/>
          </p:cNvSpPr>
          <p:nvPr>
            <p:ph idx="1"/>
          </p:nvPr>
        </p:nvSpPr>
        <p:spPr/>
        <p:txBody>
          <a:bodyPr/>
          <a:lstStyle/>
          <a:p>
            <a:r>
              <a:rPr lang="en-US" dirty="0"/>
              <a:t>The class IntArray implements the List interface: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7</a:t>
            </a:fld>
            <a:endParaRPr lang="en-US"/>
          </a:p>
        </p:txBody>
      </p:sp>
      <p:sp>
        <p:nvSpPr>
          <p:cNvPr id="6" name="Rectangle 5"/>
          <p:cNvSpPr/>
          <p:nvPr/>
        </p:nvSpPr>
        <p:spPr>
          <a:xfrm>
            <a:off x="836203" y="2104970"/>
            <a:ext cx="7526106" cy="4247317"/>
          </a:xfrm>
          <a:prstGeom prst="rect">
            <a:avLst/>
          </a:prstGeom>
        </p:spPr>
        <p:txBody>
          <a:bodyPr wrap="none">
            <a:spAutoFit/>
          </a:bodyPr>
          <a:lstStyle/>
          <a:p>
            <a:r>
              <a:rPr lang="en-IE" b="1" dirty="0">
                <a:latin typeface="Courier New"/>
                <a:cs typeface="Courier New"/>
              </a:rPr>
              <a:t>	public void add(int x){</a:t>
            </a:r>
            <a:endParaRPr lang="en-US" b="1" dirty="0">
              <a:latin typeface="Courier New"/>
              <a:cs typeface="Courier New"/>
            </a:endParaRPr>
          </a:p>
          <a:p>
            <a:r>
              <a:rPr lang="en-IE" b="1" dirty="0">
                <a:latin typeface="Courier New"/>
                <a:cs typeface="Courier New"/>
              </a:rPr>
              <a:t>		if(size &lt; data.length){</a:t>
            </a:r>
            <a:endParaRPr lang="en-US" b="1" dirty="0">
              <a:latin typeface="Courier New"/>
              <a:cs typeface="Courier New"/>
            </a:endParaRPr>
          </a:p>
          <a:p>
            <a:r>
              <a:rPr lang="en-IE" b="1" dirty="0">
                <a:latin typeface="Courier New"/>
                <a:cs typeface="Courier New"/>
              </a:rPr>
              <a:t>			data[size] = x; </a:t>
            </a:r>
          </a:p>
          <a:p>
            <a:r>
              <a:rPr lang="en-IE" b="1" dirty="0">
                <a:latin typeface="Courier New"/>
                <a:cs typeface="Courier New"/>
              </a:rPr>
              <a:t>			size++;</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a:p>
            <a:r>
              <a:rPr lang="en-IE" b="1" dirty="0">
                <a:latin typeface="Courier New"/>
                <a:cs typeface="Courier New"/>
              </a:rPr>
              <a:t>		else{ </a:t>
            </a:r>
            <a:r>
              <a:rPr lang="en-IE" dirty="0">
                <a:latin typeface="Courier New"/>
                <a:cs typeface="Courier New"/>
              </a:rPr>
              <a:t>//increase size of array</a:t>
            </a:r>
            <a:endParaRPr lang="en-US" dirty="0">
              <a:latin typeface="Courier New"/>
              <a:cs typeface="Courier New"/>
            </a:endParaRPr>
          </a:p>
          <a:p>
            <a:r>
              <a:rPr lang="en-IE" b="1" dirty="0">
                <a:solidFill>
                  <a:schemeClr val="accent1">
                    <a:lumMod val="75000"/>
                  </a:schemeClr>
                </a:solidFill>
                <a:latin typeface="Courier New"/>
                <a:cs typeface="Courier New"/>
              </a:rPr>
              <a:t>			int f[] = new int[data.length + increment];</a:t>
            </a:r>
            <a:endParaRPr lang="en-US" b="1" dirty="0">
              <a:solidFill>
                <a:schemeClr val="accent1">
                  <a:lumMod val="75000"/>
                </a:schemeClr>
              </a:solidFill>
              <a:latin typeface="Courier New"/>
              <a:cs typeface="Courier New"/>
            </a:endParaRPr>
          </a:p>
          <a:p>
            <a:r>
              <a:rPr lang="en-IE" b="1" dirty="0">
                <a:solidFill>
                  <a:schemeClr val="accent1">
                    <a:lumMod val="75000"/>
                  </a:schemeClr>
                </a:solidFill>
                <a:latin typeface="Courier New"/>
                <a:cs typeface="Courier New"/>
              </a:rPr>
              <a:t>			for(int j = 0; j &lt; data.length; j++)</a:t>
            </a:r>
          </a:p>
          <a:p>
            <a:r>
              <a:rPr lang="en-IE" b="1" dirty="0">
                <a:solidFill>
                  <a:schemeClr val="accent1">
                    <a:lumMod val="75000"/>
                  </a:schemeClr>
                </a:solidFill>
                <a:latin typeface="Courier New"/>
                <a:cs typeface="Courier New"/>
              </a:rPr>
              <a:t>				f[j] = data[j];</a:t>
            </a:r>
            <a:endParaRPr lang="en-US" b="1" dirty="0">
              <a:solidFill>
                <a:schemeClr val="accent1">
                  <a:lumMod val="75000"/>
                </a:schemeClr>
              </a:solidFill>
              <a:latin typeface="Courier New"/>
              <a:cs typeface="Courier New"/>
            </a:endParaRPr>
          </a:p>
          <a:p>
            <a:r>
              <a:rPr lang="en-IE" b="1" dirty="0">
                <a:latin typeface="Courier New"/>
                <a:cs typeface="Courier New"/>
              </a:rPr>
              <a:t>			</a:t>
            </a:r>
          </a:p>
          <a:p>
            <a:r>
              <a:rPr lang="en-IE" b="1" dirty="0">
                <a:latin typeface="Courier New"/>
                <a:cs typeface="Courier New"/>
              </a:rPr>
              <a:t>			f[size] = x;</a:t>
            </a:r>
            <a:endParaRPr lang="en-US" b="1" dirty="0">
              <a:latin typeface="Courier New"/>
              <a:cs typeface="Courier New"/>
            </a:endParaRPr>
          </a:p>
          <a:p>
            <a:r>
              <a:rPr lang="en-IE" b="1" dirty="0">
                <a:latin typeface="Courier New"/>
                <a:cs typeface="Courier New"/>
              </a:rPr>
              <a:t>			data = f; </a:t>
            </a:r>
          </a:p>
          <a:p>
            <a:r>
              <a:rPr lang="en-IE" b="1" dirty="0">
                <a:latin typeface="Courier New"/>
                <a:cs typeface="Courier New"/>
              </a:rPr>
              <a:t>			size++;</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a:p>
            <a:r>
              <a:rPr lang="en-IE" b="1" dirty="0">
                <a:latin typeface="Courier New"/>
                <a:cs typeface="Courier New"/>
              </a:rPr>
              <a:t>	}</a:t>
            </a:r>
            <a:endParaRPr lang="en-US" b="1" dirty="0">
              <a:latin typeface="Courier New"/>
              <a:cs typeface="Courier New"/>
            </a:endParaRPr>
          </a:p>
        </p:txBody>
      </p:sp>
    </p:spTree>
    <p:extLst>
      <p:ext uri="{BB962C8B-B14F-4D97-AF65-F5344CB8AC3E}">
        <p14:creationId xmlns:p14="http://schemas.microsoft.com/office/powerpoint/2010/main" val="20953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Structures – Dynamic Array</a:t>
            </a:r>
          </a:p>
        </p:txBody>
      </p:sp>
      <p:sp>
        <p:nvSpPr>
          <p:cNvPr id="3" name="Content Placeholder 2"/>
          <p:cNvSpPr>
            <a:spLocks noGrp="1"/>
          </p:cNvSpPr>
          <p:nvPr>
            <p:ph idx="1"/>
          </p:nvPr>
        </p:nvSpPr>
        <p:spPr/>
        <p:txBody>
          <a:bodyPr/>
          <a:lstStyle/>
          <a:p>
            <a:r>
              <a:rPr lang="en-US" dirty="0"/>
              <a:t>The class IntArray implements the List interface:</a:t>
            </a: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0C3B11F-BB69-5D4A-B4A6-002443704CE6}" type="slidenum">
              <a:rPr lang="en-US" smtClean="0"/>
              <a:t>8</a:t>
            </a:fld>
            <a:endParaRPr lang="en-US"/>
          </a:p>
        </p:txBody>
      </p:sp>
      <p:sp>
        <p:nvSpPr>
          <p:cNvPr id="6" name="Rectangle 5"/>
          <p:cNvSpPr/>
          <p:nvPr/>
        </p:nvSpPr>
        <p:spPr>
          <a:xfrm>
            <a:off x="836203" y="2104970"/>
            <a:ext cx="5263581" cy="4278094"/>
          </a:xfrm>
          <a:prstGeom prst="rect">
            <a:avLst/>
          </a:prstGeom>
        </p:spPr>
        <p:txBody>
          <a:bodyPr wrap="none">
            <a:spAutoFit/>
          </a:bodyPr>
          <a:lstStyle/>
          <a:p>
            <a:r>
              <a:rPr lang="en-IE" sz="1600" b="1" dirty="0">
                <a:latin typeface="Courier New"/>
                <a:cs typeface="Courier New"/>
              </a:rPr>
              <a:t>	public boolean remove(int x){ </a:t>
            </a:r>
          </a:p>
          <a:p>
            <a:r>
              <a:rPr lang="en-IE" sz="1600" dirty="0">
                <a:latin typeface="Courier New"/>
                <a:cs typeface="Courier New"/>
              </a:rPr>
              <a:t>		//remove leftmost occurrence only</a:t>
            </a:r>
            <a:endParaRPr lang="en-US" sz="1600" dirty="0">
              <a:latin typeface="Courier New"/>
              <a:cs typeface="Courier New"/>
            </a:endParaRPr>
          </a:p>
          <a:p>
            <a:r>
              <a:rPr lang="en-IE" sz="1600" b="1" dirty="0">
                <a:latin typeface="Courier New"/>
                <a:cs typeface="Courier New"/>
              </a:rPr>
              <a:t>		boolean found = false;</a:t>
            </a:r>
          </a:p>
          <a:p>
            <a:r>
              <a:rPr lang="en-IE" sz="1600" b="1" dirty="0">
                <a:latin typeface="Courier New"/>
                <a:cs typeface="Courier New"/>
              </a:rPr>
              <a:t>		int j = 0;</a:t>
            </a:r>
            <a:endParaRPr lang="en-US" sz="1600" b="1" dirty="0">
              <a:latin typeface="Courier New"/>
              <a:cs typeface="Courier New"/>
            </a:endParaRPr>
          </a:p>
          <a:p>
            <a:r>
              <a:rPr lang="en-IE" sz="1600" b="1" dirty="0">
                <a:latin typeface="Courier New"/>
                <a:cs typeface="Courier New"/>
              </a:rPr>
              <a:t>		while(j &lt; size &amp;&amp; !found){</a:t>
            </a:r>
            <a:endParaRPr lang="en-US" sz="1600" b="1" dirty="0">
              <a:latin typeface="Courier New"/>
              <a:cs typeface="Courier New"/>
            </a:endParaRPr>
          </a:p>
          <a:p>
            <a:r>
              <a:rPr lang="en-IE" sz="1600" b="1" dirty="0">
                <a:latin typeface="Courier New"/>
                <a:cs typeface="Courier New"/>
              </a:rPr>
              <a:t>			if(data[j] == x) found = true;</a:t>
            </a:r>
            <a:endParaRPr lang="en-US" sz="1600" b="1" dirty="0">
              <a:latin typeface="Courier New"/>
              <a:cs typeface="Courier New"/>
            </a:endParaRPr>
          </a:p>
          <a:p>
            <a:r>
              <a:rPr lang="en-IE" sz="1600" b="1" dirty="0">
                <a:latin typeface="Courier New"/>
                <a:cs typeface="Courier New"/>
              </a:rPr>
              <a:t>			else j++;</a:t>
            </a:r>
            <a:endParaRPr lang="en-US" sz="1600" b="1" dirty="0">
              <a:latin typeface="Courier New"/>
              <a:cs typeface="Courier New"/>
            </a:endParaRPr>
          </a:p>
          <a:p>
            <a:r>
              <a:rPr lang="en-IE" sz="1600" b="1" dirty="0">
                <a:latin typeface="Courier New"/>
                <a:cs typeface="Courier New"/>
              </a:rPr>
              <a:t>		}</a:t>
            </a:r>
            <a:endParaRPr lang="en-US" sz="1600" b="1" dirty="0">
              <a:latin typeface="Courier New"/>
              <a:cs typeface="Courier New"/>
            </a:endParaRPr>
          </a:p>
          <a:p>
            <a:r>
              <a:rPr lang="en-IE" sz="1600" b="1" dirty="0">
                <a:latin typeface="Courier New"/>
                <a:cs typeface="Courier New"/>
              </a:rPr>
              <a:t>		if(found){</a:t>
            </a:r>
            <a:endParaRPr lang="en-US" sz="1600" b="1" dirty="0">
              <a:latin typeface="Courier New"/>
              <a:cs typeface="Courier New"/>
            </a:endParaRPr>
          </a:p>
          <a:p>
            <a:r>
              <a:rPr lang="en-IE" sz="1600" b="1" dirty="0">
                <a:solidFill>
                  <a:srgbClr val="376092"/>
                </a:solidFill>
                <a:latin typeface="Courier New"/>
                <a:cs typeface="Courier New"/>
              </a:rPr>
              <a:t>			while(j &lt; size){ </a:t>
            </a:r>
          </a:p>
          <a:p>
            <a:r>
              <a:rPr lang="en-IE" sz="1600" b="1" dirty="0">
                <a:solidFill>
                  <a:srgbClr val="376092"/>
                </a:solidFill>
                <a:latin typeface="Courier New"/>
                <a:cs typeface="Courier New"/>
              </a:rPr>
              <a:t>				data[j] = data[j+1]; j++;}</a:t>
            </a:r>
            <a:endParaRPr lang="en-US" sz="1600" b="1" dirty="0">
              <a:solidFill>
                <a:srgbClr val="376092"/>
              </a:solidFill>
              <a:latin typeface="Courier New"/>
              <a:cs typeface="Courier New"/>
            </a:endParaRPr>
          </a:p>
          <a:p>
            <a:r>
              <a:rPr lang="en-IE" sz="1600" b="1" dirty="0">
                <a:solidFill>
                  <a:srgbClr val="376092"/>
                </a:solidFill>
                <a:latin typeface="Courier New"/>
                <a:cs typeface="Courier New"/>
              </a:rPr>
              <a:t>			size--;</a:t>
            </a:r>
            <a:endParaRPr lang="en-US" sz="1600" b="1" dirty="0">
              <a:solidFill>
                <a:srgbClr val="376092"/>
              </a:solidFill>
              <a:latin typeface="Courier New"/>
              <a:cs typeface="Courier New"/>
            </a:endParaRPr>
          </a:p>
          <a:p>
            <a:r>
              <a:rPr lang="en-IE" sz="1600" b="1" dirty="0">
                <a:latin typeface="Courier New"/>
                <a:cs typeface="Courier New"/>
              </a:rPr>
              <a:t>			return true;</a:t>
            </a:r>
            <a:endParaRPr lang="en-US" sz="1600" b="1" dirty="0">
              <a:latin typeface="Courier New"/>
              <a:cs typeface="Courier New"/>
            </a:endParaRPr>
          </a:p>
          <a:p>
            <a:r>
              <a:rPr lang="en-IE" sz="1600" b="1" dirty="0">
                <a:latin typeface="Courier New"/>
                <a:cs typeface="Courier New"/>
              </a:rPr>
              <a:t>		}</a:t>
            </a:r>
            <a:endParaRPr lang="en-US" sz="1600" b="1" dirty="0">
              <a:latin typeface="Courier New"/>
              <a:cs typeface="Courier New"/>
            </a:endParaRPr>
          </a:p>
          <a:p>
            <a:r>
              <a:rPr lang="en-IE" sz="1600" b="1" dirty="0">
                <a:latin typeface="Courier New"/>
                <a:cs typeface="Courier New"/>
              </a:rPr>
              <a:t>		else</a:t>
            </a:r>
            <a:endParaRPr lang="en-US" sz="1600" b="1" dirty="0">
              <a:latin typeface="Courier New"/>
              <a:cs typeface="Courier New"/>
            </a:endParaRPr>
          </a:p>
          <a:p>
            <a:r>
              <a:rPr lang="en-IE" sz="1600" b="1" dirty="0">
                <a:latin typeface="Courier New"/>
                <a:cs typeface="Courier New"/>
              </a:rPr>
              <a:t>			return false;</a:t>
            </a:r>
          </a:p>
          <a:p>
            <a:r>
              <a:rPr lang="en-IE" sz="1600" b="1" dirty="0">
                <a:latin typeface="Courier New"/>
                <a:cs typeface="Courier New"/>
              </a:rPr>
              <a:t>	}</a:t>
            </a:r>
            <a:endParaRPr lang="en-US" sz="1600" b="1" dirty="0">
              <a:latin typeface="Courier New"/>
              <a:cs typeface="Courier New"/>
            </a:endParaRPr>
          </a:p>
        </p:txBody>
      </p:sp>
    </p:spTree>
    <p:extLst>
      <p:ext uri="{BB962C8B-B14F-4D97-AF65-F5344CB8AC3E}">
        <p14:creationId xmlns:p14="http://schemas.microsoft.com/office/powerpoint/2010/main" val="254530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ture_slide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lecture_slides_template.potx</Template>
  <TotalTime>19212</TotalTime>
  <Words>1142</Words>
  <Application>Microsoft Office PowerPoint</Application>
  <PresentationFormat>On-screen Show (4:3)</PresentationFormat>
  <Paragraphs>360</Paragraphs>
  <Slides>32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Courier New</vt:lpstr>
      <vt:lpstr>Ubuntu</vt:lpstr>
      <vt:lpstr>Ubuntu Light</vt:lpstr>
      <vt:lpstr>lecture_slides_template</vt:lpstr>
      <vt:lpstr>Data Structures &amp; Algorithms</vt:lpstr>
      <vt:lpstr>Lecture 04</vt:lpstr>
      <vt:lpstr>Dynamic Data Structures</vt:lpstr>
      <vt:lpstr>Dynamic Data Structures</vt:lpstr>
      <vt:lpstr>Dynamic Data Structures – Dynamic Array</vt:lpstr>
      <vt:lpstr>Dynamic Data Structures – Dynamic Array</vt:lpstr>
      <vt:lpstr>Dynamic Data Structures – Dynamic Array</vt:lpstr>
      <vt:lpstr>Dynamic Data Structures – Dynamic Array</vt:lpstr>
      <vt:lpstr>Dynamic Data Structures – Dynamic Array</vt:lpstr>
      <vt:lpstr>Dynamic Data Structures – Dynamic Array</vt:lpstr>
      <vt:lpstr>Dynamic Data Structures – Dynamic Array</vt:lpstr>
      <vt:lpstr>Dynamic Data Structures – Dynamic Array</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Dynamic Linked Lists</vt:lpstr>
      <vt:lpstr>Dynamic Data Structures – Linked Lists VS Arrays</vt:lpstr>
    </vt:vector>
  </TitlesOfParts>
  <Company>UCD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H. Kazmi</dc:creator>
  <cp:lastModifiedBy>Eoin Carroll</cp:lastModifiedBy>
  <cp:revision>915</cp:revision>
  <cp:lastPrinted>2015-02-12T17:42:55Z</cp:lastPrinted>
  <dcterms:created xsi:type="dcterms:W3CDTF">2014-09-17T16:20:56Z</dcterms:created>
  <dcterms:modified xsi:type="dcterms:W3CDTF">2019-02-18T10:48:29Z</dcterms:modified>
</cp:coreProperties>
</file>