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media/image3.wmf" ContentType="image/x-wmf"/>
  <Override PartName="/ppt/media/image1.wmf" ContentType="image/x-wmf"/>
  <Override PartName="/ppt/media/image2.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533520" y="764280"/>
            <a:ext cx="6704640" cy="3771360"/>
          </a:xfrm>
          <a:prstGeom prst="rect">
            <a:avLst/>
          </a:prstGeom>
        </p:spPr>
        <p:txBody>
          <a:bodyPr lIns="0" rIns="0" tIns="0" bIns="0" anchor="ct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5" name="PlaceHolder 2"/>
          <p:cNvSpPr>
            <a:spLocks noGrp="1"/>
          </p:cNvSpPr>
          <p:nvPr>
            <p:ph type="body"/>
          </p:nvPr>
        </p:nvSpPr>
        <p:spPr>
          <a:xfrm>
            <a:off x="777240" y="4777560"/>
            <a:ext cx="6217560" cy="452592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86" name="PlaceHolder 3"/>
          <p:cNvSpPr>
            <a:spLocks noGrp="1"/>
          </p:cNvSpPr>
          <p:nvPr>
            <p:ph type="hdr"/>
          </p:nvPr>
        </p:nvSpPr>
        <p:spPr>
          <a:xfrm>
            <a:off x="0" y="0"/>
            <a:ext cx="3372840" cy="502560"/>
          </a:xfrm>
          <a:prstGeom prst="rect">
            <a:avLst/>
          </a:prstGeom>
        </p:spPr>
        <p:txBody>
          <a:bodyPr lIns="0" rIns="0" tIns="0" bIns="0"/>
          <a:p>
            <a:r>
              <a:rPr b="0" lang="en-IE" sz="1400" spc="-1" strike="noStrike">
                <a:latin typeface="Times New Roman"/>
              </a:rPr>
              <a:t>&lt;header&gt;</a:t>
            </a:r>
            <a:endParaRPr b="0" lang="en-IE" sz="1400" spc="-1" strike="noStrike">
              <a:latin typeface="Times New Roman"/>
            </a:endParaRPr>
          </a:p>
        </p:txBody>
      </p:sp>
      <p:sp>
        <p:nvSpPr>
          <p:cNvPr id="87" name="PlaceHolder 4"/>
          <p:cNvSpPr>
            <a:spLocks noGrp="1"/>
          </p:cNvSpPr>
          <p:nvPr>
            <p:ph type="dt"/>
          </p:nvPr>
        </p:nvSpPr>
        <p:spPr>
          <a:xfrm>
            <a:off x="4399200" y="0"/>
            <a:ext cx="3372840" cy="502560"/>
          </a:xfrm>
          <a:prstGeom prst="rect">
            <a:avLst/>
          </a:prstGeom>
        </p:spPr>
        <p:txBody>
          <a:bodyPr lIns="0" rIns="0" tIns="0" bIns="0"/>
          <a:p>
            <a:pPr algn="r"/>
            <a:r>
              <a:rPr b="0" lang="en-IE" sz="1400" spc="-1" strike="noStrike">
                <a:latin typeface="Times New Roman"/>
              </a:rPr>
              <a:t>&lt;date/time&gt;</a:t>
            </a:r>
            <a:endParaRPr b="0" lang="en-IE" sz="1400" spc="-1" strike="noStrike">
              <a:latin typeface="Times New Roman"/>
            </a:endParaRPr>
          </a:p>
        </p:txBody>
      </p:sp>
      <p:sp>
        <p:nvSpPr>
          <p:cNvPr id="88" name="PlaceHolder 5"/>
          <p:cNvSpPr>
            <a:spLocks noGrp="1"/>
          </p:cNvSpPr>
          <p:nvPr>
            <p:ph type="ftr"/>
          </p:nvPr>
        </p:nvSpPr>
        <p:spPr>
          <a:xfrm>
            <a:off x="0" y="9555480"/>
            <a:ext cx="3372840" cy="502560"/>
          </a:xfrm>
          <a:prstGeom prst="rect">
            <a:avLst/>
          </a:prstGeom>
        </p:spPr>
        <p:txBody>
          <a:bodyPr lIns="0" rIns="0" tIns="0" bIns="0" anchor="b"/>
          <a:p>
            <a:r>
              <a:rPr b="0" lang="en-IE" sz="1400" spc="-1" strike="noStrike">
                <a:latin typeface="Times New Roman"/>
              </a:rPr>
              <a:t>&lt;footer&gt;</a:t>
            </a:r>
            <a:endParaRPr b="0" lang="en-IE" sz="1400" spc="-1" strike="noStrike">
              <a:latin typeface="Times New Roman"/>
            </a:endParaRPr>
          </a:p>
        </p:txBody>
      </p:sp>
      <p:sp>
        <p:nvSpPr>
          <p:cNvPr id="89" name="PlaceHolder 6"/>
          <p:cNvSpPr>
            <a:spLocks noGrp="1"/>
          </p:cNvSpPr>
          <p:nvPr>
            <p:ph type="sldNum"/>
          </p:nvPr>
        </p:nvSpPr>
        <p:spPr>
          <a:xfrm>
            <a:off x="4399200" y="9555480"/>
            <a:ext cx="3372840" cy="502560"/>
          </a:xfrm>
          <a:prstGeom prst="rect">
            <a:avLst/>
          </a:prstGeom>
        </p:spPr>
        <p:txBody>
          <a:bodyPr lIns="0" rIns="0" tIns="0" bIns="0" anchor="b"/>
          <a:p>
            <a:pPr algn="r"/>
            <a:fld id="{94B1936D-9435-43F2-8656-199AED8A624B}"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sldImg"/>
          </p:nvPr>
        </p:nvSpPr>
        <p:spPr>
          <a:xfrm>
            <a:off x="1143000" y="685800"/>
            <a:ext cx="4571640" cy="342864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49" name="TextShape 3"/>
          <p:cNvSpPr txBox="1"/>
          <p:nvPr/>
        </p:nvSpPr>
        <p:spPr>
          <a:xfrm>
            <a:off x="3884760" y="8685360"/>
            <a:ext cx="2971440" cy="456840"/>
          </a:xfrm>
          <a:prstGeom prst="rect">
            <a:avLst/>
          </a:prstGeom>
          <a:noFill/>
          <a:ln>
            <a:noFill/>
          </a:ln>
        </p:spPr>
        <p:txBody>
          <a:bodyPr anchor="b"/>
          <a:p>
            <a:pPr algn="r">
              <a:lnSpc>
                <a:spcPct val="100000"/>
              </a:lnSpc>
            </a:pPr>
            <a:fld id="{6F78AA9C-5719-46E1-82BF-62D569398ACE}"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43000" y="685800"/>
            <a:ext cx="4571640" cy="3428640"/>
          </a:xfrm>
          <a:prstGeom prst="rect">
            <a:avLst/>
          </a:prstGeom>
        </p:spPr>
      </p:sp>
      <p:sp>
        <p:nvSpPr>
          <p:cNvPr id="26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1200" spc="-1" strike="noStrike">
                <a:solidFill>
                  <a:srgbClr val="000000"/>
                </a:solidFill>
                <a:latin typeface="+mn-lt"/>
                <a:ea typeface="+mn-ea"/>
              </a:rPr>
              <a:t>Often, you will want to cycle through the elements in a collection. For example, you might want to display each element. The easiest way to do this is to employ an iterator, which is an object that implements either the Iterator or the ListIterator interface.</a:t>
            </a:r>
            <a:endParaRPr b="0" lang="en-IE" sz="1200" spc="-1" strike="noStrike">
              <a:latin typeface="Arial"/>
            </a:endParaRPr>
          </a:p>
          <a:p>
            <a:pPr marL="216000" indent="-216000">
              <a:lnSpc>
                <a:spcPct val="100000"/>
              </a:lnSpc>
            </a:pPr>
            <a:br/>
            <a:endParaRPr b="0" lang="en-IE" sz="1200" spc="-1" strike="noStrike">
              <a:latin typeface="Arial"/>
            </a:endParaRPr>
          </a:p>
        </p:txBody>
      </p:sp>
      <p:sp>
        <p:nvSpPr>
          <p:cNvPr id="264" name="TextShape 3"/>
          <p:cNvSpPr txBox="1"/>
          <p:nvPr/>
        </p:nvSpPr>
        <p:spPr>
          <a:xfrm>
            <a:off x="3884760" y="8685360"/>
            <a:ext cx="2971440" cy="456840"/>
          </a:xfrm>
          <a:prstGeom prst="rect">
            <a:avLst/>
          </a:prstGeom>
          <a:noFill/>
          <a:ln>
            <a:noFill/>
          </a:ln>
        </p:spPr>
        <p:txBody>
          <a:bodyPr anchor="b"/>
          <a:p>
            <a:pPr algn="r">
              <a:lnSpc>
                <a:spcPct val="100000"/>
              </a:lnSpc>
            </a:pPr>
            <a:fld id="{7F77FB41-4CB2-47D2-867E-5AEC9C51D947}"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sldImg"/>
          </p:nvPr>
        </p:nvSpPr>
        <p:spPr>
          <a:xfrm>
            <a:off x="1143000" y="685800"/>
            <a:ext cx="4571640" cy="3428640"/>
          </a:xfrm>
          <a:prstGeom prst="rect">
            <a:avLst/>
          </a:prstGeom>
        </p:spPr>
      </p:sp>
      <p:sp>
        <p:nvSpPr>
          <p:cNvPr id="251" name="PlaceHolder 2"/>
          <p:cNvSpPr>
            <a:spLocks noGrp="1"/>
          </p:cNvSpPr>
          <p:nvPr>
            <p:ph type="body"/>
          </p:nvPr>
        </p:nvSpPr>
        <p:spPr>
          <a:xfrm>
            <a:off x="685800" y="4343400"/>
            <a:ext cx="5486040" cy="4114440"/>
          </a:xfrm>
          <a:prstGeom prst="rect">
            <a:avLst/>
          </a:prstGeom>
        </p:spPr>
        <p:txBody>
          <a:bodyPr/>
          <a:p>
            <a:endParaRPr b="0" lang="en-IE" sz="2000" spc="-1" strike="noStrike">
              <a:latin typeface="Arial"/>
            </a:endParaRPr>
          </a:p>
        </p:txBody>
      </p:sp>
      <p:sp>
        <p:nvSpPr>
          <p:cNvPr id="252" name="TextShape 3"/>
          <p:cNvSpPr txBox="1"/>
          <p:nvPr/>
        </p:nvSpPr>
        <p:spPr>
          <a:xfrm>
            <a:off x="3884760" y="8685360"/>
            <a:ext cx="2971440" cy="456840"/>
          </a:xfrm>
          <a:prstGeom prst="rect">
            <a:avLst/>
          </a:prstGeom>
          <a:noFill/>
          <a:ln>
            <a:noFill/>
          </a:ln>
        </p:spPr>
        <p:txBody>
          <a:bodyPr anchor="b"/>
          <a:p>
            <a:pPr algn="r">
              <a:lnSpc>
                <a:spcPct val="100000"/>
              </a:lnSpc>
            </a:pPr>
            <a:fld id="{ED93DB85-A699-4486-8869-5199D9D8CCFB}"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Img"/>
          </p:nvPr>
        </p:nvSpPr>
        <p:spPr>
          <a:xfrm>
            <a:off x="1143000" y="685800"/>
            <a:ext cx="4571640" cy="3428640"/>
          </a:xfrm>
          <a:prstGeom prst="rect">
            <a:avLst/>
          </a:prstGeom>
        </p:spPr>
      </p:sp>
      <p:sp>
        <p:nvSpPr>
          <p:cNvPr id="254" name="PlaceHolder 2"/>
          <p:cNvSpPr>
            <a:spLocks noGrp="1"/>
          </p:cNvSpPr>
          <p:nvPr>
            <p:ph type="body"/>
          </p:nvPr>
        </p:nvSpPr>
        <p:spPr>
          <a:xfrm>
            <a:off x="685800" y="4343400"/>
            <a:ext cx="5486040" cy="4114440"/>
          </a:xfrm>
          <a:prstGeom prst="rect">
            <a:avLst/>
          </a:prstGeom>
        </p:spPr>
        <p:txBody>
          <a:bodyPr/>
          <a:p>
            <a:pPr>
              <a:lnSpc>
                <a:spcPct val="100000"/>
              </a:lnSpc>
            </a:pPr>
            <a:r>
              <a:rPr b="0" lang="en-IE" sz="1200" spc="-1" strike="noStrike">
                <a:solidFill>
                  <a:srgbClr val="000000"/>
                </a:solidFill>
                <a:latin typeface="+mn-lt"/>
                <a:ea typeface="+mn-ea"/>
              </a:rPr>
              <a:t>We begin our study of generic data structures by implementing a generic array class. The name of the class includes the parameter T as an argument in its header and the private attribute data is declared as array of type T. However, in Java we cannot dynamically create an array with a deferred type T. To get around this restriction we create an Object array of size 50 and type cast it to array T. The default constructor is: data = (T[])(new Object[50]). This line of code causes the compiler to throw an unchecked type conversion warning. We simply suppress this and choose to ignore it because the type conversion is good. There is also a second constructor that takes creates an initial array of length n. The attribute size simply records the number of elements currently in the data array. Its initial value is 0. Method add takes a value x of type T and assigns it to the data array. Note that this method throws an exception if the array is full. However, we choose to ignore this problem for now because we want to focus exclusively on how to work with genericity. </a:t>
            </a:r>
            <a:endParaRPr b="0" lang="en-IE" sz="1200" spc="-1" strike="noStrike">
              <a:latin typeface="Arial"/>
            </a:endParaRPr>
          </a:p>
          <a:p>
            <a:pPr>
              <a:lnSpc>
                <a:spcPct val="100000"/>
              </a:lnSpc>
            </a:pPr>
            <a:endParaRPr b="0" lang="en-IE" sz="1200" spc="-1" strike="noStrike">
              <a:latin typeface="Arial"/>
            </a:endParaRPr>
          </a:p>
        </p:txBody>
      </p:sp>
      <p:sp>
        <p:nvSpPr>
          <p:cNvPr id="255" name="TextShape 3"/>
          <p:cNvSpPr txBox="1"/>
          <p:nvPr/>
        </p:nvSpPr>
        <p:spPr>
          <a:xfrm>
            <a:off x="3884760" y="8685360"/>
            <a:ext cx="2971440" cy="456840"/>
          </a:xfrm>
          <a:prstGeom prst="rect">
            <a:avLst/>
          </a:prstGeom>
          <a:noFill/>
          <a:ln>
            <a:noFill/>
          </a:ln>
        </p:spPr>
        <p:txBody>
          <a:bodyPr anchor="b"/>
          <a:p>
            <a:pPr algn="r">
              <a:lnSpc>
                <a:spcPct val="100000"/>
              </a:lnSpc>
            </a:pPr>
            <a:fld id="{A6269349-7D90-4E33-9F51-E6220D8F5AB3}"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43000" y="685800"/>
            <a:ext cx="4571640" cy="3428640"/>
          </a:xfrm>
          <a:prstGeom prst="rect">
            <a:avLst/>
          </a:prstGeom>
        </p:spPr>
      </p:sp>
      <p:sp>
        <p:nvSpPr>
          <p:cNvPr id="257"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1200" spc="-1" strike="noStrike">
                <a:solidFill>
                  <a:srgbClr val="000000"/>
                </a:solidFill>
                <a:latin typeface="+mn-lt"/>
                <a:ea typeface="+mn-ea"/>
              </a:rPr>
              <a:t>To use this class in a program we must substitute an actual type for the parameter T when </a:t>
            </a:r>
            <a:endParaRPr b="0" lang="en-IE" sz="1200" spc="-1" strike="noStrike">
              <a:latin typeface="Arial"/>
            </a:endParaRPr>
          </a:p>
          <a:p>
            <a:pPr marL="216000" indent="-216000">
              <a:lnSpc>
                <a:spcPct val="100000"/>
              </a:lnSpc>
            </a:pPr>
            <a:r>
              <a:rPr b="0" lang="en-IE" sz="1200" spc="-1" strike="noStrike">
                <a:solidFill>
                  <a:srgbClr val="000000"/>
                </a:solidFill>
                <a:latin typeface="+mn-lt"/>
                <a:ea typeface="+mn-ea"/>
              </a:rPr>
              <a:t>declaring an instance of the GenericArray&lt;T&gt; class. The following program illustrates its use by </a:t>
            </a:r>
            <a:endParaRPr b="0" lang="en-IE" sz="1200" spc="-1" strike="noStrike">
              <a:latin typeface="Arial"/>
            </a:endParaRPr>
          </a:p>
          <a:p>
            <a:pPr marL="216000" indent="-216000">
              <a:lnSpc>
                <a:spcPct val="100000"/>
              </a:lnSpc>
            </a:pPr>
            <a:r>
              <a:rPr b="0" lang="en-IE" sz="1200" spc="-1" strike="noStrike">
                <a:solidFill>
                  <a:srgbClr val="000000"/>
                </a:solidFill>
                <a:latin typeface="+mn-lt"/>
                <a:ea typeface="+mn-ea"/>
              </a:rPr>
              <a:t>creating two different instances of GenericArray&lt;T&gt;. </a:t>
            </a:r>
            <a:r>
              <a:rPr b="1" lang="en-IE" sz="1200" spc="-1" strike="noStrike">
                <a:solidFill>
                  <a:srgbClr val="000000"/>
                </a:solidFill>
                <a:latin typeface="+mn-lt"/>
                <a:ea typeface="+mn-ea"/>
              </a:rPr>
              <a:t>The derived type must always be an object class because genericity is not defined for primitive types. </a:t>
            </a:r>
            <a:endParaRPr b="0" lang="en-IE" sz="1200" spc="-1" strike="noStrike">
              <a:latin typeface="Arial"/>
            </a:endParaRPr>
          </a:p>
        </p:txBody>
      </p:sp>
      <p:sp>
        <p:nvSpPr>
          <p:cNvPr id="258" name="TextShape 3"/>
          <p:cNvSpPr txBox="1"/>
          <p:nvPr/>
        </p:nvSpPr>
        <p:spPr>
          <a:xfrm>
            <a:off x="3884760" y="8685360"/>
            <a:ext cx="2971440" cy="456840"/>
          </a:xfrm>
          <a:prstGeom prst="rect">
            <a:avLst/>
          </a:prstGeom>
          <a:noFill/>
          <a:ln>
            <a:noFill/>
          </a:ln>
        </p:spPr>
        <p:txBody>
          <a:bodyPr anchor="b"/>
          <a:p>
            <a:pPr algn="r">
              <a:lnSpc>
                <a:spcPct val="100000"/>
              </a:lnSpc>
            </a:pPr>
            <a:fld id="{0229B07A-43EA-4631-8324-B8FF8ABE6FCF}"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1143000" y="685800"/>
            <a:ext cx="4571640" cy="3428640"/>
          </a:xfrm>
          <a:prstGeom prst="rect">
            <a:avLst/>
          </a:prstGeom>
        </p:spPr>
      </p:sp>
      <p:sp>
        <p:nvSpPr>
          <p:cNvPr id="260"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E" sz="2000" spc="-1" strike="noStrike">
                <a:latin typeface="Arial"/>
              </a:rPr>
              <a:t>Why &lt;T extends Comparable&lt;T&gt;&gt; </a:t>
            </a:r>
            <a:endParaRPr b="0" lang="en-IE" sz="2000" spc="-1" strike="noStrike">
              <a:latin typeface="Arial"/>
            </a:endParaRPr>
          </a:p>
          <a:p>
            <a:pPr marL="216000" indent="-216000">
              <a:lnSpc>
                <a:spcPct val="100000"/>
              </a:lnSpc>
            </a:pPr>
            <a:r>
              <a:rPr b="0" lang="en-IE" sz="2000" spc="-1" strike="noStrike">
                <a:latin typeface="Arial"/>
              </a:rPr>
              <a:t>why not &lt;T implements Comparable&lt;T&gt;&gt;</a:t>
            </a:r>
            <a:endParaRPr b="0" lang="en-IE" sz="2000" spc="-1" strike="noStrike">
              <a:latin typeface="Arial"/>
            </a:endParaRPr>
          </a:p>
        </p:txBody>
      </p:sp>
      <p:sp>
        <p:nvSpPr>
          <p:cNvPr id="261" name="TextShape 3"/>
          <p:cNvSpPr txBox="1"/>
          <p:nvPr/>
        </p:nvSpPr>
        <p:spPr>
          <a:xfrm>
            <a:off x="3884760" y="8685360"/>
            <a:ext cx="2971440" cy="456840"/>
          </a:xfrm>
          <a:prstGeom prst="rect">
            <a:avLst/>
          </a:prstGeom>
          <a:noFill/>
          <a:ln>
            <a:noFill/>
          </a:ln>
        </p:spPr>
        <p:txBody>
          <a:bodyPr anchor="b"/>
          <a:p>
            <a:pPr algn="r">
              <a:lnSpc>
                <a:spcPct val="100000"/>
              </a:lnSpc>
            </a:pPr>
            <a:fld id="{8D166F9F-B61C-42F3-B550-482A6CCB1C80}" type="slidenum">
              <a:rPr b="0" lang="en-IE" sz="1200" spc="-1" strike="noStrike">
                <a:solidFill>
                  <a:srgbClr val="000000"/>
                </a:solidFill>
                <a:latin typeface="+mn-lt"/>
                <a:ea typeface="+mn-ea"/>
              </a:rPr>
              <a:t>&lt;number&gt;</a:t>
            </a:fld>
            <a:endParaRPr b="0" lang="en-I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3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3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3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3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3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4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4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3"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54"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59"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60"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64"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6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67"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68"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0"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71"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7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75"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76"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78"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79"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80"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81"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82"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83"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1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1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b="0" lang="en-US" sz="1800" spc="-1" strike="noStrike">
              <a:solidFill>
                <a:srgbClr val="000000"/>
              </a:solid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2400" spc="-1" strike="noStrike">
              <a:solidFill>
                <a:srgbClr val="000000"/>
              </a:solidFill>
              <a:latin typeface="Ubuntu Light"/>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2400" spc="-1" strike="noStrike">
              <a:solidFill>
                <a:srgbClr val="000000"/>
              </a:solidFill>
              <a:latin typeface="Ubuntu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325200"/>
            <a:ext cx="9143640" cy="426600"/>
          </a:xfrm>
          <a:prstGeom prst="rect">
            <a:avLst/>
          </a:prstGeom>
          <a:solidFill>
            <a:schemeClr val="tx1">
              <a:lumMod val="65000"/>
              <a:lumOff val="3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3358800" y="6356520"/>
            <a:ext cx="2426760" cy="364680"/>
          </a:xfrm>
          <a:prstGeom prst="rect">
            <a:avLst/>
          </a:prstGeom>
          <a:noFill/>
          <a:ln>
            <a:noFill/>
          </a:ln>
        </p:spPr>
        <p:style>
          <a:lnRef idx="0"/>
          <a:fillRef idx="0"/>
          <a:effectRef idx="0"/>
          <a:fontRef idx="minor"/>
        </p:style>
        <p:txBody>
          <a:bodyPr lIns="90000" rIns="90000" tIns="82800" bIns="46800">
            <a:normAutofit/>
          </a:bodyPr>
          <a:p>
            <a:pPr algn="ctr">
              <a:lnSpc>
                <a:spcPct val="100000"/>
              </a:lnSpc>
              <a:spcBef>
                <a:spcPts val="241"/>
              </a:spcBef>
            </a:pPr>
            <a:r>
              <a:rPr b="0" lang="en-IE" sz="1200" spc="-1" strike="noStrike">
                <a:solidFill>
                  <a:srgbClr val="ffffff"/>
                </a:solidFill>
                <a:latin typeface="Ubuntu Light"/>
              </a:rPr>
              <a:t>Data Structures &amp; Algorithms</a:t>
            </a:r>
            <a:endParaRPr b="0" lang="en-IE" sz="1200" spc="-1" strike="noStrike">
              <a:latin typeface="Arial"/>
            </a:endParaRPr>
          </a:p>
        </p:txBody>
      </p:sp>
      <p:sp>
        <p:nvSpPr>
          <p:cNvPr id="2" name="PlaceHolder 3"/>
          <p:cNvSpPr>
            <a:spLocks noGrp="1"/>
          </p:cNvSpPr>
          <p:nvPr>
            <p:ph type="title"/>
          </p:nvPr>
        </p:nvSpPr>
        <p:spPr>
          <a:xfrm>
            <a:off x="685800" y="2130480"/>
            <a:ext cx="7772040" cy="1469520"/>
          </a:xfrm>
          <a:prstGeom prst="rect">
            <a:avLst/>
          </a:prstGeom>
        </p:spPr>
        <p:txBody>
          <a:bodyPr anchor="ctr"/>
          <a:p>
            <a:pPr>
              <a:lnSpc>
                <a:spcPct val="100000"/>
              </a:lnSpc>
            </a:pPr>
            <a:r>
              <a:rPr b="0" lang="en-US" sz="3400" spc="-1" strike="noStrike">
                <a:solidFill>
                  <a:srgbClr val="000000"/>
                </a:solidFill>
                <a:latin typeface="Ubuntu"/>
              </a:rPr>
              <a:t>Click to edit Master title style</a:t>
            </a:r>
            <a:endParaRPr b="0" lang="en-US" sz="3400" spc="-1" strike="noStrike">
              <a:solidFill>
                <a:srgbClr val="000000"/>
              </a:solidFill>
              <a:latin typeface="Calibri"/>
            </a:endParaRPr>
          </a:p>
        </p:txBody>
      </p:sp>
      <p:sp>
        <p:nvSpPr>
          <p:cNvPr id="3" name="PlaceHolder 4"/>
          <p:cNvSpPr>
            <a:spLocks noGrp="1"/>
          </p:cNvSpPr>
          <p:nvPr>
            <p:ph type="dt"/>
          </p:nvPr>
        </p:nvSpPr>
        <p:spPr>
          <a:xfrm>
            <a:off x="457200" y="6356520"/>
            <a:ext cx="2133360" cy="364680"/>
          </a:xfrm>
          <a:prstGeom prst="rect">
            <a:avLst/>
          </a:prstGeom>
        </p:spPr>
        <p:txBody>
          <a:bodyPr anchor="ctr"/>
          <a:p>
            <a:pPr>
              <a:lnSpc>
                <a:spcPct val="100000"/>
              </a:lnSpc>
            </a:pPr>
            <a:r>
              <a:rPr b="0" lang="en-IE" sz="1200" spc="-1" strike="noStrike">
                <a:solidFill>
                  <a:srgbClr val="bfbfbf"/>
                </a:solidFill>
                <a:latin typeface="Ubuntu"/>
              </a:rPr>
              <a:t>05/03/2018</a:t>
            </a:r>
            <a:endParaRPr b="0" lang="en-IE" sz="1200" spc="-1" strike="noStrike">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F8B68CA5-3044-4A92-8CBE-7C0C2CC4D869}" type="slidenum">
              <a:rPr b="0" lang="en-IE" sz="1200" spc="-1" strike="noStrike">
                <a:solidFill>
                  <a:srgbClr val="bfbfbf"/>
                </a:solidFill>
                <a:latin typeface="Ubuntu"/>
              </a:rPr>
              <a:t>&lt;number&gt;</a:t>
            </a:fld>
            <a:endParaRPr b="0" lang="en-IE" sz="1200" spc="-1" strike="noStrike">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Ubuntu Light"/>
              </a:rPr>
              <a:t>Click to edit the outline text format</a:t>
            </a:r>
            <a:endParaRPr b="0" lang="en-US" sz="2400" spc="-1" strike="noStrike">
              <a:solidFill>
                <a:srgbClr val="000000"/>
              </a:solidFill>
              <a:latin typeface="Ubuntu Ligh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Ubuntu"/>
              </a:rPr>
              <a:t>Second Outline Level</a:t>
            </a:r>
            <a:endParaRPr b="0" lang="en-US" sz="1800" spc="-1" strike="noStrike">
              <a:solidFill>
                <a:srgbClr val="000000"/>
              </a:solidFill>
              <a:latin typeface="Ubuntu"/>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Ubuntu"/>
              </a:rPr>
              <a:t>Third Outline Level</a:t>
            </a:r>
            <a:endParaRPr b="0" lang="en-US" sz="1600" spc="-1" strike="noStrike">
              <a:solidFill>
                <a:srgbClr val="000000"/>
              </a:solidFill>
              <a:latin typeface="Ubuntu"/>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Ubuntu"/>
              </a:rPr>
              <a:t>Fourth Outline Level</a:t>
            </a:r>
            <a:endParaRPr b="0" lang="en-US" sz="1600" spc="-1" strike="noStrike">
              <a:solidFill>
                <a:srgbClr val="000000"/>
              </a:solidFill>
              <a:latin typeface="Ubuntu"/>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Ubuntu"/>
              </a:rPr>
              <a:t>Fifth Outline Level</a:t>
            </a:r>
            <a:endParaRPr b="0" lang="en-US" sz="2000" spc="-1" strike="noStrike">
              <a:solidFill>
                <a:srgbClr val="000000"/>
              </a:solidFill>
              <a:latin typeface="Ubuntu"/>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Ubuntu"/>
              </a:rPr>
              <a:t>Sixth Outline Level</a:t>
            </a:r>
            <a:endParaRPr b="0" lang="en-US" sz="2000" spc="-1" strike="noStrike">
              <a:solidFill>
                <a:srgbClr val="000000"/>
              </a:solidFill>
              <a:latin typeface="Ubuntu"/>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Ubuntu"/>
              </a:rPr>
              <a:t>Seventh Outline Level</a:t>
            </a:r>
            <a:endParaRPr b="0" lang="en-US" sz="2000" spc="-1" strike="noStrike">
              <a:solidFill>
                <a:srgbClr val="000000"/>
              </a:solidFill>
              <a:latin typeface="Ubuntu"/>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325200"/>
            <a:ext cx="9143640" cy="426600"/>
          </a:xfrm>
          <a:prstGeom prst="rect">
            <a:avLst/>
          </a:prstGeom>
          <a:solidFill>
            <a:schemeClr val="tx1">
              <a:lumMod val="65000"/>
              <a:lumOff val="35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3" name="CustomShape 2"/>
          <p:cNvSpPr/>
          <p:nvPr/>
        </p:nvSpPr>
        <p:spPr>
          <a:xfrm>
            <a:off x="3358800" y="6356520"/>
            <a:ext cx="2426760" cy="364680"/>
          </a:xfrm>
          <a:prstGeom prst="rect">
            <a:avLst/>
          </a:prstGeom>
          <a:noFill/>
          <a:ln>
            <a:noFill/>
          </a:ln>
        </p:spPr>
        <p:style>
          <a:lnRef idx="0"/>
          <a:fillRef idx="0"/>
          <a:effectRef idx="0"/>
          <a:fontRef idx="minor"/>
        </p:style>
        <p:txBody>
          <a:bodyPr lIns="90000" rIns="90000" tIns="82800" bIns="46800">
            <a:normAutofit/>
          </a:bodyPr>
          <a:p>
            <a:pPr algn="ctr">
              <a:lnSpc>
                <a:spcPct val="100000"/>
              </a:lnSpc>
              <a:spcBef>
                <a:spcPts val="241"/>
              </a:spcBef>
            </a:pPr>
            <a:r>
              <a:rPr b="0" lang="en-IE" sz="1200" spc="-1" strike="noStrike">
                <a:solidFill>
                  <a:srgbClr val="ffffff"/>
                </a:solidFill>
                <a:latin typeface="Ubuntu Light"/>
              </a:rPr>
              <a:t>Data Structures &amp; Algorithms</a:t>
            </a:r>
            <a:endParaRPr b="0" lang="en-IE" sz="1200" spc="-1" strike="noStrike">
              <a:latin typeface="Arial"/>
            </a:endParaRPr>
          </a:p>
        </p:txBody>
      </p:sp>
      <p:sp>
        <p:nvSpPr>
          <p:cNvPr id="44" name="PlaceHolder 3"/>
          <p:cNvSpPr>
            <a:spLocks noGrp="1"/>
          </p:cNvSpPr>
          <p:nvPr>
            <p:ph type="title"/>
          </p:nvPr>
        </p:nvSpPr>
        <p:spPr>
          <a:xfrm>
            <a:off x="457200" y="274680"/>
            <a:ext cx="8229240" cy="1142640"/>
          </a:xfrm>
          <a:prstGeom prst="rect">
            <a:avLst/>
          </a:prstGeom>
        </p:spPr>
        <p:txBody>
          <a:bodyPr anchor="ctr"/>
          <a:p>
            <a:pPr>
              <a:lnSpc>
                <a:spcPct val="100000"/>
              </a:lnSpc>
            </a:pPr>
            <a:r>
              <a:rPr b="0" lang="en-US" sz="3400" spc="-1" strike="noStrike">
                <a:solidFill>
                  <a:srgbClr val="000000"/>
                </a:solidFill>
                <a:latin typeface="Ubuntu"/>
              </a:rPr>
              <a:t>Click to edit Master title style</a:t>
            </a:r>
            <a:endParaRPr b="0" lang="en-US" sz="3400" spc="-1" strike="noStrike">
              <a:solidFill>
                <a:srgbClr val="000000"/>
              </a:solidFill>
              <a:latin typeface="Calibri"/>
            </a:endParaRPr>
          </a:p>
        </p:txBody>
      </p:sp>
      <p:sp>
        <p:nvSpPr>
          <p:cNvPr id="45" name="PlaceHolder 4"/>
          <p:cNvSpPr>
            <a:spLocks noGrp="1"/>
          </p:cNvSpPr>
          <p:nvPr>
            <p:ph type="body"/>
          </p:nvPr>
        </p:nvSpPr>
        <p:spPr>
          <a:xfrm>
            <a:off x="457200" y="1600200"/>
            <a:ext cx="8229240" cy="4525560"/>
          </a:xfrm>
          <a:prstGeom prst="rect">
            <a:avLst/>
          </a:prstGeom>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Click to edit Master text styles</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Second level</a:t>
            </a:r>
            <a:endParaRPr b="0" lang="en-US" sz="2000" spc="-1" strike="noStrike">
              <a:solidFill>
                <a:srgbClr val="000000"/>
              </a:solidFill>
              <a:latin typeface="Ubuntu"/>
            </a:endParaRPr>
          </a:p>
          <a:p>
            <a:pPr lvl="2" marL="1143000" indent="-228240">
              <a:lnSpc>
                <a:spcPct val="100000"/>
              </a:lnSpc>
              <a:spcBef>
                <a:spcPts val="360"/>
              </a:spcBef>
              <a:buClr>
                <a:srgbClr val="000000"/>
              </a:buClr>
              <a:buFont typeface="Arial"/>
              <a:buChar char="•"/>
            </a:pPr>
            <a:r>
              <a:rPr b="0" lang="en-US" sz="1800" spc="-1" strike="noStrike">
                <a:solidFill>
                  <a:srgbClr val="000000"/>
                </a:solidFill>
                <a:latin typeface="Ubuntu"/>
              </a:rPr>
              <a:t>Third level</a:t>
            </a:r>
            <a:endParaRPr b="0" lang="en-US" sz="1800" spc="-1" strike="noStrike">
              <a:solidFill>
                <a:srgbClr val="000000"/>
              </a:solidFill>
              <a:latin typeface="Ubuntu"/>
            </a:endParaRPr>
          </a:p>
          <a:p>
            <a:pPr lvl="3" marL="1600200" indent="-228240">
              <a:lnSpc>
                <a:spcPct val="100000"/>
              </a:lnSpc>
              <a:spcBef>
                <a:spcPts val="320"/>
              </a:spcBef>
              <a:buClr>
                <a:srgbClr val="000000"/>
              </a:buClr>
              <a:buFont typeface="Arial"/>
              <a:buChar char="–"/>
            </a:pPr>
            <a:r>
              <a:rPr b="0" lang="en-US" sz="1600" spc="-1" strike="noStrike">
                <a:solidFill>
                  <a:srgbClr val="000000"/>
                </a:solidFill>
                <a:latin typeface="Ubuntu"/>
              </a:rPr>
              <a:t>Fourth level</a:t>
            </a:r>
            <a:endParaRPr b="0" lang="en-US" sz="1600" spc="-1" strike="noStrike">
              <a:solidFill>
                <a:srgbClr val="000000"/>
              </a:solidFill>
              <a:latin typeface="Ubuntu"/>
            </a:endParaRPr>
          </a:p>
          <a:p>
            <a:pPr lvl="4" marL="2057400" indent="-228240">
              <a:lnSpc>
                <a:spcPct val="100000"/>
              </a:lnSpc>
              <a:spcBef>
                <a:spcPts val="320"/>
              </a:spcBef>
              <a:buClr>
                <a:srgbClr val="000000"/>
              </a:buClr>
              <a:buFont typeface="Arial"/>
              <a:buChar char="»"/>
            </a:pPr>
            <a:r>
              <a:rPr b="0" lang="en-US" sz="1600" spc="-1" strike="noStrike">
                <a:solidFill>
                  <a:srgbClr val="000000"/>
                </a:solidFill>
                <a:latin typeface="Ubuntu"/>
              </a:rPr>
              <a:t>Fifth level</a:t>
            </a:r>
            <a:endParaRPr b="0" lang="en-US" sz="1600" spc="-1" strike="noStrike">
              <a:solidFill>
                <a:srgbClr val="000000"/>
              </a:solidFill>
              <a:latin typeface="Ubuntu"/>
            </a:endParaRPr>
          </a:p>
        </p:txBody>
      </p:sp>
      <p:sp>
        <p:nvSpPr>
          <p:cNvPr id="46" name="PlaceHolder 5"/>
          <p:cNvSpPr>
            <a:spLocks noGrp="1"/>
          </p:cNvSpPr>
          <p:nvPr>
            <p:ph type="dt"/>
          </p:nvPr>
        </p:nvSpPr>
        <p:spPr>
          <a:xfrm>
            <a:off x="457200" y="6356520"/>
            <a:ext cx="2133360" cy="364680"/>
          </a:xfrm>
          <a:prstGeom prst="rect">
            <a:avLst/>
          </a:prstGeom>
        </p:spPr>
        <p:txBody>
          <a:bodyPr anchor="ctr"/>
          <a:p>
            <a:pPr>
              <a:lnSpc>
                <a:spcPct val="100000"/>
              </a:lnSpc>
            </a:pPr>
            <a:r>
              <a:rPr b="0" lang="en-IE" sz="1200" spc="-1" strike="noStrike">
                <a:solidFill>
                  <a:srgbClr val="bfbfbf"/>
                </a:solidFill>
                <a:latin typeface="Ubuntu"/>
              </a:rPr>
              <a:t>05/03/2018</a:t>
            </a:r>
            <a:endParaRPr b="0" lang="en-IE" sz="1200" spc="-1" strike="noStrike">
              <a:latin typeface="Times New Roman"/>
            </a:endParaRPr>
          </a:p>
        </p:txBody>
      </p:sp>
      <p:sp>
        <p:nvSpPr>
          <p:cNvPr id="47" name="PlaceHolder 6"/>
          <p:cNvSpPr>
            <a:spLocks noGrp="1"/>
          </p:cNvSpPr>
          <p:nvPr>
            <p:ph type="sldNum"/>
          </p:nvPr>
        </p:nvSpPr>
        <p:spPr>
          <a:xfrm>
            <a:off x="6553080" y="6356520"/>
            <a:ext cx="2133360" cy="364680"/>
          </a:xfrm>
          <a:prstGeom prst="rect">
            <a:avLst/>
          </a:prstGeom>
        </p:spPr>
        <p:txBody>
          <a:bodyPr anchor="ctr"/>
          <a:p>
            <a:pPr algn="r">
              <a:lnSpc>
                <a:spcPct val="100000"/>
              </a:lnSpc>
            </a:pPr>
            <a:fld id="{7C87F1E6-CC51-4AE1-A5B1-82F5B1D36B2D}" type="slidenum">
              <a:rPr b="0" lang="en-IE" sz="1200" spc="-1" strike="noStrike">
                <a:solidFill>
                  <a:srgbClr val="bfbfbf"/>
                </a:solidFill>
                <a:latin typeface="Ubuntu"/>
              </a:rPr>
              <a:t>1</a:t>
            </a:fld>
            <a:endParaRPr b="0" lang="en-I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685800" y="2130480"/>
            <a:ext cx="7772040" cy="1469520"/>
          </a:xfrm>
          <a:prstGeom prst="rect">
            <a:avLst/>
          </a:prstGeom>
          <a:noFill/>
          <a:ln>
            <a:noFill/>
          </a:ln>
        </p:spPr>
        <p:txBody>
          <a:bodyPr anchor="ctr"/>
          <a:p>
            <a:pPr algn="ctr">
              <a:lnSpc>
                <a:spcPct val="100000"/>
              </a:lnSpc>
            </a:pPr>
            <a:r>
              <a:rPr b="0" lang="en-US" sz="3400" spc="-1" strike="noStrike">
                <a:solidFill>
                  <a:srgbClr val="000000"/>
                </a:solidFill>
                <a:latin typeface="Ubuntu"/>
              </a:rPr>
              <a:t>Data Structures &amp; Algorithms</a:t>
            </a:r>
            <a:endParaRPr b="0" lang="en-US" sz="3400" spc="-1" strike="noStrike">
              <a:solidFill>
                <a:srgbClr val="000000"/>
              </a:solidFill>
              <a:latin typeface="Calibri"/>
            </a:endParaRPr>
          </a:p>
        </p:txBody>
      </p:sp>
      <p:sp>
        <p:nvSpPr>
          <p:cNvPr id="91" name="TextShape 2"/>
          <p:cNvSpPr txBox="1"/>
          <p:nvPr/>
        </p:nvSpPr>
        <p:spPr>
          <a:xfrm>
            <a:off x="1371600" y="3886200"/>
            <a:ext cx="6400440" cy="1752120"/>
          </a:xfrm>
          <a:prstGeom prst="rect">
            <a:avLst/>
          </a:prstGeom>
          <a:noFill/>
          <a:ln>
            <a:noFill/>
          </a:ln>
        </p:spPr>
        <p:txBody>
          <a:bodyPr>
            <a:normAutofit/>
          </a:bodyPr>
          <a:p>
            <a:pPr algn="ctr"/>
            <a:endParaRPr b="0" lang="en-IE"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Iteration</a:t>
            </a:r>
            <a:endParaRPr b="0" lang="en-US" sz="3400" spc="-1" strike="noStrike">
              <a:solidFill>
                <a:srgbClr val="000000"/>
              </a:solidFill>
              <a:latin typeface="Calibri"/>
            </a:endParaRPr>
          </a:p>
        </p:txBody>
      </p:sp>
      <p:sp>
        <p:nvSpPr>
          <p:cNvPr id="123"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An iterator is an object that allows traversal over a given data structure.</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It is private to the class.</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It knows how the data in the class is ordered. </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Java’s </a:t>
            </a:r>
            <a:r>
              <a:rPr b="1" lang="en-US" sz="2400" spc="-1" strike="noStrike">
                <a:solidFill>
                  <a:srgbClr val="000000"/>
                </a:solidFill>
                <a:latin typeface="Ubuntu Light"/>
              </a:rPr>
              <a:t>Iterator </a:t>
            </a:r>
            <a:r>
              <a:rPr b="0" lang="en-US" sz="2400" spc="-1" strike="noStrike">
                <a:solidFill>
                  <a:srgbClr val="000000"/>
                </a:solidFill>
                <a:latin typeface="Ubuntu Light"/>
              </a:rPr>
              <a:t>interface has 3 methods:</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Ubuntu"/>
              </a:rPr>
              <a:t>next() </a:t>
            </a:r>
            <a:r>
              <a:rPr b="0" lang="en-US" sz="2000" spc="-1" strike="noStrike">
                <a:solidFill>
                  <a:srgbClr val="000000"/>
                </a:solidFill>
                <a:latin typeface="Ubuntu"/>
              </a:rPr>
              <a:t>– returns next element in data structure.</a:t>
            </a:r>
            <a:endParaRPr b="0" lang="en-US" sz="2000" spc="-1" strike="noStrike">
              <a:solidFill>
                <a:srgbClr val="000000"/>
              </a:solidFill>
              <a:latin typeface="Ubuntu"/>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Ubuntu"/>
              </a:rPr>
              <a:t>hasNext() </a:t>
            </a:r>
            <a:r>
              <a:rPr b="0" lang="en-US" sz="2000" spc="-1" strike="noStrike">
                <a:solidFill>
                  <a:srgbClr val="000000"/>
                </a:solidFill>
                <a:latin typeface="Ubuntu"/>
              </a:rPr>
              <a:t>– returns true if more elements in data structure.</a:t>
            </a:r>
            <a:endParaRPr b="0" lang="en-US" sz="2000" spc="-1" strike="noStrike">
              <a:solidFill>
                <a:srgbClr val="000000"/>
              </a:solidFill>
              <a:latin typeface="Ubuntu"/>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Ubuntu"/>
              </a:rPr>
              <a:t>remove() </a:t>
            </a:r>
            <a:r>
              <a:rPr b="0" lang="en-US" sz="2000" spc="-1" strike="noStrike">
                <a:solidFill>
                  <a:srgbClr val="000000"/>
                </a:solidFill>
                <a:latin typeface="Ubuntu"/>
              </a:rPr>
              <a:t>– removes most recently visited element. And it is optional.</a:t>
            </a:r>
            <a:endParaRPr b="0" lang="en-US" sz="2000" spc="-1" strike="noStrike">
              <a:solidFill>
                <a:srgbClr val="000000"/>
              </a:solidFill>
              <a:latin typeface="Ubuntu"/>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Must import </a:t>
            </a:r>
            <a:r>
              <a:rPr b="1" lang="en-US" sz="2400" spc="-1" strike="noStrike">
                <a:solidFill>
                  <a:srgbClr val="000000"/>
                </a:solidFill>
                <a:latin typeface="Ubuntu Light"/>
              </a:rPr>
              <a:t>java.util.*</a:t>
            </a:r>
            <a:r>
              <a:rPr b="0" lang="en-US" sz="2400" spc="-1" strike="noStrike">
                <a:solidFill>
                  <a:srgbClr val="000000"/>
                </a:solidFill>
                <a:latin typeface="Ubuntu Light"/>
              </a:rPr>
              <a:t> in order to use Iterator.</a:t>
            </a:r>
            <a:endParaRPr b="0" lang="en-US" sz="2400" spc="-1" strike="noStrike">
              <a:solidFill>
                <a:srgbClr val="000000"/>
              </a:solidFill>
              <a:latin typeface="Ubuntu Light"/>
            </a:endParaRPr>
          </a:p>
          <a:p>
            <a:endParaRPr b="0" lang="en-US" sz="2400" spc="-1" strike="noStrike">
              <a:solidFill>
                <a:srgbClr val="000000"/>
              </a:solidFill>
              <a:latin typeface="Ubuntu Light"/>
            </a:endParaRPr>
          </a:p>
        </p:txBody>
      </p:sp>
      <p:sp>
        <p:nvSpPr>
          <p:cNvPr id="124" name="TextShape 3"/>
          <p:cNvSpPr txBox="1"/>
          <p:nvPr/>
        </p:nvSpPr>
        <p:spPr>
          <a:xfrm>
            <a:off x="6553080" y="6356520"/>
            <a:ext cx="2133360" cy="364680"/>
          </a:xfrm>
          <a:prstGeom prst="rect">
            <a:avLst/>
          </a:prstGeom>
          <a:noFill/>
          <a:ln>
            <a:noFill/>
          </a:ln>
        </p:spPr>
        <p:txBody>
          <a:bodyPr anchor="ctr"/>
          <a:p>
            <a:pPr algn="r">
              <a:lnSpc>
                <a:spcPct val="100000"/>
              </a:lnSpc>
            </a:pPr>
            <a:fld id="{C207514E-5335-4C9C-8A28-118FB59ED110}" type="slidenum">
              <a:rPr b="0" lang="en-IE" sz="1200" spc="-1" strike="noStrike">
                <a:solidFill>
                  <a:srgbClr val="bfbfbf"/>
                </a:solidFill>
                <a:latin typeface="Ubuntu"/>
              </a:rPr>
              <a:t>&lt;number&gt;</a:t>
            </a:fld>
            <a:endParaRPr b="0" lang="en-IE" sz="1200" spc="-1" strike="noStrike">
              <a:latin typeface="Times New Roman"/>
            </a:endParaRPr>
          </a:p>
        </p:txBody>
      </p:sp>
    </p:spTree>
  </p:cSld>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23">
                                            <p:txEl>
                                              <p:pRg st="3" end="3"/>
                                            </p:txEl>
                                          </p:spTgt>
                                        </p:tgtEl>
                                        <p:attrNameLst>
                                          <p:attrName>style.visibility</p:attrName>
                                        </p:attrNameLst>
                                      </p:cBhvr>
                                      <p:to>
                                        <p:strVal val="visible"/>
                                      </p:to>
                                    </p:set>
                                  </p:childTnLst>
                                </p:cTn>
                              </p:par>
                              <p:par>
                                <p:cTn id="187" nodeType="withEffect" fill="hold" presetClass="entr" presetID="1">
                                  <p:stCondLst>
                                    <p:cond delay="0"/>
                                  </p:stCondLst>
                                  <p:childTnLst>
                                    <p:set>
                                      <p:cBhvr>
                                        <p:cTn id="188" dur="1" fill="hold">
                                          <p:stCondLst>
                                            <p:cond delay="0"/>
                                          </p:stCondLst>
                                        </p:cTn>
                                        <p:tgtEl>
                                          <p:spTgt spid="123">
                                            <p:txEl>
                                              <p:pRg st="4" end="4"/>
                                            </p:txEl>
                                          </p:spTgt>
                                        </p:tgtEl>
                                        <p:attrNameLst>
                                          <p:attrName>style.visibility</p:attrName>
                                        </p:attrNameLst>
                                      </p:cBhvr>
                                      <p:to>
                                        <p:strVal val="visible"/>
                                      </p:to>
                                    </p:set>
                                  </p:childTnLst>
                                </p:cTn>
                              </p:par>
                              <p:par>
                                <p:cTn id="189" nodeType="withEffect" fill="hold" presetClass="entr" presetID="1">
                                  <p:stCondLst>
                                    <p:cond delay="0"/>
                                  </p:stCondLst>
                                  <p:childTnLst>
                                    <p:set>
                                      <p:cBhvr>
                                        <p:cTn id="190" dur="1" fill="hold">
                                          <p:stCondLst>
                                            <p:cond delay="0"/>
                                          </p:stCondLst>
                                        </p:cTn>
                                        <p:tgtEl>
                                          <p:spTgt spid="123">
                                            <p:txEl>
                                              <p:pRg st="5" end="5"/>
                                            </p:txEl>
                                          </p:spTgt>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123">
                                            <p:txEl>
                                              <p:pRg st="6" end="6"/>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123">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2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Writing an ArrayIterator class, which is private in the GenericArray class.</a:t>
            </a:r>
            <a:endParaRPr b="0" lang="en-US" sz="2400" spc="-1" strike="noStrike">
              <a:solidFill>
                <a:srgbClr val="000000"/>
              </a:solidFill>
              <a:latin typeface="Ubuntu Light"/>
            </a:endParaRPr>
          </a:p>
        </p:txBody>
      </p:sp>
      <p:sp>
        <p:nvSpPr>
          <p:cNvPr id="127" name="TextShape 3"/>
          <p:cNvSpPr txBox="1"/>
          <p:nvPr/>
        </p:nvSpPr>
        <p:spPr>
          <a:xfrm>
            <a:off x="6553080" y="6356520"/>
            <a:ext cx="2133360" cy="364680"/>
          </a:xfrm>
          <a:prstGeom prst="rect">
            <a:avLst/>
          </a:prstGeom>
          <a:noFill/>
          <a:ln>
            <a:noFill/>
          </a:ln>
        </p:spPr>
        <p:txBody>
          <a:bodyPr anchor="ctr"/>
          <a:p>
            <a:pPr algn="r">
              <a:lnSpc>
                <a:spcPct val="100000"/>
              </a:lnSpc>
            </a:pPr>
            <a:fld id="{FAF33DB7-4F19-4064-A29A-34B0AA229D91}" type="slidenum">
              <a:rPr b="0" lang="en-IE" sz="1200" spc="-1" strike="noStrike">
                <a:solidFill>
                  <a:srgbClr val="bfbfbf"/>
                </a:solidFill>
                <a:latin typeface="Ubuntu"/>
              </a:rPr>
              <a:t>&lt;number&gt;</a:t>
            </a:fld>
            <a:endParaRPr b="0" lang="en-IE" sz="1200" spc="-1" strike="noStrike">
              <a:latin typeface="Times New Roman"/>
            </a:endParaRPr>
          </a:p>
        </p:txBody>
      </p:sp>
      <p:sp>
        <p:nvSpPr>
          <p:cNvPr id="128" name="CustomShape 4"/>
          <p:cNvSpPr/>
          <p:nvPr/>
        </p:nvSpPr>
        <p:spPr>
          <a:xfrm>
            <a:off x="880560" y="2443680"/>
            <a:ext cx="8068320" cy="2280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static class ArrayIterator&lt;T&gt; implements Iterator&lt;T&gt;{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T[] data;</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int index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int size;</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ArrayIterator(T[] d, int 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 = 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28">
                                            <p:txEl>
                                              <p:pRg st="0" end="0"/>
                                            </p:txEl>
                                          </p:spTgt>
                                        </p:tgtEl>
                                        <p:attrNameLst>
                                          <p:attrName>style.visibility</p:attrName>
                                        </p:attrNameLst>
                                      </p:cBhvr>
                                      <p:to>
                                        <p:strVal val="visible"/>
                                      </p:to>
                                    </p:set>
                                  </p:childTnLst>
                                </p:cTn>
                              </p:par>
                              <p:par>
                                <p:cTn id="203" nodeType="withEffect" fill="hold" presetClass="entr" presetID="1">
                                  <p:stCondLst>
                                    <p:cond delay="0"/>
                                  </p:stCondLst>
                                  <p:childTnLst>
                                    <p:set>
                                      <p:cBhvr>
                                        <p:cTn id="204" dur="1" fill="hold">
                                          <p:stCondLst>
                                            <p:cond delay="0"/>
                                          </p:stCondLst>
                                        </p:cTn>
                                        <p:tgtEl>
                                          <p:spTgt spid="128">
                                            <p:txEl>
                                              <p:pRg st="1" end="1"/>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0"/>
                                          </p:stCondLst>
                                        </p:cTn>
                                        <p:tgtEl>
                                          <p:spTgt spid="128">
                                            <p:txEl>
                                              <p:pRg st="2" end="2"/>
                                            </p:txEl>
                                          </p:spTgt>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28">
                                            <p:txEl>
                                              <p:pRg st="5" end="5"/>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128">
                                            <p:txEl>
                                              <p:pRg st="6" end="6"/>
                                            </p:txEl>
                                          </p:spTgt>
                                        </p:tgtEl>
                                        <p:attrNameLst>
                                          <p:attrName>style.visibility</p:attrName>
                                        </p:attrNameLst>
                                      </p:cBhvr>
                                      <p:to>
                                        <p:strVal val="visible"/>
                                      </p:to>
                                    </p:set>
                                  </p:childTnLst>
                                </p:cTn>
                              </p:par>
                              <p:par>
                                <p:cTn id="215" nodeType="withEffect" fill="hold" presetClass="entr" presetID="1">
                                  <p:stCondLst>
                                    <p:cond delay="0"/>
                                  </p:stCondLst>
                                  <p:childTnLst>
                                    <p:set>
                                      <p:cBhvr>
                                        <p:cTn id="216" dur="1" fill="hold">
                                          <p:stCondLst>
                                            <p:cond delay="0"/>
                                          </p:stCondLst>
                                        </p:cTn>
                                        <p:tgtEl>
                                          <p:spTgt spid="128">
                                            <p:txEl>
                                              <p:pRg st="7" end="7"/>
                                            </p:txEl>
                                          </p:spTgt>
                                        </p:tgtEl>
                                        <p:attrNameLst>
                                          <p:attrName>style.visibility</p:attrName>
                                        </p:attrNameLst>
                                      </p:cBhvr>
                                      <p:to>
                                        <p:strVal val="visible"/>
                                      </p:to>
                                    </p:set>
                                  </p:childTnLst>
                                </p:cTn>
                              </p:par>
                              <p:par>
                                <p:cTn id="217" nodeType="withEffect" fill="hold" presetClass="entr" presetID="1">
                                  <p:stCondLst>
                                    <p:cond delay="0"/>
                                  </p:stCondLst>
                                  <p:childTnLst>
                                    <p:set>
                                      <p:cBhvr>
                                        <p:cTn id="218" dur="1" fill="hold">
                                          <p:stCondLst>
                                            <p:cond delay="0"/>
                                          </p:stCondLst>
                                        </p:cTn>
                                        <p:tgtEl>
                                          <p:spTgt spid="128">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3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Writing an ArrayIterator class, which is private in the GenericArray class.</a:t>
            </a:r>
            <a:endParaRPr b="0" lang="en-US" sz="2400" spc="-1" strike="noStrike">
              <a:solidFill>
                <a:srgbClr val="000000"/>
              </a:solidFill>
              <a:latin typeface="Ubuntu Light"/>
            </a:endParaRPr>
          </a:p>
        </p:txBody>
      </p:sp>
      <p:sp>
        <p:nvSpPr>
          <p:cNvPr id="131" name="TextShape 3"/>
          <p:cNvSpPr txBox="1"/>
          <p:nvPr/>
        </p:nvSpPr>
        <p:spPr>
          <a:xfrm>
            <a:off x="6553080" y="6356520"/>
            <a:ext cx="2133360" cy="364680"/>
          </a:xfrm>
          <a:prstGeom prst="rect">
            <a:avLst/>
          </a:prstGeom>
          <a:noFill/>
          <a:ln>
            <a:noFill/>
          </a:ln>
        </p:spPr>
        <p:txBody>
          <a:bodyPr anchor="ctr"/>
          <a:p>
            <a:pPr algn="r">
              <a:lnSpc>
                <a:spcPct val="100000"/>
              </a:lnSpc>
            </a:pPr>
            <a:fld id="{92114341-3752-4796-A6B5-1BBEADC31C38}" type="slidenum">
              <a:rPr b="0" lang="en-IE" sz="1200" spc="-1" strike="noStrike">
                <a:solidFill>
                  <a:srgbClr val="bfbfbf"/>
                </a:solidFill>
                <a:latin typeface="Ubuntu"/>
              </a:rPr>
              <a:t>&lt;number&gt;</a:t>
            </a:fld>
            <a:endParaRPr b="0" lang="en-IE" sz="1200" spc="-1" strike="noStrike">
              <a:latin typeface="Times New Roman"/>
            </a:endParaRPr>
          </a:p>
        </p:txBody>
      </p:sp>
      <p:sp>
        <p:nvSpPr>
          <p:cNvPr id="132" name="CustomShape 4"/>
          <p:cNvSpPr/>
          <p:nvPr/>
        </p:nvSpPr>
        <p:spPr>
          <a:xfrm>
            <a:off x="879480" y="2460600"/>
            <a:ext cx="6377400" cy="3740760"/>
          </a:xfrm>
          <a:prstGeom prst="rect">
            <a:avLst/>
          </a:prstGeom>
          <a:noFill/>
          <a:ln>
            <a:noFill/>
          </a:ln>
        </p:spPr>
        <p:style>
          <a:lnRef idx="0"/>
          <a:fillRef idx="0"/>
          <a:effectRef idx="0"/>
          <a:fontRef idx="minor"/>
        </p:style>
        <p:txBody>
          <a:bodyPr wrap="none" lIns="90000" rIns="90000" tIns="45000" bIns="45000"/>
          <a:p>
            <a:pPr marL="457200">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public boolean hasNext()</a:t>
            </a:r>
            <a:r>
              <a:rPr b="1" lang="en-IE" sz="1600" spc="-1" strike="noStrike">
                <a:solidFill>
                  <a:srgbClr val="000000"/>
                </a:solidFill>
                <a:latin typeface="Courier New"/>
              </a:rPr>
              <a:t>{</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index &lt; size;</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marL="457200">
              <a:lnSpc>
                <a:spcPct val="100000"/>
              </a:lnSpc>
            </a:pPr>
            <a:endParaRPr b="0" lang="en-IE" sz="1600" spc="-1" strike="noStrike">
              <a:latin typeface="Arial"/>
            </a:endParaRPr>
          </a:p>
          <a:p>
            <a:pPr marL="457200">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public T next()</a:t>
            </a:r>
            <a:r>
              <a:rPr b="1" lang="en-IE" sz="1600" spc="-1" strike="noStrike">
                <a:solidFill>
                  <a:srgbClr val="000000"/>
                </a:solidFill>
                <a:latin typeface="Courier New"/>
              </a:rPr>
              <a:t>{</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if(index == size){</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throw new NoSuchElementException();}</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 item = (T)data[index]; </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index++;</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item;</a:t>
            </a:r>
            <a:endParaRPr b="0" lang="en-IE" sz="1600" spc="-1" strike="noStrike">
              <a:latin typeface="Arial"/>
            </a:endParaRPr>
          </a:p>
          <a:p>
            <a:pPr marL="457200">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marL="457200">
              <a:lnSpc>
                <a:spcPct val="100000"/>
              </a:lnSpc>
            </a:pPr>
            <a:r>
              <a:rPr b="1" lang="en-IE" sz="1600" spc="-1" strike="noStrike">
                <a:solidFill>
                  <a:srgbClr val="000000"/>
                </a:solidFill>
                <a:latin typeface="Courier New"/>
              </a:rPr>
              <a:t>	</a:t>
            </a:r>
            <a:endParaRPr b="0" lang="en-IE" sz="1600" spc="-1" strike="noStrike">
              <a:latin typeface="Arial"/>
            </a:endParaRPr>
          </a:p>
          <a:p>
            <a:pPr marL="457200">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public void remove()</a:t>
            </a:r>
            <a:r>
              <a:rPr b="1" lang="en-IE" sz="1600" spc="-1" strike="noStrike">
                <a:solidFill>
                  <a:srgbClr val="000000"/>
                </a:solidFill>
                <a:latin typeface="Courier New"/>
              </a:rPr>
              <a:t>{}</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0" lang="en-IE" sz="1600" spc="-1" strike="noStrike">
                <a:solidFill>
                  <a:srgbClr val="000000"/>
                </a:solidFill>
                <a:latin typeface="Courier New"/>
              </a:rPr>
              <a:t>// class end</a:t>
            </a:r>
            <a:endParaRPr b="0" lang="en-IE" sz="1600" spc="-1" strike="noStrike">
              <a:latin typeface="Arial"/>
            </a:endParaRPr>
          </a:p>
        </p:txBody>
      </p:sp>
    </p:spTree>
  </p:cSld>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32">
                                            <p:txEl>
                                              <p:pRg st="0" end="0"/>
                                            </p:txEl>
                                          </p:spTgt>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132">
                                            <p:txEl>
                                              <p:pRg st="1" end="1"/>
                                            </p:txEl>
                                          </p:spTgt>
                                        </p:tgtEl>
                                        <p:attrNameLst>
                                          <p:attrName>style.visibility</p:attrName>
                                        </p:attrNameLst>
                                      </p:cBhvr>
                                      <p:to>
                                        <p:strVal val="visible"/>
                                      </p:to>
                                    </p:set>
                                  </p:childTnLst>
                                </p:cTn>
                              </p:par>
                              <p:par>
                                <p:cTn id="227" nodeType="withEffect" fill="hold" presetClass="entr" presetID="1">
                                  <p:stCondLst>
                                    <p:cond delay="0"/>
                                  </p:stCondLst>
                                  <p:childTnLst>
                                    <p:set>
                                      <p:cBhvr>
                                        <p:cTn id="228"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32">
                                            <p:txEl>
                                              <p:pRg st="4" end="4"/>
                                            </p:txEl>
                                          </p:spTgt>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132">
                                            <p:txEl>
                                              <p:pRg st="5" end="5"/>
                                            </p:txEl>
                                          </p:spTgt>
                                        </p:tgtEl>
                                        <p:attrNameLst>
                                          <p:attrName>style.visibility</p:attrName>
                                        </p:attrNameLst>
                                      </p:cBhvr>
                                      <p:to>
                                        <p:strVal val="visible"/>
                                      </p:to>
                                    </p:set>
                                  </p:childTnLst>
                                </p:cTn>
                              </p:par>
                              <p:par>
                                <p:cTn id="235" nodeType="withEffect" fill="hold" presetClass="entr" presetID="1">
                                  <p:stCondLst>
                                    <p:cond delay="0"/>
                                  </p:stCondLst>
                                  <p:childTnLst>
                                    <p:set>
                                      <p:cBhvr>
                                        <p:cTn id="236" dur="1" fill="hold">
                                          <p:stCondLst>
                                            <p:cond delay="0"/>
                                          </p:stCondLst>
                                        </p:cTn>
                                        <p:tgtEl>
                                          <p:spTgt spid="132">
                                            <p:txEl>
                                              <p:pRg st="6" end="6"/>
                                            </p:txEl>
                                          </p:spTgt>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132">
                                            <p:txEl>
                                              <p:pRg st="7" end="7"/>
                                            </p:txEl>
                                          </p:spTgt>
                                        </p:tgtEl>
                                        <p:attrNameLst>
                                          <p:attrName>style.visibility</p:attrName>
                                        </p:attrNameLst>
                                      </p:cBhvr>
                                      <p:to>
                                        <p:strVal val="visible"/>
                                      </p:to>
                                    </p:set>
                                  </p:childTnLst>
                                </p:cTn>
                              </p:par>
                              <p:par>
                                <p:cTn id="239" nodeType="withEffect" fill="hold" presetClass="entr" presetID="1">
                                  <p:stCondLst>
                                    <p:cond delay="0"/>
                                  </p:stCondLst>
                                  <p:childTnLst>
                                    <p:set>
                                      <p:cBhvr>
                                        <p:cTn id="240" dur="1" fill="hold">
                                          <p:stCondLst>
                                            <p:cond delay="0"/>
                                          </p:stCondLst>
                                        </p:cTn>
                                        <p:tgtEl>
                                          <p:spTgt spid="132">
                                            <p:txEl>
                                              <p:pRg st="8" end="8"/>
                                            </p:txEl>
                                          </p:spTgt>
                                        </p:tgtEl>
                                        <p:attrNameLst>
                                          <p:attrName>style.visibility</p:attrName>
                                        </p:attrNameLst>
                                      </p:cBhvr>
                                      <p:to>
                                        <p:strVal val="visible"/>
                                      </p:to>
                                    </p:set>
                                  </p:childTnLst>
                                </p:cTn>
                              </p:par>
                              <p:par>
                                <p:cTn id="241" nodeType="withEffect" fill="hold" presetClass="entr" presetID="1">
                                  <p:stCondLst>
                                    <p:cond delay="0"/>
                                  </p:stCondLst>
                                  <p:childTnLst>
                                    <p:set>
                                      <p:cBhvr>
                                        <p:cTn id="242" dur="1" fill="hold">
                                          <p:stCondLst>
                                            <p:cond delay="0"/>
                                          </p:stCondLst>
                                        </p:cTn>
                                        <p:tgtEl>
                                          <p:spTgt spid="132">
                                            <p:txEl>
                                              <p:pRg st="9" end="9"/>
                                            </p:txEl>
                                          </p:spTgt>
                                        </p:tgtEl>
                                        <p:attrNameLst>
                                          <p:attrName>style.visibility</p:attrName>
                                        </p:attrNameLst>
                                      </p:cBhvr>
                                      <p:to>
                                        <p:strVal val="visible"/>
                                      </p:to>
                                    </p:set>
                                  </p:childTnLst>
                                </p:cTn>
                              </p:par>
                              <p:par>
                                <p:cTn id="243" nodeType="withEffect" fill="hold" presetClass="entr" presetID="1">
                                  <p:stCondLst>
                                    <p:cond delay="0"/>
                                  </p:stCondLst>
                                  <p:childTnLst>
                                    <p:set>
                                      <p:cBhvr>
                                        <p:cTn id="244" dur="1" fill="hold">
                                          <p:stCondLst>
                                            <p:cond delay="0"/>
                                          </p:stCondLst>
                                        </p:cTn>
                                        <p:tgtEl>
                                          <p:spTgt spid="132">
                                            <p:txEl>
                                              <p:pRg st="10" end="10"/>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32">
                                            <p:txEl>
                                              <p:pRg st="11" end="11"/>
                                            </p:txEl>
                                          </p:spTgt>
                                        </p:tgtEl>
                                        <p:attrNameLst>
                                          <p:attrName>style.visibility</p:attrName>
                                        </p:attrNameLst>
                                      </p:cBhvr>
                                      <p:to>
                                        <p:strVal val="visible"/>
                                      </p:to>
                                    </p:set>
                                  </p:childTnLst>
                                </p:cTn>
                              </p:par>
                              <p:par>
                                <p:cTn id="249" nodeType="withEffect" fill="hold" presetClass="entr" presetID="1">
                                  <p:stCondLst>
                                    <p:cond delay="0"/>
                                  </p:stCondLst>
                                  <p:childTnLst>
                                    <p:set>
                                      <p:cBhvr>
                                        <p:cTn id="250" dur="1" fill="hold">
                                          <p:stCondLst>
                                            <p:cond delay="0"/>
                                          </p:stCondLst>
                                        </p:cTn>
                                        <p:tgtEl>
                                          <p:spTgt spid="132">
                                            <p:txEl>
                                              <p:pRg st="12" end="12"/>
                                            </p:txEl>
                                          </p:spTgt>
                                        </p:tgtEl>
                                        <p:attrNameLst>
                                          <p:attrName>style.visibility</p:attrName>
                                        </p:attrNameLst>
                                      </p:cBhvr>
                                      <p:to>
                                        <p:strVal val="visible"/>
                                      </p:to>
                                    </p:set>
                                  </p:childTnLst>
                                </p:cTn>
                              </p:par>
                              <p:par>
                                <p:cTn id="251" nodeType="withEffect" fill="hold" presetClass="entr" presetID="1">
                                  <p:stCondLst>
                                    <p:cond delay="0"/>
                                  </p:stCondLst>
                                  <p:childTnLst>
                                    <p:set>
                                      <p:cBhvr>
                                        <p:cTn id="252" dur="1" fill="hold">
                                          <p:stCondLst>
                                            <p:cond delay="0"/>
                                          </p:stCondLst>
                                        </p:cTn>
                                        <p:tgtEl>
                                          <p:spTgt spid="132">
                                            <p:txEl>
                                              <p:pRg st="14" end="1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3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Now adding the following method to GenericArray class:</a:t>
            </a:r>
            <a:endParaRPr b="0" lang="en-US" sz="2400" spc="-1" strike="noStrike">
              <a:solidFill>
                <a:srgbClr val="000000"/>
              </a:solidFill>
              <a:latin typeface="Ubuntu Light"/>
            </a:endParaRPr>
          </a:p>
        </p:txBody>
      </p:sp>
      <p:sp>
        <p:nvSpPr>
          <p:cNvPr id="135" name="TextShape 3"/>
          <p:cNvSpPr txBox="1"/>
          <p:nvPr/>
        </p:nvSpPr>
        <p:spPr>
          <a:xfrm>
            <a:off x="6553080" y="6356520"/>
            <a:ext cx="2133360" cy="364680"/>
          </a:xfrm>
          <a:prstGeom prst="rect">
            <a:avLst/>
          </a:prstGeom>
          <a:noFill/>
          <a:ln>
            <a:noFill/>
          </a:ln>
        </p:spPr>
        <p:txBody>
          <a:bodyPr anchor="ctr"/>
          <a:p>
            <a:pPr algn="r">
              <a:lnSpc>
                <a:spcPct val="100000"/>
              </a:lnSpc>
            </a:pPr>
            <a:fld id="{9A497287-E31F-4647-BA63-B283604F2263}" type="slidenum">
              <a:rPr b="0" lang="en-IE" sz="1200" spc="-1" strike="noStrike">
                <a:solidFill>
                  <a:srgbClr val="bfbfbf"/>
                </a:solidFill>
                <a:latin typeface="Ubuntu"/>
              </a:rPr>
              <a:t>&lt;number&gt;</a:t>
            </a:fld>
            <a:endParaRPr b="0" lang="en-IE" sz="1200" spc="-1" strike="noStrike">
              <a:latin typeface="Times New Roman"/>
            </a:endParaRPr>
          </a:p>
        </p:txBody>
      </p:sp>
      <p:sp>
        <p:nvSpPr>
          <p:cNvPr id="136" name="CustomShape 4"/>
          <p:cNvSpPr/>
          <p:nvPr/>
        </p:nvSpPr>
        <p:spPr>
          <a:xfrm>
            <a:off x="870120" y="2104920"/>
            <a:ext cx="5995800" cy="8204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Iterator&lt;T&gt; iterator(){</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new ArrayIterator&lt;T&gt;(data,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3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Testing the GenericArray class for iteration.</a:t>
            </a:r>
            <a:endParaRPr b="0" lang="en-US" sz="2400" spc="-1" strike="noStrike">
              <a:solidFill>
                <a:srgbClr val="000000"/>
              </a:solidFill>
              <a:latin typeface="Ubuntu Light"/>
            </a:endParaRPr>
          </a:p>
        </p:txBody>
      </p:sp>
      <p:sp>
        <p:nvSpPr>
          <p:cNvPr id="139" name="TextShape 3"/>
          <p:cNvSpPr txBox="1"/>
          <p:nvPr/>
        </p:nvSpPr>
        <p:spPr>
          <a:xfrm>
            <a:off x="6553080" y="6356520"/>
            <a:ext cx="2133360" cy="364680"/>
          </a:xfrm>
          <a:prstGeom prst="rect">
            <a:avLst/>
          </a:prstGeom>
          <a:noFill/>
          <a:ln>
            <a:noFill/>
          </a:ln>
        </p:spPr>
        <p:txBody>
          <a:bodyPr anchor="ctr"/>
          <a:p>
            <a:pPr algn="r">
              <a:lnSpc>
                <a:spcPct val="100000"/>
              </a:lnSpc>
            </a:pPr>
            <a:fld id="{7E90A4D3-109D-4966-B4C4-5977DBE36B79}" type="slidenum">
              <a:rPr b="0" lang="en-IE" sz="1200" spc="-1" strike="noStrike">
                <a:solidFill>
                  <a:srgbClr val="bfbfbf"/>
                </a:solidFill>
                <a:latin typeface="Ubuntu"/>
              </a:rPr>
              <a:t>&lt;number&gt;</a:t>
            </a:fld>
            <a:endParaRPr b="0" lang="en-IE" sz="1200" spc="-1" strike="noStrike">
              <a:latin typeface="Times New Roman"/>
            </a:endParaRPr>
          </a:p>
        </p:txBody>
      </p:sp>
      <p:sp>
        <p:nvSpPr>
          <p:cNvPr id="140" name="CustomShape 4"/>
          <p:cNvSpPr/>
          <p:nvPr/>
        </p:nvSpPr>
        <p:spPr>
          <a:xfrm>
            <a:off x="881640" y="2104920"/>
            <a:ext cx="7542720" cy="42274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ArrayIteratorTest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static void main(String[] args)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0" lang="en-IE" sz="1600" spc="-1" strike="noStrike">
                <a:solidFill>
                  <a:srgbClr val="000000"/>
                </a:solidFill>
                <a:latin typeface="Calibri"/>
              </a:rPr>
              <a:t>	</a:t>
            </a:r>
            <a:r>
              <a:rPr b="0" lang="en-IE" sz="1600" spc="-1" strike="noStrike">
                <a:solidFill>
                  <a:srgbClr val="000000"/>
                </a:solidFill>
                <a:latin typeface="Calibri"/>
              </a:rPr>
              <a:t>	</a:t>
            </a:r>
            <a:r>
              <a:rPr b="1" lang="en-IE" sz="1600" spc="-1" strike="noStrike">
                <a:solidFill>
                  <a:srgbClr val="000000"/>
                </a:solidFill>
                <a:latin typeface="Courier New"/>
              </a:rPr>
              <a:t>GenericArray&lt;String&gt; st = new GenericArray&lt;String&gt;();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st.add("Adam");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st.add("John");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st.add("Declan");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st.add("Owen");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st.add("Bary");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0" lang="en-IE" sz="1600" spc="-1" strike="noStrike">
                <a:solidFill>
                  <a:srgbClr val="000000"/>
                </a:solidFill>
                <a:latin typeface="Courier New"/>
              </a:rPr>
              <a:t>// iteration through objects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Iterator&lt;String&gt; it = st.iterator();</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while(it.hasNext()){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System.out.println(it.next()+ "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255" dur="indefinite" restart="never" nodeType="tmRoot">
          <p:childTnLst>
            <p:seq>
              <p:cTn id="256" dur="indefinite" nodeType="mainSeq">
                <p:childTnLst>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140">
                                            <p:txEl>
                                              <p:pRg st="10" end="10"/>
                                            </p:txEl>
                                          </p:spTgt>
                                        </p:tgtEl>
                                        <p:attrNameLst>
                                          <p:attrName>style.visibility</p:attrName>
                                        </p:attrNameLst>
                                      </p:cBhvr>
                                      <p:to>
                                        <p:strVal val="visible"/>
                                      </p:to>
                                    </p:set>
                                  </p:childTnLst>
                                </p:cTn>
                              </p:par>
                              <p:par>
                                <p:cTn id="261" nodeType="withEffect" fill="hold" presetClass="entr" presetID="1">
                                  <p:stCondLst>
                                    <p:cond delay="0"/>
                                  </p:stCondLst>
                                  <p:childTnLst>
                                    <p:set>
                                      <p:cBhvr>
                                        <p:cTn id="262" dur="1" fill="hold">
                                          <p:stCondLst>
                                            <p:cond delay="0"/>
                                          </p:stCondLst>
                                        </p:cTn>
                                        <p:tgtEl>
                                          <p:spTgt spid="140">
                                            <p:txEl>
                                              <p:pRg st="11" end="11"/>
                                            </p:txEl>
                                          </p:spTgt>
                                        </p:tgtEl>
                                        <p:attrNameLst>
                                          <p:attrName>style.visibility</p:attrName>
                                        </p:attrNameLst>
                                      </p:cBhvr>
                                      <p:to>
                                        <p:strVal val="visible"/>
                                      </p:to>
                                    </p:set>
                                  </p:childTnLst>
                                </p:cTn>
                              </p:par>
                              <p:par>
                                <p:cTn id="263" nodeType="withEffect" fill="hold" presetClass="entr" presetID="1">
                                  <p:stCondLst>
                                    <p:cond delay="0"/>
                                  </p:stCondLst>
                                  <p:childTnLst>
                                    <p:set>
                                      <p:cBhvr>
                                        <p:cTn id="264" dur="1" fill="hold">
                                          <p:stCondLst>
                                            <p:cond delay="0"/>
                                          </p:stCondLst>
                                        </p:cTn>
                                        <p:tgtEl>
                                          <p:spTgt spid="140">
                                            <p:txEl>
                                              <p:pRg st="12" end="12"/>
                                            </p:txEl>
                                          </p:spTgt>
                                        </p:tgtEl>
                                        <p:attrNameLst>
                                          <p:attrName>style.visibility</p:attrName>
                                        </p:attrNameLst>
                                      </p:cBhvr>
                                      <p:to>
                                        <p:strVal val="visible"/>
                                      </p:to>
                                    </p:set>
                                  </p:childTnLst>
                                </p:cTn>
                              </p:par>
                              <p:par>
                                <p:cTn id="265" nodeType="withEffect" fill="hold" presetClass="entr" presetID="1">
                                  <p:stCondLst>
                                    <p:cond delay="0"/>
                                  </p:stCondLst>
                                  <p:childTnLst>
                                    <p:set>
                                      <p:cBhvr>
                                        <p:cTn id="266" dur="1" fill="hold">
                                          <p:stCondLst>
                                            <p:cond delay="0"/>
                                          </p:stCondLst>
                                        </p:cTn>
                                        <p:tgtEl>
                                          <p:spTgt spid="140">
                                            <p:txEl>
                                              <p:pRg st="13" end="13"/>
                                            </p:txEl>
                                          </p:spTgt>
                                        </p:tgtEl>
                                        <p:attrNameLst>
                                          <p:attrName>style.visibility</p:attrName>
                                        </p:attrNameLst>
                                      </p:cBhvr>
                                      <p:to>
                                        <p:strVal val="visible"/>
                                      </p:to>
                                    </p:set>
                                  </p:childTnLst>
                                </p:cTn>
                              </p:par>
                              <p:par>
                                <p:cTn id="267" nodeType="withEffect" fill="hold" presetClass="entr" presetID="1">
                                  <p:stCondLst>
                                    <p:cond delay="0"/>
                                  </p:stCondLst>
                                  <p:childTnLst>
                                    <p:set>
                                      <p:cBhvr>
                                        <p:cTn id="268" dur="1" fill="hold">
                                          <p:stCondLst>
                                            <p:cond delay="0"/>
                                          </p:stCondLst>
                                        </p:cTn>
                                        <p:tgtEl>
                                          <p:spTgt spid="140">
                                            <p:txEl>
                                              <p:pRg st="14" end="14"/>
                                            </p:txEl>
                                          </p:spTgt>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140">
                                            <p:txEl>
                                              <p:pRg st="15" end="15"/>
                                            </p:txEl>
                                          </p:spTgt>
                                        </p:tgtEl>
                                        <p:attrNameLst>
                                          <p:attrName>style.visibility</p:attrName>
                                        </p:attrNameLst>
                                      </p:cBhvr>
                                      <p:to>
                                        <p:strVal val="visible"/>
                                      </p:to>
                                    </p:set>
                                  </p:childTnLst>
                                </p:cTn>
                              </p:par>
                              <p:par>
                                <p:cTn id="271" nodeType="withEffect" fill="hold" presetClass="entr" presetID="1">
                                  <p:stCondLst>
                                    <p:cond delay="0"/>
                                  </p:stCondLst>
                                  <p:childTnLst>
                                    <p:set>
                                      <p:cBhvr>
                                        <p:cTn id="272" dur="1" fill="hold">
                                          <p:stCondLst>
                                            <p:cond delay="0"/>
                                          </p:stCondLst>
                                        </p:cTn>
                                        <p:tgtEl>
                                          <p:spTgt spid="140">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a:t>
            </a:r>
            <a:endParaRPr b="0" lang="en-US" sz="3400" spc="-1" strike="noStrike">
              <a:solidFill>
                <a:srgbClr val="000000"/>
              </a:solidFill>
              <a:latin typeface="Calibri"/>
            </a:endParaRPr>
          </a:p>
        </p:txBody>
      </p:sp>
      <p:sp>
        <p:nvSpPr>
          <p:cNvPr id="14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 stack is a </a:t>
            </a:r>
            <a:r>
              <a:rPr b="0" i="1" lang="en-US" sz="2400" spc="-1" strike="noStrike">
                <a:solidFill>
                  <a:srgbClr val="000000"/>
                </a:solidFill>
                <a:latin typeface="Ubuntu Light"/>
              </a:rPr>
              <a:t>last in, first out</a:t>
            </a:r>
            <a:r>
              <a:rPr b="0" lang="en-US" sz="2400" spc="-1" strike="noStrike">
                <a:solidFill>
                  <a:srgbClr val="000000"/>
                </a:solidFill>
                <a:latin typeface="Ubuntu Light"/>
              </a:rPr>
              <a:t> linear data structure.</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This means that elements are removed in inverse order to their insertion. </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Those last in get to leave first. </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143" name="TextShape 3"/>
          <p:cNvSpPr txBox="1"/>
          <p:nvPr/>
        </p:nvSpPr>
        <p:spPr>
          <a:xfrm>
            <a:off x="6553080" y="6356520"/>
            <a:ext cx="2133360" cy="364680"/>
          </a:xfrm>
          <a:prstGeom prst="rect">
            <a:avLst/>
          </a:prstGeom>
          <a:noFill/>
          <a:ln>
            <a:noFill/>
          </a:ln>
        </p:spPr>
        <p:txBody>
          <a:bodyPr anchor="ctr"/>
          <a:p>
            <a:pPr algn="r">
              <a:lnSpc>
                <a:spcPct val="100000"/>
              </a:lnSpc>
            </a:pPr>
            <a:fld id="{73FB030F-0790-471E-A827-E5179C853705}" type="slidenum">
              <a:rPr b="0" lang="en-IE" sz="1200" spc="-1" strike="noStrike">
                <a:solidFill>
                  <a:srgbClr val="bfbfbf"/>
                </a:solidFill>
                <a:latin typeface="Ubuntu"/>
              </a:rPr>
              <a:t>&lt;number&gt;</a:t>
            </a:fld>
            <a:endParaRPr b="0" lang="en-IE" sz="1200" spc="-1" strike="noStrike">
              <a:latin typeface="Times New Roman"/>
            </a:endParaRPr>
          </a:p>
        </p:txBody>
      </p:sp>
      <p:pic>
        <p:nvPicPr>
          <p:cNvPr id="144" name="Content Placeholder 3" descr=""/>
          <p:cNvPicPr/>
          <p:nvPr/>
        </p:nvPicPr>
        <p:blipFill>
          <a:blip r:embed="rId1"/>
          <a:srcRect l="1622" t="0" r="-860" b="0"/>
          <a:stretch/>
        </p:blipFill>
        <p:spPr>
          <a:xfrm>
            <a:off x="999000" y="3365280"/>
            <a:ext cx="2827440" cy="2943000"/>
          </a:xfrm>
          <a:prstGeom prst="rect">
            <a:avLst/>
          </a:prstGeom>
          <a:ln>
            <a:noFill/>
          </a:ln>
        </p:spPr>
      </p:pic>
    </p:spTree>
  </p:cSld>
  <p:timing>
    <p:tnLst>
      <p:par>
        <p:cTn id="273" dur="indefinite" restart="never" nodeType="tmRoot">
          <p:childTnLst>
            <p:seq>
              <p:cTn id="27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a:t>
            </a:r>
            <a:endParaRPr b="0" lang="en-US" sz="3400" spc="-1" strike="noStrike">
              <a:solidFill>
                <a:srgbClr val="000000"/>
              </a:solidFill>
              <a:latin typeface="Calibri"/>
            </a:endParaRPr>
          </a:p>
        </p:txBody>
      </p:sp>
      <p:sp>
        <p:nvSpPr>
          <p:cNvPr id="14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Stack interface:</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Can be implemented using:</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Array</a:t>
            </a:r>
            <a:endParaRPr b="0" lang="en-US" sz="2000" spc="-1" strike="noStrike">
              <a:solidFill>
                <a:srgbClr val="000000"/>
              </a:solidFill>
              <a:latin typeface="Ubuntu"/>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Linked List</a:t>
            </a:r>
            <a:endParaRPr b="0" lang="en-US" sz="2000" spc="-1" strike="noStrike">
              <a:solidFill>
                <a:srgbClr val="000000"/>
              </a:solidFill>
              <a:latin typeface="Ubuntu"/>
            </a:endParaRPr>
          </a:p>
          <a:p>
            <a:pPr>
              <a:lnSpc>
                <a:spcPct val="100000"/>
              </a:lnSpc>
              <a:spcBef>
                <a:spcPts val="479"/>
              </a:spcBef>
            </a:pPr>
            <a:endParaRPr b="0" lang="en-US" sz="2000" spc="-1" strike="noStrike">
              <a:solidFill>
                <a:srgbClr val="000000"/>
              </a:solidFill>
              <a:latin typeface="Ubuntu Light"/>
            </a:endParaRPr>
          </a:p>
        </p:txBody>
      </p:sp>
      <p:sp>
        <p:nvSpPr>
          <p:cNvPr id="147" name="TextShape 3"/>
          <p:cNvSpPr txBox="1"/>
          <p:nvPr/>
        </p:nvSpPr>
        <p:spPr>
          <a:xfrm>
            <a:off x="6553080" y="6356520"/>
            <a:ext cx="2133360" cy="364680"/>
          </a:xfrm>
          <a:prstGeom prst="rect">
            <a:avLst/>
          </a:prstGeom>
          <a:noFill/>
          <a:ln>
            <a:noFill/>
          </a:ln>
        </p:spPr>
        <p:txBody>
          <a:bodyPr anchor="ctr"/>
          <a:p>
            <a:pPr algn="r">
              <a:lnSpc>
                <a:spcPct val="100000"/>
              </a:lnSpc>
            </a:pPr>
            <a:fld id="{46E5AC20-BBC1-4CF6-A46F-058377BFB833}" type="slidenum">
              <a:rPr b="0" lang="en-IE" sz="1200" spc="-1" strike="noStrike">
                <a:solidFill>
                  <a:srgbClr val="bfbfbf"/>
                </a:solidFill>
                <a:latin typeface="Ubuntu"/>
              </a:rPr>
              <a:t>&lt;number&gt;</a:t>
            </a:fld>
            <a:endParaRPr b="0" lang="en-IE" sz="1200" spc="-1" strike="noStrike">
              <a:latin typeface="Times New Roman"/>
            </a:endParaRPr>
          </a:p>
        </p:txBody>
      </p:sp>
      <p:sp>
        <p:nvSpPr>
          <p:cNvPr id="148" name="CustomShape 4"/>
          <p:cNvSpPr/>
          <p:nvPr/>
        </p:nvSpPr>
        <p:spPr>
          <a:xfrm>
            <a:off x="864720" y="2104920"/>
            <a:ext cx="4129200" cy="17938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interface Stack&lt;E&gt;{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public boolean push(E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public boolean pop();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public E top();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46">
                                            <p:txEl>
                                              <p:pRg st="6" end="6"/>
                                            </p:txEl>
                                          </p:spTgt>
                                        </p:tgtEl>
                                        <p:attrNameLst>
                                          <p:attrName>style.visibility</p:attrName>
                                        </p:attrNameLst>
                                      </p:cBhvr>
                                      <p:to>
                                        <p:strVal val="visible"/>
                                      </p:to>
                                    </p:set>
                                  </p:childTnLst>
                                </p:cTn>
                              </p:par>
                              <p:par>
                                <p:cTn id="281" nodeType="withEffect" fill="hold" presetClass="entr" presetID="1">
                                  <p:stCondLst>
                                    <p:cond delay="0"/>
                                  </p:stCondLst>
                                  <p:childTnLst>
                                    <p:set>
                                      <p:cBhvr>
                                        <p:cTn id="282" dur="1" fill="hold">
                                          <p:stCondLst>
                                            <p:cond delay="0"/>
                                          </p:stCondLst>
                                        </p:cTn>
                                        <p:tgtEl>
                                          <p:spTgt spid="146">
                                            <p:txEl>
                                              <p:pRg st="7" end="7"/>
                                            </p:txEl>
                                          </p:spTgt>
                                        </p:tgtEl>
                                        <p:attrNameLst>
                                          <p:attrName>style.visibility</p:attrName>
                                        </p:attrNameLst>
                                      </p:cBhvr>
                                      <p:to>
                                        <p:strVal val="visible"/>
                                      </p:to>
                                    </p:set>
                                  </p:childTnLst>
                                </p:cTn>
                              </p:par>
                              <p:par>
                                <p:cTn id="283" nodeType="withEffect" fill="hold" presetClass="entr" presetID="1">
                                  <p:stCondLst>
                                    <p:cond delay="0"/>
                                  </p:stCondLst>
                                  <p:childTnLst>
                                    <p:set>
                                      <p:cBhvr>
                                        <p:cTn id="284" dur="1" fill="hold">
                                          <p:stCondLst>
                                            <p:cond delay="0"/>
                                          </p:stCondLst>
                                        </p:cTn>
                                        <p:tgtEl>
                                          <p:spTgt spid="146">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5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Generic Node class:</a:t>
            </a:r>
            <a:endParaRPr b="0" lang="en-US" sz="2400" spc="-1" strike="noStrike">
              <a:solidFill>
                <a:srgbClr val="000000"/>
              </a:solidFill>
              <a:latin typeface="Ubuntu Light"/>
            </a:endParaRPr>
          </a:p>
        </p:txBody>
      </p:sp>
      <p:sp>
        <p:nvSpPr>
          <p:cNvPr id="151" name="TextShape 3"/>
          <p:cNvSpPr txBox="1"/>
          <p:nvPr/>
        </p:nvSpPr>
        <p:spPr>
          <a:xfrm>
            <a:off x="6553080" y="6356520"/>
            <a:ext cx="2133360" cy="364680"/>
          </a:xfrm>
          <a:prstGeom prst="rect">
            <a:avLst/>
          </a:prstGeom>
          <a:noFill/>
          <a:ln>
            <a:noFill/>
          </a:ln>
        </p:spPr>
        <p:txBody>
          <a:bodyPr anchor="ctr"/>
          <a:p>
            <a:pPr algn="r">
              <a:lnSpc>
                <a:spcPct val="100000"/>
              </a:lnSpc>
            </a:pPr>
            <a:fld id="{62914C88-7499-4894-8C22-F1E620C432D1}" type="slidenum">
              <a:rPr b="0" lang="en-IE" sz="1200" spc="-1" strike="noStrike">
                <a:solidFill>
                  <a:srgbClr val="bfbfbf"/>
                </a:solidFill>
                <a:latin typeface="Ubuntu"/>
              </a:rPr>
              <a:t>&lt;number&gt;</a:t>
            </a:fld>
            <a:endParaRPr b="0" lang="en-IE" sz="1200" spc="-1" strike="noStrike">
              <a:latin typeface="Times New Roman"/>
            </a:endParaRPr>
          </a:p>
        </p:txBody>
      </p:sp>
      <p:sp>
        <p:nvSpPr>
          <p:cNvPr id="152" name="CustomShape 4"/>
          <p:cNvSpPr/>
          <p:nvPr/>
        </p:nvSpPr>
        <p:spPr>
          <a:xfrm>
            <a:off x="862200" y="2104920"/>
            <a:ext cx="4410720" cy="39841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class Node&lt;E&gt;{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E data;</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Node&lt;E&gt; 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Node(E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x;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next = null;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Node&lt;E&gt; getNext(){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setNext(Node&lt;E&gt; 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next = 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setData(E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E getData(){</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data;}</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285" dur="indefinite" restart="never" nodeType="tmRoot">
          <p:childTnLst>
            <p:seq>
              <p:cTn id="286" dur="indefinite" nodeType="mainSeq">
                <p:childTnLst>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52">
                                            <p:txEl>
                                              <p:pRg st="0" end="0"/>
                                            </p:txEl>
                                          </p:spTgt>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152">
                                            <p:txEl>
                                              <p:pRg st="1" end="1"/>
                                            </p:txEl>
                                          </p:spTgt>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152">
                                            <p:txEl>
                                              <p:pRg st="2" end="2"/>
                                            </p:txEl>
                                          </p:spTgt>
                                        </p:tgtEl>
                                        <p:attrNameLst>
                                          <p:attrName>style.visibility</p:attrName>
                                        </p:attrNameLst>
                                      </p:cBhvr>
                                      <p:to>
                                        <p:strVal val="visible"/>
                                      </p:to>
                                    </p:set>
                                  </p:childTnLst>
                                </p:cTn>
                              </p:par>
                              <p:par>
                                <p:cTn id="295" nodeType="withEffect" fill="hold" presetClass="entr" presetID="1">
                                  <p:stCondLst>
                                    <p:cond delay="0"/>
                                  </p:stCondLst>
                                  <p:childTnLst>
                                    <p:set>
                                      <p:cBhvr>
                                        <p:cTn id="296" dur="1" fill="hold">
                                          <p:stCondLst>
                                            <p:cond delay="0"/>
                                          </p:stCondLst>
                                        </p:cTn>
                                        <p:tgtEl>
                                          <p:spTgt spid="152">
                                            <p:txEl>
                                              <p:pRg st="3" end="3"/>
                                            </p:txEl>
                                          </p:spTgt>
                                        </p:tgtEl>
                                        <p:attrNameLst>
                                          <p:attrName>style.visibility</p:attrName>
                                        </p:attrNameLst>
                                      </p:cBhvr>
                                      <p:to>
                                        <p:strVal val="visible"/>
                                      </p:to>
                                    </p:set>
                                  </p:childTnLst>
                                </p:cTn>
                              </p:par>
                              <p:par>
                                <p:cTn id="297" nodeType="withEffect" fill="hold" presetClass="entr" presetID="1">
                                  <p:stCondLst>
                                    <p:cond delay="0"/>
                                  </p:stCondLst>
                                  <p:childTnLst>
                                    <p:set>
                                      <p:cBhvr>
                                        <p:cTn id="298" dur="1" fill="hold">
                                          <p:stCondLst>
                                            <p:cond delay="0"/>
                                          </p:stCondLst>
                                        </p:cTn>
                                        <p:tgtEl>
                                          <p:spTgt spid="152">
                                            <p:txEl>
                                              <p:pRg st="4" end="4"/>
                                            </p:txEl>
                                          </p:spTgt>
                                        </p:tgtEl>
                                        <p:attrNameLst>
                                          <p:attrName>style.visibility</p:attrName>
                                        </p:attrNameLst>
                                      </p:cBhvr>
                                      <p:to>
                                        <p:strVal val="visible"/>
                                      </p:to>
                                    </p:set>
                                  </p:childTnLst>
                                </p:cTn>
                              </p:par>
                              <p:par>
                                <p:cTn id="299" nodeType="withEffect" fill="hold" presetClass="entr" presetID="1">
                                  <p:stCondLst>
                                    <p:cond delay="0"/>
                                  </p:stCondLst>
                                  <p:childTnLst>
                                    <p:set>
                                      <p:cBhvr>
                                        <p:cTn id="300" dur="1" fill="hold">
                                          <p:stCondLst>
                                            <p:cond delay="0"/>
                                          </p:stCondLst>
                                        </p:cTn>
                                        <p:tgtEl>
                                          <p:spTgt spid="152">
                                            <p:txEl>
                                              <p:pRg st="5" end="5"/>
                                            </p:txEl>
                                          </p:spTgt>
                                        </p:tgtEl>
                                        <p:attrNameLst>
                                          <p:attrName>style.visibility</p:attrName>
                                        </p:attrNameLst>
                                      </p:cBhvr>
                                      <p:to>
                                        <p:strVal val="visible"/>
                                      </p:to>
                                    </p:set>
                                  </p:childTnLst>
                                </p:cTn>
                              </p:par>
                              <p:par>
                                <p:cTn id="301" nodeType="withEffect" fill="hold" presetClass="entr" presetID="1">
                                  <p:stCondLst>
                                    <p:cond delay="0"/>
                                  </p:stCondLst>
                                  <p:childTnLst>
                                    <p:set>
                                      <p:cBhvr>
                                        <p:cTn id="302"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52">
                                            <p:txEl>
                                              <p:pRg st="7" end="7"/>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152">
                                            <p:txEl>
                                              <p:pRg st="8" end="8"/>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152">
                                            <p:txEl>
                                              <p:pRg st="9" end="9"/>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152">
                                            <p:txEl>
                                              <p:pRg st="10" end="10"/>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152">
                                            <p:txEl>
                                              <p:pRg st="11" end="11"/>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152">
                                            <p:txEl>
                                              <p:pRg st="12" end="12"/>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152">
                                            <p:txEl>
                                              <p:pRg st="13" end="13"/>
                                            </p:txEl>
                                          </p:spTgt>
                                        </p:tgtEl>
                                        <p:attrNameLst>
                                          <p:attrName>style.visibility</p:attrName>
                                        </p:attrNameLst>
                                      </p:cBhvr>
                                      <p:to>
                                        <p:strVal val="visible"/>
                                      </p:to>
                                    </p:set>
                                  </p:childTnLst>
                                </p:cTn>
                              </p:par>
                              <p:par>
                                <p:cTn id="319" nodeType="withEffect" fill="hold" presetClass="entr" presetID="1">
                                  <p:stCondLst>
                                    <p:cond delay="0"/>
                                  </p:stCondLst>
                                  <p:childTnLst>
                                    <p:set>
                                      <p:cBhvr>
                                        <p:cTn id="320" dur="1" fill="hold">
                                          <p:stCondLst>
                                            <p:cond delay="0"/>
                                          </p:stCondLst>
                                        </p:cTn>
                                        <p:tgtEl>
                                          <p:spTgt spid="152">
                                            <p:txEl>
                                              <p:pRg st="14" end="14"/>
                                            </p:txEl>
                                          </p:spTgt>
                                        </p:tgtEl>
                                        <p:attrNameLst>
                                          <p:attrName>style.visibility</p:attrName>
                                        </p:attrNameLst>
                                      </p:cBhvr>
                                      <p:to>
                                        <p:strVal val="visible"/>
                                      </p:to>
                                    </p:set>
                                  </p:childTnLst>
                                </p:cTn>
                              </p:par>
                              <p:par>
                                <p:cTn id="321" nodeType="withEffect" fill="hold" presetClass="entr" presetID="1">
                                  <p:stCondLst>
                                    <p:cond delay="0"/>
                                  </p:stCondLst>
                                  <p:childTnLst>
                                    <p:set>
                                      <p:cBhvr>
                                        <p:cTn id="322" dur="1" fill="hold">
                                          <p:stCondLst>
                                            <p:cond delay="0"/>
                                          </p:stCondLst>
                                        </p:cTn>
                                        <p:tgtEl>
                                          <p:spTgt spid="152">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5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StackList class.</a:t>
            </a:r>
            <a:endParaRPr b="0" lang="en-US" sz="2400" spc="-1" strike="noStrike">
              <a:solidFill>
                <a:srgbClr val="000000"/>
              </a:solidFill>
              <a:latin typeface="Ubuntu Light"/>
            </a:endParaRPr>
          </a:p>
        </p:txBody>
      </p:sp>
      <p:sp>
        <p:nvSpPr>
          <p:cNvPr id="155" name="TextShape 3"/>
          <p:cNvSpPr txBox="1"/>
          <p:nvPr/>
        </p:nvSpPr>
        <p:spPr>
          <a:xfrm>
            <a:off x="6553080" y="6356520"/>
            <a:ext cx="2133360" cy="364680"/>
          </a:xfrm>
          <a:prstGeom prst="rect">
            <a:avLst/>
          </a:prstGeom>
          <a:noFill/>
          <a:ln>
            <a:noFill/>
          </a:ln>
        </p:spPr>
        <p:txBody>
          <a:bodyPr anchor="ctr"/>
          <a:p>
            <a:pPr algn="r">
              <a:lnSpc>
                <a:spcPct val="100000"/>
              </a:lnSpc>
            </a:pPr>
            <a:fld id="{7AE2AA01-F3A2-4D60-A272-BAD163054CE4}" type="slidenum">
              <a:rPr b="0" lang="en-IE" sz="1200" spc="-1" strike="noStrike">
                <a:solidFill>
                  <a:srgbClr val="bfbfbf"/>
                </a:solidFill>
                <a:latin typeface="Ubuntu"/>
              </a:rPr>
              <a:t>&lt;number&gt;</a:t>
            </a:fld>
            <a:endParaRPr b="0" lang="en-IE" sz="1200" spc="-1" strike="noStrike">
              <a:latin typeface="Times New Roman"/>
            </a:endParaRPr>
          </a:p>
        </p:txBody>
      </p:sp>
      <p:sp>
        <p:nvSpPr>
          <p:cNvPr id="156" name="CustomShape 4"/>
          <p:cNvSpPr/>
          <p:nvPr/>
        </p:nvSpPr>
        <p:spPr>
          <a:xfrm>
            <a:off x="861480" y="2104920"/>
            <a:ext cx="4935960" cy="15505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class StackList&lt;E&gt; implements Stack&lt;E&gt;{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Node&lt;E&gt; head;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int size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StackList(){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head = null;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323" dur="indefinite" restart="never" nodeType="tmRoot">
          <p:childTnLst>
            <p:seq>
              <p:cTn id="32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5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StackList class.</a:t>
            </a:r>
            <a:endParaRPr b="0" lang="en-US" sz="2400" spc="-1" strike="noStrike">
              <a:solidFill>
                <a:srgbClr val="000000"/>
              </a:solidFill>
              <a:latin typeface="Ubuntu Light"/>
            </a:endParaRPr>
          </a:p>
        </p:txBody>
      </p:sp>
      <p:sp>
        <p:nvSpPr>
          <p:cNvPr id="159" name="TextShape 3"/>
          <p:cNvSpPr txBox="1"/>
          <p:nvPr/>
        </p:nvSpPr>
        <p:spPr>
          <a:xfrm>
            <a:off x="6553080" y="6356520"/>
            <a:ext cx="2133360" cy="364680"/>
          </a:xfrm>
          <a:prstGeom prst="rect">
            <a:avLst/>
          </a:prstGeom>
          <a:noFill/>
          <a:ln>
            <a:noFill/>
          </a:ln>
        </p:spPr>
        <p:txBody>
          <a:bodyPr anchor="ctr"/>
          <a:p>
            <a:pPr algn="r">
              <a:lnSpc>
                <a:spcPct val="100000"/>
              </a:lnSpc>
            </a:pPr>
            <a:fld id="{6319C9B7-E50E-4B24-89C1-D5617469B637}" type="slidenum">
              <a:rPr b="0" lang="en-IE" sz="1200" spc="-1" strike="noStrike">
                <a:solidFill>
                  <a:srgbClr val="bfbfbf"/>
                </a:solidFill>
                <a:latin typeface="Ubuntu"/>
              </a:rPr>
              <a:t>&lt;number&gt;</a:t>
            </a:fld>
            <a:endParaRPr b="0" lang="en-IE" sz="1200" spc="-1" strike="noStrike">
              <a:latin typeface="Times New Roman"/>
            </a:endParaRPr>
          </a:p>
        </p:txBody>
      </p:sp>
      <p:sp>
        <p:nvSpPr>
          <p:cNvPr id="160" name="CustomShape 4"/>
          <p:cNvSpPr/>
          <p:nvPr/>
        </p:nvSpPr>
        <p:spPr>
          <a:xfrm>
            <a:off x="867240" y="2104920"/>
            <a:ext cx="5385960" cy="17938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push(E x){ </a:t>
            </a:r>
            <a:r>
              <a:rPr b="0" lang="en-IE" sz="1600" spc="-1" strike="noStrike">
                <a:solidFill>
                  <a:srgbClr val="000000"/>
                </a:solidFill>
                <a:latin typeface="Courier New"/>
              </a:rPr>
              <a:t>//add at head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Node&lt;E&gt; nw = new Node&lt;E&gt;(x);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nw.setNext(head);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head = nw;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true;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325" dur="indefinite" restart="never" nodeType="tmRoot">
          <p:childTnLst>
            <p:seq>
              <p:cTn id="3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Lecture 05</a:t>
            </a:r>
            <a:endParaRPr b="0" lang="en-US" sz="3400" spc="-1" strike="noStrike">
              <a:solidFill>
                <a:srgbClr val="000000"/>
              </a:solidFill>
              <a:latin typeface="Calibri"/>
            </a:endParaRPr>
          </a:p>
        </p:txBody>
      </p:sp>
      <p:sp>
        <p:nvSpPr>
          <p:cNvPr id="9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Generic Programming</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Stacks &amp; Queues</a:t>
            </a:r>
            <a:endParaRPr b="0" lang="en-US" sz="2400" spc="-1" strike="noStrike">
              <a:solidFill>
                <a:srgbClr val="000000"/>
              </a:solidFill>
              <a:latin typeface="Ubuntu Light"/>
            </a:endParaRPr>
          </a:p>
        </p:txBody>
      </p:sp>
      <p:sp>
        <p:nvSpPr>
          <p:cNvPr id="94" name="TextShape 3"/>
          <p:cNvSpPr txBox="1"/>
          <p:nvPr/>
        </p:nvSpPr>
        <p:spPr>
          <a:xfrm>
            <a:off x="6553080" y="6356520"/>
            <a:ext cx="2133360" cy="364680"/>
          </a:xfrm>
          <a:prstGeom prst="rect">
            <a:avLst/>
          </a:prstGeom>
          <a:noFill/>
          <a:ln>
            <a:noFill/>
          </a:ln>
        </p:spPr>
        <p:txBody>
          <a:bodyPr anchor="ctr"/>
          <a:p>
            <a:pPr algn="r">
              <a:lnSpc>
                <a:spcPct val="100000"/>
              </a:lnSpc>
            </a:pPr>
            <a:fld id="{DD03D2DD-D2AA-4513-997A-EEC01CA97113}" type="slidenum">
              <a:rPr b="0" lang="en-IE" sz="1200" spc="-1" strike="noStrike">
                <a:solidFill>
                  <a:srgbClr val="bfbfbf"/>
                </a:solidFill>
                <a:latin typeface="Ubuntu"/>
              </a:rPr>
              <a:t>&lt;number&gt;</a:t>
            </a:fld>
            <a:endParaRPr b="0" lang="en-IE"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6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StackList class.</a:t>
            </a:r>
            <a:endParaRPr b="0" lang="en-US" sz="2400" spc="-1" strike="noStrike">
              <a:solidFill>
                <a:srgbClr val="000000"/>
              </a:solidFill>
              <a:latin typeface="Ubuntu Light"/>
            </a:endParaRPr>
          </a:p>
        </p:txBody>
      </p:sp>
      <p:sp>
        <p:nvSpPr>
          <p:cNvPr id="163" name="TextShape 3"/>
          <p:cNvSpPr txBox="1"/>
          <p:nvPr/>
        </p:nvSpPr>
        <p:spPr>
          <a:xfrm>
            <a:off x="6553080" y="6356520"/>
            <a:ext cx="2133360" cy="364680"/>
          </a:xfrm>
          <a:prstGeom prst="rect">
            <a:avLst/>
          </a:prstGeom>
          <a:noFill/>
          <a:ln>
            <a:noFill/>
          </a:ln>
        </p:spPr>
        <p:txBody>
          <a:bodyPr anchor="ctr"/>
          <a:p>
            <a:pPr algn="r">
              <a:lnSpc>
                <a:spcPct val="100000"/>
              </a:lnSpc>
            </a:pPr>
            <a:fld id="{448F108A-1C5C-4B86-8540-43D8628D774F}" type="slidenum">
              <a:rPr b="0" lang="en-IE" sz="1200" spc="-1" strike="noStrike">
                <a:solidFill>
                  <a:srgbClr val="bfbfbf"/>
                </a:solidFill>
                <a:latin typeface="Ubuntu"/>
              </a:rPr>
              <a:t>&lt;number&gt;</a:t>
            </a:fld>
            <a:endParaRPr b="0" lang="en-IE" sz="1200" spc="-1" strike="noStrike">
              <a:latin typeface="Times New Roman"/>
            </a:endParaRPr>
          </a:p>
        </p:txBody>
      </p:sp>
      <p:sp>
        <p:nvSpPr>
          <p:cNvPr id="164" name="CustomShape 4"/>
          <p:cNvSpPr/>
          <p:nvPr/>
        </p:nvSpPr>
        <p:spPr>
          <a:xfrm>
            <a:off x="867600" y="2104920"/>
            <a:ext cx="4738680" cy="2037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pop(){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if(size &gt; 0){ </a:t>
            </a:r>
            <a:r>
              <a:rPr b="0" lang="en-IE" sz="1600" spc="-1" strike="noStrike">
                <a:solidFill>
                  <a:srgbClr val="000000"/>
                </a:solidFill>
                <a:latin typeface="Courier New"/>
              </a:rPr>
              <a:t>//remove at head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head = head.getNext();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true;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else return false;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327" dur="indefinite" restart="never" nodeType="tmRoot">
          <p:childTnLst>
            <p:seq>
              <p:cTn id="328"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6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StackList class.</a:t>
            </a:r>
            <a:endParaRPr b="0" lang="en-US" sz="2400" spc="-1" strike="noStrike">
              <a:solidFill>
                <a:srgbClr val="000000"/>
              </a:solidFill>
              <a:latin typeface="Ubuntu Light"/>
            </a:endParaRPr>
          </a:p>
        </p:txBody>
      </p:sp>
      <p:sp>
        <p:nvSpPr>
          <p:cNvPr id="167" name="TextShape 3"/>
          <p:cNvSpPr txBox="1"/>
          <p:nvPr/>
        </p:nvSpPr>
        <p:spPr>
          <a:xfrm>
            <a:off x="6553080" y="6356520"/>
            <a:ext cx="2133360" cy="364680"/>
          </a:xfrm>
          <a:prstGeom prst="rect">
            <a:avLst/>
          </a:prstGeom>
          <a:noFill/>
          <a:ln>
            <a:noFill/>
          </a:ln>
        </p:spPr>
        <p:txBody>
          <a:bodyPr anchor="ctr"/>
          <a:p>
            <a:pPr algn="r">
              <a:lnSpc>
                <a:spcPct val="100000"/>
              </a:lnSpc>
            </a:pPr>
            <a:fld id="{091B7DBC-60DF-476A-A01F-8D8EA074B523}" type="slidenum">
              <a:rPr b="0" lang="en-IE" sz="1200" spc="-1" strike="noStrike">
                <a:solidFill>
                  <a:srgbClr val="bfbfbf"/>
                </a:solidFill>
                <a:latin typeface="Ubuntu"/>
              </a:rPr>
              <a:t>&lt;number&gt;</a:t>
            </a:fld>
            <a:endParaRPr b="0" lang="en-IE" sz="1200" spc="-1" strike="noStrike">
              <a:latin typeface="Times New Roman"/>
            </a:endParaRPr>
          </a:p>
        </p:txBody>
      </p:sp>
      <p:sp>
        <p:nvSpPr>
          <p:cNvPr id="168" name="CustomShape 4"/>
          <p:cNvSpPr/>
          <p:nvPr/>
        </p:nvSpPr>
        <p:spPr>
          <a:xfrm>
            <a:off x="871200" y="2104920"/>
            <a:ext cx="5470200" cy="25239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E top(){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if(size &gt;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head.getData();</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else return null;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size == 0; </a:t>
            </a:r>
            <a:r>
              <a:rPr b="0" lang="en-IE" sz="1600" spc="-1" strike="noStrike">
                <a:solidFill>
                  <a:srgbClr val="000000"/>
                </a:solidFill>
                <a:latin typeface="Courier New"/>
              </a:rPr>
              <a:t>// or head == null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329" dur="indefinite" restart="never" nodeType="tmRoot">
          <p:childTnLst>
            <p:seq>
              <p:cTn id="33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7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StackList class.</a:t>
            </a:r>
            <a:endParaRPr b="0" lang="en-US" sz="2400" spc="-1" strike="noStrike">
              <a:solidFill>
                <a:srgbClr val="000000"/>
              </a:solidFill>
              <a:latin typeface="Ubuntu Light"/>
            </a:endParaRPr>
          </a:p>
        </p:txBody>
      </p:sp>
      <p:sp>
        <p:nvSpPr>
          <p:cNvPr id="171" name="TextShape 3"/>
          <p:cNvSpPr txBox="1"/>
          <p:nvPr/>
        </p:nvSpPr>
        <p:spPr>
          <a:xfrm>
            <a:off x="6553080" y="6356520"/>
            <a:ext cx="2133360" cy="364680"/>
          </a:xfrm>
          <a:prstGeom prst="rect">
            <a:avLst/>
          </a:prstGeom>
          <a:noFill/>
          <a:ln>
            <a:noFill/>
          </a:ln>
        </p:spPr>
        <p:txBody>
          <a:bodyPr anchor="ctr"/>
          <a:p>
            <a:pPr algn="r">
              <a:lnSpc>
                <a:spcPct val="100000"/>
              </a:lnSpc>
            </a:pPr>
            <a:fld id="{27AFCA7D-E377-419D-BB84-18FFEA63CA11}" type="slidenum">
              <a:rPr b="0" lang="en-IE" sz="1200" spc="-1" strike="noStrike">
                <a:solidFill>
                  <a:srgbClr val="bfbfbf"/>
                </a:solidFill>
                <a:latin typeface="Ubuntu"/>
              </a:rPr>
              <a:t>&lt;number&gt;</a:t>
            </a:fld>
            <a:endParaRPr b="0" lang="en-IE" sz="1200" spc="-1" strike="noStrike">
              <a:latin typeface="Times New Roman"/>
            </a:endParaRPr>
          </a:p>
        </p:txBody>
      </p:sp>
      <p:sp>
        <p:nvSpPr>
          <p:cNvPr id="172" name="CustomShape 4"/>
          <p:cNvSpPr/>
          <p:nvPr/>
        </p:nvSpPr>
        <p:spPr>
          <a:xfrm>
            <a:off x="871920" y="2104920"/>
            <a:ext cx="5592240" cy="2037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false;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Iterator&lt;E&gt; iterator(){</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new StIterator&lt;E&gt;(head,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//class end</a:t>
            </a:r>
            <a:endParaRPr b="0" lang="en-IE" sz="1600" spc="-1" strike="noStrike">
              <a:latin typeface="Arial"/>
            </a:endParaRPr>
          </a:p>
        </p:txBody>
      </p:sp>
    </p:spTree>
  </p:cSld>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7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Writing StIterator class inside the StackList class.</a:t>
            </a:r>
            <a:endParaRPr b="0" lang="en-US" sz="2400" spc="-1" strike="noStrike">
              <a:solidFill>
                <a:srgbClr val="000000"/>
              </a:solidFill>
              <a:latin typeface="Ubuntu Light"/>
            </a:endParaRPr>
          </a:p>
        </p:txBody>
      </p:sp>
      <p:sp>
        <p:nvSpPr>
          <p:cNvPr id="175" name="TextShape 3"/>
          <p:cNvSpPr txBox="1"/>
          <p:nvPr/>
        </p:nvSpPr>
        <p:spPr>
          <a:xfrm>
            <a:off x="6553080" y="6356520"/>
            <a:ext cx="2133360" cy="364680"/>
          </a:xfrm>
          <a:prstGeom prst="rect">
            <a:avLst/>
          </a:prstGeom>
          <a:noFill/>
          <a:ln>
            <a:noFill/>
          </a:ln>
        </p:spPr>
        <p:txBody>
          <a:bodyPr anchor="ctr"/>
          <a:p>
            <a:pPr algn="r">
              <a:lnSpc>
                <a:spcPct val="100000"/>
              </a:lnSpc>
            </a:pPr>
            <a:fld id="{E5E70025-F59B-46CB-9310-B191F06F8D2A}" type="slidenum">
              <a:rPr b="0" lang="en-IE" sz="1200" spc="-1" strike="noStrike">
                <a:solidFill>
                  <a:srgbClr val="bfbfbf"/>
                </a:solidFill>
                <a:latin typeface="Ubuntu"/>
              </a:rPr>
              <a:t>&lt;number&gt;</a:t>
            </a:fld>
            <a:endParaRPr b="0" lang="en-IE" sz="1200" spc="-1" strike="noStrike">
              <a:latin typeface="Times New Roman"/>
            </a:endParaRPr>
          </a:p>
        </p:txBody>
      </p:sp>
      <p:sp>
        <p:nvSpPr>
          <p:cNvPr id="176" name="CustomShape 4"/>
          <p:cNvSpPr/>
          <p:nvPr/>
        </p:nvSpPr>
        <p:spPr>
          <a:xfrm>
            <a:off x="873000" y="2104920"/>
            <a:ext cx="7252560" cy="2280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private static class StIterator&lt;E&gt; implements Iterator&lt;E&gt;{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Node&lt;E&gt; 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int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int index = 0;</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StIterator(Node&lt;E&gt; dd, int 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 = dd;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 = 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7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Writing StIterator class inside the StackList class.</a:t>
            </a:r>
            <a:endParaRPr b="0" lang="en-US" sz="2400" spc="-1" strike="noStrike">
              <a:solidFill>
                <a:srgbClr val="000000"/>
              </a:solidFill>
              <a:latin typeface="Ubuntu Light"/>
            </a:endParaRPr>
          </a:p>
        </p:txBody>
      </p:sp>
      <p:sp>
        <p:nvSpPr>
          <p:cNvPr id="179" name="TextShape 3"/>
          <p:cNvSpPr txBox="1"/>
          <p:nvPr/>
        </p:nvSpPr>
        <p:spPr>
          <a:xfrm>
            <a:off x="6553080" y="6356520"/>
            <a:ext cx="2133360" cy="364680"/>
          </a:xfrm>
          <a:prstGeom prst="rect">
            <a:avLst/>
          </a:prstGeom>
          <a:noFill/>
          <a:ln>
            <a:noFill/>
          </a:ln>
        </p:spPr>
        <p:txBody>
          <a:bodyPr anchor="ctr"/>
          <a:p>
            <a:pPr algn="r">
              <a:lnSpc>
                <a:spcPct val="100000"/>
              </a:lnSpc>
            </a:pPr>
            <a:fld id="{969BA496-16F5-45DA-B65B-BBC34F226E66}" type="slidenum">
              <a:rPr b="0" lang="en-IE" sz="1200" spc="-1" strike="noStrike">
                <a:solidFill>
                  <a:srgbClr val="bfbfbf"/>
                </a:solidFill>
                <a:latin typeface="Ubuntu"/>
              </a:rPr>
              <a:t>&lt;number&gt;</a:t>
            </a:fld>
            <a:endParaRPr b="0" lang="en-IE" sz="1200" spc="-1" strike="noStrike">
              <a:latin typeface="Times New Roman"/>
            </a:endParaRPr>
          </a:p>
        </p:txBody>
      </p:sp>
      <p:sp>
        <p:nvSpPr>
          <p:cNvPr id="180" name="CustomShape 4"/>
          <p:cNvSpPr/>
          <p:nvPr/>
        </p:nvSpPr>
        <p:spPr>
          <a:xfrm>
            <a:off x="876960" y="2104920"/>
            <a:ext cx="5920200" cy="32540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hasNext(){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index &lt;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E 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if(index == size){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throw new NoSuchElementException();}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 item = (E) d.getData();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 = d.getNext();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index++;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item;</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remove(){}</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 class end</a:t>
            </a:r>
            <a:endParaRPr b="0" lang="en-IE" sz="1600" spc="-1" strike="noStrike">
              <a:latin typeface="Arial"/>
            </a:endParaRPr>
          </a:p>
        </p:txBody>
      </p:sp>
    </p:spTree>
  </p:cSld>
  <p:timing>
    <p:tnLst>
      <p:par>
        <p:cTn id="335" dur="indefinite" restart="never" nodeType="tmRoot">
          <p:childTnLst>
            <p:seq>
              <p:cTn id="33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8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Testing the Stack implementation:</a:t>
            </a:r>
            <a:endParaRPr b="0" lang="en-US" sz="2400" spc="-1" strike="noStrike">
              <a:solidFill>
                <a:srgbClr val="000000"/>
              </a:solidFill>
              <a:latin typeface="Ubuntu Light"/>
            </a:endParaRPr>
          </a:p>
        </p:txBody>
      </p:sp>
      <p:sp>
        <p:nvSpPr>
          <p:cNvPr id="183" name="TextShape 3"/>
          <p:cNvSpPr txBox="1"/>
          <p:nvPr/>
        </p:nvSpPr>
        <p:spPr>
          <a:xfrm>
            <a:off x="6553080" y="6356520"/>
            <a:ext cx="2133360" cy="364680"/>
          </a:xfrm>
          <a:prstGeom prst="rect">
            <a:avLst/>
          </a:prstGeom>
          <a:noFill/>
          <a:ln>
            <a:noFill/>
          </a:ln>
        </p:spPr>
        <p:txBody>
          <a:bodyPr anchor="ctr"/>
          <a:p>
            <a:pPr algn="r">
              <a:lnSpc>
                <a:spcPct val="100000"/>
              </a:lnSpc>
            </a:pPr>
            <a:fld id="{2315B43D-A71F-4419-909E-68AAC87CDD21}" type="slidenum">
              <a:rPr b="0" lang="en-IE" sz="1200" spc="-1" strike="noStrike">
                <a:solidFill>
                  <a:srgbClr val="bfbfbf"/>
                </a:solidFill>
                <a:latin typeface="Ubuntu"/>
              </a:rPr>
              <a:t>&lt;number&gt;</a:t>
            </a:fld>
            <a:endParaRPr b="0" lang="en-IE" sz="1200" spc="-1" strike="noStrike">
              <a:latin typeface="Times New Roman"/>
            </a:endParaRPr>
          </a:p>
        </p:txBody>
      </p:sp>
      <p:sp>
        <p:nvSpPr>
          <p:cNvPr id="184" name="CustomShape 4"/>
          <p:cNvSpPr/>
          <p:nvPr/>
        </p:nvSpPr>
        <p:spPr>
          <a:xfrm>
            <a:off x="879840" y="2104920"/>
            <a:ext cx="7176960" cy="25239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StackTest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static void main(String[] args)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StackList&lt;Integer&gt; st1 = new StackList&lt;Integer&gt;();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for(int j = 0; j &lt; 10; j++){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st1.push(new Integer(j));</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while(!st1.empty()){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System.out.print(st1.top()+"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st1.pop();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337" dur="indefinite" restart="never" nodeType="tmRoot">
          <p:childTnLst>
            <p:seq>
              <p:cTn id="33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Stack – </a:t>
            </a:r>
            <a:r>
              <a:rPr b="0" lang="en-US" sz="3200" spc="-1" strike="noStrike">
                <a:solidFill>
                  <a:srgbClr val="000000"/>
                </a:solidFill>
                <a:latin typeface="Ubuntu"/>
              </a:rPr>
              <a:t>LinkedList</a:t>
            </a:r>
            <a:r>
              <a:rPr b="0" lang="en-US" sz="3400" spc="-1" strike="noStrike">
                <a:solidFill>
                  <a:srgbClr val="000000"/>
                </a:solidFill>
                <a:latin typeface="Ubuntu"/>
              </a:rPr>
              <a:t> </a:t>
            </a:r>
            <a:r>
              <a:rPr b="0" lang="en-US" sz="3200" spc="-1" strike="noStrike">
                <a:solidFill>
                  <a:srgbClr val="000000"/>
                </a:solidFill>
                <a:latin typeface="Ubuntu"/>
              </a:rPr>
              <a:t>Implementation</a:t>
            </a:r>
            <a:endParaRPr b="0" lang="en-US" sz="3200" spc="-1" strike="noStrike">
              <a:solidFill>
                <a:srgbClr val="000000"/>
              </a:solidFill>
              <a:latin typeface="Calibri"/>
            </a:endParaRPr>
          </a:p>
        </p:txBody>
      </p:sp>
      <p:sp>
        <p:nvSpPr>
          <p:cNvPr id="18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Testing the Stack implementation:</a:t>
            </a:r>
            <a:endParaRPr b="0" lang="en-US" sz="2400" spc="-1" strike="noStrike">
              <a:solidFill>
                <a:srgbClr val="000000"/>
              </a:solidFill>
              <a:latin typeface="Ubuntu Light"/>
            </a:endParaRPr>
          </a:p>
        </p:txBody>
      </p:sp>
      <p:sp>
        <p:nvSpPr>
          <p:cNvPr id="187" name="TextShape 3"/>
          <p:cNvSpPr txBox="1"/>
          <p:nvPr/>
        </p:nvSpPr>
        <p:spPr>
          <a:xfrm>
            <a:off x="6553080" y="6356520"/>
            <a:ext cx="2133360" cy="364680"/>
          </a:xfrm>
          <a:prstGeom prst="rect">
            <a:avLst/>
          </a:prstGeom>
          <a:noFill/>
          <a:ln>
            <a:noFill/>
          </a:ln>
        </p:spPr>
        <p:txBody>
          <a:bodyPr anchor="ctr"/>
          <a:p>
            <a:pPr algn="r">
              <a:lnSpc>
                <a:spcPct val="100000"/>
              </a:lnSpc>
            </a:pPr>
            <a:fld id="{B5ECBA9A-1650-413D-A4D5-C4E317F3EFBB}" type="slidenum">
              <a:rPr b="0" lang="en-IE" sz="1200" spc="-1" strike="noStrike">
                <a:solidFill>
                  <a:srgbClr val="bfbfbf"/>
                </a:solidFill>
                <a:latin typeface="Ubuntu"/>
              </a:rPr>
              <a:t>&lt;number&gt;</a:t>
            </a:fld>
            <a:endParaRPr b="0" lang="en-IE" sz="1200" spc="-1" strike="noStrike">
              <a:latin typeface="Times New Roman"/>
            </a:endParaRPr>
          </a:p>
        </p:txBody>
      </p:sp>
      <p:sp>
        <p:nvSpPr>
          <p:cNvPr id="188" name="CustomShape 4"/>
          <p:cNvSpPr/>
          <p:nvPr/>
        </p:nvSpPr>
        <p:spPr>
          <a:xfrm>
            <a:off x="776520" y="2104920"/>
            <a:ext cx="6029640" cy="25239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for(int j = 0; j &lt; 10; j++)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st1.push(new Integer(j));</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System.out.println();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Iterator&lt;Integer&gt; it1 = st1.iterator();</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while(it1.hasNext()){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System.out.print(it1.next()+" ");</a:t>
            </a: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0" lang="en-IE" sz="1600" spc="-1" strike="noStrike">
                <a:solidFill>
                  <a:srgbClr val="000000"/>
                </a:solidFill>
                <a:latin typeface="Courier New"/>
              </a:rPr>
              <a:t>//main end</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 class end</a:t>
            </a:r>
            <a:endParaRPr b="0" lang="en-IE" sz="1600" spc="-1" strike="noStrike">
              <a:latin typeface="Arial"/>
            </a:endParaRPr>
          </a:p>
        </p:txBody>
      </p:sp>
    </p:spTree>
  </p:cSld>
  <p:timing>
    <p:tnLst>
      <p:par>
        <p:cTn id="339" dur="indefinite" restart="never" nodeType="tmRoot">
          <p:childTnLst>
            <p:seq>
              <p:cTn id="34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Simple Application of Stack</a:t>
            </a:r>
            <a:endParaRPr b="0" lang="en-US" sz="3400" spc="-1" strike="noStrike">
              <a:solidFill>
                <a:srgbClr val="000000"/>
              </a:solidFill>
              <a:latin typeface="Calibri"/>
            </a:endParaRPr>
          </a:p>
        </p:txBody>
      </p:sp>
      <p:sp>
        <p:nvSpPr>
          <p:cNvPr id="19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Write a program that reads a positive integer value and outputs it in binary form. </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Solution:</a:t>
            </a:r>
            <a:endParaRPr b="0" lang="en-US" sz="2400" spc="-1" strike="noStrike">
              <a:solidFill>
                <a:srgbClr val="000000"/>
              </a:solidFill>
              <a:latin typeface="Ubuntu Light"/>
            </a:endParaRPr>
          </a:p>
        </p:txBody>
      </p:sp>
      <p:sp>
        <p:nvSpPr>
          <p:cNvPr id="191" name="TextShape 3"/>
          <p:cNvSpPr txBox="1"/>
          <p:nvPr/>
        </p:nvSpPr>
        <p:spPr>
          <a:xfrm>
            <a:off x="6553080" y="6356520"/>
            <a:ext cx="2133360" cy="364680"/>
          </a:xfrm>
          <a:prstGeom prst="rect">
            <a:avLst/>
          </a:prstGeom>
          <a:noFill/>
          <a:ln>
            <a:noFill/>
          </a:ln>
        </p:spPr>
        <p:txBody>
          <a:bodyPr anchor="ctr"/>
          <a:p>
            <a:pPr algn="r">
              <a:lnSpc>
                <a:spcPct val="100000"/>
              </a:lnSpc>
            </a:pPr>
            <a:fld id="{76A8395B-86D0-4349-B7D0-72A6B5220044}" type="slidenum">
              <a:rPr b="0" lang="en-IE" sz="1200" spc="-1" strike="noStrike">
                <a:solidFill>
                  <a:srgbClr val="bfbfbf"/>
                </a:solidFill>
                <a:latin typeface="Ubuntu"/>
              </a:rPr>
              <a:t>&lt;number&gt;</a:t>
            </a:fld>
            <a:endParaRPr b="0" lang="en-IE" sz="1200" spc="-1" strike="noStrike">
              <a:latin typeface="Times New Roman"/>
            </a:endParaRPr>
          </a:p>
        </p:txBody>
      </p:sp>
      <p:sp>
        <p:nvSpPr>
          <p:cNvPr id="192" name="CustomShape 4"/>
          <p:cNvSpPr/>
          <p:nvPr/>
        </p:nvSpPr>
        <p:spPr>
          <a:xfrm>
            <a:off x="867600" y="2934720"/>
            <a:ext cx="4166640" cy="13071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while(number &gt;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int remainder = (number % 2);</a:t>
            </a:r>
            <a:endParaRPr b="0" lang="en-IE" sz="1600" spc="-1" strike="noStrike">
              <a:latin typeface="Arial"/>
            </a:endParaRPr>
          </a:p>
          <a:p>
            <a:pPr>
              <a:lnSpc>
                <a:spcPct val="100000"/>
              </a:lnSpc>
            </a:pPr>
            <a:r>
              <a:rPr b="0" lang="en-IE" sz="1600" spc="-1" strike="noStrike">
                <a:solidFill>
                  <a:srgbClr val="000000"/>
                </a:solidFill>
                <a:latin typeface="Courier New"/>
              </a:rPr>
              <a:t>	</a:t>
            </a:r>
            <a:r>
              <a:rPr b="0" lang="en-IE" sz="1600" spc="-1" strike="noStrike">
                <a:solidFill>
                  <a:srgbClr val="000000"/>
                </a:solidFill>
                <a:latin typeface="Courier New"/>
              </a:rPr>
              <a:t>//store remainder</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number = number/2;</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341" dur="indefinite" restart="never" nodeType="tmRoot">
          <p:childTnLst>
            <p:seq>
              <p:cTn id="34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Simple Application of Stack</a:t>
            </a:r>
            <a:endParaRPr b="0" lang="en-US" sz="3400" spc="-1" strike="noStrike">
              <a:solidFill>
                <a:srgbClr val="000000"/>
              </a:solidFill>
              <a:latin typeface="Calibri"/>
            </a:endParaRPr>
          </a:p>
        </p:txBody>
      </p:sp>
      <p:sp>
        <p:nvSpPr>
          <p:cNvPr id="19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Example:</a:t>
            </a:r>
            <a:endParaRPr b="0" lang="en-US" sz="2400" spc="-1" strike="noStrike">
              <a:solidFill>
                <a:srgbClr val="000000"/>
              </a:solidFill>
              <a:latin typeface="Ubuntu Light"/>
            </a:endParaRPr>
          </a:p>
        </p:txBody>
      </p:sp>
      <p:sp>
        <p:nvSpPr>
          <p:cNvPr id="195" name="TextShape 3"/>
          <p:cNvSpPr txBox="1"/>
          <p:nvPr/>
        </p:nvSpPr>
        <p:spPr>
          <a:xfrm>
            <a:off x="6553080" y="6356520"/>
            <a:ext cx="2133360" cy="364680"/>
          </a:xfrm>
          <a:prstGeom prst="rect">
            <a:avLst/>
          </a:prstGeom>
          <a:noFill/>
          <a:ln>
            <a:noFill/>
          </a:ln>
        </p:spPr>
        <p:txBody>
          <a:bodyPr anchor="ctr"/>
          <a:p>
            <a:pPr algn="r">
              <a:lnSpc>
                <a:spcPct val="100000"/>
              </a:lnSpc>
            </a:pPr>
            <a:fld id="{A71DC840-E58E-446F-B76A-C92BF4DD61BF}" type="slidenum">
              <a:rPr b="0" lang="en-IE" sz="1200" spc="-1" strike="noStrike">
                <a:solidFill>
                  <a:srgbClr val="bfbfbf"/>
                </a:solidFill>
                <a:latin typeface="Ubuntu"/>
              </a:rPr>
              <a:t>&lt;number&gt;</a:t>
            </a:fld>
            <a:endParaRPr b="0" lang="en-IE" sz="1200" spc="-1" strike="noStrike">
              <a:latin typeface="Times New Roman"/>
            </a:endParaRPr>
          </a:p>
        </p:txBody>
      </p:sp>
      <p:sp>
        <p:nvSpPr>
          <p:cNvPr id="196" name="CustomShape 4"/>
          <p:cNvSpPr/>
          <p:nvPr/>
        </p:nvSpPr>
        <p:spPr>
          <a:xfrm>
            <a:off x="885600" y="2071080"/>
            <a:ext cx="7055280" cy="42274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OutputBinary{</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static void main(String[] args)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StackList&lt;Integer&gt; st = new StackList&lt;Integer&gt;();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Scanner in = new Scanner(System.in);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int x = in.nextInt();</a:t>
            </a:r>
            <a:endParaRPr b="0" lang="en-IE" sz="1600" spc="-1" strike="noStrike">
              <a:latin typeface="Arial"/>
            </a:endParaRPr>
          </a:p>
          <a:p>
            <a:pPr>
              <a:lnSpc>
                <a:spcPct val="100000"/>
              </a:lnSpc>
            </a:pPr>
            <a:r>
              <a:rPr b="0" lang="en-IE" sz="1600" spc="-1" strike="noStrike">
                <a:solidFill>
                  <a:srgbClr val="000000"/>
                </a:solidFill>
                <a:latin typeface="Calibri"/>
              </a:rPr>
              <a:t>	</a:t>
            </a:r>
            <a:r>
              <a:rPr b="1" lang="en-IE" sz="1600" spc="-1" strike="noStrike">
                <a:solidFill>
                  <a:srgbClr val="000000"/>
                </a:solidFill>
                <a:latin typeface="Courier New"/>
              </a:rPr>
              <a:t>	</a:t>
            </a:r>
            <a:r>
              <a:rPr b="1" lang="en-IE" sz="1600" spc="-1" strike="noStrike">
                <a:solidFill>
                  <a:srgbClr val="000000"/>
                </a:solidFill>
                <a:latin typeface="Courier New"/>
              </a:rPr>
              <a:t>int number = x;</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while(number &gt; 0)</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st.push(number % 2);</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number = number / 2;</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000000"/>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	</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while(!st.empty())</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System.out.print(st.top());</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558ed5"/>
                </a:solidFill>
                <a:latin typeface="Courier New"/>
              </a:rPr>
              <a:t>st.pop();</a:t>
            </a:r>
            <a:endParaRPr b="0" lang="en-IE" sz="1600" spc="-1" strike="noStrike">
              <a:latin typeface="Arial"/>
            </a:endParaRPr>
          </a:p>
          <a:p>
            <a:pPr>
              <a:lnSpc>
                <a:spcPct val="100000"/>
              </a:lnSpc>
            </a:pPr>
            <a:r>
              <a:rPr b="1" lang="en-IE" sz="1600" spc="-1" strike="noStrike">
                <a:solidFill>
                  <a:srgbClr val="558ed5"/>
                </a:solidFill>
                <a:latin typeface="Courier New"/>
              </a:rPr>
              <a:t>    </a:t>
            </a:r>
            <a:r>
              <a:rPr b="1" lang="en-IE" sz="1600" spc="-1" strike="noStrike">
                <a:solidFill>
                  <a:srgbClr val="558ed5"/>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1">
                                  <p:stCondLst>
                                    <p:cond delay="0"/>
                                  </p:stCondLst>
                                  <p:childTnLst>
                                    <p:set>
                                      <p:cBhvr>
                                        <p:cTn id="348" dur="1" fill="hold">
                                          <p:stCondLst>
                                            <p:cond delay="0"/>
                                          </p:stCondLst>
                                        </p:cTn>
                                        <p:tgtEl>
                                          <p:spTgt spid="196">
                                            <p:txEl>
                                              <p:pRg st="0" end="0"/>
                                            </p:txEl>
                                          </p:spTgt>
                                        </p:tgtEl>
                                        <p:attrNameLst>
                                          <p:attrName>style.visibility</p:attrName>
                                        </p:attrNameLst>
                                      </p:cBhvr>
                                      <p:to>
                                        <p:strVal val="visible"/>
                                      </p:to>
                                    </p:set>
                                  </p:childTnLst>
                                </p:cTn>
                              </p:par>
                              <p:par>
                                <p:cTn id="349" nodeType="withEffect" fill="hold" presetClass="entr" presetID="1">
                                  <p:stCondLst>
                                    <p:cond delay="0"/>
                                  </p:stCondLst>
                                  <p:childTnLst>
                                    <p:set>
                                      <p:cBhvr>
                                        <p:cTn id="350" dur="1" fill="hold">
                                          <p:stCondLst>
                                            <p:cond delay="0"/>
                                          </p:stCondLst>
                                        </p:cTn>
                                        <p:tgtEl>
                                          <p:spTgt spid="196">
                                            <p:txEl>
                                              <p:pRg st="2" end="2"/>
                                            </p:txEl>
                                          </p:spTgt>
                                        </p:tgtEl>
                                        <p:attrNameLst>
                                          <p:attrName>style.visibility</p:attrName>
                                        </p:attrNameLst>
                                      </p:cBhvr>
                                      <p:to>
                                        <p:strVal val="visible"/>
                                      </p:to>
                                    </p:set>
                                  </p:childTnLst>
                                </p:cTn>
                              </p:par>
                              <p:par>
                                <p:cTn id="351" nodeType="withEffect" fill="hold" presetClass="entr" presetID="1">
                                  <p:stCondLst>
                                    <p:cond delay="0"/>
                                  </p:stCondLst>
                                  <p:childTnLst>
                                    <p:set>
                                      <p:cBhvr>
                                        <p:cTn id="352" dur="1" fill="hold">
                                          <p:stCondLst>
                                            <p:cond delay="0"/>
                                          </p:stCondLst>
                                        </p:cTn>
                                        <p:tgtEl>
                                          <p:spTgt spid="196">
                                            <p:txEl>
                                              <p:pRg st="3" end="3"/>
                                            </p:txEl>
                                          </p:spTgt>
                                        </p:tgtEl>
                                        <p:attrNameLst>
                                          <p:attrName>style.visibility</p:attrName>
                                        </p:attrNameLst>
                                      </p:cBhvr>
                                      <p:to>
                                        <p:strVal val="visible"/>
                                      </p:to>
                                    </p:set>
                                  </p:childTnLst>
                                </p:cTn>
                              </p:par>
                              <p:par>
                                <p:cTn id="353" nodeType="withEffect" fill="hold" presetClass="entr" presetID="1">
                                  <p:stCondLst>
                                    <p:cond delay="0"/>
                                  </p:stCondLst>
                                  <p:childTnLst>
                                    <p:set>
                                      <p:cBhvr>
                                        <p:cTn id="354" dur="1" fill="hold">
                                          <p:stCondLst>
                                            <p:cond delay="0"/>
                                          </p:stCondLst>
                                        </p:cTn>
                                        <p:tgtEl>
                                          <p:spTgt spid="196">
                                            <p:txEl>
                                              <p:pRg st="4" end="4"/>
                                            </p:txEl>
                                          </p:spTgt>
                                        </p:tgtEl>
                                        <p:attrNameLst>
                                          <p:attrName>style.visibility</p:attrName>
                                        </p:attrNameLst>
                                      </p:cBhvr>
                                      <p:to>
                                        <p:strVal val="visible"/>
                                      </p:to>
                                    </p:set>
                                  </p:childTnLst>
                                </p:cTn>
                              </p:par>
                              <p:par>
                                <p:cTn id="355" nodeType="withEffect" fill="hold" presetClass="entr" presetID="1">
                                  <p:stCondLst>
                                    <p:cond delay="0"/>
                                  </p:stCondLst>
                                  <p:childTnLst>
                                    <p:set>
                                      <p:cBhvr>
                                        <p:cTn id="356" dur="1" fill="hold">
                                          <p:stCondLst>
                                            <p:cond delay="0"/>
                                          </p:stCondLst>
                                        </p:cTn>
                                        <p:tgtEl>
                                          <p:spTgt spid="196">
                                            <p:txEl>
                                              <p:pRg st="5" end="5"/>
                                            </p:txEl>
                                          </p:spTgt>
                                        </p:tgtEl>
                                        <p:attrNameLst>
                                          <p:attrName>style.visibility</p:attrName>
                                        </p:attrNameLst>
                                      </p:cBhvr>
                                      <p:to>
                                        <p:strVal val="visible"/>
                                      </p:to>
                                    </p:set>
                                  </p:childTnLst>
                                </p:cTn>
                              </p:par>
                              <p:par>
                                <p:cTn id="357" nodeType="withEffect" fill="hold" presetClass="entr" presetID="1">
                                  <p:stCondLst>
                                    <p:cond delay="0"/>
                                  </p:stCondLst>
                                  <p:childTnLst>
                                    <p:set>
                                      <p:cBhvr>
                                        <p:cTn id="358"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96">
                                            <p:txEl>
                                              <p:pRg st="7" end="7"/>
                                            </p:txEl>
                                          </p:spTgt>
                                        </p:tgtEl>
                                        <p:attrNameLst>
                                          <p:attrName>style.visibility</p:attrName>
                                        </p:attrNameLst>
                                      </p:cBhvr>
                                      <p:to>
                                        <p:strVal val="visible"/>
                                      </p:to>
                                    </p:set>
                                  </p:childTnLst>
                                </p:cTn>
                              </p:par>
                              <p:par>
                                <p:cTn id="363" nodeType="withEffect" fill="hold" presetClass="entr" presetID="1">
                                  <p:stCondLst>
                                    <p:cond delay="0"/>
                                  </p:stCondLst>
                                  <p:childTnLst>
                                    <p:set>
                                      <p:cBhvr>
                                        <p:cTn id="364" dur="1" fill="hold">
                                          <p:stCondLst>
                                            <p:cond delay="0"/>
                                          </p:stCondLst>
                                        </p:cTn>
                                        <p:tgtEl>
                                          <p:spTgt spid="196">
                                            <p:txEl>
                                              <p:pRg st="8" end="8"/>
                                            </p:txEl>
                                          </p:spTgt>
                                        </p:tgtEl>
                                        <p:attrNameLst>
                                          <p:attrName>style.visibility</p:attrName>
                                        </p:attrNameLst>
                                      </p:cBhvr>
                                      <p:to>
                                        <p:strVal val="visible"/>
                                      </p:to>
                                    </p:set>
                                  </p:childTnLst>
                                </p:cTn>
                              </p:par>
                              <p:par>
                                <p:cTn id="365" nodeType="withEffect" fill="hold" presetClass="entr" presetID="1">
                                  <p:stCondLst>
                                    <p:cond delay="0"/>
                                  </p:stCondLst>
                                  <p:childTnLst>
                                    <p:set>
                                      <p:cBhvr>
                                        <p:cTn id="366" dur="1" fill="hold">
                                          <p:stCondLst>
                                            <p:cond delay="0"/>
                                          </p:stCondLst>
                                        </p:cTn>
                                        <p:tgtEl>
                                          <p:spTgt spid="196">
                                            <p:txEl>
                                              <p:pRg st="9" end="9"/>
                                            </p:txEl>
                                          </p:spTgt>
                                        </p:tgtEl>
                                        <p:attrNameLst>
                                          <p:attrName>style.visibility</p:attrName>
                                        </p:attrNameLst>
                                      </p:cBhvr>
                                      <p:to>
                                        <p:strVal val="visible"/>
                                      </p:to>
                                    </p:set>
                                  </p:childTnLst>
                                </p:cTn>
                              </p:par>
                              <p:par>
                                <p:cTn id="367" nodeType="withEffect" fill="hold" presetClass="entr" presetID="1">
                                  <p:stCondLst>
                                    <p:cond delay="0"/>
                                  </p:stCondLst>
                                  <p:childTnLst>
                                    <p:set>
                                      <p:cBhvr>
                                        <p:cTn id="368"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196">
                                            <p:txEl>
                                              <p:pRg st="11" end="11"/>
                                            </p:txEl>
                                          </p:spTgt>
                                        </p:tgtEl>
                                        <p:attrNameLst>
                                          <p:attrName>style.visibility</p:attrName>
                                        </p:attrNameLst>
                                      </p:cBhvr>
                                      <p:to>
                                        <p:strVal val="visible"/>
                                      </p:to>
                                    </p:set>
                                  </p:childTnLst>
                                </p:cTn>
                              </p:par>
                              <p:par>
                                <p:cTn id="373" nodeType="withEffect" fill="hold" presetClass="entr" presetID="1">
                                  <p:stCondLst>
                                    <p:cond delay="0"/>
                                  </p:stCondLst>
                                  <p:childTnLst>
                                    <p:set>
                                      <p:cBhvr>
                                        <p:cTn id="374" dur="1" fill="hold">
                                          <p:stCondLst>
                                            <p:cond delay="0"/>
                                          </p:stCondLst>
                                        </p:cTn>
                                        <p:tgtEl>
                                          <p:spTgt spid="196">
                                            <p:txEl>
                                              <p:pRg st="12" end="12"/>
                                            </p:txEl>
                                          </p:spTgt>
                                        </p:tgtEl>
                                        <p:attrNameLst>
                                          <p:attrName>style.visibility</p:attrName>
                                        </p:attrNameLst>
                                      </p:cBhvr>
                                      <p:to>
                                        <p:strVal val="visible"/>
                                      </p:to>
                                    </p:set>
                                  </p:childTnLst>
                                </p:cTn>
                              </p:par>
                              <p:par>
                                <p:cTn id="375" nodeType="withEffect" fill="hold" presetClass="entr" presetID="1">
                                  <p:stCondLst>
                                    <p:cond delay="0"/>
                                  </p:stCondLst>
                                  <p:childTnLst>
                                    <p:set>
                                      <p:cBhvr>
                                        <p:cTn id="376" dur="1" fill="hold">
                                          <p:stCondLst>
                                            <p:cond delay="0"/>
                                          </p:stCondLst>
                                        </p:cTn>
                                        <p:tgtEl>
                                          <p:spTgt spid="196">
                                            <p:txEl>
                                              <p:pRg st="13" end="13"/>
                                            </p:txEl>
                                          </p:spTgt>
                                        </p:tgtEl>
                                        <p:attrNameLst>
                                          <p:attrName>style.visibility</p:attrName>
                                        </p:attrNameLst>
                                      </p:cBhvr>
                                      <p:to>
                                        <p:strVal val="visible"/>
                                      </p:to>
                                    </p:set>
                                  </p:childTnLst>
                                </p:cTn>
                              </p:par>
                              <p:par>
                                <p:cTn id="377" nodeType="withEffect" fill="hold" presetClass="entr" presetID="1">
                                  <p:stCondLst>
                                    <p:cond delay="0"/>
                                  </p:stCondLst>
                                  <p:childTnLst>
                                    <p:set>
                                      <p:cBhvr>
                                        <p:cTn id="378" dur="1" fill="hold">
                                          <p:stCondLst>
                                            <p:cond delay="0"/>
                                          </p:stCondLst>
                                        </p:cTn>
                                        <p:tgtEl>
                                          <p:spTgt spid="196">
                                            <p:txEl>
                                              <p:pRg st="14" end="14"/>
                                            </p:txEl>
                                          </p:spTgt>
                                        </p:tgtEl>
                                        <p:attrNameLst>
                                          <p:attrName>style.visibility</p:attrName>
                                        </p:attrNameLst>
                                      </p:cBhvr>
                                      <p:to>
                                        <p:strVal val="visible"/>
                                      </p:to>
                                    </p:set>
                                  </p:childTnLst>
                                </p:cTn>
                              </p:par>
                              <p:par>
                                <p:cTn id="379" nodeType="withEffect" fill="hold" presetClass="entr" presetID="1">
                                  <p:stCondLst>
                                    <p:cond delay="0"/>
                                  </p:stCondLst>
                                  <p:childTnLst>
                                    <p:set>
                                      <p:cBhvr>
                                        <p:cTn id="380" dur="1" fill="hold">
                                          <p:stCondLst>
                                            <p:cond delay="0"/>
                                          </p:stCondLst>
                                        </p:cTn>
                                        <p:tgtEl>
                                          <p:spTgt spid="196">
                                            <p:txEl>
                                              <p:pRg st="15" end="15"/>
                                            </p:txEl>
                                          </p:spTgt>
                                        </p:tgtEl>
                                        <p:attrNameLst>
                                          <p:attrName>style.visibility</p:attrName>
                                        </p:attrNameLst>
                                      </p:cBhvr>
                                      <p:to>
                                        <p:strVal val="visible"/>
                                      </p:to>
                                    </p:set>
                                  </p:childTnLst>
                                </p:cTn>
                              </p:par>
                              <p:par>
                                <p:cTn id="381" nodeType="withEffect" fill="hold" presetClass="entr" presetID="1">
                                  <p:stCondLst>
                                    <p:cond delay="0"/>
                                  </p:stCondLst>
                                  <p:childTnLst>
                                    <p:set>
                                      <p:cBhvr>
                                        <p:cTn id="382" dur="1" fill="hold">
                                          <p:stCondLst>
                                            <p:cond delay="0"/>
                                          </p:stCondLst>
                                        </p:cTn>
                                        <p:tgtEl>
                                          <p:spTgt spid="196">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a:t>
            </a:r>
            <a:endParaRPr b="0" lang="en-US" sz="3400" spc="-1" strike="noStrike">
              <a:solidFill>
                <a:srgbClr val="000000"/>
              </a:solidFill>
              <a:latin typeface="Calibri"/>
            </a:endParaRPr>
          </a:p>
        </p:txBody>
      </p:sp>
      <p:sp>
        <p:nvSpPr>
          <p:cNvPr id="19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 queue is </a:t>
            </a:r>
            <a:r>
              <a:rPr b="0" i="1" lang="en-US" sz="2400" spc="-1" strike="noStrike">
                <a:solidFill>
                  <a:srgbClr val="000000"/>
                </a:solidFill>
                <a:latin typeface="Ubuntu Light"/>
              </a:rPr>
              <a:t>first in, first out</a:t>
            </a:r>
            <a:r>
              <a:rPr b="0" lang="en-US" sz="2400" spc="-1" strike="noStrike">
                <a:solidFill>
                  <a:srgbClr val="000000"/>
                </a:solidFill>
                <a:latin typeface="Ubuntu Light"/>
              </a:rPr>
              <a:t> linear data structure. </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Elements are stored in chronological order and once en-queued may only be removed from the head of the queue. </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199" name="TextShape 3"/>
          <p:cNvSpPr txBox="1"/>
          <p:nvPr/>
        </p:nvSpPr>
        <p:spPr>
          <a:xfrm>
            <a:off x="6553080" y="6356520"/>
            <a:ext cx="2133360" cy="364680"/>
          </a:xfrm>
          <a:prstGeom prst="rect">
            <a:avLst/>
          </a:prstGeom>
          <a:noFill/>
          <a:ln>
            <a:noFill/>
          </a:ln>
        </p:spPr>
        <p:txBody>
          <a:bodyPr anchor="ctr"/>
          <a:p>
            <a:pPr algn="r">
              <a:lnSpc>
                <a:spcPct val="100000"/>
              </a:lnSpc>
            </a:pPr>
            <a:fld id="{682ABAD2-6D14-4285-A530-D3DAFFBFFCC6}" type="slidenum">
              <a:rPr b="0" lang="en-IE" sz="1200" spc="-1" strike="noStrike">
                <a:solidFill>
                  <a:srgbClr val="bfbfbf"/>
                </a:solidFill>
                <a:latin typeface="Ubuntu"/>
              </a:rPr>
              <a:t>&lt;number&gt;</a:t>
            </a:fld>
            <a:endParaRPr b="0" lang="en-IE" sz="1200" spc="-1" strike="noStrike">
              <a:latin typeface="Times New Roman"/>
            </a:endParaRPr>
          </a:p>
        </p:txBody>
      </p:sp>
    </p:spTree>
  </p:cSld>
  <p:timing>
    <p:tnLst>
      <p:par>
        <p:cTn id="383" dur="indefinite" restart="never" nodeType="tmRoot">
          <p:childTnLst>
            <p:seq>
              <p:cTn id="384" dur="indefinite" nodeType="mainSeq">
                <p:childTnLst>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a:t>
            </a:r>
            <a:endParaRPr b="0" lang="en-US" sz="3400" spc="-1" strike="noStrike">
              <a:solidFill>
                <a:srgbClr val="000000"/>
              </a:solidFill>
              <a:latin typeface="Calibri"/>
            </a:endParaRPr>
          </a:p>
        </p:txBody>
      </p:sp>
      <p:sp>
        <p:nvSpPr>
          <p:cNvPr id="9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Type parameterization.</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 generic class </a:t>
            </a:r>
            <a:r>
              <a:rPr b="1" lang="en-US" sz="2400" spc="-1" strike="noStrike">
                <a:solidFill>
                  <a:srgbClr val="000000"/>
                </a:solidFill>
                <a:latin typeface="Ubuntu Light"/>
              </a:rPr>
              <a:t>className&lt;T&gt; </a:t>
            </a:r>
            <a:r>
              <a:rPr b="0" lang="en-US" sz="2400" spc="-1" strike="noStrike">
                <a:solidFill>
                  <a:srgbClr val="000000"/>
                </a:solidFill>
                <a:latin typeface="Ubuntu Light"/>
              </a:rPr>
              <a:t>is a type pattern covering infinite set of possible types.</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Only becomes actual type when it is generically derived.</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Type patterns once derived may only contain elements of the actual generic type.</a:t>
            </a:r>
            <a:endParaRPr b="0" lang="en-US" sz="2000" spc="-1" strike="noStrike">
              <a:solidFill>
                <a:srgbClr val="000000"/>
              </a:solidFill>
              <a:latin typeface="Ubuntu"/>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Allows type checking at compile-time.</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Used in Collection interfaces.</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This approach is used in various languages:</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Ada, Eiffel, Java, C#, F#, VB.Net, Scala.</a:t>
            </a:r>
            <a:endParaRPr b="0" lang="en-US" sz="2000" spc="-1" strike="noStrike">
              <a:solidFill>
                <a:srgbClr val="000000"/>
              </a:solidFill>
              <a:latin typeface="Ubuntu"/>
            </a:endParaRPr>
          </a:p>
          <a:p>
            <a:pPr>
              <a:lnSpc>
                <a:spcPct val="100000"/>
              </a:lnSpc>
              <a:spcBef>
                <a:spcPts val="479"/>
              </a:spcBef>
            </a:pPr>
            <a:endParaRPr b="0" lang="en-US" sz="2000" spc="-1" strike="noStrike">
              <a:solidFill>
                <a:srgbClr val="000000"/>
              </a:solidFill>
              <a:latin typeface="Ubuntu Light"/>
            </a:endParaRPr>
          </a:p>
        </p:txBody>
      </p:sp>
      <p:sp>
        <p:nvSpPr>
          <p:cNvPr id="97" name="TextShape 3"/>
          <p:cNvSpPr txBox="1"/>
          <p:nvPr/>
        </p:nvSpPr>
        <p:spPr>
          <a:xfrm>
            <a:off x="6553080" y="6356520"/>
            <a:ext cx="2133360" cy="364680"/>
          </a:xfrm>
          <a:prstGeom prst="rect">
            <a:avLst/>
          </a:prstGeom>
          <a:noFill/>
          <a:ln>
            <a:noFill/>
          </a:ln>
        </p:spPr>
        <p:txBody>
          <a:bodyPr anchor="ctr"/>
          <a:p>
            <a:pPr algn="r">
              <a:lnSpc>
                <a:spcPct val="100000"/>
              </a:lnSpc>
            </a:pPr>
            <a:fld id="{42993D25-D956-41FD-8350-4ED6DBD69364}" type="slidenum">
              <a:rPr b="0" lang="en-IE" sz="1200" spc="-1" strike="noStrike">
                <a:solidFill>
                  <a:srgbClr val="bfbfbf"/>
                </a:solidFill>
                <a:latin typeface="Ubuntu"/>
              </a:rPr>
              <a:t>&lt;number&gt;</a:t>
            </a:fld>
            <a:endParaRPr b="0" lang="en-IE" sz="1200" spc="-1" strike="noStrike">
              <a:latin typeface="Times New Roman"/>
            </a:endParaRPr>
          </a:p>
        </p:txBody>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6">
                                            <p:txEl>
                                              <p:pRg st="2" end="2"/>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96">
                                            <p:txEl>
                                              <p:pRg st="5" end="5"/>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96">
                                            <p:txEl>
                                              <p:pRg st="6" end="6"/>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a:t>
            </a:r>
            <a:endParaRPr b="0" lang="en-US" sz="3400" spc="-1" strike="noStrike">
              <a:solidFill>
                <a:srgbClr val="000000"/>
              </a:solidFill>
              <a:latin typeface="Calibri"/>
            </a:endParaRPr>
          </a:p>
        </p:txBody>
      </p:sp>
      <p:sp>
        <p:nvSpPr>
          <p:cNvPr id="201" name="TextShape 2"/>
          <p:cNvSpPr txBox="1"/>
          <p:nvPr/>
        </p:nvSpPr>
        <p:spPr>
          <a:xfrm>
            <a:off x="457200" y="1600200"/>
            <a:ext cx="8229240" cy="47559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Queue interface:</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Can be implemented using:</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Array</a:t>
            </a:r>
            <a:endParaRPr b="0" lang="en-US" sz="2000" spc="-1" strike="noStrike">
              <a:solidFill>
                <a:srgbClr val="000000"/>
              </a:solidFill>
              <a:latin typeface="Ubuntu"/>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Linked List</a:t>
            </a:r>
            <a:endParaRPr b="0" lang="en-US" sz="2000" spc="-1" strike="noStrike">
              <a:solidFill>
                <a:srgbClr val="000000"/>
              </a:solidFill>
              <a:latin typeface="Ubuntu"/>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Typically, an array is used for a fixed size queue and a linked list for unbounded queues. </a:t>
            </a:r>
            <a:endParaRPr b="0" lang="en-US" sz="2400" spc="-1" strike="noStrike">
              <a:solidFill>
                <a:srgbClr val="000000"/>
              </a:solidFill>
              <a:latin typeface="Ubuntu Light"/>
            </a:endParaRPr>
          </a:p>
        </p:txBody>
      </p:sp>
      <p:sp>
        <p:nvSpPr>
          <p:cNvPr id="202" name="TextShape 3"/>
          <p:cNvSpPr txBox="1"/>
          <p:nvPr/>
        </p:nvSpPr>
        <p:spPr>
          <a:xfrm>
            <a:off x="6553080" y="6356520"/>
            <a:ext cx="2133360" cy="364680"/>
          </a:xfrm>
          <a:prstGeom prst="rect">
            <a:avLst/>
          </a:prstGeom>
          <a:noFill/>
          <a:ln>
            <a:noFill/>
          </a:ln>
        </p:spPr>
        <p:txBody>
          <a:bodyPr anchor="ctr"/>
          <a:p>
            <a:pPr algn="r">
              <a:lnSpc>
                <a:spcPct val="100000"/>
              </a:lnSpc>
            </a:pPr>
            <a:fld id="{522FAB97-B0C3-4729-89E8-39C5DDA447AB}" type="slidenum">
              <a:rPr b="0" lang="en-IE" sz="1200" spc="-1" strike="noStrike">
                <a:solidFill>
                  <a:srgbClr val="bfbfbf"/>
                </a:solidFill>
                <a:latin typeface="Ubuntu"/>
              </a:rPr>
              <a:t>&lt;number&gt;</a:t>
            </a:fld>
            <a:endParaRPr b="0" lang="en-IE" sz="1200" spc="-1" strike="noStrike">
              <a:latin typeface="Times New Roman"/>
            </a:endParaRPr>
          </a:p>
        </p:txBody>
      </p:sp>
      <p:sp>
        <p:nvSpPr>
          <p:cNvPr id="203" name="CustomShape 4"/>
          <p:cNvSpPr/>
          <p:nvPr/>
        </p:nvSpPr>
        <p:spPr>
          <a:xfrm>
            <a:off x="858600" y="2104920"/>
            <a:ext cx="3679200" cy="20372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interface Queue&lt;T&gt;{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join(T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T top();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leave();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display();</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389" dur="indefinite" restart="never" nodeType="tmRoot">
          <p:childTnLst>
            <p:seq>
              <p:cTn id="390" dur="indefinite" nodeType="mainSeq">
                <p:childTnLst>
                  <p:par>
                    <p:cTn id="391" fill="hold">
                      <p:stCondLst>
                        <p:cond delay="indefinite"/>
                      </p:stCondLst>
                      <p:childTnLst>
                        <p:par>
                          <p:cTn id="392" fill="hold">
                            <p:stCondLst>
                              <p:cond delay="0"/>
                            </p:stCondLst>
                            <p:childTnLst>
                              <p:par>
                                <p:cTn id="393" nodeType="clickEffect" fill="hold" presetClass="entr" presetID="1">
                                  <p:stCondLst>
                                    <p:cond delay="0"/>
                                  </p:stCondLst>
                                  <p:childTnLst>
                                    <p:set>
                                      <p:cBhvr>
                                        <p:cTn id="394" dur="1" fill="hold">
                                          <p:stCondLst>
                                            <p:cond delay="0"/>
                                          </p:stCondLst>
                                        </p:cTn>
                                        <p:tgtEl>
                                          <p:spTgt spid="201">
                                            <p:txEl>
                                              <p:pRg st="6" end="6"/>
                                            </p:txEl>
                                          </p:spTgt>
                                        </p:tgtEl>
                                        <p:attrNameLst>
                                          <p:attrName>style.visibility</p:attrName>
                                        </p:attrNameLst>
                                      </p:cBhvr>
                                      <p:to>
                                        <p:strVal val="visible"/>
                                      </p:to>
                                    </p:set>
                                  </p:childTnLst>
                                </p:cTn>
                              </p:par>
                              <p:par>
                                <p:cTn id="395" nodeType="withEffect" fill="hold" presetClass="entr" presetID="1">
                                  <p:stCondLst>
                                    <p:cond delay="0"/>
                                  </p:stCondLst>
                                  <p:childTnLst>
                                    <p:set>
                                      <p:cBhvr>
                                        <p:cTn id="396" dur="1" fill="hold">
                                          <p:stCondLst>
                                            <p:cond delay="0"/>
                                          </p:stCondLst>
                                        </p:cTn>
                                        <p:tgtEl>
                                          <p:spTgt spid="201">
                                            <p:txEl>
                                              <p:pRg st="7" end="7"/>
                                            </p:txEl>
                                          </p:spTgt>
                                        </p:tgtEl>
                                        <p:attrNameLst>
                                          <p:attrName>style.visibility</p:attrName>
                                        </p:attrNameLst>
                                      </p:cBhvr>
                                      <p:to>
                                        <p:strVal val="visible"/>
                                      </p:to>
                                    </p:set>
                                  </p:childTnLst>
                                </p:cTn>
                              </p:par>
                              <p:par>
                                <p:cTn id="397" nodeType="withEffect" fill="hold" presetClass="entr" presetID="1">
                                  <p:stCondLst>
                                    <p:cond delay="0"/>
                                  </p:stCondLst>
                                  <p:childTnLst>
                                    <p:set>
                                      <p:cBhvr>
                                        <p:cTn id="398" dur="1" fill="hold">
                                          <p:stCondLst>
                                            <p:cond delay="0"/>
                                          </p:stCondLst>
                                        </p:cTn>
                                        <p:tgtEl>
                                          <p:spTgt spid="201">
                                            <p:txEl>
                                              <p:pRg st="8" end="8"/>
                                            </p:txEl>
                                          </p:spTgt>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
                                  <p:stCondLst>
                                    <p:cond delay="0"/>
                                  </p:stCondLst>
                                  <p:childTnLst>
                                    <p:set>
                                      <p:cBhvr>
                                        <p:cTn id="402" dur="1" fill="hold">
                                          <p:stCondLst>
                                            <p:cond delay="0"/>
                                          </p:stCondLst>
                                        </p:cTn>
                                        <p:tgtEl>
                                          <p:spTgt spid="201">
                                            <p:txEl>
                                              <p:pRg st="9" end="9"/>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a:t>
            </a:r>
            <a:endParaRPr b="0" lang="en-US" sz="3400" spc="-1" strike="noStrike">
              <a:solidFill>
                <a:srgbClr val="000000"/>
              </a:solidFill>
              <a:latin typeface="Calibri"/>
            </a:endParaRPr>
          </a:p>
        </p:txBody>
      </p:sp>
      <p:sp>
        <p:nvSpPr>
          <p:cNvPr id="205"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Linear queue:</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Join is O(1)</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Leave is O(N)</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Make leave O(1) by allowing both the </a:t>
            </a:r>
            <a:r>
              <a:rPr b="1" lang="en-US" sz="2400" spc="-1" strike="noStrike">
                <a:solidFill>
                  <a:srgbClr val="000000"/>
                </a:solidFill>
                <a:latin typeface="Ubuntu Light"/>
              </a:rPr>
              <a:t>head</a:t>
            </a:r>
            <a:r>
              <a:rPr b="0" lang="en-US" sz="2400" spc="-1" strike="noStrike">
                <a:solidFill>
                  <a:srgbClr val="000000"/>
                </a:solidFill>
                <a:latin typeface="Ubuntu Light"/>
              </a:rPr>
              <a:t> and </a:t>
            </a:r>
            <a:r>
              <a:rPr b="1" lang="en-US" sz="2400" spc="-1" strike="noStrike">
                <a:solidFill>
                  <a:srgbClr val="000000"/>
                </a:solidFill>
                <a:latin typeface="Ubuntu Light"/>
              </a:rPr>
              <a:t>tail</a:t>
            </a:r>
            <a:r>
              <a:rPr b="0" lang="en-US" sz="2400" spc="-1" strike="noStrike">
                <a:solidFill>
                  <a:srgbClr val="000000"/>
                </a:solidFill>
                <a:latin typeface="Ubuntu Light"/>
              </a:rPr>
              <a:t> of the list to </a:t>
            </a:r>
            <a:r>
              <a:rPr b="1" lang="en-US" sz="2400" spc="-1" strike="noStrike">
                <a:solidFill>
                  <a:srgbClr val="000000"/>
                </a:solidFill>
                <a:latin typeface="Ubuntu Light"/>
              </a:rPr>
              <a:t>rotate</a:t>
            </a:r>
            <a:r>
              <a:rPr b="0" lang="en-US" sz="2400" spc="-1" strike="noStrike">
                <a:solidFill>
                  <a:srgbClr val="000000"/>
                </a:solidFill>
                <a:latin typeface="Ubuntu Light"/>
              </a:rPr>
              <a:t> around the array.</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06" name="TextShape 3"/>
          <p:cNvSpPr txBox="1"/>
          <p:nvPr/>
        </p:nvSpPr>
        <p:spPr>
          <a:xfrm>
            <a:off x="6553080" y="6356520"/>
            <a:ext cx="2133360" cy="364680"/>
          </a:xfrm>
          <a:prstGeom prst="rect">
            <a:avLst/>
          </a:prstGeom>
          <a:noFill/>
          <a:ln>
            <a:noFill/>
          </a:ln>
        </p:spPr>
        <p:txBody>
          <a:bodyPr anchor="ctr"/>
          <a:p>
            <a:pPr algn="r">
              <a:lnSpc>
                <a:spcPct val="100000"/>
              </a:lnSpc>
            </a:pPr>
            <a:fld id="{6FE12B01-2A78-41BD-A677-98376250937F}" type="slidenum">
              <a:rPr b="0" lang="en-IE" sz="1200" spc="-1" strike="noStrike">
                <a:solidFill>
                  <a:srgbClr val="bfbfbf"/>
                </a:solidFill>
                <a:latin typeface="Ubuntu"/>
              </a:rPr>
              <a:t>&lt;number&gt;</a:t>
            </a:fld>
            <a:endParaRPr b="0" lang="en-IE" sz="1200" spc="-1" strike="noStrike">
              <a:latin typeface="Times New Roman"/>
            </a:endParaRPr>
          </a:p>
        </p:txBody>
      </p:sp>
      <p:pic>
        <p:nvPicPr>
          <p:cNvPr id="207" name="Picture 5" descr=""/>
          <p:cNvPicPr/>
          <p:nvPr/>
        </p:nvPicPr>
        <p:blipFill>
          <a:blip r:embed="rId1"/>
          <a:stretch/>
        </p:blipFill>
        <p:spPr>
          <a:xfrm>
            <a:off x="867240" y="2319840"/>
            <a:ext cx="6041160" cy="1185120"/>
          </a:xfrm>
          <a:prstGeom prst="rect">
            <a:avLst/>
          </a:prstGeom>
          <a:ln w="9360">
            <a:noFill/>
          </a:ln>
        </p:spPr>
      </p:pic>
    </p:spTree>
  </p:cSld>
  <p:timing>
    <p:tnLst>
      <p:par>
        <p:cTn id="403" dur="indefinite" restart="never" nodeType="tmRoot">
          <p:childTnLst>
            <p:seq>
              <p:cTn id="404" dur="indefinite" nodeType="mainSeq">
                <p:childTnLst>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20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09"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Gives two possible queues:</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Problem is how to update the values of head and tail when change occurs.</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Use modulo arithmetic.</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10" name="TextShape 3"/>
          <p:cNvSpPr txBox="1"/>
          <p:nvPr/>
        </p:nvSpPr>
        <p:spPr>
          <a:xfrm>
            <a:off x="6553080" y="6356520"/>
            <a:ext cx="2133360" cy="364680"/>
          </a:xfrm>
          <a:prstGeom prst="rect">
            <a:avLst/>
          </a:prstGeom>
          <a:noFill/>
          <a:ln>
            <a:noFill/>
          </a:ln>
        </p:spPr>
        <p:txBody>
          <a:bodyPr anchor="ctr"/>
          <a:p>
            <a:pPr algn="r">
              <a:lnSpc>
                <a:spcPct val="100000"/>
              </a:lnSpc>
            </a:pPr>
            <a:fld id="{CD5B05B4-95DC-4518-AD89-59C815F46194}" type="slidenum">
              <a:rPr b="0" lang="en-IE" sz="1200" spc="-1" strike="noStrike">
                <a:solidFill>
                  <a:srgbClr val="bfbfbf"/>
                </a:solidFill>
                <a:latin typeface="Ubuntu"/>
              </a:rPr>
              <a:t>&lt;number&gt;</a:t>
            </a:fld>
            <a:endParaRPr b="0" lang="en-IE" sz="1200" spc="-1" strike="noStrike">
              <a:latin typeface="Times New Roman"/>
            </a:endParaRPr>
          </a:p>
        </p:txBody>
      </p:sp>
      <p:pic>
        <p:nvPicPr>
          <p:cNvPr id="211" name="Content Placeholder 3" descr=""/>
          <p:cNvPicPr/>
          <p:nvPr/>
        </p:nvPicPr>
        <p:blipFill>
          <a:blip r:embed="rId1"/>
          <a:srcRect l="0" t="353" r="1645" b="-2747"/>
          <a:stretch/>
        </p:blipFill>
        <p:spPr>
          <a:xfrm>
            <a:off x="863640" y="2218320"/>
            <a:ext cx="4910400" cy="2268720"/>
          </a:xfrm>
          <a:prstGeom prst="rect">
            <a:avLst/>
          </a:prstGeom>
          <a:ln w="9360">
            <a:noFill/>
          </a:ln>
        </p:spPr>
      </p:pic>
    </p:spTree>
  </p:cSld>
  <p:timing>
    <p:tnLst>
      <p:par>
        <p:cTn id="409" dur="indefinite" restart="never" nodeType="tmRoot">
          <p:childTnLst>
            <p:seq>
              <p:cTn id="410" dur="indefinite" nodeType="mainSeq">
                <p:childTnLst>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209">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1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Join causes tail to be adjusted as follows:</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tail = (tail+1)%queue.length </a:t>
            </a:r>
            <a:endParaRPr b="0" lang="en-US" sz="2000" spc="-1" strike="noStrike">
              <a:solidFill>
                <a:srgbClr val="000000"/>
              </a:solidFill>
              <a:latin typeface="Ubuntu"/>
            </a:endParaRPr>
          </a:p>
          <a:p>
            <a:pPr>
              <a:lnSpc>
                <a:spcPct val="100000"/>
              </a:lnSpc>
              <a:spcBef>
                <a:spcPts val="479"/>
              </a:spcBef>
            </a:pPr>
            <a:endParaRPr b="0" lang="en-US" sz="20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Leave modifies head such that  </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head = (head+1)%queue.length. </a:t>
            </a:r>
            <a:endParaRPr b="0" lang="en-US" sz="2000" spc="-1" strike="noStrike">
              <a:solidFill>
                <a:srgbClr val="000000"/>
              </a:solidFill>
              <a:latin typeface="Ubuntu"/>
            </a:endParaRPr>
          </a:p>
          <a:p>
            <a:pPr>
              <a:lnSpc>
                <a:spcPct val="100000"/>
              </a:lnSpc>
              <a:spcBef>
                <a:spcPts val="479"/>
              </a:spcBef>
            </a:pPr>
            <a:endParaRPr b="0" lang="en-US" sz="2000" spc="-1" strike="noStrike">
              <a:solidFill>
                <a:srgbClr val="000000"/>
              </a:solidFill>
              <a:latin typeface="Ubuntu Light"/>
            </a:endParaRPr>
          </a:p>
        </p:txBody>
      </p:sp>
      <p:sp>
        <p:nvSpPr>
          <p:cNvPr id="214" name="TextShape 3"/>
          <p:cNvSpPr txBox="1"/>
          <p:nvPr/>
        </p:nvSpPr>
        <p:spPr>
          <a:xfrm>
            <a:off x="6553080" y="6356520"/>
            <a:ext cx="2133360" cy="364680"/>
          </a:xfrm>
          <a:prstGeom prst="rect">
            <a:avLst/>
          </a:prstGeom>
          <a:noFill/>
          <a:ln>
            <a:noFill/>
          </a:ln>
        </p:spPr>
        <p:txBody>
          <a:bodyPr anchor="ctr"/>
          <a:p>
            <a:pPr algn="r">
              <a:lnSpc>
                <a:spcPct val="100000"/>
              </a:lnSpc>
            </a:pPr>
            <a:fld id="{D29DE77D-8DB7-414C-95C2-DBAD295BA599}" type="slidenum">
              <a:rPr b="0" lang="en-IE" sz="1200" spc="-1" strike="noStrike">
                <a:solidFill>
                  <a:srgbClr val="bfbfbf"/>
                </a:solidFill>
                <a:latin typeface="Ubuntu"/>
              </a:rPr>
              <a:t>&lt;number&gt;</a:t>
            </a:fld>
            <a:endParaRPr b="0" lang="en-IE" sz="1200" spc="-1" strike="noStrike">
              <a:latin typeface="Times New Roman"/>
            </a:endParaRPr>
          </a:p>
        </p:txBody>
      </p:sp>
    </p:spTree>
  </p:cSld>
  <p:timing>
    <p:tnLst>
      <p:par>
        <p:cTn id="419" dur="indefinite" restart="never" nodeType="tmRoot">
          <p:childTnLst>
            <p:seq>
              <p:cTn id="420"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1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Join the queue:</a:t>
            </a:r>
            <a:endParaRPr b="0" lang="en-US" sz="2400" spc="-1" strike="noStrike">
              <a:solidFill>
                <a:srgbClr val="000000"/>
              </a:solidFill>
              <a:latin typeface="Ubuntu Light"/>
            </a:endParaRPr>
          </a:p>
        </p:txBody>
      </p:sp>
      <p:sp>
        <p:nvSpPr>
          <p:cNvPr id="217" name="TextShape 3"/>
          <p:cNvSpPr txBox="1"/>
          <p:nvPr/>
        </p:nvSpPr>
        <p:spPr>
          <a:xfrm>
            <a:off x="6553080" y="6356520"/>
            <a:ext cx="2133360" cy="364680"/>
          </a:xfrm>
          <a:prstGeom prst="rect">
            <a:avLst/>
          </a:prstGeom>
          <a:noFill/>
          <a:ln>
            <a:noFill/>
          </a:ln>
        </p:spPr>
        <p:txBody>
          <a:bodyPr anchor="ctr"/>
          <a:p>
            <a:pPr algn="r">
              <a:lnSpc>
                <a:spcPct val="100000"/>
              </a:lnSpc>
            </a:pPr>
            <a:fld id="{616453A4-1972-4127-8985-3509BB68879C}" type="slidenum">
              <a:rPr b="0" lang="en-IE" sz="1200" spc="-1" strike="noStrike">
                <a:solidFill>
                  <a:srgbClr val="bfbfbf"/>
                </a:solidFill>
                <a:latin typeface="Ubuntu"/>
              </a:rPr>
              <a:t>&lt;number&gt;</a:t>
            </a:fld>
            <a:endParaRPr b="0" lang="en-IE" sz="1200" spc="-1" strike="noStrike">
              <a:latin typeface="Times New Roman"/>
            </a:endParaRPr>
          </a:p>
        </p:txBody>
      </p:sp>
      <p:sp>
        <p:nvSpPr>
          <p:cNvPr id="218" name="CustomShape 4"/>
          <p:cNvSpPr/>
          <p:nvPr/>
        </p:nvSpPr>
        <p:spPr>
          <a:xfrm>
            <a:off x="873000" y="2104920"/>
            <a:ext cx="5066640" cy="2280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join(T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if(size &lt; queue.length){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queue[tail] = 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tail = (tail+1)%queue.length;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true;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else return false;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421" dur="indefinite" restart="never" nodeType="tmRoot">
          <p:childTnLst>
            <p:seq>
              <p:cTn id="422"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2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Leave the queue:</a:t>
            </a:r>
            <a:endParaRPr b="0" lang="en-US" sz="2400" spc="-1" strike="noStrike">
              <a:solidFill>
                <a:srgbClr val="000000"/>
              </a:solidFill>
              <a:latin typeface="Ubuntu Light"/>
            </a:endParaRPr>
          </a:p>
        </p:txBody>
      </p:sp>
      <p:sp>
        <p:nvSpPr>
          <p:cNvPr id="221" name="TextShape 3"/>
          <p:cNvSpPr txBox="1"/>
          <p:nvPr/>
        </p:nvSpPr>
        <p:spPr>
          <a:xfrm>
            <a:off x="6553080" y="6356520"/>
            <a:ext cx="2133360" cy="364680"/>
          </a:xfrm>
          <a:prstGeom prst="rect">
            <a:avLst/>
          </a:prstGeom>
          <a:noFill/>
          <a:ln>
            <a:noFill/>
          </a:ln>
        </p:spPr>
        <p:txBody>
          <a:bodyPr anchor="ctr"/>
          <a:p>
            <a:pPr algn="r">
              <a:lnSpc>
                <a:spcPct val="100000"/>
              </a:lnSpc>
            </a:pPr>
            <a:fld id="{15A65B6E-2DDB-4BD1-8A91-E1F88AF453D6}" type="slidenum">
              <a:rPr b="0" lang="en-IE" sz="1200" spc="-1" strike="noStrike">
                <a:solidFill>
                  <a:srgbClr val="bfbfbf"/>
                </a:solidFill>
                <a:latin typeface="Ubuntu"/>
              </a:rPr>
              <a:t>&lt;number&gt;</a:t>
            </a:fld>
            <a:endParaRPr b="0" lang="en-IE" sz="1200" spc="-1" strike="noStrike">
              <a:latin typeface="Times New Roman"/>
            </a:endParaRPr>
          </a:p>
        </p:txBody>
      </p:sp>
      <p:sp>
        <p:nvSpPr>
          <p:cNvPr id="222" name="CustomShape 4"/>
          <p:cNvSpPr/>
          <p:nvPr/>
        </p:nvSpPr>
        <p:spPr>
          <a:xfrm>
            <a:off x="873000" y="2104920"/>
            <a:ext cx="5066640" cy="22806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leave(){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if(size ==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false;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head = (head+1)%queue.length;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true;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423" dur="indefinite" restart="never" nodeType="tmRoot">
          <p:childTnLst>
            <p:seq>
              <p:cTn id="424"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2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CircularQueue class.</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25" name="TextShape 3"/>
          <p:cNvSpPr txBox="1"/>
          <p:nvPr/>
        </p:nvSpPr>
        <p:spPr>
          <a:xfrm>
            <a:off x="6553080" y="6356520"/>
            <a:ext cx="2133360" cy="364680"/>
          </a:xfrm>
          <a:prstGeom prst="rect">
            <a:avLst/>
          </a:prstGeom>
          <a:noFill/>
          <a:ln>
            <a:noFill/>
          </a:ln>
        </p:spPr>
        <p:txBody>
          <a:bodyPr anchor="ctr"/>
          <a:p>
            <a:pPr algn="r">
              <a:lnSpc>
                <a:spcPct val="100000"/>
              </a:lnSpc>
            </a:pPr>
            <a:fld id="{B86D9A91-7256-4C5C-B462-DC840344D210}" type="slidenum">
              <a:rPr b="0" lang="en-IE" sz="1200" spc="-1" strike="noStrike">
                <a:solidFill>
                  <a:srgbClr val="bfbfbf"/>
                </a:solidFill>
                <a:latin typeface="Ubuntu"/>
              </a:rPr>
              <a:t>&lt;number&gt;</a:t>
            </a:fld>
            <a:endParaRPr b="0" lang="en-IE" sz="1200" spc="-1" strike="noStrike">
              <a:latin typeface="Times New Roman"/>
            </a:endParaRPr>
          </a:p>
        </p:txBody>
      </p:sp>
      <p:sp>
        <p:nvSpPr>
          <p:cNvPr id="226" name="CustomShape 4"/>
          <p:cNvSpPr/>
          <p:nvPr/>
        </p:nvSpPr>
        <p:spPr>
          <a:xfrm>
            <a:off x="867960" y="2104920"/>
            <a:ext cx="6276960" cy="39841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CircularQueue&lt;T&gt; implements Queue&lt;T&gt;{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T queue[];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int head, tail, size;</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CircularQueue(){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queue = (T[])new Object[20];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head =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tail =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CircularQueue(int n){ </a:t>
            </a:r>
            <a:r>
              <a:rPr b="0" lang="en-IE" sz="1600" spc="-1" strike="noStrike">
                <a:solidFill>
                  <a:srgbClr val="000000"/>
                </a:solidFill>
                <a:latin typeface="Courier New"/>
              </a:rPr>
              <a:t>//assume n &gt;=0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queue = (T[])new Object[n];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 =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head =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tail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1">
                                  <p:stCondLst>
                                    <p:cond delay="0"/>
                                  </p:stCondLst>
                                  <p:childTnLst>
                                    <p:set>
                                      <p:cBhvr>
                                        <p:cTn id="430" dur="1" fill="hold">
                                          <p:stCondLst>
                                            <p:cond delay="0"/>
                                          </p:stCondLst>
                                        </p:cTn>
                                        <p:tgtEl>
                                          <p:spTgt spid="226">
                                            <p:txEl>
                                              <p:pRg st="4" end="4"/>
                                            </p:txEl>
                                          </p:spTgt>
                                        </p:tgtEl>
                                        <p:attrNameLst>
                                          <p:attrName>style.visibility</p:attrName>
                                        </p:attrNameLst>
                                      </p:cBhvr>
                                      <p:to>
                                        <p:strVal val="visible"/>
                                      </p:to>
                                    </p:set>
                                  </p:childTnLst>
                                </p:cTn>
                              </p:par>
                              <p:par>
                                <p:cTn id="431" nodeType="withEffect" fill="hold" presetClass="entr" presetID="1">
                                  <p:stCondLst>
                                    <p:cond delay="0"/>
                                  </p:stCondLst>
                                  <p:childTnLst>
                                    <p:set>
                                      <p:cBhvr>
                                        <p:cTn id="432" dur="1" fill="hold">
                                          <p:stCondLst>
                                            <p:cond delay="0"/>
                                          </p:stCondLst>
                                        </p:cTn>
                                        <p:tgtEl>
                                          <p:spTgt spid="226">
                                            <p:txEl>
                                              <p:pRg st="5" end="5"/>
                                            </p:txEl>
                                          </p:spTgt>
                                        </p:tgtEl>
                                        <p:attrNameLst>
                                          <p:attrName>style.visibility</p:attrName>
                                        </p:attrNameLst>
                                      </p:cBhvr>
                                      <p:to>
                                        <p:strVal val="visible"/>
                                      </p:to>
                                    </p:set>
                                  </p:childTnLst>
                                </p:cTn>
                              </p:par>
                              <p:par>
                                <p:cTn id="433" nodeType="withEffect" fill="hold" presetClass="entr" presetID="1">
                                  <p:stCondLst>
                                    <p:cond delay="0"/>
                                  </p:stCondLst>
                                  <p:childTnLst>
                                    <p:set>
                                      <p:cBhvr>
                                        <p:cTn id="434" dur="1" fill="hold">
                                          <p:stCondLst>
                                            <p:cond delay="0"/>
                                          </p:stCondLst>
                                        </p:cTn>
                                        <p:tgtEl>
                                          <p:spTgt spid="226">
                                            <p:txEl>
                                              <p:pRg st="6" end="6"/>
                                            </p:txEl>
                                          </p:spTgt>
                                        </p:tgtEl>
                                        <p:attrNameLst>
                                          <p:attrName>style.visibility</p:attrName>
                                        </p:attrNameLst>
                                      </p:cBhvr>
                                      <p:to>
                                        <p:strVal val="visible"/>
                                      </p:to>
                                    </p:set>
                                  </p:childTnLst>
                                </p:cTn>
                              </p:par>
                              <p:par>
                                <p:cTn id="435" nodeType="withEffect" fill="hold" presetClass="entr" presetID="1">
                                  <p:stCondLst>
                                    <p:cond delay="0"/>
                                  </p:stCondLst>
                                  <p:childTnLst>
                                    <p:set>
                                      <p:cBhvr>
                                        <p:cTn id="436" dur="1" fill="hold">
                                          <p:stCondLst>
                                            <p:cond delay="0"/>
                                          </p:stCondLst>
                                        </p:cTn>
                                        <p:tgtEl>
                                          <p:spTgt spid="226">
                                            <p:txEl>
                                              <p:pRg st="7" end="7"/>
                                            </p:txEl>
                                          </p:spTgt>
                                        </p:tgtEl>
                                        <p:attrNameLst>
                                          <p:attrName>style.visibility</p:attrName>
                                        </p:attrNameLst>
                                      </p:cBhvr>
                                      <p:to>
                                        <p:strVal val="visible"/>
                                      </p:to>
                                    </p:set>
                                  </p:childTnLst>
                                </p:cTn>
                              </p:par>
                              <p:par>
                                <p:cTn id="437" nodeType="withEffect" fill="hold" presetClass="entr" presetID="1">
                                  <p:stCondLst>
                                    <p:cond delay="0"/>
                                  </p:stCondLst>
                                  <p:childTnLst>
                                    <p:set>
                                      <p:cBhvr>
                                        <p:cTn id="438" dur="1" fill="hold">
                                          <p:stCondLst>
                                            <p:cond delay="0"/>
                                          </p:stCondLst>
                                        </p:cTn>
                                        <p:tgtEl>
                                          <p:spTgt spid="226">
                                            <p:txEl>
                                              <p:pRg st="8" end="8"/>
                                            </p:txEl>
                                          </p:spTgt>
                                        </p:tgtEl>
                                        <p:attrNameLst>
                                          <p:attrName>style.visibility</p:attrName>
                                        </p:attrNameLst>
                                      </p:cBhvr>
                                      <p:to>
                                        <p:strVal val="visible"/>
                                      </p:to>
                                    </p:set>
                                  </p:childTnLst>
                                </p:cTn>
                              </p:par>
                              <p:par>
                                <p:cTn id="439" nodeType="withEffect" fill="hold" presetClass="entr" presetID="1">
                                  <p:stCondLst>
                                    <p:cond delay="0"/>
                                  </p:stCondLst>
                                  <p:childTnLst>
                                    <p:set>
                                      <p:cBhvr>
                                        <p:cTn id="440" dur="1" fill="hold">
                                          <p:stCondLst>
                                            <p:cond delay="0"/>
                                          </p:stCondLst>
                                        </p:cTn>
                                        <p:tgtEl>
                                          <p:spTgt spid="226">
                                            <p:txEl>
                                              <p:pRg st="9" end="9"/>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226">
                                            <p:txEl>
                                              <p:pRg st="10" end="10"/>
                                            </p:txEl>
                                          </p:spTgt>
                                        </p:tgtEl>
                                        <p:attrNameLst>
                                          <p:attrName>style.visibility</p:attrName>
                                        </p:attrNameLst>
                                      </p:cBhvr>
                                      <p:to>
                                        <p:strVal val="visible"/>
                                      </p:to>
                                    </p:set>
                                  </p:childTnLst>
                                </p:cTn>
                              </p:par>
                              <p:par>
                                <p:cTn id="445" nodeType="withEffect" fill="hold" presetClass="entr" presetID="1">
                                  <p:stCondLst>
                                    <p:cond delay="0"/>
                                  </p:stCondLst>
                                  <p:childTnLst>
                                    <p:set>
                                      <p:cBhvr>
                                        <p:cTn id="446" dur="1" fill="hold">
                                          <p:stCondLst>
                                            <p:cond delay="0"/>
                                          </p:stCondLst>
                                        </p:cTn>
                                        <p:tgtEl>
                                          <p:spTgt spid="226">
                                            <p:txEl>
                                              <p:pRg st="11" end="11"/>
                                            </p:txEl>
                                          </p:spTgt>
                                        </p:tgtEl>
                                        <p:attrNameLst>
                                          <p:attrName>style.visibility</p:attrName>
                                        </p:attrNameLst>
                                      </p:cBhvr>
                                      <p:to>
                                        <p:strVal val="visible"/>
                                      </p:to>
                                    </p:set>
                                  </p:childTnLst>
                                </p:cTn>
                              </p:par>
                              <p:par>
                                <p:cTn id="447" nodeType="withEffect" fill="hold" presetClass="entr" presetID="1">
                                  <p:stCondLst>
                                    <p:cond delay="0"/>
                                  </p:stCondLst>
                                  <p:childTnLst>
                                    <p:set>
                                      <p:cBhvr>
                                        <p:cTn id="448" dur="1" fill="hold">
                                          <p:stCondLst>
                                            <p:cond delay="0"/>
                                          </p:stCondLst>
                                        </p:cTn>
                                        <p:tgtEl>
                                          <p:spTgt spid="226">
                                            <p:txEl>
                                              <p:pRg st="12" end="12"/>
                                            </p:txEl>
                                          </p:spTgt>
                                        </p:tgtEl>
                                        <p:attrNameLst>
                                          <p:attrName>style.visibility</p:attrName>
                                        </p:attrNameLst>
                                      </p:cBhvr>
                                      <p:to>
                                        <p:strVal val="visible"/>
                                      </p:to>
                                    </p:set>
                                  </p:childTnLst>
                                </p:cTn>
                              </p:par>
                              <p:par>
                                <p:cTn id="449" nodeType="withEffect" fill="hold" presetClass="entr" presetID="1">
                                  <p:stCondLst>
                                    <p:cond delay="0"/>
                                  </p:stCondLst>
                                  <p:childTnLst>
                                    <p:set>
                                      <p:cBhvr>
                                        <p:cTn id="450" dur="1" fill="hold">
                                          <p:stCondLst>
                                            <p:cond delay="0"/>
                                          </p:stCondLst>
                                        </p:cTn>
                                        <p:tgtEl>
                                          <p:spTgt spid="226">
                                            <p:txEl>
                                              <p:pRg st="13" end="13"/>
                                            </p:txEl>
                                          </p:spTgt>
                                        </p:tgtEl>
                                        <p:attrNameLst>
                                          <p:attrName>style.visibility</p:attrName>
                                        </p:attrNameLst>
                                      </p:cBhvr>
                                      <p:to>
                                        <p:strVal val="visible"/>
                                      </p:to>
                                    </p:set>
                                  </p:childTnLst>
                                </p:cTn>
                              </p:par>
                              <p:par>
                                <p:cTn id="451" nodeType="withEffect" fill="hold" presetClass="entr" presetID="1">
                                  <p:stCondLst>
                                    <p:cond delay="0"/>
                                  </p:stCondLst>
                                  <p:childTnLst>
                                    <p:set>
                                      <p:cBhvr>
                                        <p:cTn id="452" dur="1" fill="hold">
                                          <p:stCondLst>
                                            <p:cond delay="0"/>
                                          </p:stCondLst>
                                        </p:cTn>
                                        <p:tgtEl>
                                          <p:spTgt spid="226">
                                            <p:txEl>
                                              <p:pRg st="14" end="14"/>
                                            </p:txEl>
                                          </p:spTgt>
                                        </p:tgtEl>
                                        <p:attrNameLst>
                                          <p:attrName>style.visibility</p:attrName>
                                        </p:attrNameLst>
                                      </p:cBhvr>
                                      <p:to>
                                        <p:strVal val="visible"/>
                                      </p:to>
                                    </p:set>
                                  </p:childTnLst>
                                </p:cTn>
                              </p:par>
                              <p:par>
                                <p:cTn id="453" nodeType="withEffect" fill="hold" presetClass="entr" presetID="1">
                                  <p:stCondLst>
                                    <p:cond delay="0"/>
                                  </p:stCondLst>
                                  <p:childTnLst>
                                    <p:set>
                                      <p:cBhvr>
                                        <p:cTn id="454" dur="1" fill="hold">
                                          <p:stCondLst>
                                            <p:cond delay="0"/>
                                          </p:stCondLst>
                                        </p:cTn>
                                        <p:tgtEl>
                                          <p:spTgt spid="226">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28"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CircularQueue class.</a:t>
            </a:r>
            <a:endParaRPr b="0" lang="en-US" sz="2400" spc="-1" strike="noStrike">
              <a:solidFill>
                <a:srgbClr val="000000"/>
              </a:solidFill>
              <a:latin typeface="Ubuntu Light"/>
            </a:endParaRPr>
          </a:p>
        </p:txBody>
      </p:sp>
      <p:sp>
        <p:nvSpPr>
          <p:cNvPr id="229" name="TextShape 3"/>
          <p:cNvSpPr txBox="1"/>
          <p:nvPr/>
        </p:nvSpPr>
        <p:spPr>
          <a:xfrm>
            <a:off x="6553080" y="6356520"/>
            <a:ext cx="2133360" cy="364680"/>
          </a:xfrm>
          <a:prstGeom prst="rect">
            <a:avLst/>
          </a:prstGeom>
          <a:noFill/>
          <a:ln>
            <a:noFill/>
          </a:ln>
        </p:spPr>
        <p:txBody>
          <a:bodyPr anchor="ctr"/>
          <a:p>
            <a:pPr algn="r">
              <a:lnSpc>
                <a:spcPct val="100000"/>
              </a:lnSpc>
            </a:pPr>
            <a:fld id="{1709FC43-F72A-4F4C-9CF1-56706232CFA6}" type="slidenum">
              <a:rPr b="0" lang="en-IE" sz="1200" spc="-1" strike="noStrike">
                <a:solidFill>
                  <a:srgbClr val="bfbfbf"/>
                </a:solidFill>
                <a:latin typeface="Ubuntu"/>
              </a:rPr>
              <a:t>&lt;number&gt;</a:t>
            </a:fld>
            <a:endParaRPr b="0" lang="en-IE" sz="1200" spc="-1" strike="noStrike">
              <a:latin typeface="Times New Roman"/>
            </a:endParaRPr>
          </a:p>
        </p:txBody>
      </p:sp>
      <p:sp>
        <p:nvSpPr>
          <p:cNvPr id="230" name="CustomShape 4"/>
          <p:cNvSpPr/>
          <p:nvPr/>
        </p:nvSpPr>
        <p:spPr>
          <a:xfrm>
            <a:off x="867600" y="2104920"/>
            <a:ext cx="4738680" cy="349740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T top(){</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if(size &gt;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queue[head];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null;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full(){</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(size == queue.length);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empty(){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(size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455" dur="indefinite" restart="never" nodeType="tmRoot">
          <p:childTnLst>
            <p:seq>
              <p:cTn id="456" dur="indefinite" nodeType="mainSeq">
                <p:childTnLst>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230">
                                            <p:txEl>
                                              <p:pRg st="0" end="0"/>
                                            </p:txEl>
                                          </p:spTgt>
                                        </p:tgtEl>
                                        <p:attrNameLst>
                                          <p:attrName>style.visibility</p:attrName>
                                        </p:attrNameLst>
                                      </p:cBhvr>
                                      <p:to>
                                        <p:strVal val="visible"/>
                                      </p:to>
                                    </p:set>
                                  </p:childTnLst>
                                </p:cTn>
                              </p:par>
                              <p:par>
                                <p:cTn id="461" nodeType="withEffect" fill="hold" presetClass="entr" presetID="1">
                                  <p:stCondLst>
                                    <p:cond delay="0"/>
                                  </p:stCondLst>
                                  <p:childTnLst>
                                    <p:set>
                                      <p:cBhvr>
                                        <p:cTn id="462" dur="1" fill="hold">
                                          <p:stCondLst>
                                            <p:cond delay="0"/>
                                          </p:stCondLst>
                                        </p:cTn>
                                        <p:tgtEl>
                                          <p:spTgt spid="230">
                                            <p:txEl>
                                              <p:pRg st="1" end="1"/>
                                            </p:txEl>
                                          </p:spTgt>
                                        </p:tgtEl>
                                        <p:attrNameLst>
                                          <p:attrName>style.visibility</p:attrName>
                                        </p:attrNameLst>
                                      </p:cBhvr>
                                      <p:to>
                                        <p:strVal val="visible"/>
                                      </p:to>
                                    </p:set>
                                  </p:childTnLst>
                                </p:cTn>
                              </p:par>
                              <p:par>
                                <p:cTn id="463" nodeType="withEffect" fill="hold" presetClass="entr" presetID="1">
                                  <p:stCondLst>
                                    <p:cond delay="0"/>
                                  </p:stCondLst>
                                  <p:childTnLst>
                                    <p:set>
                                      <p:cBhvr>
                                        <p:cTn id="464" dur="1" fill="hold">
                                          <p:stCondLst>
                                            <p:cond delay="0"/>
                                          </p:stCondLst>
                                        </p:cTn>
                                        <p:tgtEl>
                                          <p:spTgt spid="230">
                                            <p:txEl>
                                              <p:pRg st="2" end="2"/>
                                            </p:txEl>
                                          </p:spTgt>
                                        </p:tgtEl>
                                        <p:attrNameLst>
                                          <p:attrName>style.visibility</p:attrName>
                                        </p:attrNameLst>
                                      </p:cBhvr>
                                      <p:to>
                                        <p:strVal val="visible"/>
                                      </p:to>
                                    </p:set>
                                  </p:childTnLst>
                                </p:cTn>
                              </p:par>
                              <p:par>
                                <p:cTn id="465" nodeType="withEffect" fill="hold" presetClass="entr" presetID="1">
                                  <p:stCondLst>
                                    <p:cond delay="0"/>
                                  </p:stCondLst>
                                  <p:childTnLst>
                                    <p:set>
                                      <p:cBhvr>
                                        <p:cTn id="466" dur="1" fill="hold">
                                          <p:stCondLst>
                                            <p:cond delay="0"/>
                                          </p:stCondLst>
                                        </p:cTn>
                                        <p:tgtEl>
                                          <p:spTgt spid="230">
                                            <p:txEl>
                                              <p:pRg st="3" end="3"/>
                                            </p:txEl>
                                          </p:spTgt>
                                        </p:tgtEl>
                                        <p:attrNameLst>
                                          <p:attrName>style.visibility</p:attrName>
                                        </p:attrNameLst>
                                      </p:cBhvr>
                                      <p:to>
                                        <p:strVal val="visible"/>
                                      </p:to>
                                    </p:set>
                                  </p:childTnLst>
                                </p:cTn>
                              </p:par>
                              <p:par>
                                <p:cTn id="467" nodeType="withEffect" fill="hold" presetClass="entr" presetID="1">
                                  <p:stCondLst>
                                    <p:cond delay="0"/>
                                  </p:stCondLst>
                                  <p:childTnLst>
                                    <p:set>
                                      <p:cBhvr>
                                        <p:cTn id="468" dur="1" fill="hold">
                                          <p:stCondLst>
                                            <p:cond delay="0"/>
                                          </p:stCondLst>
                                        </p:cTn>
                                        <p:tgtEl>
                                          <p:spTgt spid="230">
                                            <p:txEl>
                                              <p:pRg st="4" end="4"/>
                                            </p:txEl>
                                          </p:spTgt>
                                        </p:tgtEl>
                                        <p:attrNameLst>
                                          <p:attrName>style.visibility</p:attrName>
                                        </p:attrNameLst>
                                      </p:cBhvr>
                                      <p:to>
                                        <p:strVal val="visible"/>
                                      </p:to>
                                    </p:set>
                                  </p:childTnLst>
                                </p:cTn>
                              </p:par>
                              <p:par>
                                <p:cTn id="469" nodeType="withEffect" fill="hold" presetClass="entr" presetID="1">
                                  <p:stCondLst>
                                    <p:cond delay="0"/>
                                  </p:stCondLst>
                                  <p:childTnLst>
                                    <p:set>
                                      <p:cBhvr>
                                        <p:cTn id="470"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230">
                                            <p:txEl>
                                              <p:pRg st="6" end="6"/>
                                            </p:txEl>
                                          </p:spTgt>
                                        </p:tgtEl>
                                        <p:attrNameLst>
                                          <p:attrName>style.visibility</p:attrName>
                                        </p:attrNameLst>
                                      </p:cBhvr>
                                      <p:to>
                                        <p:strVal val="visible"/>
                                      </p:to>
                                    </p:set>
                                  </p:childTnLst>
                                </p:cTn>
                              </p:par>
                              <p:par>
                                <p:cTn id="475" nodeType="withEffect" fill="hold" presetClass="entr" presetID="1">
                                  <p:stCondLst>
                                    <p:cond delay="0"/>
                                  </p:stCondLst>
                                  <p:childTnLst>
                                    <p:set>
                                      <p:cBhvr>
                                        <p:cTn id="476" dur="1" fill="hold">
                                          <p:stCondLst>
                                            <p:cond delay="0"/>
                                          </p:stCondLst>
                                        </p:cTn>
                                        <p:tgtEl>
                                          <p:spTgt spid="230">
                                            <p:txEl>
                                              <p:pRg st="7" end="7"/>
                                            </p:txEl>
                                          </p:spTgt>
                                        </p:tgtEl>
                                        <p:attrNameLst>
                                          <p:attrName>style.visibility</p:attrName>
                                        </p:attrNameLst>
                                      </p:cBhvr>
                                      <p:to>
                                        <p:strVal val="visible"/>
                                      </p:to>
                                    </p:set>
                                  </p:childTnLst>
                                </p:cTn>
                              </p:par>
                              <p:par>
                                <p:cTn id="477" nodeType="withEffect" fill="hold" presetClass="entr" presetID="1">
                                  <p:stCondLst>
                                    <p:cond delay="0"/>
                                  </p:stCondLst>
                                  <p:childTnLst>
                                    <p:set>
                                      <p:cBhvr>
                                        <p:cTn id="478" dur="1" fill="hold">
                                          <p:stCondLst>
                                            <p:cond delay="0"/>
                                          </p:stCondLst>
                                        </p:cTn>
                                        <p:tgtEl>
                                          <p:spTgt spid="230">
                                            <p:txEl>
                                              <p:pRg st="8" end="8"/>
                                            </p:txEl>
                                          </p:spTgt>
                                        </p:tgtEl>
                                        <p:attrNameLst>
                                          <p:attrName>style.visibility</p:attrName>
                                        </p:attrNameLst>
                                      </p:cBhvr>
                                      <p:to>
                                        <p:strVal val="visible"/>
                                      </p:to>
                                    </p:set>
                                  </p:childTnLst>
                                </p:cTn>
                              </p:par>
                              <p:par>
                                <p:cTn id="479" nodeType="withEffect" fill="hold" presetClass="entr" presetID="1">
                                  <p:stCondLst>
                                    <p:cond delay="0"/>
                                  </p:stCondLst>
                                  <p:childTnLst>
                                    <p:set>
                                      <p:cBhvr>
                                        <p:cTn id="480"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1">
                                  <p:stCondLst>
                                    <p:cond delay="0"/>
                                  </p:stCondLst>
                                  <p:childTnLst>
                                    <p:set>
                                      <p:cBhvr>
                                        <p:cTn id="484" dur="1" fill="hold">
                                          <p:stCondLst>
                                            <p:cond delay="0"/>
                                          </p:stCondLst>
                                        </p:cTn>
                                        <p:tgtEl>
                                          <p:spTgt spid="230">
                                            <p:txEl>
                                              <p:pRg st="11" end="11"/>
                                            </p:txEl>
                                          </p:spTgt>
                                        </p:tgtEl>
                                        <p:attrNameLst>
                                          <p:attrName>style.visibility</p:attrName>
                                        </p:attrNameLst>
                                      </p:cBhvr>
                                      <p:to>
                                        <p:strVal val="visible"/>
                                      </p:to>
                                    </p:set>
                                  </p:childTnLst>
                                </p:cTn>
                              </p:par>
                              <p:par>
                                <p:cTn id="485" nodeType="withEffect" fill="hold" presetClass="entr" presetID="1">
                                  <p:stCondLst>
                                    <p:cond delay="0"/>
                                  </p:stCondLst>
                                  <p:childTnLst>
                                    <p:set>
                                      <p:cBhvr>
                                        <p:cTn id="486" dur="1" fill="hold">
                                          <p:stCondLst>
                                            <p:cond delay="0"/>
                                          </p:stCondLst>
                                        </p:cTn>
                                        <p:tgtEl>
                                          <p:spTgt spid="230">
                                            <p:txEl>
                                              <p:pRg st="12" end="12"/>
                                            </p:txEl>
                                          </p:spTgt>
                                        </p:tgtEl>
                                        <p:attrNameLst>
                                          <p:attrName>style.visibility</p:attrName>
                                        </p:attrNameLst>
                                      </p:cBhvr>
                                      <p:to>
                                        <p:strVal val="visible"/>
                                      </p:to>
                                    </p:set>
                                  </p:childTnLst>
                                </p:cTn>
                              </p:par>
                              <p:par>
                                <p:cTn id="487" nodeType="withEffect" fill="hold" presetClass="entr" presetID="1">
                                  <p:stCondLst>
                                    <p:cond delay="0"/>
                                  </p:stCondLst>
                                  <p:childTnLst>
                                    <p:set>
                                      <p:cBhvr>
                                        <p:cTn id="488" dur="1" fill="hold">
                                          <p:stCondLst>
                                            <p:cond delay="0"/>
                                          </p:stCondLst>
                                        </p:cTn>
                                        <p:tgtEl>
                                          <p:spTgt spid="230">
                                            <p:txEl>
                                              <p:pRg st="13" end="1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32"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Implementation of CircularQueue class.</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33" name="TextShape 3"/>
          <p:cNvSpPr txBox="1"/>
          <p:nvPr/>
        </p:nvSpPr>
        <p:spPr>
          <a:xfrm>
            <a:off x="6553080" y="6356520"/>
            <a:ext cx="2133360" cy="364680"/>
          </a:xfrm>
          <a:prstGeom prst="rect">
            <a:avLst/>
          </a:prstGeom>
          <a:noFill/>
          <a:ln>
            <a:noFill/>
          </a:ln>
        </p:spPr>
        <p:txBody>
          <a:bodyPr anchor="ctr"/>
          <a:p>
            <a:pPr algn="r">
              <a:lnSpc>
                <a:spcPct val="100000"/>
              </a:lnSpc>
            </a:pPr>
            <a:fld id="{C90CF7ED-65A2-4453-A06C-4CEB62F8B6CA}" type="slidenum">
              <a:rPr b="0" lang="en-IE" sz="1200" spc="-1" strike="noStrike">
                <a:solidFill>
                  <a:srgbClr val="bfbfbf"/>
                </a:solidFill>
                <a:latin typeface="Ubuntu"/>
              </a:rPr>
              <a:t>&lt;number&gt;</a:t>
            </a:fld>
            <a:endParaRPr b="0" lang="en-IE" sz="1200" spc="-1" strike="noStrike">
              <a:latin typeface="Times New Roman"/>
            </a:endParaRPr>
          </a:p>
        </p:txBody>
      </p:sp>
      <p:sp>
        <p:nvSpPr>
          <p:cNvPr id="234" name="CustomShape 4"/>
          <p:cNvSpPr/>
          <p:nvPr/>
        </p:nvSpPr>
        <p:spPr>
          <a:xfrm>
            <a:off x="871920" y="2104920"/>
            <a:ext cx="6361560" cy="13071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Iterator&lt;T&gt; iterator(){</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new QIterator&lt;T&gt;(queue, head,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 ... join and leave methods</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 class end</a:t>
            </a:r>
            <a:endParaRPr b="0" lang="en-IE" sz="1600" spc="-1" strike="noStrike">
              <a:latin typeface="Arial"/>
            </a:endParaRPr>
          </a:p>
        </p:txBody>
      </p:sp>
    </p:spTree>
  </p:cSld>
  <p:timing>
    <p:tnLst>
      <p:par>
        <p:cTn id="489" dur="indefinite" restart="never" nodeType="tmRoot">
          <p:childTnLst>
            <p:seq>
              <p:cTn id="490"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36"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Writing QIterator class inside the CircularQueue class.</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37" name="TextShape 3"/>
          <p:cNvSpPr txBox="1"/>
          <p:nvPr/>
        </p:nvSpPr>
        <p:spPr>
          <a:xfrm>
            <a:off x="6553080" y="6356520"/>
            <a:ext cx="2133360" cy="364680"/>
          </a:xfrm>
          <a:prstGeom prst="rect">
            <a:avLst/>
          </a:prstGeom>
          <a:noFill/>
          <a:ln>
            <a:noFill/>
          </a:ln>
        </p:spPr>
        <p:txBody>
          <a:bodyPr anchor="ctr"/>
          <a:p>
            <a:pPr algn="r">
              <a:lnSpc>
                <a:spcPct val="100000"/>
              </a:lnSpc>
            </a:pPr>
            <a:fld id="{BAEC7B12-4884-45E5-ADFA-607CCF1A95B0}" type="slidenum">
              <a:rPr b="0" lang="en-IE" sz="1200" spc="-1" strike="noStrike">
                <a:solidFill>
                  <a:srgbClr val="bfbfbf"/>
                </a:solidFill>
                <a:latin typeface="Ubuntu"/>
              </a:rPr>
              <a:t>&lt;number&gt;</a:t>
            </a:fld>
            <a:endParaRPr b="0" lang="en-IE" sz="1200" spc="-1" strike="noStrike">
              <a:latin typeface="Times New Roman"/>
            </a:endParaRPr>
          </a:p>
        </p:txBody>
      </p:sp>
      <p:sp>
        <p:nvSpPr>
          <p:cNvPr id="238" name="CustomShape 4"/>
          <p:cNvSpPr/>
          <p:nvPr/>
        </p:nvSpPr>
        <p:spPr>
          <a:xfrm>
            <a:off x="872280" y="2104920"/>
            <a:ext cx="7130520" cy="27673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private static class QIterator&lt;T&gt; implements Iterator&lt;T&gt;{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T[] 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int index;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int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private int returned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QIterator(T[] dd, int head, int 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 = dd;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index = head;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 = s;</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491" dur="indefinite" restart="never" nodeType="tmRoot">
          <p:childTnLst>
            <p:seq>
              <p:cTn id="49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9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Describing a generic array class.</a:t>
            </a:r>
            <a:endParaRPr b="0" lang="en-US" sz="2400" spc="-1" strike="noStrike">
              <a:solidFill>
                <a:srgbClr val="000000"/>
              </a:solidFill>
              <a:latin typeface="Ubuntu Light"/>
            </a:endParaRPr>
          </a:p>
        </p:txBody>
      </p:sp>
      <p:sp>
        <p:nvSpPr>
          <p:cNvPr id="100" name="TextShape 3"/>
          <p:cNvSpPr txBox="1"/>
          <p:nvPr/>
        </p:nvSpPr>
        <p:spPr>
          <a:xfrm>
            <a:off x="6553080" y="6356520"/>
            <a:ext cx="2133360" cy="364680"/>
          </a:xfrm>
          <a:prstGeom prst="rect">
            <a:avLst/>
          </a:prstGeom>
          <a:noFill/>
          <a:ln>
            <a:noFill/>
          </a:ln>
        </p:spPr>
        <p:txBody>
          <a:bodyPr anchor="ctr"/>
          <a:p>
            <a:pPr algn="r">
              <a:lnSpc>
                <a:spcPct val="100000"/>
              </a:lnSpc>
            </a:pPr>
            <a:fld id="{9D627FBD-84EE-480A-8646-36000B1AC2D1}" type="slidenum">
              <a:rPr b="0" lang="en-IE" sz="1200" spc="-1" strike="noStrike">
                <a:solidFill>
                  <a:srgbClr val="bfbfbf"/>
                </a:solidFill>
                <a:latin typeface="Ubuntu"/>
              </a:rPr>
              <a:t>&lt;number&gt;</a:t>
            </a:fld>
            <a:endParaRPr b="0" lang="en-IE" sz="1200" spc="-1" strike="noStrike">
              <a:latin typeface="Times New Roman"/>
            </a:endParaRPr>
          </a:p>
        </p:txBody>
      </p:sp>
      <p:sp>
        <p:nvSpPr>
          <p:cNvPr id="101" name="CustomShape 4"/>
          <p:cNvSpPr/>
          <p:nvPr/>
        </p:nvSpPr>
        <p:spPr>
          <a:xfrm>
            <a:off x="867240" y="2104920"/>
            <a:ext cx="4616640" cy="42274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GenericArray&lt;T&gt;{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T[] data;</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int size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GenericArray(){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(T[])(new Object[50]);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GenericArray(int 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(T[])(new Object[n]);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add(T element){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data[size] = element;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int 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01">
                                            <p:txEl>
                                              <p:pRg st="1" end="1"/>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01">
                                            <p:txEl>
                                              <p:pRg st="3" end="3"/>
                                            </p:txEl>
                                          </p:spTgt>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01">
                                            <p:txEl>
                                              <p:pRg st="4" end="4"/>
                                            </p:txEl>
                                          </p:spTgt>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01">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01">
                                            <p:txEl>
                                              <p:pRg st="6" end="6"/>
                                            </p:txEl>
                                          </p:spTgt>
                                        </p:tgtEl>
                                        <p:attrNameLst>
                                          <p:attrName>style.visibility</p:attrName>
                                        </p:attrNameLst>
                                      </p:cBhvr>
                                      <p:to>
                                        <p:strVal val="visible"/>
                                      </p:to>
                                    </p:set>
                                  </p:childTnLst>
                                </p:cTn>
                              </p:par>
                              <p:par>
                                <p:cTn id="51" nodeType="withEffect" fill="hold" presetClass="entr" presetID="1">
                                  <p:stCondLst>
                                    <p:cond delay="0"/>
                                  </p:stCondLst>
                                  <p:childTnLst>
                                    <p:set>
                                      <p:cBhvr>
                                        <p:cTn id="52" dur="1" fill="hold">
                                          <p:stCondLst>
                                            <p:cond delay="0"/>
                                          </p:stCondLst>
                                        </p:cTn>
                                        <p:tgtEl>
                                          <p:spTgt spid="101">
                                            <p:txEl>
                                              <p:pRg st="7" end="7"/>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01">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
                                  <p:stCondLst>
                                    <p:cond delay="0"/>
                                  </p:stCondLst>
                                  <p:childTnLst>
                                    <p:set>
                                      <p:cBhvr>
                                        <p:cTn id="58" dur="1" fill="hold">
                                          <p:stCondLst>
                                            <p:cond delay="0"/>
                                          </p:stCondLst>
                                        </p:cTn>
                                        <p:tgtEl>
                                          <p:spTgt spid="101">
                                            <p:txEl>
                                              <p:pRg st="9" end="9"/>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101">
                                            <p:txEl>
                                              <p:pRg st="10" end="10"/>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101">
                                            <p:txEl>
                                              <p:pRg st="11" end="11"/>
                                            </p:txEl>
                                          </p:spTgt>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01">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1">
                                            <p:txEl>
                                              <p:pRg st="13" end="13"/>
                                            </p:txEl>
                                          </p:spTgt>
                                        </p:tgtEl>
                                        <p:attrNameLst>
                                          <p:attrName>style.visibility</p:attrName>
                                        </p:attrNameLst>
                                      </p:cBhvr>
                                      <p:to>
                                        <p:strVal val="visible"/>
                                      </p:to>
                                    </p:set>
                                  </p:childTnLst>
                                </p:cTn>
                              </p:par>
                              <p:par>
                                <p:cTn id="69" nodeType="withEffect" fill="hold" presetClass="entr" presetID="1">
                                  <p:stCondLst>
                                    <p:cond delay="0"/>
                                  </p:stCondLst>
                                  <p:childTnLst>
                                    <p:set>
                                      <p:cBhvr>
                                        <p:cTn id="70" dur="1" fill="hold">
                                          <p:stCondLst>
                                            <p:cond delay="0"/>
                                          </p:stCondLst>
                                        </p:cTn>
                                        <p:tgtEl>
                                          <p:spTgt spid="101">
                                            <p:txEl>
                                              <p:pRg st="14" end="14"/>
                                            </p:txEl>
                                          </p:spTgt>
                                        </p:tgtEl>
                                        <p:attrNameLst>
                                          <p:attrName>style.visibility</p:attrName>
                                        </p:attrNameLst>
                                      </p:cBhvr>
                                      <p:to>
                                        <p:strVal val="visible"/>
                                      </p:to>
                                    </p:set>
                                  </p:childTnLst>
                                </p:cTn>
                              </p:par>
                              <p:par>
                                <p:cTn id="71" nodeType="withEffect" fill="hold" presetClass="entr" presetID="1">
                                  <p:stCondLst>
                                    <p:cond delay="0"/>
                                  </p:stCondLst>
                                  <p:childTnLst>
                                    <p:set>
                                      <p:cBhvr>
                                        <p:cTn id="72" dur="1" fill="hold">
                                          <p:stCondLst>
                                            <p:cond delay="0"/>
                                          </p:stCondLst>
                                        </p:cTn>
                                        <p:tgtEl>
                                          <p:spTgt spid="101">
                                            <p:txEl>
                                              <p:pRg st="15" end="15"/>
                                            </p:txEl>
                                          </p:spTgt>
                                        </p:tgtEl>
                                        <p:attrNameLst>
                                          <p:attrName>style.visibility</p:attrName>
                                        </p:attrNameLst>
                                      </p:cBhvr>
                                      <p:to>
                                        <p:strVal val="visible"/>
                                      </p:to>
                                    </p:set>
                                  </p:childTnLst>
                                </p:cTn>
                              </p:par>
                              <p:par>
                                <p:cTn id="73" nodeType="withEffect" fill="hold" presetClass="entr" presetID="1">
                                  <p:stCondLst>
                                    <p:cond delay="0"/>
                                  </p:stCondLst>
                                  <p:childTnLst>
                                    <p:set>
                                      <p:cBhvr>
                                        <p:cTn id="74" dur="1" fill="hold">
                                          <p:stCondLst>
                                            <p:cond delay="0"/>
                                          </p:stCondLst>
                                        </p:cTn>
                                        <p:tgtEl>
                                          <p:spTgt spid="101">
                                            <p:txEl>
                                              <p:pRg st="16" end="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40"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Writing QIterator class inside the CircularQueue class.</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41" name="TextShape 3"/>
          <p:cNvSpPr txBox="1"/>
          <p:nvPr/>
        </p:nvSpPr>
        <p:spPr>
          <a:xfrm>
            <a:off x="6553080" y="6356520"/>
            <a:ext cx="2133360" cy="364680"/>
          </a:xfrm>
          <a:prstGeom prst="rect">
            <a:avLst/>
          </a:prstGeom>
          <a:noFill/>
          <a:ln>
            <a:noFill/>
          </a:ln>
        </p:spPr>
        <p:txBody>
          <a:bodyPr anchor="ctr"/>
          <a:p>
            <a:pPr algn="r">
              <a:lnSpc>
                <a:spcPct val="100000"/>
              </a:lnSpc>
            </a:pPr>
            <a:fld id="{1E65BFF7-F9DA-4E5C-9F0E-DED8E34AD405}" type="slidenum">
              <a:rPr b="0" lang="en-IE" sz="1200" spc="-1" strike="noStrike">
                <a:solidFill>
                  <a:srgbClr val="bfbfbf"/>
                </a:solidFill>
                <a:latin typeface="Ubuntu"/>
              </a:rPr>
              <a:t>&lt;number&gt;</a:t>
            </a:fld>
            <a:endParaRPr b="0" lang="en-IE" sz="1200" spc="-1" strike="noStrike">
              <a:latin typeface="Times New Roman"/>
            </a:endParaRPr>
          </a:p>
        </p:txBody>
      </p:sp>
      <p:sp>
        <p:nvSpPr>
          <p:cNvPr id="242" name="CustomShape 4"/>
          <p:cNvSpPr/>
          <p:nvPr/>
        </p:nvSpPr>
        <p:spPr>
          <a:xfrm>
            <a:off x="876960" y="2104920"/>
            <a:ext cx="5920200" cy="37407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hasNext(){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returned &lt;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T next(){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if(returned == size)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throw new NoSuchElementException();}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T item = (T)d[index];</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index = (index+1) % d.length;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returned++;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item;</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remove(){}</a:t>
            </a:r>
            <a:endParaRPr b="0" lang="en-IE" sz="1600" spc="-1" strike="noStrike">
              <a:latin typeface="Arial"/>
            </a:endParaRPr>
          </a:p>
          <a:p>
            <a:pPr>
              <a:lnSpc>
                <a:spcPct val="100000"/>
              </a:lnSpc>
            </a:pP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 class end</a:t>
            </a:r>
            <a:endParaRPr b="0" lang="en-IE" sz="1600" spc="-1" strike="noStrike">
              <a:latin typeface="Arial"/>
            </a:endParaRPr>
          </a:p>
        </p:txBody>
      </p:sp>
    </p:spTree>
  </p:cSld>
  <p:timing>
    <p:tnLst>
      <p:par>
        <p:cTn id="493" dur="indefinite" restart="never" nodeType="tmRoot">
          <p:childTnLst>
            <p:seq>
              <p:cTn id="494"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Queue – Implementation with Circular Array</a:t>
            </a:r>
            <a:endParaRPr b="0" lang="en-US" sz="3400" spc="-1" strike="noStrike">
              <a:solidFill>
                <a:srgbClr val="000000"/>
              </a:solidFill>
              <a:latin typeface="Calibri"/>
            </a:endParaRPr>
          </a:p>
        </p:txBody>
      </p:sp>
      <p:sp>
        <p:nvSpPr>
          <p:cNvPr id="244"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Testing the CircularQueue class.</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245" name="TextShape 3"/>
          <p:cNvSpPr txBox="1"/>
          <p:nvPr/>
        </p:nvSpPr>
        <p:spPr>
          <a:xfrm>
            <a:off x="6553080" y="6356520"/>
            <a:ext cx="2133360" cy="364680"/>
          </a:xfrm>
          <a:prstGeom prst="rect">
            <a:avLst/>
          </a:prstGeom>
          <a:noFill/>
          <a:ln>
            <a:noFill/>
          </a:ln>
        </p:spPr>
        <p:txBody>
          <a:bodyPr anchor="ctr"/>
          <a:p>
            <a:pPr algn="r">
              <a:lnSpc>
                <a:spcPct val="100000"/>
              </a:lnSpc>
            </a:pPr>
            <a:fld id="{B27F4CD4-0310-45BD-9D69-B6EA3334961B}" type="slidenum">
              <a:rPr b="0" lang="en-IE" sz="1200" spc="-1" strike="noStrike">
                <a:solidFill>
                  <a:srgbClr val="bfbfbf"/>
                </a:solidFill>
                <a:latin typeface="Ubuntu"/>
              </a:rPr>
              <a:t>&lt;number&gt;</a:t>
            </a:fld>
            <a:endParaRPr b="0" lang="en-IE" sz="1200" spc="-1" strike="noStrike">
              <a:latin typeface="Times New Roman"/>
            </a:endParaRPr>
          </a:p>
        </p:txBody>
      </p:sp>
      <p:sp>
        <p:nvSpPr>
          <p:cNvPr id="246" name="CustomShape 4"/>
          <p:cNvSpPr/>
          <p:nvPr/>
        </p:nvSpPr>
        <p:spPr>
          <a:xfrm>
            <a:off x="884520" y="2104920"/>
            <a:ext cx="8152560" cy="252396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QueueTesting{</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static void main(String[] args)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CircularQueue&lt;Integer&gt; cq = new CircularQueue&lt;Integer&gt;(6);</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for(int i=0; i&lt;6; i++){</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cq.join(i);</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cq.leave();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cq.join(7);</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495" dur="indefinite" restart="never" nodeType="tmRoot">
          <p:childTnLst>
            <p:seq>
              <p:cTn id="49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03"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Testing the GenericArray class.</a:t>
            </a:r>
            <a:endParaRPr b="0" lang="en-US" sz="2400" spc="-1" strike="noStrike">
              <a:solidFill>
                <a:srgbClr val="000000"/>
              </a:solidFill>
              <a:latin typeface="Ubuntu Light"/>
            </a:endParaRPr>
          </a:p>
        </p:txBody>
      </p:sp>
      <p:sp>
        <p:nvSpPr>
          <p:cNvPr id="104" name="TextShape 3"/>
          <p:cNvSpPr txBox="1"/>
          <p:nvPr/>
        </p:nvSpPr>
        <p:spPr>
          <a:xfrm>
            <a:off x="6553080" y="6356520"/>
            <a:ext cx="2133360" cy="364680"/>
          </a:xfrm>
          <a:prstGeom prst="rect">
            <a:avLst/>
          </a:prstGeom>
          <a:noFill/>
          <a:ln>
            <a:noFill/>
          </a:ln>
        </p:spPr>
        <p:txBody>
          <a:bodyPr anchor="ctr"/>
          <a:p>
            <a:pPr algn="r">
              <a:lnSpc>
                <a:spcPct val="100000"/>
              </a:lnSpc>
            </a:pPr>
            <a:fld id="{4D5BADA3-18EB-4910-B59A-0821935E07F8}" type="slidenum">
              <a:rPr b="0" lang="en-IE" sz="1200" spc="-1" strike="noStrike">
                <a:solidFill>
                  <a:srgbClr val="bfbfbf"/>
                </a:solidFill>
                <a:latin typeface="Ubuntu"/>
              </a:rPr>
              <a:t>&lt;number&gt;</a:t>
            </a:fld>
            <a:endParaRPr b="0" lang="en-IE" sz="1200" spc="-1" strike="noStrike">
              <a:latin typeface="Times New Roman"/>
            </a:endParaRPr>
          </a:p>
        </p:txBody>
      </p:sp>
      <p:sp>
        <p:nvSpPr>
          <p:cNvPr id="105" name="CustomShape 4"/>
          <p:cNvSpPr/>
          <p:nvPr/>
        </p:nvSpPr>
        <p:spPr>
          <a:xfrm>
            <a:off x="955800" y="2104920"/>
            <a:ext cx="8274240" cy="39769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GenericArrayTest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static void main(String[] args)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550" spc="-1" strike="noStrike">
                <a:solidFill>
                  <a:srgbClr val="000000"/>
                </a:solidFill>
                <a:latin typeface="Courier New"/>
              </a:rPr>
              <a:t>	</a:t>
            </a:r>
            <a:r>
              <a:rPr b="1" lang="en-IE" sz="1550" spc="-1" strike="noStrike">
                <a:solidFill>
                  <a:srgbClr val="000000"/>
                </a:solidFill>
                <a:latin typeface="Courier New"/>
              </a:rPr>
              <a:t>	</a:t>
            </a:r>
            <a:r>
              <a:rPr b="1" lang="en-IE" sz="1550" spc="-1" strike="noStrike">
                <a:solidFill>
                  <a:srgbClr val="000000"/>
                </a:solidFill>
                <a:latin typeface="Courier New"/>
              </a:rPr>
              <a:t>GenericArray&lt;Integer&gt; intArry = new GenericArray&lt;Integer&gt;();</a:t>
            </a:r>
            <a:endParaRPr b="0" lang="en-IE" sz="155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for(int j = 0; j &lt; 20; j++){</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intArry.add(new Integer(j));</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System.out.println(intArry.length());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0" lang="en-IE" sz="1600" spc="-1" strike="noStrike">
                <a:solidFill>
                  <a:srgbClr val="000000"/>
                </a:solidFill>
                <a:latin typeface="Courier New"/>
              </a:rPr>
              <a:t>// Creating a String type array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GenericArray&lt;String&gt; stArry = new GenericArray&lt;String&gt;(10);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stArry.add("Monday");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stArry.add("Tuesday");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System.out.println(stArry.length());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05">
                                            <p:txEl>
                                              <p:pRg st="0" end="0"/>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105">
                                            <p:txEl>
                                              <p:pRg st="1" end="1"/>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105">
                                            <p:txEl>
                                              <p:pRg st="3" end="3"/>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05">
                                            <p:txEl>
                                              <p:pRg st="4" end="4"/>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105">
                                            <p:txEl>
                                              <p:pRg st="5" end="5"/>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105">
                                            <p:txEl>
                                              <p:pRg st="6" end="6"/>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05">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105">
                                            <p:txEl>
                                              <p:pRg st="9" end="9"/>
                                            </p:txEl>
                                          </p:spTgt>
                                        </p:tgtEl>
                                        <p:attrNameLst>
                                          <p:attrName>style.visibility</p:attrName>
                                        </p:attrNameLst>
                                      </p:cBhvr>
                                      <p:to>
                                        <p:strVal val="visible"/>
                                      </p:to>
                                    </p:set>
                                  </p:childTnLst>
                                </p:cTn>
                              </p:par>
                              <p:par>
                                <p:cTn id="101" nodeType="withEffect" fill="hold" presetClass="entr" presetID="1">
                                  <p:stCondLst>
                                    <p:cond delay="0"/>
                                  </p:stCondLst>
                                  <p:childTnLst>
                                    <p:set>
                                      <p:cBhvr>
                                        <p:cTn id="102" dur="1" fill="hold">
                                          <p:stCondLst>
                                            <p:cond delay="0"/>
                                          </p:stCondLst>
                                        </p:cTn>
                                        <p:tgtEl>
                                          <p:spTgt spid="105">
                                            <p:txEl>
                                              <p:pRg st="10" end="10"/>
                                            </p:txEl>
                                          </p:spTgt>
                                        </p:tgtEl>
                                        <p:attrNameLst>
                                          <p:attrName>style.visibility</p:attrName>
                                        </p:attrNameLst>
                                      </p:cBhvr>
                                      <p:to>
                                        <p:strVal val="visible"/>
                                      </p:to>
                                    </p:set>
                                  </p:childTnLst>
                                </p:cTn>
                              </p:par>
                              <p:par>
                                <p:cTn id="103" nodeType="withEffect" fill="hold" presetClass="entr" presetID="1">
                                  <p:stCondLst>
                                    <p:cond delay="0"/>
                                  </p:stCondLst>
                                  <p:childTnLst>
                                    <p:set>
                                      <p:cBhvr>
                                        <p:cTn id="104" dur="1" fill="hold">
                                          <p:stCondLst>
                                            <p:cond delay="0"/>
                                          </p:stCondLst>
                                        </p:cTn>
                                        <p:tgtEl>
                                          <p:spTgt spid="105">
                                            <p:txEl>
                                              <p:pRg st="11" end="11"/>
                                            </p:txEl>
                                          </p:spTgt>
                                        </p:tgtEl>
                                        <p:attrNameLst>
                                          <p:attrName>style.visibility</p:attrName>
                                        </p:attrNameLst>
                                      </p:cBhvr>
                                      <p:to>
                                        <p:strVal val="visible"/>
                                      </p:to>
                                    </p:set>
                                  </p:childTnLst>
                                </p:cTn>
                              </p:par>
                              <p:par>
                                <p:cTn id="105" nodeType="withEffect" fill="hold" presetClass="entr" presetID="1">
                                  <p:stCondLst>
                                    <p:cond delay="0"/>
                                  </p:stCondLst>
                                  <p:childTnLst>
                                    <p:set>
                                      <p:cBhvr>
                                        <p:cTn id="106" dur="1" fill="hold">
                                          <p:stCondLst>
                                            <p:cond delay="0"/>
                                          </p:stCondLst>
                                        </p:cTn>
                                        <p:tgtEl>
                                          <p:spTgt spid="105">
                                            <p:txEl>
                                              <p:pRg st="12" end="12"/>
                                            </p:txEl>
                                          </p:spTgt>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05">
                                            <p:txEl>
                                              <p:pRg st="13" end="13"/>
                                            </p:txEl>
                                          </p:spTgt>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105">
                                            <p:txEl>
                                              <p:pRg st="14" end="14"/>
                                            </p:txEl>
                                          </p:spTgt>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105">
                                            <p:txEl>
                                              <p:pRg st="15" end="1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Searching or sorting</a:t>
            </a:r>
            <a:endParaRPr b="0" lang="en-US" sz="3400" spc="-1" strike="noStrike">
              <a:solidFill>
                <a:srgbClr val="000000"/>
              </a:solidFill>
              <a:latin typeface="Calibri"/>
            </a:endParaRPr>
          </a:p>
        </p:txBody>
      </p:sp>
      <p:sp>
        <p:nvSpPr>
          <p:cNvPr id="10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Generic class is simple to write and easy to use.</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It eliminates the need for duplicating code.</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However, problem when </a:t>
            </a:r>
            <a:r>
              <a:rPr b="1" lang="en-US" sz="2400" spc="-1" strike="noStrike">
                <a:solidFill>
                  <a:srgbClr val="000000"/>
                </a:solidFill>
                <a:latin typeface="Ubuntu Light"/>
              </a:rPr>
              <a:t>searching</a:t>
            </a:r>
            <a:r>
              <a:rPr b="0" lang="en-US" sz="2400" spc="-1" strike="noStrike">
                <a:solidFill>
                  <a:srgbClr val="000000"/>
                </a:solidFill>
                <a:latin typeface="Ubuntu Light"/>
              </a:rPr>
              <a:t> or </a:t>
            </a:r>
            <a:r>
              <a:rPr b="1" lang="en-US" sz="2400" spc="-1" strike="noStrike">
                <a:solidFill>
                  <a:srgbClr val="000000"/>
                </a:solidFill>
                <a:latin typeface="Ubuntu Light"/>
              </a:rPr>
              <a:t>sorting</a:t>
            </a:r>
            <a:r>
              <a:rPr b="0" lang="en-US" sz="2400" spc="-1" strike="noStrike">
                <a:solidFill>
                  <a:srgbClr val="000000"/>
                </a:solidFill>
                <a:latin typeface="Ubuntu Light"/>
              </a:rPr>
              <a:t> elements.</a:t>
            </a:r>
            <a:endParaRPr b="0" lang="en-US" sz="2400" spc="-1" strike="noStrike">
              <a:solidFill>
                <a:srgbClr val="000000"/>
              </a:solidFill>
              <a:latin typeface="Ubuntu Light"/>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Classes must implement comparison methods:</a:t>
            </a:r>
            <a:endParaRPr b="0" lang="en-US" sz="2400" spc="-1" strike="noStrike">
              <a:solidFill>
                <a:srgbClr val="000000"/>
              </a:solidFill>
              <a:latin typeface="Ubuntu Light"/>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compareTo</a:t>
            </a:r>
            <a:endParaRPr b="0" lang="en-US" sz="2000" spc="-1" strike="noStrike">
              <a:solidFill>
                <a:srgbClr val="000000"/>
              </a:solidFill>
              <a:latin typeface="Ubuntu"/>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Ubuntu"/>
              </a:rPr>
              <a:t>equals</a:t>
            </a:r>
            <a:endParaRPr b="0" lang="en-US" sz="2000" spc="-1" strike="noStrike">
              <a:solidFill>
                <a:srgbClr val="000000"/>
              </a:solidFill>
              <a:latin typeface="Ubuntu"/>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Java’s </a:t>
            </a:r>
            <a:r>
              <a:rPr b="1" lang="en-US" sz="2400" spc="-1" strike="noStrike">
                <a:solidFill>
                  <a:srgbClr val="000000"/>
                </a:solidFill>
                <a:latin typeface="Ubuntu Light"/>
              </a:rPr>
              <a:t>Comparable</a:t>
            </a:r>
            <a:r>
              <a:rPr b="0" lang="en-US" sz="2400" spc="-1" strike="noStrike">
                <a:solidFill>
                  <a:srgbClr val="000000"/>
                </a:solidFill>
                <a:latin typeface="Ubuntu Light"/>
              </a:rPr>
              <a:t> interface includes </a:t>
            </a:r>
            <a:r>
              <a:rPr b="1" lang="en-US" sz="2400" spc="-1" strike="noStrike">
                <a:solidFill>
                  <a:srgbClr val="000000"/>
                </a:solidFill>
                <a:latin typeface="Ubuntu Light"/>
              </a:rPr>
              <a:t>compareTo</a:t>
            </a:r>
            <a:r>
              <a:rPr b="0" lang="en-US" sz="2400" spc="-1" strike="noStrike">
                <a:solidFill>
                  <a:srgbClr val="000000"/>
                </a:solidFill>
                <a:latin typeface="Ubuntu Light"/>
              </a:rPr>
              <a:t> method.</a:t>
            </a:r>
            <a:endParaRPr b="0" lang="en-US" sz="2400" spc="-1" strike="noStrike">
              <a:solidFill>
                <a:srgbClr val="000000"/>
              </a:solidFill>
              <a:latin typeface="Ubuntu Light"/>
            </a:endParaRPr>
          </a:p>
          <a:p>
            <a:pPr>
              <a:lnSpc>
                <a:spcPct val="100000"/>
              </a:lnSpc>
              <a:spcBef>
                <a:spcPts val="479"/>
              </a:spcBef>
            </a:pPr>
            <a:endParaRPr b="0" lang="en-US" sz="2400" spc="-1" strike="noStrike">
              <a:solidFill>
                <a:srgbClr val="000000"/>
              </a:solidFill>
              <a:latin typeface="Ubuntu Light"/>
            </a:endParaRPr>
          </a:p>
        </p:txBody>
      </p:sp>
      <p:sp>
        <p:nvSpPr>
          <p:cNvPr id="108" name="TextShape 3"/>
          <p:cNvSpPr txBox="1"/>
          <p:nvPr/>
        </p:nvSpPr>
        <p:spPr>
          <a:xfrm>
            <a:off x="6553080" y="6356520"/>
            <a:ext cx="2133360" cy="364680"/>
          </a:xfrm>
          <a:prstGeom prst="rect">
            <a:avLst/>
          </a:prstGeom>
          <a:noFill/>
          <a:ln>
            <a:noFill/>
          </a:ln>
        </p:spPr>
        <p:txBody>
          <a:bodyPr anchor="ctr"/>
          <a:p>
            <a:pPr algn="r">
              <a:lnSpc>
                <a:spcPct val="100000"/>
              </a:lnSpc>
            </a:pPr>
            <a:fld id="{438053FF-451A-4B5C-9BED-92A1ED6A0F6D}" type="slidenum">
              <a:rPr b="0" lang="en-IE" sz="1200" spc="-1" strike="noStrike">
                <a:solidFill>
                  <a:srgbClr val="bfbfbf"/>
                </a:solidFill>
                <a:latin typeface="Ubuntu"/>
              </a:rPr>
              <a:t>&lt;number&gt;</a:t>
            </a:fld>
            <a:endParaRPr b="0" lang="en-IE" sz="1200" spc="-1" strike="noStrike">
              <a:latin typeface="Times New Roman"/>
            </a:endParaRPr>
          </a:p>
        </p:txBody>
      </p:sp>
      <p:sp>
        <p:nvSpPr>
          <p:cNvPr id="109" name="CustomShape 4"/>
          <p:cNvSpPr/>
          <p:nvPr/>
        </p:nvSpPr>
        <p:spPr>
          <a:xfrm>
            <a:off x="865440" y="5000400"/>
            <a:ext cx="4250880" cy="82044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interface Comparable&lt;T&gt;{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public int compareTo(T o);</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
                                  <p:stCondLst>
                                    <p:cond delay="0"/>
                                  </p:stCondLst>
                                  <p:childTnLst>
                                    <p:set>
                                      <p:cBhvr>
                                        <p:cTn id="122"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1">
                                  <p:stCondLst>
                                    <p:cond delay="0"/>
                                  </p:stCondLst>
                                  <p:childTnLst>
                                    <p:set>
                                      <p:cBhvr>
                                        <p:cTn id="126" dur="1" fill="hold">
                                          <p:stCondLst>
                                            <p:cond delay="0"/>
                                          </p:stCondLst>
                                        </p:cTn>
                                        <p:tgtEl>
                                          <p:spTgt spid="107">
                                            <p:txEl>
                                              <p:pRg st="3" end="3"/>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07">
                                            <p:txEl>
                                              <p:pRg st="4" end="4"/>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107">
                                            <p:txEl>
                                              <p:pRg st="5" end="5"/>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07">
                                            <p:txEl>
                                              <p:pRg st="6" end="6"/>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11"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 generic array class which implements </a:t>
            </a:r>
            <a:r>
              <a:rPr b="1" lang="en-US" sz="2400" spc="-1" strike="noStrike">
                <a:solidFill>
                  <a:srgbClr val="000000"/>
                </a:solidFill>
                <a:latin typeface="Ubuntu Light"/>
              </a:rPr>
              <a:t>Comparable</a:t>
            </a:r>
            <a:r>
              <a:rPr b="0" lang="en-US" sz="2400" spc="-1" strike="noStrike">
                <a:solidFill>
                  <a:srgbClr val="000000"/>
                </a:solidFill>
                <a:latin typeface="Ubuntu Light"/>
              </a:rPr>
              <a:t>.</a:t>
            </a:r>
            <a:endParaRPr b="0" lang="en-US" sz="2400" spc="-1" strike="noStrike">
              <a:solidFill>
                <a:srgbClr val="000000"/>
              </a:solidFill>
              <a:latin typeface="Ubuntu Light"/>
            </a:endParaRPr>
          </a:p>
        </p:txBody>
      </p:sp>
      <p:sp>
        <p:nvSpPr>
          <p:cNvPr id="112" name="TextShape 3"/>
          <p:cNvSpPr txBox="1"/>
          <p:nvPr/>
        </p:nvSpPr>
        <p:spPr>
          <a:xfrm>
            <a:off x="6553080" y="6356520"/>
            <a:ext cx="2133360" cy="364680"/>
          </a:xfrm>
          <a:prstGeom prst="rect">
            <a:avLst/>
          </a:prstGeom>
          <a:noFill/>
          <a:ln>
            <a:noFill/>
          </a:ln>
        </p:spPr>
        <p:txBody>
          <a:bodyPr anchor="ctr"/>
          <a:p>
            <a:pPr algn="r">
              <a:lnSpc>
                <a:spcPct val="100000"/>
              </a:lnSpc>
            </a:pPr>
            <a:fld id="{3CFE8B4B-14C8-4DA3-A3E5-162B037D69B1}" type="slidenum">
              <a:rPr b="0" lang="en-IE" sz="1200" spc="-1" strike="noStrike">
                <a:solidFill>
                  <a:srgbClr val="bfbfbf"/>
                </a:solidFill>
                <a:latin typeface="Ubuntu"/>
              </a:rPr>
              <a:t>&lt;number&gt;</a:t>
            </a:fld>
            <a:endParaRPr b="0" lang="en-IE" sz="1200" spc="-1" strike="noStrike">
              <a:latin typeface="Times New Roman"/>
            </a:endParaRPr>
          </a:p>
        </p:txBody>
      </p:sp>
      <p:sp>
        <p:nvSpPr>
          <p:cNvPr id="113" name="CustomShape 4"/>
          <p:cNvSpPr/>
          <p:nvPr/>
        </p:nvSpPr>
        <p:spPr>
          <a:xfrm>
            <a:off x="868320" y="2104920"/>
            <a:ext cx="6399360" cy="398412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GenericArray</a:t>
            </a:r>
            <a:r>
              <a:rPr b="1" lang="en-IE" sz="1600" spc="-1" strike="noStrike">
                <a:solidFill>
                  <a:srgbClr val="558ed5"/>
                </a:solidFill>
                <a:latin typeface="Courier New"/>
              </a:rPr>
              <a:t>&lt;T extends Comparable&lt;T&gt;&gt;</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private T[] data;</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int size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GenericArray(){</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(T[])(new </a:t>
            </a:r>
            <a:r>
              <a:rPr b="1" lang="en-IE" sz="1600" spc="-1" strike="noStrike">
                <a:solidFill>
                  <a:srgbClr val="558ed5"/>
                </a:solidFill>
                <a:latin typeface="Courier New"/>
              </a:rPr>
              <a:t>Comparable</a:t>
            </a:r>
            <a:r>
              <a:rPr b="1" lang="en-IE" sz="1600" spc="-1" strike="noStrike">
                <a:solidFill>
                  <a:srgbClr val="000000"/>
                </a:solidFill>
                <a:latin typeface="Courier New"/>
              </a:rPr>
              <a:t>[50]);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GenericArray(int 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 = (T[])(new </a:t>
            </a:r>
            <a:r>
              <a:rPr b="1" lang="en-IE" sz="1600" spc="-1" strike="noStrike">
                <a:solidFill>
                  <a:srgbClr val="558ed5"/>
                </a:solidFill>
                <a:latin typeface="Courier New"/>
              </a:rPr>
              <a:t>Comparable</a:t>
            </a:r>
            <a:r>
              <a:rPr b="1" lang="en-IE" sz="1600" spc="-1" strike="noStrike">
                <a:solidFill>
                  <a:srgbClr val="000000"/>
                </a:solidFill>
                <a:latin typeface="Courier New"/>
              </a:rPr>
              <a:t>[n]);</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void add(T element){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data[size] = element;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int length(){</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size;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15"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A generic array class which implements </a:t>
            </a:r>
            <a:r>
              <a:rPr b="1" lang="en-US" sz="2400" spc="-1" strike="noStrike">
                <a:solidFill>
                  <a:srgbClr val="000000"/>
                </a:solidFill>
                <a:latin typeface="Ubuntu Light"/>
              </a:rPr>
              <a:t>Comparable</a:t>
            </a:r>
            <a:r>
              <a:rPr b="0" lang="en-US" sz="2400" spc="-1" strike="noStrike">
                <a:solidFill>
                  <a:srgbClr val="000000"/>
                </a:solidFill>
                <a:latin typeface="Ubuntu Light"/>
              </a:rPr>
              <a:t>.</a:t>
            </a:r>
            <a:endParaRPr b="0" lang="en-US" sz="2400" spc="-1" strike="noStrike">
              <a:solidFill>
                <a:srgbClr val="000000"/>
              </a:solidFill>
              <a:latin typeface="Ubuntu Light"/>
            </a:endParaRPr>
          </a:p>
        </p:txBody>
      </p:sp>
      <p:sp>
        <p:nvSpPr>
          <p:cNvPr id="116" name="TextShape 3"/>
          <p:cNvSpPr txBox="1"/>
          <p:nvPr/>
        </p:nvSpPr>
        <p:spPr>
          <a:xfrm>
            <a:off x="6553080" y="6356520"/>
            <a:ext cx="2133360" cy="364680"/>
          </a:xfrm>
          <a:prstGeom prst="rect">
            <a:avLst/>
          </a:prstGeom>
          <a:noFill/>
          <a:ln>
            <a:noFill/>
          </a:ln>
        </p:spPr>
        <p:txBody>
          <a:bodyPr anchor="ctr"/>
          <a:p>
            <a:pPr algn="r">
              <a:lnSpc>
                <a:spcPct val="100000"/>
              </a:lnSpc>
            </a:pPr>
            <a:fld id="{11D6FC09-4DF9-49E2-94CB-E287F6C8417B}" type="slidenum">
              <a:rPr b="0" lang="en-IE" sz="1200" spc="-1" strike="noStrike">
                <a:solidFill>
                  <a:srgbClr val="bfbfbf"/>
                </a:solidFill>
                <a:latin typeface="Ubuntu"/>
              </a:rPr>
              <a:t>&lt;number&gt;</a:t>
            </a:fld>
            <a:endParaRPr b="0" lang="en-IE" sz="1200" spc="-1" strike="noStrike">
              <a:latin typeface="Times New Roman"/>
            </a:endParaRPr>
          </a:p>
        </p:txBody>
      </p:sp>
      <p:sp>
        <p:nvSpPr>
          <p:cNvPr id="117" name="CustomShape 4"/>
          <p:cNvSpPr/>
          <p:nvPr/>
        </p:nvSpPr>
        <p:spPr>
          <a:xfrm>
            <a:off x="816480" y="2104920"/>
            <a:ext cx="5918760" cy="3010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boolean search(T element){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int j = 0;</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boolean found = false;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while(j &lt; size &amp;&amp; !found){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if(data[j].compareTo(element) == 0)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found = true;</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else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j++;</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return found;</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r>
              <a:rPr b="1" lang="en-IE" sz="1600" spc="-1" strike="noStrike">
                <a:solidFill>
                  <a:srgbClr val="000000"/>
                </a:solidFill>
                <a:latin typeface="Courier New"/>
              </a:rPr>
              <a:t>	</a:t>
            </a:r>
            <a:endParaRPr b="0" lang="en-IE" sz="1600" spc="-1" strike="noStrike">
              <a:latin typeface="Arial"/>
            </a:endParaRPr>
          </a:p>
          <a:p>
            <a:pPr>
              <a:lnSpc>
                <a:spcPct val="100000"/>
              </a:lnSpc>
            </a:pPr>
            <a:r>
              <a:rPr b="1" lang="en-IE" sz="1600" spc="-1" strike="noStrike">
                <a:solidFill>
                  <a:srgbClr val="000000"/>
                </a:solidFill>
                <a:latin typeface="Courier New"/>
              </a:rPr>
              <a:t>} </a:t>
            </a:r>
            <a:r>
              <a:rPr b="0" lang="en-IE" sz="1600" spc="-1" strike="noStrike">
                <a:solidFill>
                  <a:srgbClr val="000000"/>
                </a:solidFill>
                <a:latin typeface="Courier New"/>
              </a:rPr>
              <a:t>// class end</a:t>
            </a:r>
            <a:endParaRPr b="0" lang="en-IE" sz="1600" spc="-1" strike="noStrike">
              <a:latin typeface="Arial"/>
            </a:endParaRPr>
          </a:p>
        </p:txBody>
      </p:sp>
    </p:spTree>
  </p:cSld>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17">
                                            <p:txEl>
                                              <p:pRg st="0" end="0"/>
                                            </p:txEl>
                                          </p:spTgt>
                                        </p:tgtEl>
                                        <p:attrNameLst>
                                          <p:attrName>style.visibility</p:attrName>
                                        </p:attrNameLst>
                                      </p:cBhvr>
                                      <p:to>
                                        <p:strVal val="visible"/>
                                      </p:to>
                                    </p:set>
                                  </p:childTnLst>
                                </p:cTn>
                              </p:par>
                              <p:par>
                                <p:cTn id="147" nodeType="withEffect" fill="hold" presetClass="entr" presetID="1">
                                  <p:stCondLst>
                                    <p:cond delay="0"/>
                                  </p:stCondLst>
                                  <p:childTnLst>
                                    <p:set>
                                      <p:cBhvr>
                                        <p:cTn id="148" dur="1" fill="hold">
                                          <p:stCondLst>
                                            <p:cond delay="0"/>
                                          </p:stCondLst>
                                        </p:cTn>
                                        <p:tgtEl>
                                          <p:spTgt spid="117">
                                            <p:txEl>
                                              <p:pRg st="1" end="1"/>
                                            </p:txEl>
                                          </p:spTgt>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17">
                                            <p:txEl>
                                              <p:pRg st="3" end="3"/>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117">
                                            <p:txEl>
                                              <p:pRg st="4" end="4"/>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117">
                                            <p:txEl>
                                              <p:pRg st="5" end="5"/>
                                            </p:txEl>
                                          </p:spTgt>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117">
                                            <p:txEl>
                                              <p:pRg st="6" end="6"/>
                                            </p:txEl>
                                          </p:spTgt>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117">
                                            <p:txEl>
                                              <p:pRg st="7" end="7"/>
                                            </p:txEl>
                                          </p:spTgt>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17">
                                            <p:txEl>
                                              <p:pRg st="8" end="8"/>
                                            </p:txEl>
                                          </p:spTgt>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117">
                                            <p:txEl>
                                              <p:pRg st="9" end="9"/>
                                            </p:txEl>
                                          </p:spTgt>
                                        </p:tgtEl>
                                        <p:attrNameLst>
                                          <p:attrName>style.visibility</p:attrName>
                                        </p:attrNameLst>
                                      </p:cBhvr>
                                      <p:to>
                                        <p:strVal val="visible"/>
                                      </p:to>
                                    </p:set>
                                  </p:childTnLst>
                                </p:cTn>
                              </p:par>
                              <p:par>
                                <p:cTn id="167" nodeType="withEffect" fill="hold" presetClass="entr" presetID="1">
                                  <p:stCondLst>
                                    <p:cond delay="0"/>
                                  </p:stCondLst>
                                  <p:childTnLst>
                                    <p:set>
                                      <p:cBhvr>
                                        <p:cTn id="168" dur="1" fill="hold">
                                          <p:stCondLst>
                                            <p:cond delay="0"/>
                                          </p:stCondLst>
                                        </p:cTn>
                                        <p:tgtEl>
                                          <p:spTgt spid="117">
                                            <p:txEl>
                                              <p:pRg st="10" end="10"/>
                                            </p:txEl>
                                          </p:spTgt>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117">
                                            <p:txEl>
                                              <p:pRg st="11" end="1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457200" y="274680"/>
            <a:ext cx="8229240" cy="1142640"/>
          </a:xfrm>
          <a:prstGeom prst="rect">
            <a:avLst/>
          </a:prstGeom>
          <a:noFill/>
          <a:ln>
            <a:noFill/>
          </a:ln>
        </p:spPr>
        <p:txBody>
          <a:bodyPr anchor="ctr"/>
          <a:p>
            <a:pPr>
              <a:lnSpc>
                <a:spcPct val="100000"/>
              </a:lnSpc>
            </a:pPr>
            <a:r>
              <a:rPr b="0" lang="en-US" sz="3400" spc="-1" strike="noStrike">
                <a:solidFill>
                  <a:srgbClr val="000000"/>
                </a:solidFill>
                <a:latin typeface="Ubuntu"/>
              </a:rPr>
              <a:t>Generic Programming – Example</a:t>
            </a:r>
            <a:endParaRPr b="0" lang="en-US" sz="3400" spc="-1" strike="noStrike">
              <a:solidFill>
                <a:srgbClr val="000000"/>
              </a:solidFill>
              <a:latin typeface="Calibri"/>
            </a:endParaRPr>
          </a:p>
        </p:txBody>
      </p:sp>
      <p:sp>
        <p:nvSpPr>
          <p:cNvPr id="119" name="TextShape 2"/>
          <p:cNvSpPr txBox="1"/>
          <p:nvPr/>
        </p:nvSpPr>
        <p:spPr>
          <a:xfrm>
            <a:off x="457200" y="1600200"/>
            <a:ext cx="8229240" cy="4525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Ubuntu Light"/>
              </a:rPr>
              <a:t>Testing the GenericArray class.</a:t>
            </a:r>
            <a:endParaRPr b="0" lang="en-US" sz="2400" spc="-1" strike="noStrike">
              <a:solidFill>
                <a:srgbClr val="000000"/>
              </a:solidFill>
              <a:latin typeface="Ubuntu Light"/>
            </a:endParaRPr>
          </a:p>
        </p:txBody>
      </p:sp>
      <p:sp>
        <p:nvSpPr>
          <p:cNvPr id="120" name="TextShape 3"/>
          <p:cNvSpPr txBox="1"/>
          <p:nvPr/>
        </p:nvSpPr>
        <p:spPr>
          <a:xfrm>
            <a:off x="6553080" y="6356520"/>
            <a:ext cx="2133360" cy="364680"/>
          </a:xfrm>
          <a:prstGeom prst="rect">
            <a:avLst/>
          </a:prstGeom>
          <a:noFill/>
          <a:ln>
            <a:noFill/>
          </a:ln>
        </p:spPr>
        <p:txBody>
          <a:bodyPr anchor="ctr"/>
          <a:p>
            <a:pPr algn="r">
              <a:lnSpc>
                <a:spcPct val="100000"/>
              </a:lnSpc>
            </a:pPr>
            <a:fld id="{13E1D973-FE9A-4434-B00F-202F035A2474}" type="slidenum">
              <a:rPr b="0" lang="en-IE" sz="1200" spc="-1" strike="noStrike">
                <a:solidFill>
                  <a:srgbClr val="bfbfbf"/>
                </a:solidFill>
                <a:latin typeface="Ubuntu"/>
              </a:rPr>
              <a:t>&lt;number&gt;</a:t>
            </a:fld>
            <a:endParaRPr b="0" lang="en-IE" sz="1200" spc="-1" strike="noStrike">
              <a:latin typeface="Times New Roman"/>
            </a:endParaRPr>
          </a:p>
        </p:txBody>
      </p:sp>
      <p:sp>
        <p:nvSpPr>
          <p:cNvPr id="121" name="CustomShape 4"/>
          <p:cNvSpPr/>
          <p:nvPr/>
        </p:nvSpPr>
        <p:spPr>
          <a:xfrm>
            <a:off x="881640" y="2104920"/>
            <a:ext cx="7542720" cy="3010680"/>
          </a:xfrm>
          <a:prstGeom prst="rect">
            <a:avLst/>
          </a:prstGeom>
          <a:noFill/>
          <a:ln>
            <a:noFill/>
          </a:ln>
        </p:spPr>
        <p:style>
          <a:lnRef idx="0"/>
          <a:fillRef idx="0"/>
          <a:effectRef idx="0"/>
          <a:fontRef idx="minor"/>
        </p:style>
        <p:txBody>
          <a:bodyPr wrap="none" lIns="90000" rIns="90000" tIns="45000" bIns="45000"/>
          <a:p>
            <a:pPr>
              <a:lnSpc>
                <a:spcPct val="100000"/>
              </a:lnSpc>
            </a:pPr>
            <a:r>
              <a:rPr b="1" lang="en-IE" sz="1600" spc="-1" strike="noStrike">
                <a:solidFill>
                  <a:srgbClr val="000000"/>
                </a:solidFill>
                <a:latin typeface="Courier New"/>
              </a:rPr>
              <a:t>public class GenericArrayTest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public static void main(String[] args) {</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GenericArray&lt;String&gt; st = new GenericArray&lt;String&gt;();</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st.add("Hello"); </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st.add("now");</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boolean b = st.search("now");</a:t>
            </a: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	</a:t>
            </a:r>
            <a:r>
              <a:rPr b="1" lang="en-IE" sz="1600" spc="-1" strike="noStrike">
                <a:solidFill>
                  <a:srgbClr val="000000"/>
                </a:solidFill>
                <a:latin typeface="Courier New"/>
              </a:rPr>
              <a:t>System.out.println(b);</a:t>
            </a:r>
            <a:endParaRPr b="0" lang="en-IE" sz="1600" spc="-1" strike="noStrike">
              <a:latin typeface="Arial"/>
            </a:endParaRPr>
          </a:p>
          <a:p>
            <a:pPr>
              <a:lnSpc>
                <a:spcPct val="100000"/>
              </a:lnSpc>
            </a:pPr>
            <a:endParaRPr b="0" lang="en-IE" sz="1600" spc="-1" strike="noStrike">
              <a:latin typeface="Arial"/>
            </a:endParaRPr>
          </a:p>
          <a:p>
            <a:pPr>
              <a:lnSpc>
                <a:spcPct val="100000"/>
              </a:lnSpc>
            </a:pPr>
            <a:r>
              <a:rPr b="1" lang="en-IE" sz="1600" spc="-1" strike="noStrike">
                <a:solidFill>
                  <a:srgbClr val="000000"/>
                </a:solidFill>
                <a:latin typeface="Courier New"/>
              </a:rPr>
              <a:t>	</a:t>
            </a:r>
            <a:r>
              <a:rPr b="1" lang="en-IE" sz="1600" spc="-1" strike="noStrike">
                <a:solidFill>
                  <a:srgbClr val="000000"/>
                </a:solidFill>
                <a:latin typeface="Courier New"/>
              </a:rPr>
              <a:t>}</a:t>
            </a:r>
            <a:endParaRPr b="0" lang="en-IE" sz="1600" spc="-1" strike="noStrike">
              <a:latin typeface="Arial"/>
            </a:endParaRPr>
          </a:p>
          <a:p>
            <a:pPr>
              <a:lnSpc>
                <a:spcPct val="100000"/>
              </a:lnSpc>
            </a:pPr>
            <a:r>
              <a:rPr b="1" lang="en-IE" sz="1600" spc="-1" strike="noStrike">
                <a:solidFill>
                  <a:srgbClr val="000000"/>
                </a:solidFill>
                <a:latin typeface="Courier New"/>
              </a:rPr>
              <a:t>}</a:t>
            </a:r>
            <a:endParaRPr b="0" lang="en-IE" sz="1600" spc="-1" strike="noStrike">
              <a:latin typeface="Arial"/>
            </a:endParaRPr>
          </a:p>
        </p:txBody>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lecture_slides_template.potx</Template>
  <TotalTime>17942</TotalTime>
  <Application>LibreOffice/6.0.7.3$Linux_X86_64 LibreOffice_project/00m0$Build-3</Application>
  <Words>1366</Words>
  <Paragraphs>584</Paragraphs>
  <Company>UCD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2014-09-17T16:20:56Z</dcterms:created>
  <dc:creator>Aqeel H. Kazmi</dc:creator>
  <dc:description/>
  <dc:language>en-IE</dc:language>
  <cp:lastModifiedBy/>
  <cp:lastPrinted>2015-02-12T17:42:55Z</cp:lastPrinted>
  <dcterms:modified xsi:type="dcterms:W3CDTF">2019-03-04T10:50:05Z</dcterms:modified>
  <cp:revision>969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16.0010</vt:lpwstr>
  </property>
  <property fmtid="{D5CDD505-2E9C-101B-9397-08002B2CF9AE}" pid="3" name="Company">
    <vt:lpwstr>UCD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41</vt:i4>
  </property>
</Properties>
</file>