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7"/>
  </p:notesMasterIdLst>
  <p:handoutMasterIdLst>
    <p:handoutMasterId r:id="rId28"/>
  </p:handoutMasterIdLst>
  <p:sldIdLst>
    <p:sldId id="256" r:id="rId2"/>
    <p:sldId id="345" r:id="rId3"/>
    <p:sldId id="374" r:id="rId4"/>
    <p:sldId id="375" r:id="rId5"/>
    <p:sldId id="376" r:id="rId6"/>
    <p:sldId id="377" r:id="rId7"/>
    <p:sldId id="378" r:id="rId8"/>
    <p:sldId id="379" r:id="rId9"/>
    <p:sldId id="380" r:id="rId10"/>
    <p:sldId id="381" r:id="rId11"/>
    <p:sldId id="383" r:id="rId12"/>
    <p:sldId id="382" r:id="rId13"/>
    <p:sldId id="384" r:id="rId14"/>
    <p:sldId id="395" r:id="rId15"/>
    <p:sldId id="385" r:id="rId16"/>
    <p:sldId id="386" r:id="rId17"/>
    <p:sldId id="396" r:id="rId18"/>
    <p:sldId id="397" r:id="rId19"/>
    <p:sldId id="398" r:id="rId20"/>
    <p:sldId id="399" r:id="rId21"/>
    <p:sldId id="400" r:id="rId22"/>
    <p:sldId id="387" r:id="rId23"/>
    <p:sldId id="402" r:id="rId24"/>
    <p:sldId id="403" r:id="rId25"/>
    <p:sldId id="40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213"/>
    <a:srgbClr val="555555"/>
    <a:srgbClr val="0C2F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8"/>
    <p:restoredTop sz="88467" autoAdjust="0"/>
  </p:normalViewPr>
  <p:slideViewPr>
    <p:cSldViewPr snapToGrid="0" snapToObjects="1">
      <p:cViewPr varScale="1">
        <p:scale>
          <a:sx n="101" d="100"/>
          <a:sy n="101" d="100"/>
        </p:scale>
        <p:origin x="1152"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1D4885-CCC7-0446-94ED-5E381BDF89DA}" type="datetime1">
              <a:rPr lang="en-IE" smtClean="0"/>
              <a:t>11/03/2019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35CF10-9978-FA4C-9A2B-A99C9B305FF9}" type="slidenum">
              <a:rPr lang="en-US" smtClean="0"/>
              <a:t>‹#›</a:t>
            </a:fld>
            <a:endParaRPr lang="en-US"/>
          </a:p>
        </p:txBody>
      </p:sp>
    </p:spTree>
    <p:extLst>
      <p:ext uri="{BB962C8B-B14F-4D97-AF65-F5344CB8AC3E}">
        <p14:creationId xmlns:p14="http://schemas.microsoft.com/office/powerpoint/2010/main" val="1789535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FC7B95-7B7E-394D-B686-9DB1E168EA9F}" type="datetime1">
              <a:rPr lang="en-IE" smtClean="0"/>
              <a:t>11/03/2019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475993-BCCA-BA4A-83E1-56093410BF2F}" type="slidenum">
              <a:rPr lang="en-US" smtClean="0"/>
              <a:t>‹#›</a:t>
            </a:fld>
            <a:endParaRPr lang="en-US"/>
          </a:p>
        </p:txBody>
      </p:sp>
    </p:spTree>
    <p:extLst>
      <p:ext uri="{BB962C8B-B14F-4D97-AF65-F5344CB8AC3E}">
        <p14:creationId xmlns:p14="http://schemas.microsoft.com/office/powerpoint/2010/main" val="10240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0</a:t>
            </a:fld>
            <a:endParaRPr lang="en-US"/>
          </a:p>
        </p:txBody>
      </p:sp>
    </p:spTree>
    <p:extLst>
      <p:ext uri="{BB962C8B-B14F-4D97-AF65-F5344CB8AC3E}">
        <p14:creationId xmlns:p14="http://schemas.microsoft.com/office/powerpoint/2010/main" val="670970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Remember each of these has a single abstract method called </a:t>
            </a:r>
            <a:r>
              <a:rPr lang="en-US" b="1" dirty="0"/>
              <a:t>apply</a:t>
            </a:r>
            <a:r>
              <a:rPr lang="en-US" dirty="0"/>
              <a:t> that is implemented by a given lambda expression. </a:t>
            </a: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Using these defined functional interfaces we can give aliases to our function literals by assigning them to variables. The following code block assigns each of our lambda expressions to appropriately named variables. Each one has a single argument and a specific return type. </a:t>
            </a:r>
            <a:endParaRPr lang="en-US" dirty="0"/>
          </a:p>
          <a:p>
            <a:r>
              <a:rPr lang="en-US" sz="1200" kern="1200" dirty="0">
                <a:solidFill>
                  <a:schemeClr val="tx1"/>
                </a:solidFill>
                <a:effectLst/>
                <a:latin typeface="+mn-lt"/>
                <a:ea typeface="+mn-ea"/>
                <a:cs typeface="+mn-cs"/>
              </a:rPr>
              <a:t>At compile time each of these function literals is compiled into a class that when instantiated at run-time is a function value. A function value is an object just like any other object. We invoke the function instance by referencing its apply method as you would do for any other object instance. </a:t>
            </a:r>
            <a:endParaRPr lang="en-US" dirty="0"/>
          </a:p>
          <a:p>
            <a:r>
              <a:rPr lang="en-US" sz="1200" kern="1200" dirty="0">
                <a:solidFill>
                  <a:schemeClr val="tx1"/>
                </a:solidFill>
                <a:effectLst/>
                <a:latin typeface="+mn-lt"/>
                <a:ea typeface="+mn-ea"/>
                <a:cs typeface="+mn-cs"/>
              </a:rPr>
              <a:t>The code fragment given below illustrates how to apply these function aliases to actual argument values. The values output on execution of this code are: </a:t>
            </a:r>
            <a:r>
              <a:rPr lang="en-US" sz="1200" i="1" kern="1200" dirty="0">
                <a:solidFill>
                  <a:schemeClr val="tx1"/>
                </a:solidFill>
                <a:effectLst/>
                <a:latin typeface="+mn-lt"/>
                <a:ea typeface="+mn-ea"/>
                <a:cs typeface="+mn-cs"/>
              </a:rPr>
              <a:t>8, false, 7, 8</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12</a:t>
            </a:fld>
            <a:endParaRPr lang="en-US"/>
          </a:p>
        </p:txBody>
      </p:sp>
    </p:spTree>
    <p:extLst>
      <p:ext uri="{BB962C8B-B14F-4D97-AF65-F5344CB8AC3E}">
        <p14:creationId xmlns:p14="http://schemas.microsoft.com/office/powerpoint/2010/main" val="840165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13</a:t>
            </a:fld>
            <a:endParaRPr lang="en-US"/>
          </a:p>
        </p:txBody>
      </p:sp>
    </p:spTree>
    <p:extLst>
      <p:ext uri="{BB962C8B-B14F-4D97-AF65-F5344CB8AC3E}">
        <p14:creationId xmlns:p14="http://schemas.microsoft.com/office/powerpoint/2010/main" val="1817765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abcdefghijklmnopqrstuvwxyz</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16</a:t>
            </a:fld>
            <a:endParaRPr lang="en-US"/>
          </a:p>
        </p:txBody>
      </p:sp>
    </p:spTree>
    <p:extLst>
      <p:ext uri="{BB962C8B-B14F-4D97-AF65-F5344CB8AC3E}">
        <p14:creationId xmlns:p14="http://schemas.microsoft.com/office/powerpoint/2010/main" val="995545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input is: ADAM</a:t>
            </a:r>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17</a:t>
            </a:fld>
            <a:endParaRPr lang="en-US"/>
          </a:p>
        </p:txBody>
      </p:sp>
    </p:spTree>
    <p:extLst>
      <p:ext uri="{BB962C8B-B14F-4D97-AF65-F5344CB8AC3E}">
        <p14:creationId xmlns:p14="http://schemas.microsoft.com/office/powerpoint/2010/main" val="2044137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input is: ADAM</a:t>
            </a:r>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18</a:t>
            </a:fld>
            <a:endParaRPr lang="en-US"/>
          </a:p>
        </p:txBody>
      </p:sp>
    </p:spTree>
    <p:extLst>
      <p:ext uri="{BB962C8B-B14F-4D97-AF65-F5344CB8AC3E}">
        <p14:creationId xmlns:p14="http://schemas.microsoft.com/office/powerpoint/2010/main" val="148931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input is: ADAM</a:t>
            </a:r>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19</a:t>
            </a:fld>
            <a:endParaRPr lang="en-US"/>
          </a:p>
        </p:txBody>
      </p:sp>
    </p:spTree>
    <p:extLst>
      <p:ext uri="{BB962C8B-B14F-4D97-AF65-F5344CB8AC3E}">
        <p14:creationId xmlns:p14="http://schemas.microsoft.com/office/powerpoint/2010/main" val="963358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input is: ADAM</a:t>
            </a:r>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20</a:t>
            </a:fld>
            <a:endParaRPr lang="en-US"/>
          </a:p>
        </p:txBody>
      </p:sp>
    </p:spTree>
    <p:extLst>
      <p:ext uri="{BB962C8B-B14F-4D97-AF65-F5344CB8AC3E}">
        <p14:creationId xmlns:p14="http://schemas.microsoft.com/office/powerpoint/2010/main" val="217510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function simply returns the result of invoking function f with argument x. The result returned will depend on the meaning of function f. </a:t>
            </a:r>
            <a:endParaRPr lang="en-US" dirty="0"/>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21</a:t>
            </a:fld>
            <a:endParaRPr lang="en-US"/>
          </a:p>
        </p:txBody>
      </p:sp>
    </p:spTree>
    <p:extLst>
      <p:ext uri="{BB962C8B-B14F-4D97-AF65-F5344CB8AC3E}">
        <p14:creationId xmlns:p14="http://schemas.microsoft.com/office/powerpoint/2010/main" val="87030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475993-BCCA-BA4A-83E1-56093410BF2F}" type="slidenum">
              <a:rPr lang="en-US" smtClean="0"/>
              <a:t>1</a:t>
            </a:fld>
            <a:endParaRPr lang="en-US"/>
          </a:p>
        </p:txBody>
      </p:sp>
    </p:spTree>
    <p:extLst>
      <p:ext uri="{BB962C8B-B14F-4D97-AF65-F5344CB8AC3E}">
        <p14:creationId xmlns:p14="http://schemas.microsoft.com/office/powerpoint/2010/main" val="1947508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Prior to Java SE 8, if you wanted to create a thread, you'd first define a class that implements the runnable interface. This is an interface that has a single abstract method named Run that accepts no arguments. You might define the class in its own code file. A file named by </a:t>
            </a:r>
            <a:r>
              <a:rPr lang="en-US" dirty="0" err="1"/>
              <a:t>MyRunnableClass.java</a:t>
            </a:r>
            <a:r>
              <a:rPr lang="en-US" dirty="0"/>
              <a:t>. And you might name the class, </a:t>
            </a:r>
            <a:r>
              <a:rPr lang="en-US" dirty="0" err="1"/>
              <a:t>MyRunnableClass</a:t>
            </a:r>
            <a:r>
              <a:rPr lang="en-US" dirty="0"/>
              <a:t>, as I've done here. And then you'd implement the single abstract method.</a:t>
            </a:r>
          </a:p>
          <a:p>
            <a:endParaRPr lang="en-US" dirty="0"/>
          </a:p>
          <a:p>
            <a:r>
              <a:rPr lang="en-US" dirty="0"/>
              <a:t>In this example, my implementation outputs a literal string to the console. You would then take that object, and pass it to an instance of the thread class. I'm instantiating my runnable as an object named </a:t>
            </a:r>
            <a:r>
              <a:rPr lang="en-US" dirty="0" err="1"/>
              <a:t>rc</a:t>
            </a:r>
            <a:r>
              <a:rPr lang="en-US" dirty="0"/>
              <a:t>. Passing it to the thread's constructor and calling the thread's start method. My code will now run in its own thread and its own memory space. </a:t>
            </a:r>
          </a:p>
        </p:txBody>
      </p:sp>
      <p:sp>
        <p:nvSpPr>
          <p:cNvPr id="4" name="Slide Number Placeholder 3"/>
          <p:cNvSpPr>
            <a:spLocks noGrp="1"/>
          </p:cNvSpPr>
          <p:nvPr>
            <p:ph type="sldNum" sz="quarter" idx="10"/>
          </p:nvPr>
        </p:nvSpPr>
        <p:spPr/>
        <p:txBody>
          <a:bodyPr/>
          <a:lstStyle/>
          <a:p>
            <a:fld id="{81475993-BCCA-BA4A-83E1-56093410BF2F}" type="slidenum">
              <a:rPr lang="en-US" smtClean="0"/>
              <a:t>4</a:t>
            </a:fld>
            <a:endParaRPr lang="en-US"/>
          </a:p>
        </p:txBody>
      </p:sp>
    </p:spTree>
    <p:extLst>
      <p:ext uri="{BB962C8B-B14F-4D97-AF65-F5344CB8AC3E}">
        <p14:creationId xmlns:p14="http://schemas.microsoft.com/office/powerpoint/2010/main" val="825907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Prior to Java SE 8, you could improve on this code a bit, instead of declaring your class in a separate file, you might declare it as single use class, known as an inner class, local to the method in which it's used. </a:t>
            </a:r>
          </a:p>
          <a:p>
            <a:endParaRPr lang="en-US" dirty="0"/>
          </a:p>
          <a:p>
            <a:r>
              <a:rPr lang="en-US" dirty="0"/>
              <a:t>And you can make it even more concise, by declaring the class as an anonymous class, so named because it's never given a name. I'm instantiating the runnable interface and immediately passing it to the thread constructor. I'm still implementing the run method and I'm still calling the thread's start method. </a:t>
            </a:r>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5</a:t>
            </a:fld>
            <a:endParaRPr lang="en-US"/>
          </a:p>
        </p:txBody>
      </p:sp>
    </p:spTree>
    <p:extLst>
      <p:ext uri="{BB962C8B-B14F-4D97-AF65-F5344CB8AC3E}">
        <p14:creationId xmlns:p14="http://schemas.microsoft.com/office/powerpoint/2010/main" val="2141227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Java SE 8 you can re-factor this code to significantly reduce it and make it a lot more readable. The lambda version might look like this. I'm declaring an object with a type of runnable but now I'm using a single line of code to declare the single abstract method implementation and then once again I'm passing the object to the Thread's constructor. You are still implementing the runnable interface and calling it's run method but you're doing it with a lot less code. Let's break this down to understand what's happening. </a:t>
            </a:r>
          </a:p>
          <a:p>
            <a:endParaRPr lang="en-US" b="1" dirty="0"/>
          </a:p>
          <a:p>
            <a:r>
              <a:rPr lang="en-US" b="1" dirty="0"/>
              <a:t>Lambda expressions can only appear in places where they will be assigned to a variable whose type is a functional interface.</a:t>
            </a:r>
          </a:p>
        </p:txBody>
      </p:sp>
      <p:sp>
        <p:nvSpPr>
          <p:cNvPr id="4" name="Slide Number Placeholder 3"/>
          <p:cNvSpPr>
            <a:spLocks noGrp="1"/>
          </p:cNvSpPr>
          <p:nvPr>
            <p:ph type="sldNum" sz="quarter" idx="10"/>
          </p:nvPr>
        </p:nvSpPr>
        <p:spPr/>
        <p:txBody>
          <a:bodyPr/>
          <a:lstStyle/>
          <a:p>
            <a:fld id="{81475993-BCCA-BA4A-83E1-56093410BF2F}" type="slidenum">
              <a:rPr lang="en-US" smtClean="0"/>
              <a:t>6</a:t>
            </a:fld>
            <a:endParaRPr lang="en-US"/>
          </a:p>
        </p:txBody>
      </p:sp>
    </p:spTree>
    <p:extLst>
      <p:ext uri="{BB962C8B-B14F-4D97-AF65-F5344CB8AC3E}">
        <p14:creationId xmlns:p14="http://schemas.microsoft.com/office/powerpoint/2010/main" val="635921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functional interface is an interface that has only a single custom abstract method. That is, one that isn't inherited from the object class. Java has a lot of these interfaces such as Runnable, Comparable, and many others. </a:t>
            </a:r>
          </a:p>
          <a:p>
            <a:r>
              <a:rPr lang="en-US" dirty="0"/>
              <a:t>Prior to Java 8 they were known as Single Abstract Method or SAM interfaces. In Java 8 we now call them functional interfaces.</a:t>
            </a:r>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7</a:t>
            </a:fld>
            <a:endParaRPr lang="en-US"/>
          </a:p>
        </p:txBody>
      </p:sp>
    </p:spTree>
    <p:extLst>
      <p:ext uri="{BB962C8B-B14F-4D97-AF65-F5344CB8AC3E}">
        <p14:creationId xmlns:p14="http://schemas.microsoft.com/office/powerpoint/2010/main" val="990381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lambda expression is returning an implementation of the runnable interface, it has two parts separated by a new bit of syntax called the arrow token or the Lambda operator. The first part of the lambda expression, before the arrow token, is the signature of the method you're implementing.</a:t>
            </a:r>
          </a:p>
          <a:p>
            <a:r>
              <a:rPr lang="en-US" dirty="0"/>
              <a:t> </a:t>
            </a:r>
          </a:p>
          <a:p>
            <a:r>
              <a:rPr lang="en-US" dirty="0"/>
              <a:t>In this example, it's a no arguments method so it's represented just by parentheses. But if I'm implementing a method that accepts arguments, I would simply give the arguments names. I don't have to declare their types. Because the interface has only a single abstract method, the data types are already known. And one of the goals of a lambda expression is to eliminate unnecessary syntax. The second part of the expression, after the arrow token, is the implementation of the single method's body. </a:t>
            </a:r>
          </a:p>
        </p:txBody>
      </p:sp>
      <p:sp>
        <p:nvSpPr>
          <p:cNvPr id="4" name="Slide Number Placeholder 3"/>
          <p:cNvSpPr>
            <a:spLocks noGrp="1"/>
          </p:cNvSpPr>
          <p:nvPr>
            <p:ph type="sldNum" sz="quarter" idx="10"/>
          </p:nvPr>
        </p:nvSpPr>
        <p:spPr/>
        <p:txBody>
          <a:bodyPr/>
          <a:lstStyle/>
          <a:p>
            <a:fld id="{81475993-BCCA-BA4A-83E1-56093410BF2F}" type="slidenum">
              <a:rPr lang="en-US" smtClean="0"/>
              <a:t>8</a:t>
            </a:fld>
            <a:endParaRPr lang="en-US"/>
          </a:p>
        </p:txBody>
      </p:sp>
    </p:spTree>
    <p:extLst>
      <p:ext uri="{BB962C8B-B14F-4D97-AF65-F5344CB8AC3E}">
        <p14:creationId xmlns:p14="http://schemas.microsoft.com/office/powerpoint/2010/main" val="751892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remember :</a:t>
            </a:r>
            <a:r>
              <a:rPr lang="en-US" baseline="0" dirty="0"/>
              <a:t> </a:t>
            </a:r>
            <a:r>
              <a:rPr lang="en-US" dirty="0"/>
              <a:t>For lambda expressions</a:t>
            </a:r>
            <a:r>
              <a:rPr lang="is-IS" dirty="0"/>
              <a:t>…</a:t>
            </a:r>
            <a:endParaRPr lang="en-US" dirty="0"/>
          </a:p>
          <a:p>
            <a:r>
              <a:rPr lang="en-US" b="1" dirty="0"/>
              <a:t>Optional type declaration</a:t>
            </a:r>
            <a:r>
              <a:rPr lang="en-US" dirty="0"/>
              <a:t> − No need to declare the type of a parameter. The compiler can inference the same from the value of the parameter.</a:t>
            </a:r>
          </a:p>
          <a:p>
            <a:r>
              <a:rPr lang="en-US" b="1" dirty="0"/>
              <a:t>Optional parenthesis around parameter</a:t>
            </a:r>
            <a:r>
              <a:rPr lang="en-US" dirty="0"/>
              <a:t> − No need to declare a single parameter in parenthesis. For multiple parameters, parentheses are required.</a:t>
            </a:r>
          </a:p>
          <a:p>
            <a:r>
              <a:rPr lang="en-US" b="1" dirty="0"/>
              <a:t>Optional curly braces</a:t>
            </a:r>
            <a:r>
              <a:rPr lang="en-US" dirty="0"/>
              <a:t> − No need to use curly braces in expression body if the body contains a single statement.</a:t>
            </a:r>
          </a:p>
          <a:p>
            <a:r>
              <a:rPr lang="en-US" b="1" dirty="0"/>
              <a:t>Optional return keyword</a:t>
            </a:r>
            <a:r>
              <a:rPr lang="en-US" dirty="0"/>
              <a:t> − The compiler automatically returns the value if the body has a single expression to return the value. Curly braces are required to indicate that expression returns a value.</a:t>
            </a:r>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9</a:t>
            </a:fld>
            <a:endParaRPr lang="en-US"/>
          </a:p>
        </p:txBody>
      </p:sp>
    </p:spTree>
    <p:extLst>
      <p:ext uri="{BB962C8B-B14F-4D97-AF65-F5344CB8AC3E}">
        <p14:creationId xmlns:p14="http://schemas.microsoft.com/office/powerpoint/2010/main" val="14369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10</a:t>
            </a:fld>
            <a:endParaRPr lang="en-US"/>
          </a:p>
        </p:txBody>
      </p:sp>
    </p:spTree>
    <p:extLst>
      <p:ext uri="{BB962C8B-B14F-4D97-AF65-F5344CB8AC3E}">
        <p14:creationId xmlns:p14="http://schemas.microsoft.com/office/powerpoint/2010/main" val="78729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r>
              <a:rPr lang="en-IE"/>
              <a:t>12/03/2018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197362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IE"/>
              <a:t>12/03/2018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82403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IE"/>
              <a:t>12/03/2018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99766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IE"/>
              <a:t>12/03/2018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183010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atin typeface="Ubuntu"/>
                <a:cs typeface="Ubuntu"/>
              </a:defRPr>
            </a:lvl1pPr>
          </a:lstStyle>
          <a:p>
            <a:r>
              <a:rPr lang="en-IE"/>
              <a:t>12/03/2018</a:t>
            </a:r>
            <a:endParaRPr lang="en-US" dirty="0"/>
          </a:p>
        </p:txBody>
      </p:sp>
      <p:sp>
        <p:nvSpPr>
          <p:cNvPr id="6" name="Slide Number Placeholder 5"/>
          <p:cNvSpPr>
            <a:spLocks noGrp="1"/>
          </p:cNvSpPr>
          <p:nvPr>
            <p:ph type="sldNum" sz="quarter" idx="12"/>
          </p:nvPr>
        </p:nvSpPr>
        <p:spPr/>
        <p:txBody>
          <a:bodyPr/>
          <a:lstStyle>
            <a:lvl1pPr>
              <a:defRPr>
                <a:latin typeface="Ubuntu"/>
                <a:cs typeface="Ubuntu"/>
              </a:defRPr>
            </a:lvl1pPr>
          </a:lstStyle>
          <a:p>
            <a:fld id="{E0C3B11F-BB69-5D4A-B4A6-002443704CE6}" type="slidenum">
              <a:rPr lang="en-US" smtClean="0"/>
              <a:pPr/>
              <a:t>‹#›</a:t>
            </a:fld>
            <a:endParaRPr lang="en-US"/>
          </a:p>
        </p:txBody>
      </p:sp>
    </p:spTree>
    <p:extLst>
      <p:ext uri="{BB962C8B-B14F-4D97-AF65-F5344CB8AC3E}">
        <p14:creationId xmlns:p14="http://schemas.microsoft.com/office/powerpoint/2010/main" val="321386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r>
              <a:rPr lang="en-IE"/>
              <a:t>12/03/2018</a:t>
            </a:r>
            <a:endParaRPr lang="en-US" dirty="0"/>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
        <p:nvSpPr>
          <p:cNvPr id="8" name="Date Placeholder 4"/>
          <p:cNvSpPr txBox="1">
            <a:spLocks/>
          </p:cNvSpPr>
          <p:nvPr userDrawn="1"/>
        </p:nvSpPr>
        <p:spPr>
          <a:xfrm>
            <a:off x="4411245" y="6356351"/>
            <a:ext cx="28448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Ubuntu"/>
                <a:ea typeface="+mn-ea"/>
                <a:cs typeface="Ubuntu"/>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200" dirty="0"/>
          </a:p>
        </p:txBody>
      </p:sp>
      <p:sp>
        <p:nvSpPr>
          <p:cNvPr id="9" name="Text Placeholder 8"/>
          <p:cNvSpPr>
            <a:spLocks noGrp="1"/>
          </p:cNvSpPr>
          <p:nvPr>
            <p:ph type="body" sz="quarter" idx="13" hasCustomPrompt="1"/>
          </p:nvPr>
        </p:nvSpPr>
        <p:spPr>
          <a:xfrm>
            <a:off x="4477808" y="6356351"/>
            <a:ext cx="3236384" cy="365125"/>
          </a:xfrm>
        </p:spPr>
        <p:txBody>
          <a:bodyPr>
            <a:normAutofit/>
          </a:bodyPr>
          <a:lstStyle>
            <a:lvl1pPr marL="0" indent="0" algn="ctr">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ga-IE" dirty="0"/>
              <a:t>Relational Databases</a:t>
            </a:r>
          </a:p>
        </p:txBody>
      </p:sp>
    </p:spTree>
    <p:extLst>
      <p:ext uri="{BB962C8B-B14F-4D97-AF65-F5344CB8AC3E}">
        <p14:creationId xmlns:p14="http://schemas.microsoft.com/office/powerpoint/2010/main" val="490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r>
              <a:rPr lang="en-IE"/>
              <a:t>12/03/2018</a:t>
            </a:r>
            <a:endParaRPr lang="en-US"/>
          </a:p>
        </p:txBody>
      </p:sp>
      <p:sp>
        <p:nvSpPr>
          <p:cNvPr id="9" name="Slide Number Placeholder 8"/>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79578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r>
              <a:rPr lang="en-IE"/>
              <a:t>12/03/2018</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221293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E"/>
              <a:t>12/03/2018</a:t>
            </a:r>
            <a:endParaRPr lang="en-US"/>
          </a:p>
        </p:txBody>
      </p:sp>
      <p:sp>
        <p:nvSpPr>
          <p:cNvPr id="4" name="Slide Number Placeholder 3"/>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48719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IE"/>
              <a:t>12/03/2018</a:t>
            </a:r>
            <a:endParaRPr lang="en-US"/>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9492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IE"/>
              <a:t>12/03/2018</a:t>
            </a:r>
            <a:endParaRPr lang="en-US"/>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55441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Rectangle 6"/>
          <p:cNvSpPr/>
          <p:nvPr/>
        </p:nvSpPr>
        <p:spPr>
          <a:xfrm>
            <a:off x="1" y="6325379"/>
            <a:ext cx="12192001" cy="42706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bg1"/>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bg1">
                    <a:lumMod val="75000"/>
                  </a:schemeClr>
                </a:solidFill>
                <a:latin typeface="Ubuntu"/>
                <a:cs typeface="Ubuntu"/>
              </a:defRPr>
            </a:lvl1pPr>
          </a:lstStyle>
          <a:p>
            <a:fld id="{E0C3B11F-BB69-5D4A-B4A6-002443704CE6}" type="slidenum">
              <a:rPr lang="en-US" smtClean="0"/>
              <a:pPr/>
              <a:t>‹#›</a:t>
            </a:fld>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bg1">
                    <a:lumMod val="75000"/>
                  </a:schemeClr>
                </a:solidFill>
                <a:latin typeface="Ubuntu"/>
                <a:cs typeface="Ubuntu"/>
              </a:defRPr>
            </a:lvl1pPr>
          </a:lstStyle>
          <a:p>
            <a:r>
              <a:rPr lang="en-IE"/>
              <a:t>12/03/2018</a:t>
            </a:r>
            <a:endParaRPr lang="en-US" dirty="0"/>
          </a:p>
        </p:txBody>
      </p:sp>
      <p:sp>
        <p:nvSpPr>
          <p:cNvPr id="8" name="Text Placeholder 8"/>
          <p:cNvSpPr txBox="1">
            <a:spLocks/>
          </p:cNvSpPr>
          <p:nvPr userDrawn="1"/>
        </p:nvSpPr>
        <p:spPr>
          <a:xfrm>
            <a:off x="4478400" y="6356351"/>
            <a:ext cx="3236384" cy="365125"/>
          </a:xfrm>
          <a:prstGeom prst="rect">
            <a:avLst/>
          </a:prstGeom>
        </p:spPr>
        <p:txBody>
          <a:bodyPr tIns="82800" bIns="46800">
            <a:normAutofit/>
          </a:bodyPr>
          <a:lstStyle>
            <a:lvl1pPr marL="0" indent="0" algn="ctr" defTabSz="457200" rtl="0" eaLnBrk="1" latinLnBrk="0" hangingPunct="1">
              <a:spcBef>
                <a:spcPct val="20000"/>
              </a:spcBef>
              <a:buFont typeface="Arial"/>
              <a:buNone/>
              <a:defRPr sz="1200" b="0" i="0" kern="1200">
                <a:solidFill>
                  <a:schemeClr val="tx1"/>
                </a:solidFill>
                <a:latin typeface="Ubuntu Light"/>
                <a:ea typeface="+mn-ea"/>
                <a:cs typeface="Ubuntu Light"/>
              </a:defRPr>
            </a:lvl1pPr>
            <a:lvl2pPr marL="457200" indent="0" algn="l" defTabSz="457200" rtl="0" eaLnBrk="1" latinLnBrk="0" hangingPunct="1">
              <a:spcBef>
                <a:spcPct val="20000"/>
              </a:spcBef>
              <a:buFont typeface="Arial"/>
              <a:buNone/>
              <a:defRPr sz="2400" kern="1200">
                <a:solidFill>
                  <a:schemeClr val="tx1"/>
                </a:solidFill>
                <a:latin typeface="Ubuntu"/>
                <a:ea typeface="+mn-ea"/>
                <a:cs typeface="Ubuntu"/>
              </a:defRPr>
            </a:lvl2pPr>
            <a:lvl3pPr marL="914400" indent="0" algn="l" defTabSz="457200" rtl="0" eaLnBrk="1" latinLnBrk="0" hangingPunct="1">
              <a:spcBef>
                <a:spcPct val="20000"/>
              </a:spcBef>
              <a:buFont typeface="Arial"/>
              <a:buNone/>
              <a:defRPr sz="2000" kern="1200">
                <a:solidFill>
                  <a:schemeClr val="tx1"/>
                </a:solidFill>
                <a:latin typeface="Ubuntu"/>
                <a:ea typeface="+mn-ea"/>
                <a:cs typeface="Ubuntu"/>
              </a:defRPr>
            </a:lvl3pPr>
            <a:lvl4pPr marL="1371600" indent="0" algn="l" defTabSz="457200" rtl="0" eaLnBrk="1" latinLnBrk="0" hangingPunct="1">
              <a:spcBef>
                <a:spcPct val="20000"/>
              </a:spcBef>
              <a:buFont typeface="Arial"/>
              <a:buNone/>
              <a:defRPr sz="1600" kern="1200">
                <a:solidFill>
                  <a:schemeClr val="tx1"/>
                </a:solidFill>
                <a:latin typeface="Ubuntu"/>
                <a:ea typeface="+mn-ea"/>
                <a:cs typeface="Ubuntu"/>
              </a:defRPr>
            </a:lvl4pPr>
            <a:lvl5pPr marL="1828800" indent="0" algn="l" defTabSz="457200" rtl="0" eaLnBrk="1" latinLnBrk="0" hangingPunct="1">
              <a:spcBef>
                <a:spcPct val="20000"/>
              </a:spcBef>
              <a:buFont typeface="Arial"/>
              <a:buNone/>
              <a:defRPr sz="1600" kern="1200">
                <a:solidFill>
                  <a:schemeClr val="tx1"/>
                </a:solidFill>
                <a:latin typeface="Ubuntu"/>
                <a:ea typeface="+mn-ea"/>
                <a:cs typeface="Ubuntu"/>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ga-IE" sz="1200" dirty="0">
                <a:solidFill>
                  <a:schemeClr val="bg1"/>
                </a:solidFill>
              </a:rPr>
              <a:t>Data Structures &amp; Algorithms</a:t>
            </a:r>
          </a:p>
        </p:txBody>
      </p:sp>
    </p:spTree>
    <p:extLst>
      <p:ext uri="{BB962C8B-B14F-4D97-AF65-F5344CB8AC3E}">
        <p14:creationId xmlns:p14="http://schemas.microsoft.com/office/powerpoint/2010/main" val="607493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3400" b="0" i="0" kern="1200">
          <a:solidFill>
            <a:schemeClr val="tx1"/>
          </a:solidFill>
          <a:latin typeface="Ubuntu"/>
          <a:ea typeface="+mj-ea"/>
          <a:cs typeface="Ubuntu"/>
        </a:defRPr>
      </a:lvl1pPr>
    </p:titleStyle>
    <p:bodyStyle>
      <a:lvl1pPr marL="342900" indent="-342900" algn="l" defTabSz="457200" rtl="0" eaLnBrk="1" latinLnBrk="0" hangingPunct="1">
        <a:spcBef>
          <a:spcPct val="20000"/>
        </a:spcBef>
        <a:buFont typeface="Arial"/>
        <a:buChar char="•"/>
        <a:defRPr sz="2400" b="0" i="0" kern="1200">
          <a:solidFill>
            <a:schemeClr val="tx1"/>
          </a:solidFill>
          <a:latin typeface="Ubuntu Light"/>
          <a:ea typeface="+mn-ea"/>
          <a:cs typeface="Ubuntu Light"/>
        </a:defRPr>
      </a:lvl1pPr>
      <a:lvl2pPr marL="742950" indent="-285750" algn="l" defTabSz="457200" rtl="0" eaLnBrk="1" latinLnBrk="0" hangingPunct="1">
        <a:spcBef>
          <a:spcPct val="20000"/>
        </a:spcBef>
        <a:buFont typeface="Arial"/>
        <a:buChar char="–"/>
        <a:defRPr sz="2000" kern="1200">
          <a:solidFill>
            <a:schemeClr val="tx1"/>
          </a:solidFill>
          <a:latin typeface="Ubuntu"/>
          <a:ea typeface="+mn-ea"/>
          <a:cs typeface="Ubuntu"/>
        </a:defRPr>
      </a:lvl2pPr>
      <a:lvl3pPr marL="1143000" indent="-228600" algn="l" defTabSz="457200" rtl="0" eaLnBrk="1" latinLnBrk="0" hangingPunct="1">
        <a:spcBef>
          <a:spcPct val="20000"/>
        </a:spcBef>
        <a:buFont typeface="Arial"/>
        <a:buChar char="•"/>
        <a:defRPr sz="1800" kern="1200">
          <a:solidFill>
            <a:schemeClr val="tx1"/>
          </a:solidFill>
          <a:latin typeface="Ubuntu"/>
          <a:ea typeface="+mn-ea"/>
          <a:cs typeface="Ubuntu"/>
        </a:defRPr>
      </a:lvl3pPr>
      <a:lvl4pPr marL="1600200" indent="-228600" algn="l" defTabSz="457200" rtl="0" eaLnBrk="1" latinLnBrk="0" hangingPunct="1">
        <a:spcBef>
          <a:spcPct val="20000"/>
        </a:spcBef>
        <a:buFont typeface="Arial"/>
        <a:buChar char="–"/>
        <a:defRPr sz="1600" kern="1200">
          <a:solidFill>
            <a:schemeClr val="tx1"/>
          </a:solidFill>
          <a:latin typeface="Ubuntu"/>
          <a:ea typeface="+mn-ea"/>
          <a:cs typeface="Ubuntu"/>
        </a:defRPr>
      </a:lvl4pPr>
      <a:lvl5pPr marL="2057400" indent="-228600" algn="l" defTabSz="457200" rtl="0" eaLnBrk="1" latinLnBrk="0" hangingPunct="1">
        <a:spcBef>
          <a:spcPct val="20000"/>
        </a:spcBef>
        <a:buFont typeface="Arial"/>
        <a:buChar char="»"/>
        <a:defRPr sz="1600" kern="1200">
          <a:solidFill>
            <a:schemeClr val="tx1"/>
          </a:solidFill>
          <a:latin typeface="Ubuntu"/>
          <a:ea typeface="+mn-ea"/>
          <a:cs typeface="Ubuntu"/>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Structures &amp; Algorithms</a:t>
            </a:r>
          </a:p>
        </p:txBody>
      </p:sp>
      <p:sp>
        <p:nvSpPr>
          <p:cNvPr id="3" name="Subtitle 2"/>
          <p:cNvSpPr>
            <a:spLocks noGrp="1"/>
          </p:cNvSpPr>
          <p:nvPr>
            <p:ph type="subTitle" idx="1"/>
          </p:nvPr>
        </p:nvSpPr>
        <p:spPr/>
        <p:txBody>
          <a:bodyPr>
            <a:normAutofit/>
          </a:bodyPr>
          <a:lstStyle/>
          <a:p>
            <a:endParaRPr lang="en-US" sz="2000" dirty="0"/>
          </a:p>
        </p:txBody>
      </p:sp>
    </p:spTree>
    <p:extLst>
      <p:ext uri="{BB962C8B-B14F-4D97-AF65-F5344CB8AC3E}">
        <p14:creationId xmlns:p14="http://schemas.microsoft.com/office/powerpoint/2010/main" val="3710305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a:t>
            </a:r>
          </a:p>
        </p:txBody>
      </p:sp>
      <p:sp>
        <p:nvSpPr>
          <p:cNvPr id="3" name="Content Placeholder 2"/>
          <p:cNvSpPr>
            <a:spLocks noGrp="1"/>
          </p:cNvSpPr>
          <p:nvPr>
            <p:ph idx="1"/>
          </p:nvPr>
        </p:nvSpPr>
        <p:spPr/>
        <p:txBody>
          <a:bodyPr/>
          <a:lstStyle/>
          <a:p>
            <a:r>
              <a:rPr lang="en-US" dirty="0"/>
              <a:t>Example</a:t>
            </a:r>
            <a:r>
              <a:rPr lang="is-IS" dirty="0"/>
              <a:t>… </a:t>
            </a:r>
            <a:r>
              <a:rPr lang="en-US" dirty="0"/>
              <a:t>In Java 8</a:t>
            </a:r>
            <a:r>
              <a:rPr lang="is-IS" dirty="0"/>
              <a:t> using the Lambda Expression...</a:t>
            </a:r>
          </a:p>
          <a:p>
            <a:endParaRPr lang="is-IS" dirty="0"/>
          </a:p>
          <a:p>
            <a:endParaRPr lang="is-IS" dirty="0"/>
          </a:p>
          <a:p>
            <a:endParaRPr lang="is-IS" dirty="0"/>
          </a:p>
          <a:p>
            <a:pPr lvl="1"/>
            <a:endParaRPr lang="is-IS" dirty="0"/>
          </a:p>
          <a:p>
            <a:pPr lvl="1"/>
            <a:endParaRPr lang="is-IS" dirty="0"/>
          </a:p>
          <a:p>
            <a:r>
              <a:rPr lang="is-IS" dirty="0"/>
              <a:t>To implement a method body with multiple statements, wrap them in braces, as above.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9</a:t>
            </a:fld>
            <a:endParaRPr lang="en-US"/>
          </a:p>
        </p:txBody>
      </p:sp>
      <p:sp>
        <p:nvSpPr>
          <p:cNvPr id="6" name="Rectangle 5"/>
          <p:cNvSpPr/>
          <p:nvPr/>
        </p:nvSpPr>
        <p:spPr>
          <a:xfrm>
            <a:off x="2360204" y="2240505"/>
            <a:ext cx="8307797" cy="1209562"/>
          </a:xfrm>
          <a:prstGeom prst="rect">
            <a:avLst/>
          </a:prstGeom>
        </p:spPr>
        <p:txBody>
          <a:bodyPr wrap="squar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600" b="1" dirty="0">
                <a:latin typeface="Courier New"/>
                <a:cs typeface="Courier New"/>
              </a:rPr>
              <a:t>Runnable </a:t>
            </a:r>
            <a:r>
              <a:rPr lang="en-IE" sz="1600" b="1" dirty="0" err="1">
                <a:latin typeface="Courier New"/>
                <a:cs typeface="Courier New"/>
              </a:rPr>
              <a:t>rc</a:t>
            </a:r>
            <a:r>
              <a:rPr lang="en-IE" sz="1600" b="1" dirty="0">
                <a:latin typeface="Courier New"/>
                <a:cs typeface="Courier New"/>
              </a:rPr>
              <a:t> = () -&gt; {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600" b="1" dirty="0">
                <a:latin typeface="Courier New"/>
                <a:cs typeface="Courier New"/>
              </a:rPr>
              <a:t>	</a:t>
            </a:r>
            <a:r>
              <a:rPr lang="en-IE" sz="1600" b="1" dirty="0" err="1">
                <a:latin typeface="Courier New"/>
                <a:cs typeface="Courier New"/>
              </a:rPr>
              <a:t>System.out.println</a:t>
            </a:r>
            <a:r>
              <a:rPr lang="en-IE" sz="1600" b="1" dirty="0">
                <a:latin typeface="Courier New"/>
                <a:cs typeface="Courier New"/>
              </a:rPr>
              <a:t>("This is a thread line one!")</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600" b="1" dirty="0">
                <a:latin typeface="Courier New"/>
                <a:cs typeface="Courier New"/>
              </a:rPr>
              <a:t>	</a:t>
            </a:r>
            <a:r>
              <a:rPr lang="en-IE" sz="1600" b="1" dirty="0" err="1">
                <a:latin typeface="Courier New"/>
                <a:cs typeface="Courier New"/>
              </a:rPr>
              <a:t>System.out.println</a:t>
            </a:r>
            <a:r>
              <a:rPr lang="en-IE" sz="1600" b="1" dirty="0">
                <a:latin typeface="Courier New"/>
                <a:cs typeface="Courier New"/>
              </a:rPr>
              <a:t>("This is a thread line two!")</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600" b="1" dirty="0">
                <a:latin typeface="Courier New"/>
                <a:cs typeface="Courier New"/>
              </a:rPr>
              <a:t>};</a:t>
            </a:r>
          </a:p>
        </p:txBody>
      </p:sp>
    </p:spTree>
    <p:extLst>
      <p:ext uri="{BB962C8B-B14F-4D97-AF65-F5344CB8AC3E}">
        <p14:creationId xmlns:p14="http://schemas.microsoft.com/office/powerpoint/2010/main" val="88317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a:t>
            </a:r>
          </a:p>
        </p:txBody>
      </p:sp>
      <p:sp>
        <p:nvSpPr>
          <p:cNvPr id="3" name="Content Placeholder 2"/>
          <p:cNvSpPr>
            <a:spLocks noGrp="1"/>
          </p:cNvSpPr>
          <p:nvPr>
            <p:ph idx="1"/>
          </p:nvPr>
        </p:nvSpPr>
        <p:spPr/>
        <p:txBody>
          <a:bodyPr/>
          <a:lstStyle/>
          <a:p>
            <a:r>
              <a:rPr lang="en-GB" dirty="0"/>
              <a:t>Creating your own functional interface and using the lambda expression</a:t>
            </a:r>
            <a:r>
              <a:rPr lang="is-IS" dirty="0"/>
              <a:t>…</a:t>
            </a:r>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10</a:t>
            </a:fld>
            <a:endParaRPr lang="en-US"/>
          </a:p>
        </p:txBody>
      </p:sp>
      <p:sp>
        <p:nvSpPr>
          <p:cNvPr id="6" name="Rectangle 5"/>
          <p:cNvSpPr/>
          <p:nvPr/>
        </p:nvSpPr>
        <p:spPr>
          <a:xfrm>
            <a:off x="2360203" y="2646904"/>
            <a:ext cx="7818166" cy="3604064"/>
          </a:xfrm>
          <a:prstGeom prst="rect">
            <a:avLst/>
          </a:prstGeom>
        </p:spPr>
        <p:txBody>
          <a:bodyPr wrap="non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public class </a:t>
            </a:r>
            <a:r>
              <a:rPr lang="en-IE" b="1" dirty="0" err="1">
                <a:latin typeface="Courier New"/>
                <a:cs typeface="Courier New"/>
              </a:rPr>
              <a:t>FunctionalInterfaceExample</a:t>
            </a:r>
            <a:r>
              <a:rPr lang="en-IE" b="1" dirty="0">
                <a:latin typeface="Courier New"/>
                <a:cs typeface="Courier New"/>
              </a:rPr>
              <a:t> {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public static void main(String...</a:t>
            </a:r>
            <a:r>
              <a:rPr lang="en-IE" b="1" dirty="0" err="1">
                <a:latin typeface="Courier New"/>
                <a:cs typeface="Courier New"/>
              </a:rPr>
              <a:t>args</a:t>
            </a:r>
            <a:r>
              <a:rPr lang="en-IE" b="1" dirty="0">
                <a:latin typeface="Courier New"/>
                <a:cs typeface="Courier New"/>
              </a:rPr>
              <a:t>) {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a:t>
            </a:r>
            <a:r>
              <a:rPr lang="en-IE" b="1" dirty="0" err="1">
                <a:latin typeface="Courier New"/>
                <a:cs typeface="Courier New"/>
              </a:rPr>
              <a:t>TestInterface</a:t>
            </a:r>
            <a:r>
              <a:rPr lang="en-IE" b="1" dirty="0">
                <a:latin typeface="Courier New"/>
                <a:cs typeface="Courier New"/>
              </a:rPr>
              <a:t> </a:t>
            </a:r>
            <a:r>
              <a:rPr lang="en-IE" b="1" dirty="0" err="1">
                <a:latin typeface="Courier New"/>
                <a:cs typeface="Courier New"/>
              </a:rPr>
              <a:t>ti</a:t>
            </a:r>
            <a:r>
              <a:rPr lang="en-IE" b="1" dirty="0">
                <a:latin typeface="Courier New"/>
                <a:cs typeface="Courier New"/>
              </a:rPr>
              <a:t> = (v1, v2) -&gt;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a:t>
            </a:r>
            <a:r>
              <a:rPr lang="en-IE" b="1" dirty="0" err="1">
                <a:latin typeface="Courier New"/>
                <a:cs typeface="Courier New"/>
              </a:rPr>
              <a:t>System.out.println</a:t>
            </a:r>
            <a:r>
              <a:rPr lang="en-IE" b="1" dirty="0">
                <a:latin typeface="Courier New"/>
                <a:cs typeface="Courier New"/>
              </a:rPr>
              <a:t>("Result: " + (v1*v2));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a:t>
            </a:r>
            <a:r>
              <a:rPr lang="en-IE" b="1" dirty="0" err="1">
                <a:latin typeface="Courier New"/>
                <a:cs typeface="Courier New"/>
              </a:rPr>
              <a:t>ti.calculate</a:t>
            </a:r>
            <a:r>
              <a:rPr lang="en-IE" b="1" dirty="0">
                <a:latin typeface="Courier New"/>
                <a:cs typeface="Courier New"/>
              </a:rPr>
              <a:t>(10, 20);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interface </a:t>
            </a:r>
            <a:r>
              <a:rPr lang="en-IE" b="1" dirty="0" err="1">
                <a:latin typeface="Courier New"/>
                <a:cs typeface="Courier New"/>
              </a:rPr>
              <a:t>TestInterface</a:t>
            </a:r>
            <a:r>
              <a:rPr lang="en-IE" b="1" dirty="0">
                <a:latin typeface="Courier New"/>
                <a:cs typeface="Courier New"/>
              </a:rPr>
              <a:t> {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public void calculate(</a:t>
            </a:r>
            <a:r>
              <a:rPr lang="en-IE" b="1" dirty="0" err="1">
                <a:latin typeface="Courier New"/>
                <a:cs typeface="Courier New"/>
              </a:rPr>
              <a:t>int</a:t>
            </a:r>
            <a:r>
              <a:rPr lang="en-IE" b="1" dirty="0">
                <a:latin typeface="Courier New"/>
                <a:cs typeface="Courier New"/>
              </a:rPr>
              <a:t> value1, </a:t>
            </a:r>
            <a:r>
              <a:rPr lang="en-IE" b="1" dirty="0" err="1">
                <a:latin typeface="Courier New"/>
                <a:cs typeface="Courier New"/>
              </a:rPr>
              <a:t>int</a:t>
            </a:r>
            <a:r>
              <a:rPr lang="en-IE" b="1" dirty="0">
                <a:latin typeface="Courier New"/>
                <a:cs typeface="Courier New"/>
              </a:rPr>
              <a:t> value2);</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a:t>
            </a:r>
          </a:p>
        </p:txBody>
      </p:sp>
    </p:spTree>
    <p:extLst>
      <p:ext uri="{BB962C8B-B14F-4D97-AF65-F5344CB8AC3E}">
        <p14:creationId xmlns:p14="http://schemas.microsoft.com/office/powerpoint/2010/main" val="16559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Interfaces</a:t>
            </a:r>
          </a:p>
        </p:txBody>
      </p:sp>
      <p:sp>
        <p:nvSpPr>
          <p:cNvPr id="3" name="Content Placeholder 2"/>
          <p:cNvSpPr>
            <a:spLocks noGrp="1"/>
          </p:cNvSpPr>
          <p:nvPr>
            <p:ph idx="1"/>
          </p:nvPr>
        </p:nvSpPr>
        <p:spPr/>
        <p:txBody>
          <a:bodyPr>
            <a:normAutofit/>
          </a:bodyPr>
          <a:lstStyle/>
          <a:p>
            <a:r>
              <a:rPr lang="en-US" dirty="0"/>
              <a:t>There are a number of different functional interfaces defined in the package </a:t>
            </a:r>
            <a:r>
              <a:rPr lang="en-US" b="1" dirty="0" err="1"/>
              <a:t>java.util.function</a:t>
            </a:r>
            <a:r>
              <a:rPr lang="en-US" dirty="0"/>
              <a:t> </a:t>
            </a:r>
          </a:p>
          <a:p>
            <a:endParaRPr lang="en-US" dirty="0">
              <a:solidFill>
                <a:srgbClr val="FF0000"/>
              </a:solidFill>
            </a:endParaRPr>
          </a:p>
          <a:p>
            <a:r>
              <a:rPr lang="en-US" dirty="0"/>
              <a:t>Let's have a look at the two generic ones: </a:t>
            </a:r>
          </a:p>
          <a:p>
            <a:pPr lvl="1"/>
            <a:r>
              <a:rPr lang="en-US" dirty="0">
                <a:solidFill>
                  <a:srgbClr val="FF0000"/>
                </a:solidFill>
              </a:rPr>
              <a:t>Function&lt;T,R&gt;</a:t>
            </a:r>
            <a:r>
              <a:rPr lang="en-US" dirty="0"/>
              <a:t>, that takes a single argument of type T and has return type R </a:t>
            </a:r>
          </a:p>
          <a:p>
            <a:pPr lvl="1"/>
            <a:r>
              <a:rPr lang="en-US" dirty="0" err="1">
                <a:solidFill>
                  <a:srgbClr val="FF0000"/>
                </a:solidFill>
              </a:rPr>
              <a:t>BiFunction</a:t>
            </a:r>
            <a:r>
              <a:rPr lang="en-US" dirty="0">
                <a:solidFill>
                  <a:srgbClr val="FF0000"/>
                </a:solidFill>
              </a:rPr>
              <a:t>&lt;T,U,R&gt;</a:t>
            </a:r>
            <a:r>
              <a:rPr lang="en-US" dirty="0"/>
              <a:t> that takes two arguments of type T, U and has return type R. </a:t>
            </a:r>
          </a:p>
          <a:p>
            <a:pPr lvl="1"/>
            <a:r>
              <a:rPr lang="en-US" dirty="0"/>
              <a:t>Each of these has a single abstract method called </a:t>
            </a:r>
            <a:r>
              <a:rPr lang="en-US" b="1" dirty="0"/>
              <a:t>apply</a:t>
            </a:r>
            <a:r>
              <a:rPr lang="en-US" dirty="0"/>
              <a:t> that is implemented by a given lambda expression. </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11</a:t>
            </a:fld>
            <a:endParaRPr lang="en-US"/>
          </a:p>
        </p:txBody>
      </p:sp>
    </p:spTree>
    <p:extLst>
      <p:ext uri="{BB962C8B-B14F-4D97-AF65-F5344CB8AC3E}">
        <p14:creationId xmlns:p14="http://schemas.microsoft.com/office/powerpoint/2010/main" val="61617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Interfaces</a:t>
            </a:r>
          </a:p>
        </p:txBody>
      </p:sp>
      <p:sp>
        <p:nvSpPr>
          <p:cNvPr id="3" name="Content Placeholder 2"/>
          <p:cNvSpPr>
            <a:spLocks noGrp="1"/>
          </p:cNvSpPr>
          <p:nvPr>
            <p:ph idx="1"/>
          </p:nvPr>
        </p:nvSpPr>
        <p:spPr/>
        <p:txBody>
          <a:bodyPr/>
          <a:lstStyle/>
          <a:p>
            <a:r>
              <a:rPr lang="en-GB" dirty="0"/>
              <a:t>Examples using the </a:t>
            </a:r>
            <a:r>
              <a:rPr lang="en-US" dirty="0">
                <a:solidFill>
                  <a:srgbClr val="FF0000"/>
                </a:solidFill>
              </a:rPr>
              <a:t>Function&lt;T,R&gt; </a:t>
            </a:r>
            <a:r>
              <a:rPr lang="en-GB" dirty="0"/>
              <a:t>&amp; </a:t>
            </a:r>
            <a:r>
              <a:rPr lang="en-US" dirty="0" err="1">
                <a:solidFill>
                  <a:srgbClr val="FF0000"/>
                </a:solidFill>
              </a:rPr>
              <a:t>BiFunction</a:t>
            </a:r>
            <a:r>
              <a:rPr lang="en-US" dirty="0">
                <a:solidFill>
                  <a:srgbClr val="FF0000"/>
                </a:solidFill>
              </a:rPr>
              <a:t>&lt;T,U,R&gt;</a:t>
            </a:r>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12</a:t>
            </a:fld>
            <a:endParaRPr lang="en-US"/>
          </a:p>
        </p:txBody>
      </p:sp>
      <p:sp>
        <p:nvSpPr>
          <p:cNvPr id="6" name="Rectangle 5"/>
          <p:cNvSpPr/>
          <p:nvPr/>
        </p:nvSpPr>
        <p:spPr>
          <a:xfrm>
            <a:off x="2360204" y="2206641"/>
            <a:ext cx="8307797" cy="4182683"/>
          </a:xfrm>
          <a:prstGeom prst="rect">
            <a:avLst/>
          </a:prstGeom>
        </p:spPr>
        <p:txBody>
          <a:bodyPr wrap="squar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import </a:t>
            </a:r>
            <a:r>
              <a:rPr lang="en-IE" sz="1400" b="1" dirty="0" err="1">
                <a:latin typeface="Courier New"/>
                <a:cs typeface="Courier New"/>
              </a:rPr>
              <a:t>java.util.function</a:t>
            </a:r>
            <a:r>
              <a:rPr lang="en-IE" sz="1400" b="1" dirty="0">
                <a:latin typeface="Courier New"/>
                <a:cs typeface="Courier New"/>
              </a:rPr>
              <a:t>.*;</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E" sz="8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public class </a:t>
            </a:r>
            <a:r>
              <a:rPr lang="en-IE" sz="1400" b="1" dirty="0" err="1">
                <a:latin typeface="Courier New"/>
                <a:cs typeface="Courier New"/>
              </a:rPr>
              <a:t>UsingFunctionInterface</a:t>
            </a:r>
            <a:r>
              <a:rPr lang="en-IE" sz="1400" b="1" dirty="0">
                <a:latin typeface="Courier New"/>
                <a:cs typeface="Courier New"/>
              </a:rPr>
              <a:t> {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public static void main(String[] </a:t>
            </a:r>
            <a:r>
              <a:rPr lang="en-IE" sz="1400" b="1" dirty="0" err="1">
                <a:latin typeface="Courier New"/>
                <a:cs typeface="Courier New"/>
              </a:rPr>
              <a:t>args</a:t>
            </a:r>
            <a:r>
              <a:rPr lang="en-IE" sz="1400" b="1" dirty="0">
                <a:latin typeface="Courier New"/>
                <a:cs typeface="Courier New"/>
              </a:rPr>
              <a:t>) {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E" sz="8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Function&lt;Integer, Integer&gt; </a:t>
            </a:r>
            <a:r>
              <a:rPr lang="en-IE" sz="1400" b="1" dirty="0" err="1">
                <a:latin typeface="Courier New"/>
                <a:cs typeface="Courier New"/>
              </a:rPr>
              <a:t>inc</a:t>
            </a:r>
            <a:r>
              <a:rPr lang="en-IE" sz="1400" b="1" dirty="0">
                <a:latin typeface="Courier New"/>
                <a:cs typeface="Courier New"/>
              </a:rPr>
              <a:t> = x -&gt; x + 1;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Function&lt;Integer, Boolean&gt; even = x -&gt; x % 2 == 0;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Function&lt;Integer, Integer&gt; abs = x -&gt; x &gt;= 0 ? x : -x;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a:t>
            </a:r>
            <a:r>
              <a:rPr lang="en-IE" sz="1400" b="1" dirty="0" err="1">
                <a:latin typeface="Courier New"/>
                <a:cs typeface="Courier New"/>
              </a:rPr>
              <a:t>BiFunction</a:t>
            </a:r>
            <a:r>
              <a:rPr lang="en-IE" sz="1400" b="1" dirty="0">
                <a:latin typeface="Courier New"/>
                <a:cs typeface="Courier New"/>
              </a:rPr>
              <a:t>&lt;</a:t>
            </a:r>
            <a:r>
              <a:rPr lang="en-IE" sz="1400" b="1" dirty="0" err="1">
                <a:latin typeface="Courier New"/>
                <a:cs typeface="Courier New"/>
              </a:rPr>
              <a:t>Integer,Integer,Integer</a:t>
            </a:r>
            <a:r>
              <a:rPr lang="en-IE" sz="1400" b="1" dirty="0">
                <a:latin typeface="Courier New"/>
                <a:cs typeface="Courier New"/>
              </a:rPr>
              <a:t>&gt; add = (</a:t>
            </a:r>
            <a:r>
              <a:rPr lang="en-IE" sz="1400" b="1" dirty="0" err="1">
                <a:latin typeface="Courier New"/>
                <a:cs typeface="Courier New"/>
              </a:rPr>
              <a:t>x,y</a:t>
            </a:r>
            <a:r>
              <a:rPr lang="en-IE" sz="1400" b="1" dirty="0">
                <a:latin typeface="Courier New"/>
                <a:cs typeface="Courier New"/>
              </a:rPr>
              <a:t>) -&gt; x + y;</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E" sz="8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a:t>
            </a:r>
            <a:r>
              <a:rPr lang="en-IE" sz="1400" b="1" dirty="0" err="1">
                <a:latin typeface="Courier New"/>
                <a:cs typeface="Courier New"/>
              </a:rPr>
              <a:t>System.out.println</a:t>
            </a:r>
            <a:r>
              <a:rPr lang="en-IE" sz="1400" b="1" dirty="0">
                <a:latin typeface="Courier New"/>
                <a:cs typeface="Courier New"/>
              </a:rPr>
              <a:t>(</a:t>
            </a:r>
            <a:r>
              <a:rPr lang="en-IE" sz="1400" b="1" dirty="0" err="1">
                <a:latin typeface="Courier New"/>
                <a:cs typeface="Courier New"/>
              </a:rPr>
              <a:t>inc.apply</a:t>
            </a:r>
            <a:r>
              <a:rPr lang="en-IE" sz="1400" b="1" dirty="0">
                <a:latin typeface="Courier New"/>
                <a:cs typeface="Courier New"/>
              </a:rPr>
              <a:t>(7));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a:t>
            </a:r>
            <a:r>
              <a:rPr lang="en-IE" sz="1400" b="1" dirty="0" err="1">
                <a:latin typeface="Courier New"/>
                <a:cs typeface="Courier New"/>
              </a:rPr>
              <a:t>System.out.println</a:t>
            </a:r>
            <a:r>
              <a:rPr lang="en-IE" sz="1400" b="1" dirty="0">
                <a:latin typeface="Courier New"/>
                <a:cs typeface="Courier New"/>
              </a:rPr>
              <a:t>(</a:t>
            </a:r>
            <a:r>
              <a:rPr lang="en-IE" sz="1400" b="1" dirty="0" err="1">
                <a:latin typeface="Courier New"/>
                <a:cs typeface="Courier New"/>
              </a:rPr>
              <a:t>even.apply</a:t>
            </a:r>
            <a:r>
              <a:rPr lang="en-IE" sz="1400" b="1" dirty="0">
                <a:latin typeface="Courier New"/>
                <a:cs typeface="Courier New"/>
              </a:rPr>
              <a:t>(9));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a:t>
            </a:r>
            <a:r>
              <a:rPr lang="en-IE" sz="1400" b="1" dirty="0" err="1">
                <a:latin typeface="Courier New"/>
                <a:cs typeface="Courier New"/>
              </a:rPr>
              <a:t>System.out.println</a:t>
            </a:r>
            <a:r>
              <a:rPr lang="en-IE" sz="1400" b="1" dirty="0">
                <a:latin typeface="Courier New"/>
                <a:cs typeface="Courier New"/>
              </a:rPr>
              <a:t>(</a:t>
            </a:r>
            <a:r>
              <a:rPr lang="en-IE" sz="1400" b="1" dirty="0" err="1">
                <a:latin typeface="Courier New"/>
                <a:cs typeface="Courier New"/>
              </a:rPr>
              <a:t>abs.apply</a:t>
            </a:r>
            <a:r>
              <a:rPr lang="en-IE" sz="1400" b="1" dirty="0">
                <a:latin typeface="Courier New"/>
                <a:cs typeface="Courier New"/>
              </a:rPr>
              <a:t>(-7));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a:t>
            </a:r>
            <a:r>
              <a:rPr lang="en-IE" sz="1400" b="1" dirty="0" err="1">
                <a:latin typeface="Courier New"/>
                <a:cs typeface="Courier New"/>
              </a:rPr>
              <a:t>System.out.println</a:t>
            </a:r>
            <a:r>
              <a:rPr lang="en-IE" sz="1400" b="1" dirty="0">
                <a:latin typeface="Courier New"/>
                <a:cs typeface="Courier New"/>
              </a:rPr>
              <a:t>(</a:t>
            </a:r>
            <a:r>
              <a:rPr lang="en-IE" sz="1400" b="1" dirty="0" err="1">
                <a:latin typeface="Courier New"/>
                <a:cs typeface="Courier New"/>
              </a:rPr>
              <a:t>add.apply</a:t>
            </a:r>
            <a:r>
              <a:rPr lang="en-IE" sz="1400" b="1" dirty="0">
                <a:latin typeface="Courier New"/>
                <a:cs typeface="Courier New"/>
              </a:rPr>
              <a:t>(3,5));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a:t>
            </a:r>
          </a:p>
        </p:txBody>
      </p:sp>
    </p:spTree>
    <p:extLst>
      <p:ext uri="{BB962C8B-B14F-4D97-AF65-F5344CB8AC3E}">
        <p14:creationId xmlns:p14="http://schemas.microsoft.com/office/powerpoint/2010/main" val="133425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Interfaces</a:t>
            </a:r>
          </a:p>
        </p:txBody>
      </p:sp>
      <p:sp>
        <p:nvSpPr>
          <p:cNvPr id="3" name="Content Placeholder 2"/>
          <p:cNvSpPr>
            <a:spLocks noGrp="1"/>
          </p:cNvSpPr>
          <p:nvPr>
            <p:ph idx="1"/>
          </p:nvPr>
        </p:nvSpPr>
        <p:spPr/>
        <p:txBody>
          <a:bodyPr/>
          <a:lstStyle/>
          <a:p>
            <a:r>
              <a:rPr lang="en-GB" dirty="0"/>
              <a:t>Examples using the </a:t>
            </a:r>
            <a:r>
              <a:rPr lang="en-US" dirty="0">
                <a:solidFill>
                  <a:srgbClr val="FF0000"/>
                </a:solidFill>
              </a:rPr>
              <a:t>Function&lt;T,R&gt; </a:t>
            </a:r>
            <a:r>
              <a:rPr lang="en-GB" dirty="0"/>
              <a:t>&amp; </a:t>
            </a:r>
            <a:r>
              <a:rPr lang="en-US" dirty="0" err="1">
                <a:solidFill>
                  <a:srgbClr val="FF0000"/>
                </a:solidFill>
              </a:rPr>
              <a:t>BiFunction</a:t>
            </a:r>
            <a:r>
              <a:rPr lang="en-US" dirty="0">
                <a:solidFill>
                  <a:srgbClr val="FF0000"/>
                </a:solidFill>
              </a:rPr>
              <a:t>&lt;T,U,R&gt;</a:t>
            </a:r>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13</a:t>
            </a:fld>
            <a:endParaRPr lang="en-US"/>
          </a:p>
        </p:txBody>
      </p:sp>
      <p:sp>
        <p:nvSpPr>
          <p:cNvPr id="6" name="Rectangle 5"/>
          <p:cNvSpPr/>
          <p:nvPr/>
        </p:nvSpPr>
        <p:spPr>
          <a:xfrm>
            <a:off x="2360204" y="2206640"/>
            <a:ext cx="8307797" cy="3911840"/>
          </a:xfrm>
          <a:prstGeom prst="rect">
            <a:avLst/>
          </a:prstGeom>
        </p:spPr>
        <p:txBody>
          <a:bodyPr wrap="squar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import </a:t>
            </a:r>
            <a:r>
              <a:rPr lang="en-IE" sz="1400" b="1" dirty="0" err="1">
                <a:latin typeface="Courier New"/>
                <a:cs typeface="Courier New"/>
              </a:rPr>
              <a:t>java.util.function</a:t>
            </a:r>
            <a:r>
              <a:rPr lang="en-IE" sz="1400" b="1" dirty="0">
                <a:latin typeface="Courier New"/>
                <a:cs typeface="Courier New"/>
              </a:rPr>
              <a:t>.*;</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E" sz="8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public class </a:t>
            </a:r>
            <a:r>
              <a:rPr lang="en-IE" sz="1400" b="1" dirty="0" err="1">
                <a:latin typeface="Courier New"/>
                <a:cs typeface="Courier New"/>
              </a:rPr>
              <a:t>UsingFunctionInterface</a:t>
            </a:r>
            <a:r>
              <a:rPr lang="en-IE" sz="1400" b="1" dirty="0">
                <a:latin typeface="Courier New"/>
                <a:cs typeface="Courier New"/>
              </a:rPr>
              <a:t> {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public static void main(String[] </a:t>
            </a:r>
            <a:r>
              <a:rPr lang="en-IE" sz="1400" b="1" dirty="0" err="1">
                <a:latin typeface="Courier New"/>
                <a:cs typeface="Courier New"/>
              </a:rPr>
              <a:t>args</a:t>
            </a:r>
            <a:r>
              <a:rPr lang="en-IE" sz="1400" b="1" dirty="0">
                <a:latin typeface="Courier New"/>
                <a:cs typeface="Courier New"/>
              </a:rPr>
              <a:t>) {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E" sz="8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Function&lt;List&lt;Integer&gt;,Integer&gt; </a:t>
            </a:r>
            <a:r>
              <a:rPr lang="en-IE" sz="1400" b="1" dirty="0" err="1">
                <a:latin typeface="Courier New"/>
                <a:cs typeface="Courier New"/>
              </a:rPr>
              <a:t>sumLst</a:t>
            </a:r>
            <a:r>
              <a:rPr lang="en-IE" sz="1400" b="1" dirty="0">
                <a:latin typeface="Courier New"/>
                <a:cs typeface="Courier New"/>
              </a:rPr>
              <a:t> = </a:t>
            </a:r>
            <a:r>
              <a:rPr lang="en-IE" sz="1400" b="1" dirty="0" err="1">
                <a:latin typeface="Courier New"/>
                <a:cs typeface="Courier New"/>
              </a:rPr>
              <a:t>lst</a:t>
            </a:r>
            <a:r>
              <a:rPr lang="en-IE" sz="1400" b="1" dirty="0">
                <a:latin typeface="Courier New"/>
                <a:cs typeface="Courier New"/>
              </a:rPr>
              <a:t> -&gt; {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a:t>
            </a:r>
            <a:r>
              <a:rPr lang="en-IE" sz="1400" b="1" dirty="0" err="1">
                <a:latin typeface="Courier New"/>
                <a:cs typeface="Courier New"/>
              </a:rPr>
              <a:t>int</a:t>
            </a:r>
            <a:r>
              <a:rPr lang="en-IE" sz="1400" b="1" dirty="0">
                <a:latin typeface="Courier New"/>
                <a:cs typeface="Courier New"/>
              </a:rPr>
              <a:t> s = 0;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for(Integer x : </a:t>
            </a:r>
            <a:r>
              <a:rPr lang="en-IE" sz="1400" b="1" dirty="0" err="1">
                <a:latin typeface="Courier New"/>
                <a:cs typeface="Courier New"/>
              </a:rPr>
              <a:t>lst</a:t>
            </a:r>
            <a:r>
              <a:rPr lang="en-IE" sz="1400" b="1" dirty="0">
                <a:latin typeface="Courier New"/>
                <a:cs typeface="Courier New"/>
              </a:rPr>
              <a:t>) s = s + x;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return s;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a:t>
            </a:r>
            <a:endParaRPr lang="en-IE" sz="8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List&lt;Integer&gt; </a:t>
            </a:r>
            <a:r>
              <a:rPr lang="en-IE" sz="1400" b="1" dirty="0" err="1">
                <a:latin typeface="Courier New"/>
                <a:cs typeface="Courier New"/>
              </a:rPr>
              <a:t>dt</a:t>
            </a:r>
            <a:r>
              <a:rPr lang="en-IE" sz="1400" b="1" dirty="0">
                <a:latin typeface="Courier New"/>
                <a:cs typeface="Courier New"/>
              </a:rPr>
              <a:t> = new </a:t>
            </a:r>
            <a:r>
              <a:rPr lang="en-IE" sz="1400" b="1" dirty="0" err="1">
                <a:latin typeface="Courier New"/>
                <a:cs typeface="Courier New"/>
              </a:rPr>
              <a:t>ArrayList</a:t>
            </a:r>
            <a:r>
              <a:rPr lang="en-IE" sz="1400" b="1" dirty="0">
                <a:latin typeface="Courier New"/>
                <a:cs typeface="Courier New"/>
              </a:rPr>
              <a:t>&lt;Integer&gt;(</a:t>
            </a:r>
            <a:r>
              <a:rPr lang="en-IE" sz="1400" b="1" dirty="0" err="1">
                <a:latin typeface="Courier New"/>
                <a:cs typeface="Courier New"/>
              </a:rPr>
              <a:t>Arrays.asList</a:t>
            </a:r>
            <a:r>
              <a:rPr lang="en-IE" sz="1400" b="1" dirty="0">
                <a:latin typeface="Courier New"/>
                <a:cs typeface="Courier New"/>
              </a:rPr>
              <a:t>(1,2,3,4,5));</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a:t>
            </a:r>
            <a:r>
              <a:rPr lang="en-IE" sz="1400" b="1" dirty="0" err="1">
                <a:latin typeface="Courier New"/>
                <a:cs typeface="Courier New"/>
              </a:rPr>
              <a:t>System.out.println</a:t>
            </a:r>
            <a:r>
              <a:rPr lang="en-IE" sz="1400" b="1" dirty="0">
                <a:latin typeface="Courier New"/>
                <a:cs typeface="Courier New"/>
              </a:rPr>
              <a:t>(</a:t>
            </a:r>
            <a:r>
              <a:rPr lang="en-IE" sz="1400" b="1" dirty="0" err="1">
                <a:latin typeface="Courier New"/>
                <a:cs typeface="Courier New"/>
              </a:rPr>
              <a:t>sumLst.apply</a:t>
            </a:r>
            <a:r>
              <a:rPr lang="en-IE" sz="1400" b="1" dirty="0">
                <a:latin typeface="Courier New"/>
                <a:cs typeface="Courier New"/>
              </a:rPr>
              <a:t>(</a:t>
            </a:r>
            <a:r>
              <a:rPr lang="en-IE" sz="1400" b="1" dirty="0" err="1">
                <a:latin typeface="Courier New"/>
                <a:cs typeface="Courier New"/>
              </a:rPr>
              <a:t>dt</a:t>
            </a:r>
            <a:r>
              <a:rPr lang="en-IE" sz="1400" b="1" dirty="0">
                <a:latin typeface="Courier New"/>
                <a:cs typeface="Courier New"/>
              </a:rPr>
              <a:t>));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a:t>
            </a:r>
          </a:p>
        </p:txBody>
      </p:sp>
    </p:spTree>
    <p:extLst>
      <p:ext uri="{BB962C8B-B14F-4D97-AF65-F5344CB8AC3E}">
        <p14:creationId xmlns:p14="http://schemas.microsoft.com/office/powerpoint/2010/main" val="128647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Interfaces</a:t>
            </a:r>
          </a:p>
        </p:txBody>
      </p:sp>
      <p:sp>
        <p:nvSpPr>
          <p:cNvPr id="3" name="Content Placeholder 2"/>
          <p:cNvSpPr>
            <a:spLocks noGrp="1"/>
          </p:cNvSpPr>
          <p:nvPr>
            <p:ph idx="1"/>
          </p:nvPr>
        </p:nvSpPr>
        <p:spPr/>
        <p:txBody>
          <a:bodyPr>
            <a:normAutofit/>
          </a:bodyPr>
          <a:lstStyle/>
          <a:p>
            <a:r>
              <a:rPr lang="en-US" dirty="0"/>
              <a:t>There are a number of different functional interfaces defined in the package </a:t>
            </a:r>
            <a:r>
              <a:rPr lang="en-US" b="1" dirty="0" err="1"/>
              <a:t>java.util.function</a:t>
            </a:r>
            <a:r>
              <a:rPr lang="en-US" dirty="0"/>
              <a:t> </a:t>
            </a:r>
          </a:p>
          <a:p>
            <a:endParaRPr lang="en-US" dirty="0"/>
          </a:p>
          <a:p>
            <a:r>
              <a:rPr lang="en-US" dirty="0"/>
              <a:t>Let's look into the special ones now:</a:t>
            </a:r>
          </a:p>
          <a:p>
            <a:pPr lvl="1"/>
            <a:r>
              <a:rPr lang="en-IE" dirty="0"/>
              <a:t>Supplier&lt;T&gt;</a:t>
            </a:r>
          </a:p>
          <a:p>
            <a:pPr lvl="1"/>
            <a:r>
              <a:rPr lang="en-IE" dirty="0"/>
              <a:t>Consumer&lt;T&gt;</a:t>
            </a:r>
          </a:p>
          <a:p>
            <a:pPr lvl="1"/>
            <a:r>
              <a:rPr lang="en-IE" dirty="0" err="1"/>
              <a:t>BiConsumer</a:t>
            </a:r>
            <a:r>
              <a:rPr lang="en-IE" dirty="0"/>
              <a:t>&lt;T,U&gt;</a:t>
            </a:r>
          </a:p>
          <a:p>
            <a:pPr lvl="1"/>
            <a:r>
              <a:rPr lang="en-IE" dirty="0" err="1"/>
              <a:t>UnaryOperator</a:t>
            </a:r>
            <a:r>
              <a:rPr lang="en-IE" dirty="0"/>
              <a:t>&lt;T&gt;</a:t>
            </a:r>
          </a:p>
          <a:p>
            <a:pPr lvl="1"/>
            <a:r>
              <a:rPr lang="en-IE" dirty="0" err="1"/>
              <a:t>BinaryOperator</a:t>
            </a:r>
            <a:r>
              <a:rPr lang="en-IE" dirty="0"/>
              <a:t>&lt;T&gt;</a:t>
            </a:r>
          </a:p>
          <a:p>
            <a:pPr lvl="1"/>
            <a:r>
              <a:rPr lang="en-IE" dirty="0"/>
              <a:t>Predicate&lt;T&gt;</a:t>
            </a:r>
          </a:p>
          <a:p>
            <a:pPr lvl="1"/>
            <a:r>
              <a:rPr lang="en-IE" dirty="0" err="1"/>
              <a:t>BiPredicate</a:t>
            </a:r>
            <a:r>
              <a:rPr lang="en-IE" dirty="0"/>
              <a:t>&lt;T&gt;</a:t>
            </a:r>
          </a:p>
          <a:p>
            <a:pPr lvl="1"/>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14</a:t>
            </a:fld>
            <a:endParaRPr lang="en-US"/>
          </a:p>
        </p:txBody>
      </p:sp>
    </p:spTree>
    <p:extLst>
      <p:ext uri="{BB962C8B-B14F-4D97-AF65-F5344CB8AC3E}">
        <p14:creationId xmlns:p14="http://schemas.microsoft.com/office/powerpoint/2010/main" val="201568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Functional Interfaces</a:t>
            </a:r>
          </a:p>
        </p:txBody>
      </p:sp>
      <p:sp>
        <p:nvSpPr>
          <p:cNvPr id="3" name="Content Placeholder 2"/>
          <p:cNvSpPr>
            <a:spLocks noGrp="1"/>
          </p:cNvSpPr>
          <p:nvPr>
            <p:ph idx="1"/>
          </p:nvPr>
        </p:nvSpPr>
        <p:spPr/>
        <p:txBody>
          <a:bodyPr/>
          <a:lstStyle/>
          <a:p>
            <a:r>
              <a:rPr lang="en-US" dirty="0"/>
              <a:t>The </a:t>
            </a:r>
            <a:r>
              <a:rPr lang="en-US" b="1" dirty="0"/>
              <a:t>Supplier&lt;T&gt;</a:t>
            </a:r>
            <a:r>
              <a:rPr lang="en-US" dirty="0"/>
              <a:t> takes: </a:t>
            </a:r>
          </a:p>
          <a:p>
            <a:pPr lvl="1"/>
            <a:r>
              <a:rPr lang="en-US" dirty="0"/>
              <a:t>No arguments and returns value of type T</a:t>
            </a:r>
          </a:p>
          <a:p>
            <a:pPr lvl="1"/>
            <a:r>
              <a:rPr lang="en-IE" dirty="0"/>
              <a:t>Method name for function application is </a:t>
            </a:r>
            <a:r>
              <a:rPr lang="en-IE" dirty="0">
                <a:solidFill>
                  <a:srgbClr val="FF0000"/>
                </a:solidFill>
              </a:rPr>
              <a:t>get</a:t>
            </a:r>
          </a:p>
          <a:p>
            <a:pPr lvl="1"/>
            <a:endParaRPr lang="en-US" dirty="0"/>
          </a:p>
          <a:p>
            <a:r>
              <a:rPr lang="en-US" dirty="0"/>
              <a:t>Example: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15</a:t>
            </a:fld>
            <a:endParaRPr lang="en-US"/>
          </a:p>
        </p:txBody>
      </p:sp>
      <p:sp>
        <p:nvSpPr>
          <p:cNvPr id="6" name="Rectangle 5"/>
          <p:cNvSpPr/>
          <p:nvPr/>
        </p:nvSpPr>
        <p:spPr>
          <a:xfrm>
            <a:off x="2360204" y="3781439"/>
            <a:ext cx="8307797" cy="2203680"/>
          </a:xfrm>
          <a:prstGeom prst="rect">
            <a:avLst/>
          </a:prstGeom>
        </p:spPr>
        <p:txBody>
          <a:bodyPr wrap="squar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import </a:t>
            </a:r>
            <a:r>
              <a:rPr lang="en-IE" sz="1400" b="1" dirty="0" err="1">
                <a:latin typeface="Courier New"/>
                <a:cs typeface="Courier New"/>
              </a:rPr>
              <a:t>java.util.function</a:t>
            </a:r>
            <a:r>
              <a:rPr lang="en-IE" sz="1400" b="1" dirty="0">
                <a:latin typeface="Courier New"/>
                <a:cs typeface="Courier New"/>
              </a:rPr>
              <a:t>.*;</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E" sz="8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public class </a:t>
            </a:r>
            <a:r>
              <a:rPr lang="en-IE" sz="1400" b="1" dirty="0" err="1">
                <a:latin typeface="Courier New"/>
                <a:cs typeface="Courier New"/>
              </a:rPr>
              <a:t>UsingFunctionInterface</a:t>
            </a:r>
            <a:r>
              <a:rPr lang="en-IE" sz="1400" b="1" dirty="0">
                <a:latin typeface="Courier New"/>
                <a:cs typeface="Courier New"/>
              </a:rPr>
              <a:t> {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public static void main(String[] </a:t>
            </a:r>
            <a:r>
              <a:rPr lang="en-IE" sz="1400" b="1" dirty="0" err="1">
                <a:latin typeface="Courier New"/>
                <a:cs typeface="Courier New"/>
              </a:rPr>
              <a:t>args</a:t>
            </a:r>
            <a:r>
              <a:rPr lang="en-IE" sz="1400" b="1" dirty="0">
                <a:latin typeface="Courier New"/>
                <a:cs typeface="Courier New"/>
              </a:rPr>
              <a:t>) {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E" sz="8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Supplier&lt;Double&gt; ran = ()-&gt; </a:t>
            </a:r>
            <a:r>
              <a:rPr lang="en-IE" sz="1400" b="1" dirty="0" err="1">
                <a:latin typeface="Courier New"/>
                <a:cs typeface="Courier New"/>
              </a:rPr>
              <a:t>Math.random</a:t>
            </a:r>
            <a:r>
              <a:rPr lang="en-IE" sz="1400" b="1" dirty="0">
                <a:latin typeface="Courier New"/>
                <a:cs typeface="Courier New"/>
              </a:rPr>
              <a:t>();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a:t>
            </a:r>
            <a:r>
              <a:rPr lang="en-IE" sz="1400" b="1" dirty="0" err="1">
                <a:latin typeface="Courier New"/>
                <a:cs typeface="Courier New"/>
              </a:rPr>
              <a:t>System.out.println</a:t>
            </a:r>
            <a:r>
              <a:rPr lang="en-IE" sz="1400" b="1" dirty="0">
                <a:latin typeface="Courier New"/>
                <a:cs typeface="Courier New"/>
              </a:rPr>
              <a:t>(</a:t>
            </a:r>
            <a:r>
              <a:rPr lang="en-IE" sz="1400" b="1" dirty="0" err="1">
                <a:latin typeface="Courier New"/>
                <a:cs typeface="Courier New"/>
              </a:rPr>
              <a:t>ran.get</a:t>
            </a:r>
            <a:r>
              <a:rPr lang="en-IE" sz="1400" b="1" dirty="0">
                <a:latin typeface="Courier New"/>
                <a:cs typeface="Courier New"/>
              </a:rPr>
              <a:t>());</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E" sz="8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				</a:t>
            </a:r>
          </a:p>
        </p:txBody>
      </p:sp>
    </p:spTree>
    <p:extLst>
      <p:ext uri="{BB962C8B-B14F-4D97-AF65-F5344CB8AC3E}">
        <p14:creationId xmlns:p14="http://schemas.microsoft.com/office/powerpoint/2010/main" val="103133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Functional Interfaces</a:t>
            </a:r>
          </a:p>
        </p:txBody>
      </p:sp>
      <p:sp>
        <p:nvSpPr>
          <p:cNvPr id="3" name="Content Placeholder 2"/>
          <p:cNvSpPr>
            <a:spLocks noGrp="1"/>
          </p:cNvSpPr>
          <p:nvPr>
            <p:ph idx="1"/>
          </p:nvPr>
        </p:nvSpPr>
        <p:spPr/>
        <p:txBody>
          <a:bodyPr/>
          <a:lstStyle/>
          <a:p>
            <a:r>
              <a:rPr lang="en-US" dirty="0"/>
              <a:t>The </a:t>
            </a:r>
            <a:r>
              <a:rPr lang="en-US" b="1" dirty="0"/>
              <a:t>Consumer&lt;T&gt;</a:t>
            </a:r>
            <a:r>
              <a:rPr lang="en-US" dirty="0"/>
              <a:t> takes: </a:t>
            </a:r>
          </a:p>
          <a:p>
            <a:pPr lvl="1"/>
            <a:r>
              <a:rPr lang="en-US" dirty="0"/>
              <a:t>A single argument of type T and has no returns value</a:t>
            </a:r>
          </a:p>
          <a:p>
            <a:pPr lvl="1"/>
            <a:r>
              <a:rPr lang="en-IE" dirty="0"/>
              <a:t>Method name for function application is </a:t>
            </a:r>
            <a:r>
              <a:rPr lang="en-IE" dirty="0">
                <a:solidFill>
                  <a:srgbClr val="FF0000"/>
                </a:solidFill>
              </a:rPr>
              <a:t>accept</a:t>
            </a:r>
          </a:p>
          <a:p>
            <a:pPr lvl="1"/>
            <a:endParaRPr lang="en-US" dirty="0"/>
          </a:p>
          <a:p>
            <a:r>
              <a:rPr lang="en-US" dirty="0"/>
              <a:t>Example: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16</a:t>
            </a:fld>
            <a:endParaRPr lang="en-US"/>
          </a:p>
        </p:txBody>
      </p:sp>
      <p:sp>
        <p:nvSpPr>
          <p:cNvPr id="6" name="Rectangle 5"/>
          <p:cNvSpPr/>
          <p:nvPr/>
        </p:nvSpPr>
        <p:spPr>
          <a:xfrm>
            <a:off x="2360204" y="3781440"/>
            <a:ext cx="8307797" cy="833305"/>
          </a:xfrm>
          <a:prstGeom prst="rect">
            <a:avLst/>
          </a:prstGeom>
        </p:spPr>
        <p:txBody>
          <a:bodyPr wrap="squar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a:latin typeface="Courier New"/>
                <a:cs typeface="Courier New"/>
              </a:rPr>
              <a:t>Consumer&lt;String&gt; </a:t>
            </a:r>
            <a:r>
              <a:rPr lang="en-IE" sz="1400" b="1" dirty="0" err="1">
                <a:latin typeface="Courier New"/>
                <a:cs typeface="Courier New"/>
              </a:rPr>
              <a:t>strToLower</a:t>
            </a:r>
            <a:r>
              <a:rPr lang="en-IE" sz="1400" b="1" dirty="0">
                <a:latin typeface="Courier New"/>
                <a:cs typeface="Courier New"/>
              </a:rPr>
              <a:t> = (s) -&gt; </a:t>
            </a:r>
            <a:r>
              <a:rPr lang="en-IE" sz="1400" b="1" dirty="0" err="1">
                <a:latin typeface="Courier New"/>
                <a:cs typeface="Courier New"/>
              </a:rPr>
              <a:t>System.out.println</a:t>
            </a:r>
            <a:r>
              <a:rPr lang="en-IE" sz="1400" b="1" dirty="0">
                <a:latin typeface="Courier New"/>
                <a:cs typeface="Courier New"/>
              </a:rPr>
              <a:t>(</a:t>
            </a:r>
            <a:r>
              <a:rPr lang="en-IE" sz="1400" b="1" dirty="0" err="1">
                <a:latin typeface="Courier New"/>
                <a:cs typeface="Courier New"/>
              </a:rPr>
              <a:t>s.toLowerCase</a:t>
            </a:r>
            <a:r>
              <a:rPr lang="en-IE" sz="1400" b="1" dirty="0">
                <a:latin typeface="Courier New"/>
                <a:cs typeface="Courier New"/>
              </a:rPr>
              <a:t>());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E" sz="14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err="1">
                <a:latin typeface="Courier New"/>
                <a:cs typeface="Courier New"/>
              </a:rPr>
              <a:t>strToLower.accept</a:t>
            </a:r>
            <a:r>
              <a:rPr lang="en-IE" sz="1400" b="1" dirty="0">
                <a:latin typeface="Courier New"/>
                <a:cs typeface="Courier New"/>
              </a:rPr>
              <a:t>("</a:t>
            </a:r>
            <a:r>
              <a:rPr lang="en-IE" sz="1400" b="1" dirty="0" err="1">
                <a:latin typeface="Courier New"/>
                <a:cs typeface="Courier New"/>
              </a:rPr>
              <a:t>ABCDefGhIJklmnopQRSTuvWxyZ</a:t>
            </a:r>
            <a:r>
              <a:rPr lang="en-IE" sz="1400" b="1" dirty="0">
                <a:latin typeface="Courier New"/>
                <a:cs typeface="Courier New"/>
              </a:rPr>
              <a:t>");</a:t>
            </a:r>
          </a:p>
        </p:txBody>
      </p:sp>
    </p:spTree>
    <p:extLst>
      <p:ext uri="{BB962C8B-B14F-4D97-AF65-F5344CB8AC3E}">
        <p14:creationId xmlns:p14="http://schemas.microsoft.com/office/powerpoint/2010/main" val="207538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Functional Interfaces</a:t>
            </a:r>
          </a:p>
        </p:txBody>
      </p:sp>
      <p:sp>
        <p:nvSpPr>
          <p:cNvPr id="3" name="Content Placeholder 2"/>
          <p:cNvSpPr>
            <a:spLocks noGrp="1"/>
          </p:cNvSpPr>
          <p:nvPr>
            <p:ph idx="1"/>
          </p:nvPr>
        </p:nvSpPr>
        <p:spPr/>
        <p:txBody>
          <a:bodyPr/>
          <a:lstStyle/>
          <a:p>
            <a:r>
              <a:rPr lang="en-US" dirty="0"/>
              <a:t>The </a:t>
            </a:r>
            <a:r>
              <a:rPr lang="en-US" b="1" dirty="0" err="1"/>
              <a:t>UnaryOperator</a:t>
            </a:r>
            <a:r>
              <a:rPr lang="en-US" b="1" dirty="0"/>
              <a:t>&lt;T&gt;</a:t>
            </a:r>
            <a:r>
              <a:rPr lang="en-US" dirty="0"/>
              <a:t> takes: </a:t>
            </a:r>
          </a:p>
          <a:p>
            <a:pPr lvl="1"/>
            <a:r>
              <a:rPr lang="en-US" dirty="0"/>
              <a:t>A single argument of type T and returns value of type T</a:t>
            </a:r>
          </a:p>
          <a:p>
            <a:pPr lvl="1"/>
            <a:r>
              <a:rPr lang="en-IE" dirty="0"/>
              <a:t>Method name for function application is </a:t>
            </a:r>
            <a:r>
              <a:rPr lang="en-IE" dirty="0">
                <a:solidFill>
                  <a:srgbClr val="FF0000"/>
                </a:solidFill>
              </a:rPr>
              <a:t>apply</a:t>
            </a:r>
          </a:p>
          <a:p>
            <a:pPr lvl="1"/>
            <a:endParaRPr lang="en-US" dirty="0"/>
          </a:p>
          <a:p>
            <a:r>
              <a:rPr lang="en-US" dirty="0"/>
              <a:t>Example: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17</a:t>
            </a:fld>
            <a:endParaRPr lang="en-US"/>
          </a:p>
        </p:txBody>
      </p:sp>
      <p:sp>
        <p:nvSpPr>
          <p:cNvPr id="6" name="Rectangle 5"/>
          <p:cNvSpPr/>
          <p:nvPr/>
        </p:nvSpPr>
        <p:spPr>
          <a:xfrm>
            <a:off x="2360204" y="3781440"/>
            <a:ext cx="8307797" cy="833305"/>
          </a:xfrm>
          <a:prstGeom prst="rect">
            <a:avLst/>
          </a:prstGeom>
        </p:spPr>
        <p:txBody>
          <a:bodyPr wrap="squar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err="1">
                <a:latin typeface="Courier New"/>
                <a:cs typeface="Courier New"/>
              </a:rPr>
              <a:t>UnaryOperator</a:t>
            </a:r>
            <a:r>
              <a:rPr lang="en-IE" sz="1400" b="1" dirty="0">
                <a:latin typeface="Courier New"/>
                <a:cs typeface="Courier New"/>
              </a:rPr>
              <a:t>&lt;String&gt; </a:t>
            </a:r>
            <a:r>
              <a:rPr lang="en-IE" sz="1400" b="1" dirty="0" err="1">
                <a:latin typeface="Courier New"/>
                <a:cs typeface="Courier New"/>
              </a:rPr>
              <a:t>str</a:t>
            </a:r>
            <a:r>
              <a:rPr lang="en-IE" sz="1400" b="1" dirty="0">
                <a:latin typeface="Courier New"/>
                <a:cs typeface="Courier New"/>
              </a:rPr>
              <a:t>  = (</a:t>
            </a:r>
            <a:r>
              <a:rPr lang="en-IE" sz="1400" b="1" dirty="0" err="1">
                <a:latin typeface="Courier New"/>
                <a:cs typeface="Courier New"/>
              </a:rPr>
              <a:t>msg</a:t>
            </a:r>
            <a:r>
              <a:rPr lang="en-IE" sz="1400" b="1" dirty="0">
                <a:latin typeface="Courier New"/>
                <a:cs typeface="Courier New"/>
              </a:rPr>
              <a:t>)-&gt; </a:t>
            </a:r>
            <a:r>
              <a:rPr lang="en-IE" sz="1400" b="1" dirty="0" err="1">
                <a:latin typeface="Courier New"/>
                <a:cs typeface="Courier New"/>
              </a:rPr>
              <a:t>msg.toUpperCase</a:t>
            </a:r>
            <a:r>
              <a:rPr lang="en-IE" sz="1400" b="1" dirty="0">
                <a:latin typeface="Courier New"/>
                <a:cs typeface="Courier New"/>
              </a:rPr>
              <a:t>();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E" sz="14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400" b="1" dirty="0" err="1">
                <a:latin typeface="Courier New"/>
                <a:cs typeface="Courier New"/>
              </a:rPr>
              <a:t>System.out.println</a:t>
            </a:r>
            <a:r>
              <a:rPr lang="en-IE" sz="1400" b="1" dirty="0">
                <a:latin typeface="Courier New"/>
                <a:cs typeface="Courier New"/>
              </a:rPr>
              <a:t>(</a:t>
            </a:r>
            <a:r>
              <a:rPr lang="en-IE" sz="1400" b="1" dirty="0" err="1">
                <a:latin typeface="Courier New"/>
                <a:cs typeface="Courier New"/>
              </a:rPr>
              <a:t>str.apply</a:t>
            </a:r>
            <a:r>
              <a:rPr lang="en-IE" sz="1400" b="1" dirty="0">
                <a:latin typeface="Courier New"/>
                <a:cs typeface="Courier New"/>
              </a:rPr>
              <a:t>("This is my string in upper case")); </a:t>
            </a:r>
          </a:p>
        </p:txBody>
      </p:sp>
    </p:spTree>
    <p:extLst>
      <p:ext uri="{BB962C8B-B14F-4D97-AF65-F5344CB8AC3E}">
        <p14:creationId xmlns:p14="http://schemas.microsoft.com/office/powerpoint/2010/main" val="209675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Functional Interfaces</a:t>
            </a:r>
          </a:p>
        </p:txBody>
      </p:sp>
      <p:sp>
        <p:nvSpPr>
          <p:cNvPr id="3" name="Content Placeholder 2"/>
          <p:cNvSpPr>
            <a:spLocks noGrp="1"/>
          </p:cNvSpPr>
          <p:nvPr>
            <p:ph idx="1"/>
          </p:nvPr>
        </p:nvSpPr>
        <p:spPr/>
        <p:txBody>
          <a:bodyPr/>
          <a:lstStyle/>
          <a:p>
            <a:r>
              <a:rPr lang="en-US" dirty="0"/>
              <a:t>The </a:t>
            </a:r>
            <a:r>
              <a:rPr lang="en-US" b="1" dirty="0" err="1"/>
              <a:t>BinaryOperator</a:t>
            </a:r>
            <a:r>
              <a:rPr lang="en-US" b="1" dirty="0"/>
              <a:t>&lt;T&gt;</a:t>
            </a:r>
            <a:r>
              <a:rPr lang="en-US" dirty="0"/>
              <a:t> takes: </a:t>
            </a:r>
          </a:p>
          <a:p>
            <a:pPr lvl="1"/>
            <a:r>
              <a:rPr lang="en-US" dirty="0"/>
              <a:t>Two arguments of type T and returns value of type T</a:t>
            </a:r>
          </a:p>
          <a:p>
            <a:pPr lvl="1"/>
            <a:r>
              <a:rPr lang="en-IE" dirty="0"/>
              <a:t>Method name for function application is </a:t>
            </a:r>
            <a:r>
              <a:rPr lang="en-IE" dirty="0">
                <a:solidFill>
                  <a:srgbClr val="FF0000"/>
                </a:solidFill>
              </a:rPr>
              <a:t>apply</a:t>
            </a:r>
          </a:p>
          <a:p>
            <a:pPr lvl="1"/>
            <a:endParaRPr lang="en-US" dirty="0"/>
          </a:p>
          <a:p>
            <a:r>
              <a:rPr lang="en-US" dirty="0"/>
              <a:t>Example: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18</a:t>
            </a:fld>
            <a:endParaRPr lang="en-US"/>
          </a:p>
        </p:txBody>
      </p:sp>
      <p:sp>
        <p:nvSpPr>
          <p:cNvPr id="6" name="Rectangle 5"/>
          <p:cNvSpPr/>
          <p:nvPr/>
        </p:nvSpPr>
        <p:spPr>
          <a:xfrm>
            <a:off x="2360204" y="3781440"/>
            <a:ext cx="8307797" cy="833305"/>
          </a:xfrm>
          <a:prstGeom prst="rect">
            <a:avLst/>
          </a:prstGeom>
        </p:spPr>
        <p:txBody>
          <a:bodyPr wrap="squar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err="1">
                <a:latin typeface="Courier New"/>
                <a:cs typeface="Courier New"/>
              </a:rPr>
              <a:t>BinaryOperator</a:t>
            </a:r>
            <a:r>
              <a:rPr lang="en-US" sz="1400" b="1" dirty="0">
                <a:latin typeface="Courier New"/>
                <a:cs typeface="Courier New"/>
              </a:rPr>
              <a:t>&lt;Integer&gt; add = (a, b) -&gt; a + b;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4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err="1">
                <a:latin typeface="Courier New"/>
                <a:cs typeface="Courier New"/>
              </a:rPr>
              <a:t>System.out.println</a:t>
            </a:r>
            <a:r>
              <a:rPr lang="en-US" sz="1400" b="1" dirty="0">
                <a:latin typeface="Courier New"/>
                <a:cs typeface="Courier New"/>
              </a:rPr>
              <a:t>("Result : " + </a:t>
            </a:r>
            <a:r>
              <a:rPr lang="en-US" sz="1400" b="1" dirty="0" err="1">
                <a:latin typeface="Courier New"/>
                <a:cs typeface="Courier New"/>
              </a:rPr>
              <a:t>add.apply</a:t>
            </a:r>
            <a:r>
              <a:rPr lang="en-US" sz="1400" b="1" dirty="0">
                <a:latin typeface="Courier New"/>
                <a:cs typeface="Courier New"/>
              </a:rPr>
              <a:t>(10, 25)); </a:t>
            </a:r>
            <a:endParaRPr lang="en-IE" sz="1400" b="1" dirty="0">
              <a:latin typeface="Courier New"/>
              <a:cs typeface="Courier New"/>
            </a:endParaRPr>
          </a:p>
        </p:txBody>
      </p:sp>
    </p:spTree>
    <p:extLst>
      <p:ext uri="{BB962C8B-B14F-4D97-AF65-F5344CB8AC3E}">
        <p14:creationId xmlns:p14="http://schemas.microsoft.com/office/powerpoint/2010/main" val="4447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06</a:t>
            </a:r>
          </a:p>
        </p:txBody>
      </p:sp>
      <p:sp>
        <p:nvSpPr>
          <p:cNvPr id="3" name="Content Placeholder 2"/>
          <p:cNvSpPr>
            <a:spLocks noGrp="1"/>
          </p:cNvSpPr>
          <p:nvPr>
            <p:ph idx="1"/>
          </p:nvPr>
        </p:nvSpPr>
        <p:spPr/>
        <p:txBody>
          <a:bodyPr/>
          <a:lstStyle/>
          <a:p>
            <a:r>
              <a:rPr lang="en-US" dirty="0"/>
              <a:t>Lambda Expressions &amp; Functional Interfaces</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a:t>
            </a:fld>
            <a:endParaRPr lang="en-US"/>
          </a:p>
        </p:txBody>
      </p:sp>
    </p:spTree>
    <p:extLst>
      <p:ext uri="{BB962C8B-B14F-4D97-AF65-F5344CB8AC3E}">
        <p14:creationId xmlns:p14="http://schemas.microsoft.com/office/powerpoint/2010/main" val="1147390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Functional Interfaces</a:t>
            </a:r>
          </a:p>
        </p:txBody>
      </p:sp>
      <p:sp>
        <p:nvSpPr>
          <p:cNvPr id="3" name="Content Placeholder 2"/>
          <p:cNvSpPr>
            <a:spLocks noGrp="1"/>
          </p:cNvSpPr>
          <p:nvPr>
            <p:ph idx="1"/>
          </p:nvPr>
        </p:nvSpPr>
        <p:spPr/>
        <p:txBody>
          <a:bodyPr/>
          <a:lstStyle/>
          <a:p>
            <a:r>
              <a:rPr lang="en-US" dirty="0"/>
              <a:t>The </a:t>
            </a:r>
            <a:r>
              <a:rPr lang="en-US" b="1" dirty="0"/>
              <a:t>Predicate&lt;T&gt;</a:t>
            </a:r>
            <a:r>
              <a:rPr lang="en-US" dirty="0"/>
              <a:t> takes: </a:t>
            </a:r>
          </a:p>
          <a:p>
            <a:pPr lvl="1"/>
            <a:r>
              <a:rPr lang="en-US" dirty="0"/>
              <a:t>A single argument of type T and returns a Boolean value</a:t>
            </a:r>
          </a:p>
          <a:p>
            <a:pPr lvl="1"/>
            <a:r>
              <a:rPr lang="en-IE" dirty="0"/>
              <a:t>Method name for function application is </a:t>
            </a:r>
            <a:r>
              <a:rPr lang="en-IE" dirty="0">
                <a:solidFill>
                  <a:srgbClr val="FF0000"/>
                </a:solidFill>
              </a:rPr>
              <a:t>test</a:t>
            </a:r>
          </a:p>
          <a:p>
            <a:pPr lvl="1"/>
            <a:endParaRPr lang="en-US" dirty="0"/>
          </a:p>
          <a:p>
            <a:r>
              <a:rPr lang="en-US" dirty="0"/>
              <a:t>Example: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19</a:t>
            </a:fld>
            <a:endParaRPr lang="en-US"/>
          </a:p>
        </p:txBody>
      </p:sp>
      <p:sp>
        <p:nvSpPr>
          <p:cNvPr id="6" name="Rectangle 5"/>
          <p:cNvSpPr/>
          <p:nvPr/>
        </p:nvSpPr>
        <p:spPr>
          <a:xfrm>
            <a:off x="2360204" y="3781440"/>
            <a:ext cx="8307797" cy="827919"/>
          </a:xfrm>
          <a:prstGeom prst="rect">
            <a:avLst/>
          </a:prstGeom>
        </p:spPr>
        <p:txBody>
          <a:bodyPr wrap="squar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a:latin typeface="Courier New"/>
                <a:cs typeface="Courier New"/>
              </a:rPr>
              <a:t>Predicate&lt;String&gt; </a:t>
            </a:r>
            <a:r>
              <a:rPr lang="en-US" sz="1400" b="1" dirty="0" err="1">
                <a:latin typeface="Courier New"/>
                <a:cs typeface="Courier New"/>
              </a:rPr>
              <a:t>stringLen</a:t>
            </a:r>
            <a:r>
              <a:rPr lang="en-US" sz="1400" b="1" dirty="0">
                <a:latin typeface="Courier New"/>
                <a:cs typeface="Courier New"/>
              </a:rPr>
              <a:t>  = (s)-&gt; </a:t>
            </a:r>
            <a:r>
              <a:rPr lang="en-US" sz="1400" b="1" dirty="0" err="1">
                <a:latin typeface="Courier New"/>
                <a:cs typeface="Courier New"/>
              </a:rPr>
              <a:t>s.length</a:t>
            </a:r>
            <a:r>
              <a:rPr lang="en-US" sz="1400" b="1" dirty="0">
                <a:latin typeface="Courier New"/>
                <a:cs typeface="Courier New"/>
              </a:rPr>
              <a:t>() &lt; 10;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4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err="1">
                <a:latin typeface="Courier New"/>
                <a:cs typeface="Courier New"/>
              </a:rPr>
              <a:t>System.out.println</a:t>
            </a:r>
            <a:r>
              <a:rPr lang="en-US" sz="1400" b="1" dirty="0">
                <a:latin typeface="Courier New"/>
                <a:cs typeface="Courier New"/>
              </a:rPr>
              <a:t>(</a:t>
            </a:r>
            <a:r>
              <a:rPr lang="en-US" sz="1400" b="1" dirty="0" err="1">
                <a:latin typeface="Courier New"/>
                <a:cs typeface="Courier New"/>
              </a:rPr>
              <a:t>stringLen.test</a:t>
            </a:r>
            <a:r>
              <a:rPr lang="en-US" sz="1400" b="1" dirty="0">
                <a:latin typeface="Courier New"/>
                <a:cs typeface="Courier New"/>
              </a:rPr>
              <a:t>("Apples") + " - input is less than 10");</a:t>
            </a:r>
            <a:endParaRPr lang="en-IE" sz="1400" b="1" dirty="0">
              <a:latin typeface="Courier New"/>
              <a:cs typeface="Courier New"/>
            </a:endParaRPr>
          </a:p>
        </p:txBody>
      </p:sp>
    </p:spTree>
    <p:extLst>
      <p:ext uri="{BB962C8B-B14F-4D97-AF65-F5344CB8AC3E}">
        <p14:creationId xmlns:p14="http://schemas.microsoft.com/office/powerpoint/2010/main" val="93229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Functional Interfaces</a:t>
            </a:r>
          </a:p>
        </p:txBody>
      </p:sp>
      <p:sp>
        <p:nvSpPr>
          <p:cNvPr id="3" name="Content Placeholder 2"/>
          <p:cNvSpPr>
            <a:spLocks noGrp="1"/>
          </p:cNvSpPr>
          <p:nvPr>
            <p:ph idx="1"/>
          </p:nvPr>
        </p:nvSpPr>
        <p:spPr/>
        <p:txBody>
          <a:bodyPr/>
          <a:lstStyle/>
          <a:p>
            <a:r>
              <a:rPr lang="en-US" dirty="0"/>
              <a:t>The </a:t>
            </a:r>
            <a:r>
              <a:rPr lang="en-US" b="1" dirty="0" err="1"/>
              <a:t>BiPredicate</a:t>
            </a:r>
            <a:r>
              <a:rPr lang="en-US" b="1" dirty="0"/>
              <a:t>&lt;T, U&gt;</a:t>
            </a:r>
            <a:r>
              <a:rPr lang="en-US" dirty="0"/>
              <a:t> takes: </a:t>
            </a:r>
          </a:p>
          <a:p>
            <a:pPr lvl="1"/>
            <a:r>
              <a:rPr lang="en-US" dirty="0"/>
              <a:t>two arguments, not necessarily of the same type and returns a Boolean value. </a:t>
            </a:r>
          </a:p>
          <a:p>
            <a:pPr lvl="1"/>
            <a:r>
              <a:rPr lang="en-IE" dirty="0"/>
              <a:t>Method name for function application is </a:t>
            </a:r>
            <a:r>
              <a:rPr lang="en-IE" dirty="0">
                <a:solidFill>
                  <a:srgbClr val="FF0000"/>
                </a:solidFill>
              </a:rPr>
              <a:t>test</a:t>
            </a:r>
          </a:p>
          <a:p>
            <a:pPr lvl="1"/>
            <a:endParaRPr lang="en-US" dirty="0"/>
          </a:p>
          <a:p>
            <a:r>
              <a:rPr lang="en-US" dirty="0"/>
              <a:t>Example: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20</a:t>
            </a:fld>
            <a:endParaRPr lang="en-US"/>
          </a:p>
        </p:txBody>
      </p:sp>
      <p:sp>
        <p:nvSpPr>
          <p:cNvPr id="6" name="Rectangle 5"/>
          <p:cNvSpPr/>
          <p:nvPr/>
        </p:nvSpPr>
        <p:spPr>
          <a:xfrm>
            <a:off x="2360204" y="4103172"/>
            <a:ext cx="8307797" cy="1369606"/>
          </a:xfrm>
          <a:prstGeom prst="rect">
            <a:avLst/>
          </a:prstGeom>
        </p:spPr>
        <p:txBody>
          <a:bodyPr wrap="squar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a:latin typeface="Courier New"/>
                <a:cs typeface="Courier New"/>
              </a:rPr>
              <a:t>List&lt;Integer&gt; </a:t>
            </a:r>
            <a:r>
              <a:rPr lang="en-US" sz="1400" b="1" dirty="0" err="1">
                <a:latin typeface="Courier New"/>
                <a:cs typeface="Courier New"/>
              </a:rPr>
              <a:t>dt</a:t>
            </a:r>
            <a:r>
              <a:rPr lang="en-US" sz="1400" b="1" dirty="0">
                <a:latin typeface="Courier New"/>
                <a:cs typeface="Courier New"/>
              </a:rPr>
              <a:t> = new </a:t>
            </a:r>
            <a:r>
              <a:rPr lang="en-US" sz="1400" b="1" dirty="0" err="1">
                <a:latin typeface="Courier New"/>
                <a:cs typeface="Courier New"/>
              </a:rPr>
              <a:t>ArrayList</a:t>
            </a:r>
            <a:r>
              <a:rPr lang="en-US" sz="1400" b="1" dirty="0">
                <a:latin typeface="Courier New"/>
                <a:cs typeface="Courier New"/>
              </a:rPr>
              <a:t>&lt;Integer&gt;(</a:t>
            </a:r>
            <a:r>
              <a:rPr lang="en-US" sz="1400" b="1" dirty="0" err="1">
                <a:latin typeface="Courier New"/>
                <a:cs typeface="Courier New"/>
              </a:rPr>
              <a:t>Arrays.asList</a:t>
            </a:r>
            <a:r>
              <a:rPr lang="en-US" sz="1400" b="1" dirty="0">
                <a:latin typeface="Courier New"/>
                <a:cs typeface="Courier New"/>
              </a:rPr>
              <a:t>(1,2,3,4,5));</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4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err="1">
                <a:latin typeface="Courier New"/>
                <a:cs typeface="Courier New"/>
              </a:rPr>
              <a:t>BiPredicate</a:t>
            </a:r>
            <a:r>
              <a:rPr lang="en-US" sz="1400" b="1" dirty="0">
                <a:latin typeface="Courier New"/>
                <a:cs typeface="Courier New"/>
              </a:rPr>
              <a:t>&lt;</a:t>
            </a:r>
            <a:r>
              <a:rPr lang="en-US" sz="1400" b="1" dirty="0" err="1">
                <a:latin typeface="Courier New"/>
                <a:cs typeface="Courier New"/>
              </a:rPr>
              <a:t>Integer,List</a:t>
            </a:r>
            <a:r>
              <a:rPr lang="en-US" sz="1400" b="1" dirty="0">
                <a:latin typeface="Courier New"/>
                <a:cs typeface="Courier New"/>
              </a:rPr>
              <a:t>&lt;Integer&gt;&gt; contains = (</a:t>
            </a:r>
            <a:r>
              <a:rPr lang="en-US" sz="1400" b="1" dirty="0" err="1">
                <a:latin typeface="Courier New"/>
                <a:cs typeface="Courier New"/>
              </a:rPr>
              <a:t>x,lst</a:t>
            </a:r>
            <a:r>
              <a:rPr lang="en-US" sz="1400" b="1" dirty="0">
                <a:latin typeface="Courier New"/>
                <a:cs typeface="Courier New"/>
              </a:rPr>
              <a:t>) -&gt; </a:t>
            </a:r>
            <a:r>
              <a:rPr lang="en-US" sz="1400" b="1" dirty="0" err="1">
                <a:latin typeface="Courier New"/>
                <a:cs typeface="Courier New"/>
              </a:rPr>
              <a:t>lst.contains</a:t>
            </a:r>
            <a:r>
              <a:rPr lang="en-US" sz="1400" b="1" dirty="0">
                <a:latin typeface="Courier New"/>
                <a:cs typeface="Courier New"/>
              </a:rPr>
              <a:t>(x);</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4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err="1">
                <a:latin typeface="Courier New"/>
                <a:cs typeface="Courier New"/>
              </a:rPr>
              <a:t>System.out.println</a:t>
            </a:r>
            <a:r>
              <a:rPr lang="en-US" sz="1400" b="1" dirty="0">
                <a:latin typeface="Courier New"/>
                <a:cs typeface="Courier New"/>
              </a:rPr>
              <a:t>(</a:t>
            </a:r>
            <a:r>
              <a:rPr lang="en-US" sz="1400" b="1" dirty="0" err="1">
                <a:latin typeface="Courier New"/>
                <a:cs typeface="Courier New"/>
              </a:rPr>
              <a:t>contains.test</a:t>
            </a:r>
            <a:r>
              <a:rPr lang="en-US" sz="1400" b="1" dirty="0">
                <a:latin typeface="Courier New"/>
                <a:cs typeface="Courier New"/>
              </a:rPr>
              <a:t>(7,dt));</a:t>
            </a:r>
            <a:endParaRPr lang="en-IE" sz="1400" b="1" dirty="0">
              <a:latin typeface="Courier New"/>
              <a:cs typeface="Courier New"/>
            </a:endParaRPr>
          </a:p>
        </p:txBody>
      </p:sp>
    </p:spTree>
    <p:extLst>
      <p:ext uri="{BB962C8B-B14F-4D97-AF65-F5344CB8AC3E}">
        <p14:creationId xmlns:p14="http://schemas.microsoft.com/office/powerpoint/2010/main" val="115201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Functions</a:t>
            </a:r>
          </a:p>
        </p:txBody>
      </p:sp>
      <p:sp>
        <p:nvSpPr>
          <p:cNvPr id="3" name="Content Placeholder 2"/>
          <p:cNvSpPr>
            <a:spLocks noGrp="1"/>
          </p:cNvSpPr>
          <p:nvPr>
            <p:ph idx="1"/>
          </p:nvPr>
        </p:nvSpPr>
        <p:spPr/>
        <p:txBody>
          <a:bodyPr/>
          <a:lstStyle/>
          <a:p>
            <a:r>
              <a:rPr lang="en-US" dirty="0"/>
              <a:t>Functions that take other functions as parameters or that return them as results are called </a:t>
            </a:r>
            <a:r>
              <a:rPr lang="en-US" i="1" dirty="0"/>
              <a:t>higher-order</a:t>
            </a:r>
            <a:r>
              <a:rPr lang="en-US" dirty="0"/>
              <a:t> functions.</a:t>
            </a:r>
          </a:p>
          <a:p>
            <a:pPr lvl="1"/>
            <a:endParaRPr lang="en-US" dirty="0"/>
          </a:p>
          <a:p>
            <a:r>
              <a:rPr lang="en-US" dirty="0"/>
              <a:t>Example: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21</a:t>
            </a:fld>
            <a:endParaRPr lang="en-US"/>
          </a:p>
        </p:txBody>
      </p:sp>
      <p:sp>
        <p:nvSpPr>
          <p:cNvPr id="6" name="Rectangle 5"/>
          <p:cNvSpPr/>
          <p:nvPr/>
        </p:nvSpPr>
        <p:spPr>
          <a:xfrm>
            <a:off x="2360204" y="3832241"/>
            <a:ext cx="8307797" cy="1563505"/>
          </a:xfrm>
          <a:prstGeom prst="rect">
            <a:avLst/>
          </a:prstGeom>
        </p:spPr>
        <p:txBody>
          <a:bodyPr wrap="squar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err="1">
                <a:latin typeface="Courier New"/>
                <a:cs typeface="Courier New"/>
              </a:rPr>
              <a:t>BiFunction</a:t>
            </a:r>
            <a:r>
              <a:rPr lang="en-US" sz="1400" b="1" dirty="0">
                <a:latin typeface="Courier New"/>
                <a:cs typeface="Courier New"/>
              </a:rPr>
              <a:t>&lt;Function&lt;</a:t>
            </a:r>
            <a:r>
              <a:rPr lang="en-US" sz="1400" b="1" dirty="0" err="1">
                <a:latin typeface="Courier New"/>
                <a:cs typeface="Courier New"/>
              </a:rPr>
              <a:t>Integer,Integer</a:t>
            </a:r>
            <a:r>
              <a:rPr lang="en-US" sz="1400" b="1" dirty="0">
                <a:latin typeface="Courier New"/>
                <a:cs typeface="Courier New"/>
              </a:rPr>
              <a:t>&gt;,</a:t>
            </a:r>
            <a:r>
              <a:rPr lang="en-US" sz="1400" b="1" dirty="0" err="1">
                <a:latin typeface="Courier New"/>
                <a:cs typeface="Courier New"/>
              </a:rPr>
              <a:t>Integer,Integer</a:t>
            </a:r>
            <a:r>
              <a:rPr lang="en-US" sz="1400" b="1" dirty="0">
                <a:latin typeface="Courier New"/>
                <a:cs typeface="Courier New"/>
              </a:rPr>
              <a:t>&gt; </a:t>
            </a:r>
            <a:r>
              <a:rPr lang="en-US" sz="1400" b="1" dirty="0" err="1">
                <a:latin typeface="Courier New"/>
                <a:cs typeface="Courier New"/>
              </a:rPr>
              <a:t>hFunc</a:t>
            </a:r>
            <a:r>
              <a:rPr lang="en-US" sz="1400" b="1" dirty="0">
                <a:latin typeface="Courier New"/>
                <a:cs typeface="Courier New"/>
              </a:rPr>
              <a:t> = (f, x) -&gt; </a:t>
            </a:r>
            <a:r>
              <a:rPr lang="en-US" sz="1400" b="1" dirty="0" err="1">
                <a:latin typeface="Courier New"/>
                <a:cs typeface="Courier New"/>
              </a:rPr>
              <a:t>f.apply</a:t>
            </a:r>
            <a:r>
              <a:rPr lang="en-US" sz="1400" b="1" dirty="0">
                <a:latin typeface="Courier New"/>
                <a:cs typeface="Courier New"/>
              </a:rPr>
              <a:t>(x);</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4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err="1">
                <a:latin typeface="Courier New"/>
                <a:cs typeface="Courier New"/>
              </a:rPr>
              <a:t>System.out.println</a:t>
            </a:r>
            <a:r>
              <a:rPr lang="en-US" sz="1400" b="1" dirty="0">
                <a:latin typeface="Courier New"/>
                <a:cs typeface="Courier New"/>
              </a:rPr>
              <a:t>(</a:t>
            </a:r>
            <a:r>
              <a:rPr lang="en-US" sz="1400" b="1" dirty="0" err="1">
                <a:latin typeface="Courier New"/>
                <a:cs typeface="Courier New"/>
              </a:rPr>
              <a:t>hFunc.apply</a:t>
            </a:r>
            <a:r>
              <a:rPr lang="en-US" sz="1400" b="1" dirty="0">
                <a:latin typeface="Courier New"/>
                <a:cs typeface="Courier New"/>
              </a:rPr>
              <a:t>(x -&gt; x + 1, 3)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4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err="1">
                <a:latin typeface="Courier New"/>
                <a:cs typeface="Courier New"/>
              </a:rPr>
              <a:t>System.out.println</a:t>
            </a:r>
            <a:r>
              <a:rPr lang="en-US" sz="1400" b="1" dirty="0">
                <a:latin typeface="Courier New"/>
                <a:cs typeface="Courier New"/>
              </a:rPr>
              <a:t>(</a:t>
            </a:r>
            <a:r>
              <a:rPr lang="en-US" sz="1400" b="1" dirty="0" err="1">
                <a:latin typeface="Courier New"/>
                <a:cs typeface="Courier New"/>
              </a:rPr>
              <a:t>hFunc.apply</a:t>
            </a:r>
            <a:r>
              <a:rPr lang="en-US" sz="1400" b="1" dirty="0">
                <a:latin typeface="Courier New"/>
                <a:cs typeface="Courier New"/>
              </a:rPr>
              <a:t>(x -&gt; 2 * x + 10, 3));</a:t>
            </a:r>
            <a:endParaRPr lang="en-IE" sz="1400" b="1" dirty="0">
              <a:latin typeface="Courier New"/>
              <a:cs typeface="Courier New"/>
            </a:endParaRPr>
          </a:p>
        </p:txBody>
      </p:sp>
    </p:spTree>
    <p:extLst>
      <p:ext uri="{BB962C8B-B14F-4D97-AF65-F5344CB8AC3E}">
        <p14:creationId xmlns:p14="http://schemas.microsoft.com/office/powerpoint/2010/main" val="122741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ArrayList</a:t>
            </a:r>
            <a:r>
              <a:rPr lang="en-US" dirty="0"/>
              <a:t> Methods</a:t>
            </a:r>
          </a:p>
        </p:txBody>
      </p:sp>
      <p:sp>
        <p:nvSpPr>
          <p:cNvPr id="3" name="Content Placeholder 2"/>
          <p:cNvSpPr>
            <a:spLocks noGrp="1"/>
          </p:cNvSpPr>
          <p:nvPr>
            <p:ph idx="1"/>
          </p:nvPr>
        </p:nvSpPr>
        <p:spPr/>
        <p:txBody>
          <a:bodyPr/>
          <a:lstStyle/>
          <a:p>
            <a:r>
              <a:rPr lang="en-US" dirty="0"/>
              <a:t>In Java 8 four new methods have been added to the </a:t>
            </a:r>
            <a:r>
              <a:rPr lang="en-US" dirty="0" err="1"/>
              <a:t>ArrayList</a:t>
            </a:r>
            <a:r>
              <a:rPr lang="en-US" dirty="0"/>
              <a:t> class. </a:t>
            </a:r>
          </a:p>
          <a:p>
            <a:r>
              <a:rPr lang="en-US" dirty="0"/>
              <a:t>These methods are higher-order methods. </a:t>
            </a:r>
          </a:p>
          <a:p>
            <a:r>
              <a:rPr lang="en-US" dirty="0"/>
              <a:t>They take specialized functions as arguments and apply them automatically to all the elements in the given list. </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22</a:t>
            </a:fld>
            <a:endParaRPr lang="en-US"/>
          </a:p>
        </p:txBody>
      </p:sp>
    </p:spTree>
    <p:extLst>
      <p:ext uri="{BB962C8B-B14F-4D97-AF65-F5344CB8AC3E}">
        <p14:creationId xmlns:p14="http://schemas.microsoft.com/office/powerpoint/2010/main" val="151900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ArrayList</a:t>
            </a:r>
            <a:r>
              <a:rPr lang="en-US" dirty="0"/>
              <a:t> Methods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23</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47403327"/>
              </p:ext>
            </p:extLst>
          </p:nvPr>
        </p:nvGraphicFramePr>
        <p:xfrm>
          <a:off x="1981200" y="1647826"/>
          <a:ext cx="8229600" cy="4183245"/>
        </p:xfrm>
        <a:graphic>
          <a:graphicData uri="http://schemas.openxmlformats.org/drawingml/2006/table">
            <a:tbl>
              <a:tblPr firstRow="1" bandRow="1">
                <a:tableStyleId>{5C22544A-7EE6-4342-B048-85BDC9FD1C3A}</a:tableStyleId>
              </a:tblPr>
              <a:tblGrid>
                <a:gridCol w="1510776">
                  <a:extLst>
                    <a:ext uri="{9D8B030D-6E8A-4147-A177-3AD203B41FA5}">
                      <a16:colId xmlns:a16="http://schemas.microsoft.com/office/drawing/2014/main" val="20000"/>
                    </a:ext>
                  </a:extLst>
                </a:gridCol>
                <a:gridCol w="3108709">
                  <a:extLst>
                    <a:ext uri="{9D8B030D-6E8A-4147-A177-3AD203B41FA5}">
                      <a16:colId xmlns:a16="http://schemas.microsoft.com/office/drawing/2014/main" val="20001"/>
                    </a:ext>
                  </a:extLst>
                </a:gridCol>
                <a:gridCol w="3610115">
                  <a:extLst>
                    <a:ext uri="{9D8B030D-6E8A-4147-A177-3AD203B41FA5}">
                      <a16:colId xmlns:a16="http://schemas.microsoft.com/office/drawing/2014/main" val="20002"/>
                    </a:ext>
                  </a:extLst>
                </a:gridCol>
              </a:tblGrid>
              <a:tr h="354330">
                <a:tc>
                  <a:txBody>
                    <a:bodyPr/>
                    <a:lstStyle/>
                    <a:p>
                      <a:r>
                        <a:rPr lang="en-US" sz="1200" dirty="0">
                          <a:latin typeface="Fira Sans" panose="020B0503050000020004" pitchFamily="34" charset="0"/>
                          <a:ea typeface="Fira Sans" panose="020B0503050000020004" pitchFamily="34" charset="0"/>
                        </a:rPr>
                        <a:t>Return</a:t>
                      </a:r>
                      <a:r>
                        <a:rPr lang="en-US" sz="1200" baseline="0" dirty="0">
                          <a:latin typeface="Fira Sans" panose="020B0503050000020004" pitchFamily="34" charset="0"/>
                          <a:ea typeface="Fira Sans" panose="020B0503050000020004" pitchFamily="34" charset="0"/>
                        </a:rPr>
                        <a:t> type</a:t>
                      </a:r>
                      <a:endParaRPr lang="en-US" sz="1200" dirty="0">
                        <a:latin typeface="Fira Sans" panose="020B0503050000020004" pitchFamily="34" charset="0"/>
                        <a:ea typeface="Fira Sans" panose="020B0503050000020004" pitchFamily="34" charset="0"/>
                      </a:endParaRPr>
                    </a:p>
                  </a:txBody>
                  <a:tcPr/>
                </a:tc>
                <a:tc>
                  <a:txBody>
                    <a:bodyPr/>
                    <a:lstStyle/>
                    <a:p>
                      <a:r>
                        <a:rPr lang="en-US" sz="1200" dirty="0">
                          <a:latin typeface="Fira Sans" panose="020B0503050000020004" pitchFamily="34" charset="0"/>
                          <a:ea typeface="Fira Sans" panose="020B0503050000020004" pitchFamily="34" charset="0"/>
                        </a:rPr>
                        <a:t>Method</a:t>
                      </a:r>
                    </a:p>
                  </a:txBody>
                  <a:tcPr/>
                </a:tc>
                <a:tc>
                  <a:txBody>
                    <a:bodyPr/>
                    <a:lstStyle/>
                    <a:p>
                      <a:r>
                        <a:rPr lang="en-US" sz="1200" dirty="0">
                          <a:latin typeface="Fira Sans" panose="020B0503050000020004" pitchFamily="34" charset="0"/>
                          <a:ea typeface="Fira Sans" panose="020B0503050000020004" pitchFamily="34" charset="0"/>
                        </a:rPr>
                        <a:t>Meaning</a:t>
                      </a:r>
                    </a:p>
                  </a:txBody>
                  <a:tcPr/>
                </a:tc>
                <a:extLst>
                  <a:ext uri="{0D108BD9-81ED-4DB2-BD59-A6C34878D82A}">
                    <a16:rowId xmlns:a16="http://schemas.microsoft.com/office/drawing/2014/main" val="10000"/>
                  </a:ext>
                </a:extLst>
              </a:tr>
              <a:tr h="571712">
                <a:tc>
                  <a:txBody>
                    <a:bodyPr/>
                    <a:lstStyle/>
                    <a:p>
                      <a:pPr>
                        <a:lnSpc>
                          <a:spcPct val="115000"/>
                        </a:lnSpc>
                        <a:spcAft>
                          <a:spcPts val="0"/>
                        </a:spcAft>
                        <a:tabLst>
                          <a:tab pos="71755" algn="l"/>
                        </a:tabLst>
                      </a:pPr>
                      <a:r>
                        <a:rPr lang="en-AU" sz="1600" b="0" dirty="0">
                          <a:effectLst/>
                          <a:latin typeface="Fira Sans" panose="020B0503050000020004" pitchFamily="34" charset="0"/>
                          <a:ea typeface="Fira Sans" panose="020B0503050000020004" pitchFamily="34" charset="0"/>
                          <a:cs typeface="Times New Roman"/>
                        </a:rPr>
                        <a:t>void</a:t>
                      </a:r>
                      <a:endParaRPr lang="en-IE" sz="1600" b="0" dirty="0">
                        <a:effectLst/>
                        <a:latin typeface="Fira Sans" panose="020B0503050000020004" pitchFamily="34" charset="0"/>
                        <a:ea typeface="Fira Sans" panose="020B0503050000020004" pitchFamily="34" charset="0"/>
                        <a:cs typeface="Times New Roman"/>
                      </a:endParaRPr>
                    </a:p>
                  </a:txBody>
                  <a:tcPr marL="68580" marR="68580" marT="0" marB="0"/>
                </a:tc>
                <a:tc>
                  <a:txBody>
                    <a:bodyPr/>
                    <a:lstStyle/>
                    <a:p>
                      <a:pPr>
                        <a:lnSpc>
                          <a:spcPct val="115000"/>
                        </a:lnSpc>
                        <a:spcAft>
                          <a:spcPts val="0"/>
                        </a:spcAft>
                        <a:tabLst>
                          <a:tab pos="71755" algn="l"/>
                        </a:tabLst>
                      </a:pPr>
                      <a:r>
                        <a:rPr lang="en-AU" sz="1600" b="1" dirty="0" err="1">
                          <a:effectLst/>
                          <a:latin typeface="Fira Sans" panose="020B0503050000020004" pitchFamily="34" charset="0"/>
                          <a:ea typeface="Fira Sans" panose="020B0503050000020004" pitchFamily="34" charset="0"/>
                          <a:cs typeface="Times New Roman"/>
                        </a:rPr>
                        <a:t>forEach</a:t>
                      </a:r>
                      <a:r>
                        <a:rPr lang="en-AU" sz="1600" b="0" dirty="0">
                          <a:effectLst/>
                          <a:latin typeface="Fira Sans" panose="020B0503050000020004" pitchFamily="34" charset="0"/>
                          <a:ea typeface="Fira Sans" panose="020B0503050000020004" pitchFamily="34" charset="0"/>
                          <a:cs typeface="Times New Roman"/>
                        </a:rPr>
                        <a:t>(Consumer&lt;? super E&gt; action) </a:t>
                      </a:r>
                      <a:endParaRPr lang="en-IE" sz="1600" b="0" dirty="0">
                        <a:effectLst/>
                        <a:latin typeface="Fira Sans" panose="020B0503050000020004" pitchFamily="34" charset="0"/>
                        <a:ea typeface="Fira Sans" panose="020B0503050000020004" pitchFamily="34" charset="0"/>
                        <a:cs typeface="Times New Roman"/>
                      </a:endParaRPr>
                    </a:p>
                  </a:txBody>
                  <a:tcPr marL="68580" marR="68580" marT="0" marB="0"/>
                </a:tc>
                <a:tc>
                  <a:txBody>
                    <a:bodyPr/>
                    <a:lstStyle/>
                    <a:p>
                      <a:pPr algn="just">
                        <a:lnSpc>
                          <a:spcPct val="115000"/>
                        </a:lnSpc>
                        <a:spcAft>
                          <a:spcPts val="0"/>
                        </a:spcAft>
                      </a:pPr>
                      <a:r>
                        <a:rPr lang="en-US" sz="1600" dirty="0">
                          <a:effectLst/>
                          <a:latin typeface="Fira Sans" panose="020B0503050000020004" pitchFamily="34" charset="0"/>
                          <a:ea typeface="Fira Sans" panose="020B0503050000020004" pitchFamily="34" charset="0"/>
                          <a:cs typeface="Times New Roman"/>
                        </a:rPr>
                        <a:t>Applies the given action function to all the elements in the list in order.</a:t>
                      </a:r>
                    </a:p>
                    <a:p>
                      <a:pPr algn="just">
                        <a:lnSpc>
                          <a:spcPct val="115000"/>
                        </a:lnSpc>
                        <a:spcAft>
                          <a:spcPts val="0"/>
                        </a:spcAft>
                      </a:pPr>
                      <a:endParaRPr lang="en-IE" sz="1600" dirty="0">
                        <a:effectLst/>
                        <a:latin typeface="Fira Sans" panose="020B0503050000020004" pitchFamily="34" charset="0"/>
                        <a:ea typeface="Fira Sans" panose="020B0503050000020004" pitchFamily="34" charset="0"/>
                        <a:cs typeface="Times New Roman"/>
                      </a:endParaRPr>
                    </a:p>
                  </a:txBody>
                  <a:tcPr marL="68580" marR="68580" marT="0" marB="0"/>
                </a:tc>
                <a:extLst>
                  <a:ext uri="{0D108BD9-81ED-4DB2-BD59-A6C34878D82A}">
                    <a16:rowId xmlns:a16="http://schemas.microsoft.com/office/drawing/2014/main" val="10001"/>
                  </a:ext>
                </a:extLst>
              </a:tr>
              <a:tr h="740457">
                <a:tc>
                  <a:txBody>
                    <a:bodyPr/>
                    <a:lstStyle/>
                    <a:p>
                      <a:pPr>
                        <a:lnSpc>
                          <a:spcPct val="115000"/>
                        </a:lnSpc>
                        <a:spcAft>
                          <a:spcPts val="0"/>
                        </a:spcAft>
                        <a:tabLst>
                          <a:tab pos="71755" algn="l"/>
                        </a:tabLst>
                      </a:pPr>
                      <a:r>
                        <a:rPr lang="en-AU" sz="1600" b="0" dirty="0" err="1">
                          <a:effectLst/>
                          <a:latin typeface="Fira Sans" panose="020B0503050000020004" pitchFamily="34" charset="0"/>
                          <a:ea typeface="Fira Sans" panose="020B0503050000020004" pitchFamily="34" charset="0"/>
                          <a:cs typeface="Times New Roman"/>
                        </a:rPr>
                        <a:t>boolean</a:t>
                      </a:r>
                      <a:endParaRPr lang="en-IE" sz="1600" b="0" dirty="0">
                        <a:effectLst/>
                        <a:latin typeface="Fira Sans" panose="020B0503050000020004" pitchFamily="34" charset="0"/>
                        <a:ea typeface="Fira Sans" panose="020B0503050000020004" pitchFamily="34" charset="0"/>
                        <a:cs typeface="Times New Roman"/>
                      </a:endParaRPr>
                    </a:p>
                  </a:txBody>
                  <a:tcPr marL="68580" marR="68580" marT="0" marB="0"/>
                </a:tc>
                <a:tc>
                  <a:txBody>
                    <a:bodyPr/>
                    <a:lstStyle/>
                    <a:p>
                      <a:pPr>
                        <a:lnSpc>
                          <a:spcPct val="115000"/>
                        </a:lnSpc>
                        <a:spcAft>
                          <a:spcPts val="0"/>
                        </a:spcAft>
                        <a:tabLst>
                          <a:tab pos="71755" algn="l"/>
                        </a:tabLst>
                      </a:pPr>
                      <a:r>
                        <a:rPr lang="en-AU" sz="1600" b="1" dirty="0" err="1">
                          <a:effectLst/>
                          <a:latin typeface="Fira Sans" panose="020B0503050000020004" pitchFamily="34" charset="0"/>
                          <a:ea typeface="Fira Sans" panose="020B0503050000020004" pitchFamily="34" charset="0"/>
                          <a:cs typeface="Times New Roman"/>
                        </a:rPr>
                        <a:t>removeIf</a:t>
                      </a:r>
                      <a:r>
                        <a:rPr lang="en-AU" sz="1600" b="0" dirty="0">
                          <a:effectLst/>
                          <a:latin typeface="Fira Sans" panose="020B0503050000020004" pitchFamily="34" charset="0"/>
                          <a:ea typeface="Fira Sans" panose="020B0503050000020004" pitchFamily="34" charset="0"/>
                          <a:cs typeface="Times New Roman"/>
                        </a:rPr>
                        <a:t>(Predicate&lt;? super E&gt; filter)</a:t>
                      </a:r>
                      <a:endParaRPr lang="en-IE" sz="1600" b="0" dirty="0">
                        <a:effectLst/>
                        <a:latin typeface="Fira Sans" panose="020B0503050000020004" pitchFamily="34" charset="0"/>
                        <a:ea typeface="Fira Sans" panose="020B0503050000020004" pitchFamily="34" charset="0"/>
                        <a:cs typeface="Times New Roman"/>
                      </a:endParaRPr>
                    </a:p>
                  </a:txBody>
                  <a:tcPr marL="68580" marR="68580" marT="0" marB="0"/>
                </a:tc>
                <a:tc>
                  <a:txBody>
                    <a:bodyPr/>
                    <a:lstStyle/>
                    <a:p>
                      <a:pPr algn="just">
                        <a:lnSpc>
                          <a:spcPct val="115000"/>
                        </a:lnSpc>
                        <a:spcAft>
                          <a:spcPts val="0"/>
                        </a:spcAft>
                      </a:pPr>
                      <a:r>
                        <a:rPr lang="en-US" sz="1600" dirty="0">
                          <a:effectLst/>
                          <a:latin typeface="Fira Sans" panose="020B0503050000020004" pitchFamily="34" charset="0"/>
                          <a:ea typeface="Fira Sans" panose="020B0503050000020004" pitchFamily="34" charset="0"/>
                          <a:cs typeface="Times New Roman"/>
                        </a:rPr>
                        <a:t>Removes all values that satisfy the given predicate filter</a:t>
                      </a:r>
                    </a:p>
                    <a:p>
                      <a:pPr algn="just">
                        <a:lnSpc>
                          <a:spcPct val="115000"/>
                        </a:lnSpc>
                        <a:spcAft>
                          <a:spcPts val="0"/>
                        </a:spcAft>
                      </a:pPr>
                      <a:endParaRPr lang="en-IE" sz="1600" dirty="0">
                        <a:effectLst/>
                        <a:latin typeface="Fira Sans" panose="020B0503050000020004" pitchFamily="34" charset="0"/>
                        <a:ea typeface="Fira Sans" panose="020B0503050000020004" pitchFamily="34" charset="0"/>
                        <a:cs typeface="Times New Roman"/>
                      </a:endParaRPr>
                    </a:p>
                  </a:txBody>
                  <a:tcPr marL="68580" marR="68580" marT="0" marB="0"/>
                </a:tc>
                <a:extLst>
                  <a:ext uri="{0D108BD9-81ED-4DB2-BD59-A6C34878D82A}">
                    <a16:rowId xmlns:a16="http://schemas.microsoft.com/office/drawing/2014/main" val="10002"/>
                  </a:ext>
                </a:extLst>
              </a:tr>
              <a:tr h="957417">
                <a:tc>
                  <a:txBody>
                    <a:bodyPr/>
                    <a:lstStyle/>
                    <a:p>
                      <a:pPr>
                        <a:lnSpc>
                          <a:spcPct val="115000"/>
                        </a:lnSpc>
                        <a:spcAft>
                          <a:spcPts val="0"/>
                        </a:spcAft>
                        <a:tabLst>
                          <a:tab pos="71755" algn="l"/>
                        </a:tabLst>
                      </a:pPr>
                      <a:r>
                        <a:rPr lang="en-AU" sz="1600" b="0" dirty="0">
                          <a:effectLst/>
                          <a:latin typeface="Fira Sans" panose="020B0503050000020004" pitchFamily="34" charset="0"/>
                          <a:ea typeface="Fira Sans" panose="020B0503050000020004" pitchFamily="34" charset="0"/>
                          <a:cs typeface="Times New Roman"/>
                        </a:rPr>
                        <a:t>void</a:t>
                      </a:r>
                      <a:endParaRPr lang="en-IE" sz="1600" b="0" dirty="0">
                        <a:effectLst/>
                        <a:latin typeface="Fira Sans" panose="020B0503050000020004" pitchFamily="34" charset="0"/>
                        <a:ea typeface="Fira Sans" panose="020B0503050000020004" pitchFamily="34" charset="0"/>
                        <a:cs typeface="Times New Roman"/>
                      </a:endParaRPr>
                    </a:p>
                  </a:txBody>
                  <a:tcPr marL="68580" marR="68580" marT="0" marB="0"/>
                </a:tc>
                <a:tc>
                  <a:txBody>
                    <a:bodyPr/>
                    <a:lstStyle/>
                    <a:p>
                      <a:pPr>
                        <a:lnSpc>
                          <a:spcPct val="115000"/>
                        </a:lnSpc>
                        <a:spcAft>
                          <a:spcPts val="0"/>
                        </a:spcAft>
                        <a:tabLst>
                          <a:tab pos="71755" algn="l"/>
                        </a:tabLst>
                      </a:pPr>
                      <a:r>
                        <a:rPr lang="en-AU" sz="1600" b="1" dirty="0" err="1">
                          <a:effectLst/>
                          <a:latin typeface="Fira Sans" panose="020B0503050000020004" pitchFamily="34" charset="0"/>
                          <a:ea typeface="Fira Sans" panose="020B0503050000020004" pitchFamily="34" charset="0"/>
                          <a:cs typeface="Times New Roman"/>
                        </a:rPr>
                        <a:t>replaceAll</a:t>
                      </a:r>
                      <a:r>
                        <a:rPr lang="en-AU" sz="1600" b="0" dirty="0">
                          <a:effectLst/>
                          <a:latin typeface="Fira Sans" panose="020B0503050000020004" pitchFamily="34" charset="0"/>
                          <a:ea typeface="Fira Sans" panose="020B0503050000020004" pitchFamily="34" charset="0"/>
                          <a:cs typeface="Times New Roman"/>
                        </a:rPr>
                        <a:t>(</a:t>
                      </a:r>
                      <a:r>
                        <a:rPr lang="en-AU" sz="1600" b="0" dirty="0" err="1">
                          <a:effectLst/>
                          <a:latin typeface="Fira Sans" panose="020B0503050000020004" pitchFamily="34" charset="0"/>
                          <a:ea typeface="Fira Sans" panose="020B0503050000020004" pitchFamily="34" charset="0"/>
                          <a:cs typeface="Times New Roman"/>
                        </a:rPr>
                        <a:t>UnaryOperator</a:t>
                      </a:r>
                      <a:r>
                        <a:rPr lang="en-AU" sz="1600" b="0" dirty="0">
                          <a:effectLst/>
                          <a:latin typeface="Fira Sans" panose="020B0503050000020004" pitchFamily="34" charset="0"/>
                          <a:ea typeface="Fira Sans" panose="020B0503050000020004" pitchFamily="34" charset="0"/>
                          <a:cs typeface="Times New Roman"/>
                        </a:rPr>
                        <a:t>&lt;E&gt; op)</a:t>
                      </a:r>
                      <a:endParaRPr lang="en-IE" sz="1600" b="0" dirty="0">
                        <a:effectLst/>
                        <a:latin typeface="Fira Sans" panose="020B0503050000020004" pitchFamily="34" charset="0"/>
                        <a:ea typeface="Fira Sans" panose="020B0503050000020004" pitchFamily="34" charset="0"/>
                        <a:cs typeface="Times New Roman"/>
                      </a:endParaRPr>
                    </a:p>
                  </a:txBody>
                  <a:tcPr marL="68580" marR="68580" marT="0" marB="0"/>
                </a:tc>
                <a:tc>
                  <a:txBody>
                    <a:bodyPr/>
                    <a:lstStyle/>
                    <a:p>
                      <a:pPr algn="just">
                        <a:lnSpc>
                          <a:spcPct val="115000"/>
                        </a:lnSpc>
                        <a:spcAft>
                          <a:spcPts val="0"/>
                        </a:spcAft>
                      </a:pPr>
                      <a:r>
                        <a:rPr lang="en-US" sz="1600" dirty="0">
                          <a:effectLst/>
                          <a:latin typeface="Fira Sans" panose="020B0503050000020004" pitchFamily="34" charset="0"/>
                          <a:ea typeface="Fira Sans" panose="020B0503050000020004" pitchFamily="34" charset="0"/>
                          <a:cs typeface="Times New Roman"/>
                        </a:rPr>
                        <a:t>Replaces each element of this list with the result of applying the operator function op to that element.</a:t>
                      </a:r>
                    </a:p>
                    <a:p>
                      <a:pPr algn="just">
                        <a:lnSpc>
                          <a:spcPct val="115000"/>
                        </a:lnSpc>
                        <a:spcAft>
                          <a:spcPts val="0"/>
                        </a:spcAft>
                      </a:pPr>
                      <a:endParaRPr lang="en-IE" sz="1600" dirty="0">
                        <a:effectLst/>
                        <a:latin typeface="Fira Sans" panose="020B0503050000020004" pitchFamily="34" charset="0"/>
                        <a:ea typeface="Fira Sans" panose="020B0503050000020004" pitchFamily="34" charset="0"/>
                        <a:cs typeface="Times New Roman"/>
                      </a:endParaRPr>
                    </a:p>
                  </a:txBody>
                  <a:tcPr marL="68580" marR="68580" marT="0" marB="0"/>
                </a:tc>
                <a:extLst>
                  <a:ext uri="{0D108BD9-81ED-4DB2-BD59-A6C34878D82A}">
                    <a16:rowId xmlns:a16="http://schemas.microsoft.com/office/drawing/2014/main" val="10003"/>
                  </a:ext>
                </a:extLst>
              </a:tr>
              <a:tr h="1074285">
                <a:tc>
                  <a:txBody>
                    <a:bodyPr/>
                    <a:lstStyle/>
                    <a:p>
                      <a:pPr>
                        <a:lnSpc>
                          <a:spcPct val="115000"/>
                        </a:lnSpc>
                        <a:spcAft>
                          <a:spcPts val="0"/>
                        </a:spcAft>
                        <a:tabLst>
                          <a:tab pos="71755" algn="l"/>
                        </a:tabLst>
                      </a:pPr>
                      <a:r>
                        <a:rPr lang="en-AU" sz="1600" b="0" dirty="0">
                          <a:effectLst/>
                          <a:latin typeface="Fira Sans" panose="020B0503050000020004" pitchFamily="34" charset="0"/>
                          <a:ea typeface="Fira Sans" panose="020B0503050000020004" pitchFamily="34" charset="0"/>
                          <a:cs typeface="Times New Roman"/>
                        </a:rPr>
                        <a:t>void</a:t>
                      </a:r>
                      <a:endParaRPr lang="en-IE" sz="1600" b="0" dirty="0">
                        <a:effectLst/>
                        <a:latin typeface="Fira Sans" panose="020B0503050000020004" pitchFamily="34" charset="0"/>
                        <a:ea typeface="Fira Sans" panose="020B0503050000020004" pitchFamily="34" charset="0"/>
                        <a:cs typeface="Times New Roman"/>
                      </a:endParaRPr>
                    </a:p>
                  </a:txBody>
                  <a:tcPr marL="68580" marR="68580" marT="0" marB="0"/>
                </a:tc>
                <a:tc>
                  <a:txBody>
                    <a:bodyPr/>
                    <a:lstStyle/>
                    <a:p>
                      <a:pPr>
                        <a:lnSpc>
                          <a:spcPct val="115000"/>
                        </a:lnSpc>
                        <a:spcAft>
                          <a:spcPts val="0"/>
                        </a:spcAft>
                        <a:tabLst>
                          <a:tab pos="71755" algn="l"/>
                        </a:tabLst>
                      </a:pPr>
                      <a:r>
                        <a:rPr lang="en-AU" sz="1600" b="1" dirty="0">
                          <a:effectLst/>
                          <a:latin typeface="Fira Sans" panose="020B0503050000020004" pitchFamily="34" charset="0"/>
                          <a:ea typeface="Fira Sans" panose="020B0503050000020004" pitchFamily="34" charset="0"/>
                          <a:cs typeface="Times New Roman"/>
                        </a:rPr>
                        <a:t>sort</a:t>
                      </a:r>
                      <a:r>
                        <a:rPr lang="en-AU" sz="1600" b="0" dirty="0">
                          <a:effectLst/>
                          <a:latin typeface="Fira Sans" panose="020B0503050000020004" pitchFamily="34" charset="0"/>
                          <a:ea typeface="Fira Sans" panose="020B0503050000020004" pitchFamily="34" charset="0"/>
                          <a:cs typeface="Times New Roman"/>
                        </a:rPr>
                        <a:t>(</a:t>
                      </a:r>
                      <a:r>
                        <a:rPr lang="en-AU" sz="1600" b="0" dirty="0" err="1">
                          <a:effectLst/>
                          <a:latin typeface="Fira Sans" panose="020B0503050000020004" pitchFamily="34" charset="0"/>
                          <a:ea typeface="Fira Sans" panose="020B0503050000020004" pitchFamily="34" charset="0"/>
                          <a:cs typeface="Times New Roman"/>
                        </a:rPr>
                        <a:t>Compaparator</a:t>
                      </a:r>
                      <a:r>
                        <a:rPr lang="en-AU" sz="1600" b="0" dirty="0">
                          <a:effectLst/>
                          <a:latin typeface="Fira Sans" panose="020B0503050000020004" pitchFamily="34" charset="0"/>
                          <a:ea typeface="Fira Sans" panose="020B0503050000020004" pitchFamily="34" charset="0"/>
                          <a:cs typeface="Times New Roman"/>
                        </a:rPr>
                        <a:t>&lt;? super E&gt; </a:t>
                      </a:r>
                      <a:r>
                        <a:rPr lang="en-AU" sz="1600" b="0" dirty="0" err="1">
                          <a:effectLst/>
                          <a:latin typeface="Fira Sans" panose="020B0503050000020004" pitchFamily="34" charset="0"/>
                          <a:ea typeface="Fira Sans" panose="020B0503050000020004" pitchFamily="34" charset="0"/>
                          <a:cs typeface="Times New Roman"/>
                        </a:rPr>
                        <a:t>cmp</a:t>
                      </a:r>
                      <a:r>
                        <a:rPr lang="en-AU" sz="1600" b="0" dirty="0">
                          <a:effectLst/>
                          <a:latin typeface="Fira Sans" panose="020B0503050000020004" pitchFamily="34" charset="0"/>
                          <a:ea typeface="Fira Sans" panose="020B0503050000020004" pitchFamily="34" charset="0"/>
                          <a:cs typeface="Times New Roman"/>
                        </a:rPr>
                        <a:t>)</a:t>
                      </a:r>
                      <a:endParaRPr lang="en-IE" sz="1600" b="0" dirty="0">
                        <a:effectLst/>
                        <a:latin typeface="Fira Sans" panose="020B0503050000020004" pitchFamily="34" charset="0"/>
                        <a:ea typeface="Fira Sans" panose="020B0503050000020004" pitchFamily="34" charset="0"/>
                        <a:cs typeface="Times New Roman"/>
                      </a:endParaRPr>
                    </a:p>
                  </a:txBody>
                  <a:tcPr marL="68580" marR="68580" marT="0" marB="0"/>
                </a:tc>
                <a:tc>
                  <a:txBody>
                    <a:bodyPr/>
                    <a:lstStyle/>
                    <a:p>
                      <a:pPr algn="just">
                        <a:lnSpc>
                          <a:spcPct val="115000"/>
                        </a:lnSpc>
                        <a:spcAft>
                          <a:spcPts val="0"/>
                        </a:spcAft>
                      </a:pPr>
                      <a:r>
                        <a:rPr lang="en-US" sz="1600" dirty="0">
                          <a:effectLst/>
                          <a:latin typeface="Fira Sans" panose="020B0503050000020004" pitchFamily="34" charset="0"/>
                          <a:ea typeface="Fira Sans" panose="020B0503050000020004" pitchFamily="34" charset="0"/>
                          <a:cs typeface="Times New Roman"/>
                        </a:rPr>
                        <a:t>Sorts this list according to the order specified by the given  Comparator </a:t>
                      </a:r>
                      <a:r>
                        <a:rPr lang="en-US" sz="1600" dirty="0" err="1">
                          <a:effectLst/>
                          <a:latin typeface="Fira Sans" panose="020B0503050000020004" pitchFamily="34" charset="0"/>
                          <a:ea typeface="Fira Sans" panose="020B0503050000020004" pitchFamily="34" charset="0"/>
                          <a:cs typeface="Times New Roman"/>
                        </a:rPr>
                        <a:t>cmp</a:t>
                      </a:r>
                      <a:r>
                        <a:rPr lang="en-US" sz="1600" dirty="0">
                          <a:effectLst/>
                          <a:latin typeface="Fira Sans" panose="020B0503050000020004" pitchFamily="34" charset="0"/>
                          <a:ea typeface="Fira Sans" panose="020B0503050000020004" pitchFamily="34" charset="0"/>
                          <a:cs typeface="Times New Roman"/>
                        </a:rPr>
                        <a:t>.</a:t>
                      </a:r>
                      <a:endParaRPr lang="en-IE" sz="1600" dirty="0">
                        <a:effectLst/>
                        <a:latin typeface="Fira Sans" panose="020B0503050000020004" pitchFamily="34" charset="0"/>
                        <a:ea typeface="Fira Sans" panose="020B0503050000020004" pitchFamily="34" charset="0"/>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15188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ArrayList</a:t>
            </a:r>
            <a:r>
              <a:rPr lang="en-US" dirty="0"/>
              <a:t> Methods</a:t>
            </a:r>
          </a:p>
        </p:txBody>
      </p:sp>
      <p:sp>
        <p:nvSpPr>
          <p:cNvPr id="3" name="Content Placeholder 2"/>
          <p:cNvSpPr>
            <a:spLocks noGrp="1"/>
          </p:cNvSpPr>
          <p:nvPr>
            <p:ph idx="1"/>
          </p:nvPr>
        </p:nvSpPr>
        <p:spPr/>
        <p:txBody>
          <a:bodyPr/>
          <a:lstStyle/>
          <a:p>
            <a:r>
              <a:rPr lang="en-US" dirty="0"/>
              <a:t>We write a consumer function, that takes an integer as argument and prints it only if it is an even number. </a:t>
            </a:r>
          </a:p>
          <a:p>
            <a:pPr lvl="1"/>
            <a:endParaRPr lang="en-US" dirty="0"/>
          </a:p>
          <a:p>
            <a:r>
              <a:rPr lang="en-US" dirty="0"/>
              <a:t>Example: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24</a:t>
            </a:fld>
            <a:endParaRPr lang="en-US"/>
          </a:p>
        </p:txBody>
      </p:sp>
      <p:sp>
        <p:nvSpPr>
          <p:cNvPr id="6" name="Rectangle 5"/>
          <p:cNvSpPr/>
          <p:nvPr/>
        </p:nvSpPr>
        <p:spPr>
          <a:xfrm>
            <a:off x="2360203" y="3459708"/>
            <a:ext cx="9188330" cy="2168286"/>
          </a:xfrm>
          <a:prstGeom prst="rect">
            <a:avLst/>
          </a:prstGeom>
        </p:spPr>
        <p:txBody>
          <a:bodyPr wrap="squar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a:latin typeface="Courier New"/>
                <a:cs typeface="Courier New"/>
              </a:rPr>
              <a:t>Consumer&lt;Integer&gt; </a:t>
            </a:r>
            <a:r>
              <a:rPr lang="en-US" sz="1400" b="1" dirty="0" err="1">
                <a:latin typeface="Courier New"/>
                <a:cs typeface="Courier New"/>
              </a:rPr>
              <a:t>printEven</a:t>
            </a:r>
            <a:r>
              <a:rPr lang="en-US" sz="1400" b="1" dirty="0">
                <a:latin typeface="Courier New"/>
                <a:cs typeface="Courier New"/>
              </a:rPr>
              <a:t> = x -&gt; {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a:latin typeface="Courier New"/>
                <a:cs typeface="Courier New"/>
              </a:rPr>
              <a:t>	if(x % 2 == 0)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a:latin typeface="Courier New"/>
                <a:cs typeface="Courier New"/>
              </a:rPr>
              <a:t>	</a:t>
            </a:r>
            <a:r>
              <a:rPr lang="en-US" sz="1400" b="1" dirty="0" err="1">
                <a:latin typeface="Courier New"/>
                <a:cs typeface="Courier New"/>
              </a:rPr>
              <a:t>System.out.print</a:t>
            </a:r>
            <a:r>
              <a:rPr lang="en-US" sz="1400" b="1" dirty="0">
                <a:latin typeface="Courier New"/>
                <a:cs typeface="Courier New"/>
              </a:rPr>
              <a:t>(x+" ");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a:latin typeface="Courier New"/>
                <a:cs typeface="Courier New"/>
              </a:rPr>
              <a:t>};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4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300" b="1" dirty="0" err="1">
                <a:latin typeface="Courier New"/>
                <a:cs typeface="Courier New"/>
              </a:rPr>
              <a:t>ArrayList</a:t>
            </a:r>
            <a:r>
              <a:rPr lang="en-US" sz="1300" b="1" dirty="0">
                <a:latin typeface="Courier New"/>
                <a:cs typeface="Courier New"/>
              </a:rPr>
              <a:t>&lt;Integer&gt; </a:t>
            </a:r>
            <a:r>
              <a:rPr lang="en-US" sz="1300" b="1" dirty="0" err="1">
                <a:latin typeface="Courier New"/>
                <a:cs typeface="Courier New"/>
              </a:rPr>
              <a:t>lst</a:t>
            </a:r>
            <a:r>
              <a:rPr lang="en-US" sz="1300" b="1" dirty="0">
                <a:latin typeface="Courier New"/>
                <a:cs typeface="Courier New"/>
              </a:rPr>
              <a:t> = new </a:t>
            </a:r>
            <a:r>
              <a:rPr lang="en-US" sz="1300" b="1" dirty="0" err="1">
                <a:latin typeface="Courier New"/>
                <a:cs typeface="Courier New"/>
              </a:rPr>
              <a:t>ArrayList</a:t>
            </a:r>
            <a:r>
              <a:rPr lang="en-US" sz="1300" b="1" dirty="0">
                <a:latin typeface="Courier New"/>
                <a:cs typeface="Courier New"/>
              </a:rPr>
              <a:t>&lt;&gt;(</a:t>
            </a:r>
            <a:r>
              <a:rPr lang="en-US" sz="1300" b="1" dirty="0" err="1">
                <a:latin typeface="Courier New"/>
                <a:cs typeface="Courier New"/>
              </a:rPr>
              <a:t>Arrays.asList</a:t>
            </a:r>
            <a:r>
              <a:rPr lang="en-US" sz="1300" b="1" dirty="0">
                <a:latin typeface="Courier New"/>
                <a:cs typeface="Courier New"/>
              </a:rPr>
              <a:t>(2,3,5,7,8,10,21,11));</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400"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err="1">
                <a:latin typeface="Courier New"/>
                <a:cs typeface="Courier New"/>
              </a:rPr>
              <a:t>lst.forEach</a:t>
            </a:r>
            <a:r>
              <a:rPr lang="en-US" sz="1400" b="1" dirty="0">
                <a:latin typeface="Courier New"/>
                <a:cs typeface="Courier New"/>
              </a:rPr>
              <a:t>(</a:t>
            </a:r>
            <a:r>
              <a:rPr lang="en-US" sz="1400" b="1" dirty="0" err="1">
                <a:latin typeface="Courier New"/>
                <a:cs typeface="Courier New"/>
              </a:rPr>
              <a:t>printEven</a:t>
            </a:r>
            <a:r>
              <a:rPr lang="en-US" sz="1400" b="1" dirty="0">
                <a:latin typeface="Courier New"/>
                <a:cs typeface="Courier New"/>
              </a:rPr>
              <a:t>);</a:t>
            </a:r>
            <a:endParaRPr lang="en-IE" sz="1400" b="1" dirty="0">
              <a:latin typeface="Courier New"/>
              <a:cs typeface="Courier New"/>
            </a:endParaRPr>
          </a:p>
        </p:txBody>
      </p:sp>
    </p:spTree>
    <p:extLst>
      <p:ext uri="{BB962C8B-B14F-4D97-AF65-F5344CB8AC3E}">
        <p14:creationId xmlns:p14="http://schemas.microsoft.com/office/powerpoint/2010/main" val="12369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 and Functional Interfaces</a:t>
            </a:r>
          </a:p>
        </p:txBody>
      </p:sp>
      <p:sp>
        <p:nvSpPr>
          <p:cNvPr id="3" name="Content Placeholder 2"/>
          <p:cNvSpPr>
            <a:spLocks noGrp="1"/>
          </p:cNvSpPr>
          <p:nvPr>
            <p:ph idx="1"/>
          </p:nvPr>
        </p:nvSpPr>
        <p:spPr/>
        <p:txBody>
          <a:bodyPr/>
          <a:lstStyle/>
          <a:p>
            <a:r>
              <a:rPr lang="en-US" dirty="0"/>
              <a:t>Introduced in Java 8.</a:t>
            </a:r>
          </a:p>
          <a:p>
            <a:r>
              <a:rPr lang="en-US" dirty="0"/>
              <a:t>To facilitate functional programming.</a:t>
            </a:r>
          </a:p>
          <a:p>
            <a:pPr lvl="1"/>
            <a:r>
              <a:rPr lang="en-US" dirty="0"/>
              <a:t>Although Java is an Object-Oriented Language.</a:t>
            </a:r>
          </a:p>
          <a:p>
            <a:r>
              <a:rPr lang="en-US" dirty="0"/>
              <a:t>To simplify the development.</a:t>
            </a:r>
          </a:p>
          <a:p>
            <a:pPr lvl="1"/>
            <a:r>
              <a:rPr lang="en-US" dirty="0"/>
              <a:t>Less code required to be written.</a:t>
            </a:r>
          </a:p>
          <a:p>
            <a:endParaRPr lang="en-US" dirty="0"/>
          </a:p>
          <a:p>
            <a:r>
              <a:rPr lang="en-US" dirty="0"/>
              <a:t>Two new packages are added.</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a:t>
            </a:fld>
            <a:endParaRPr lang="en-US"/>
          </a:p>
        </p:txBody>
      </p:sp>
      <p:sp>
        <p:nvSpPr>
          <p:cNvPr id="6" name="Rectangle 5"/>
          <p:cNvSpPr/>
          <p:nvPr/>
        </p:nvSpPr>
        <p:spPr>
          <a:xfrm>
            <a:off x="2360203" y="4729705"/>
            <a:ext cx="2757806" cy="674800"/>
          </a:xfrm>
          <a:prstGeom prst="rect">
            <a:avLst/>
          </a:prstGeom>
        </p:spPr>
        <p:txBody>
          <a:bodyPr wrap="non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err="1">
                <a:latin typeface="Courier New"/>
                <a:cs typeface="Courier New"/>
              </a:rPr>
              <a:t>java.util.function</a:t>
            </a:r>
            <a:endParaRPr lang="en-IE"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err="1">
                <a:latin typeface="Courier New"/>
                <a:cs typeface="Courier New"/>
              </a:rPr>
              <a:t>java.util.stream</a:t>
            </a:r>
            <a:endParaRPr lang="en-IE" b="1" dirty="0">
              <a:latin typeface="Courier New"/>
              <a:cs typeface="Courier New"/>
            </a:endParaRPr>
          </a:p>
        </p:txBody>
      </p:sp>
    </p:spTree>
    <p:extLst>
      <p:ext uri="{BB962C8B-B14F-4D97-AF65-F5344CB8AC3E}">
        <p14:creationId xmlns:p14="http://schemas.microsoft.com/office/powerpoint/2010/main" val="85624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a:t>
            </a:r>
          </a:p>
        </p:txBody>
      </p:sp>
      <p:sp>
        <p:nvSpPr>
          <p:cNvPr id="3" name="Content Placeholder 2"/>
          <p:cNvSpPr>
            <a:spLocks noGrp="1"/>
          </p:cNvSpPr>
          <p:nvPr>
            <p:ph idx="1"/>
          </p:nvPr>
        </p:nvSpPr>
        <p:spPr/>
        <p:txBody>
          <a:bodyPr/>
          <a:lstStyle/>
          <a:p>
            <a:r>
              <a:rPr lang="en-US" dirty="0"/>
              <a:t>Also know as project lambda.</a:t>
            </a:r>
          </a:p>
          <a:p>
            <a:r>
              <a:rPr lang="en-US" dirty="0"/>
              <a:t>Lambda expressions are anonymous functions.</a:t>
            </a:r>
          </a:p>
          <a:p>
            <a:r>
              <a:rPr lang="en-US" dirty="0"/>
              <a:t>A lambda expression has the following syntax.</a:t>
            </a:r>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a:t>
            </a:fld>
            <a:endParaRPr lang="en-US"/>
          </a:p>
        </p:txBody>
      </p:sp>
      <p:sp>
        <p:nvSpPr>
          <p:cNvPr id="6" name="Rectangle 5"/>
          <p:cNvSpPr/>
          <p:nvPr/>
        </p:nvSpPr>
        <p:spPr>
          <a:xfrm>
            <a:off x="2360204" y="3121041"/>
            <a:ext cx="4136389" cy="348557"/>
          </a:xfrm>
          <a:prstGeom prst="rect">
            <a:avLst/>
          </a:prstGeom>
        </p:spPr>
        <p:txBody>
          <a:bodyPr wrap="non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parameter -&gt; expression body</a:t>
            </a:r>
          </a:p>
        </p:txBody>
      </p:sp>
    </p:spTree>
    <p:extLst>
      <p:ext uri="{BB962C8B-B14F-4D97-AF65-F5344CB8AC3E}">
        <p14:creationId xmlns:p14="http://schemas.microsoft.com/office/powerpoint/2010/main" val="60566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a:t>
            </a:r>
          </a:p>
        </p:txBody>
      </p:sp>
      <p:sp>
        <p:nvSpPr>
          <p:cNvPr id="3" name="Content Placeholder 2"/>
          <p:cNvSpPr>
            <a:spLocks noGrp="1"/>
          </p:cNvSpPr>
          <p:nvPr>
            <p:ph idx="1"/>
          </p:nvPr>
        </p:nvSpPr>
        <p:spPr/>
        <p:txBody>
          <a:bodyPr/>
          <a:lstStyle/>
          <a:p>
            <a:r>
              <a:rPr lang="en-US" dirty="0"/>
              <a:t>Example</a:t>
            </a:r>
            <a:r>
              <a:rPr lang="is-IS" dirty="0"/>
              <a:t>… </a:t>
            </a:r>
            <a:r>
              <a:rPr lang="en-US" dirty="0"/>
              <a:t>Prior to Java 8</a:t>
            </a:r>
            <a:r>
              <a:rPr lang="is-IS" dirty="0"/>
              <a:t>…</a:t>
            </a:r>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a:t>
            </a:fld>
            <a:endParaRPr lang="en-US"/>
          </a:p>
        </p:txBody>
      </p:sp>
      <p:sp>
        <p:nvSpPr>
          <p:cNvPr id="6" name="Rectangle 5"/>
          <p:cNvSpPr/>
          <p:nvPr/>
        </p:nvSpPr>
        <p:spPr>
          <a:xfrm>
            <a:off x="2360203" y="2240506"/>
            <a:ext cx="7169270" cy="3930307"/>
          </a:xfrm>
          <a:prstGeom prst="rect">
            <a:avLst/>
          </a:prstGeom>
        </p:spPr>
        <p:txBody>
          <a:bodyPr wrap="non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public class </a:t>
            </a:r>
            <a:r>
              <a:rPr lang="en-IE" b="1" dirty="0" err="1">
                <a:latin typeface="Courier New"/>
                <a:cs typeface="Courier New"/>
              </a:rPr>
              <a:t>MyRunnableClass</a:t>
            </a:r>
            <a:r>
              <a:rPr lang="en-IE" b="1" dirty="0">
                <a:latin typeface="Courier New"/>
                <a:cs typeface="Courier New"/>
              </a:rPr>
              <a:t> implements Runnable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public static void main(String[] </a:t>
            </a:r>
            <a:r>
              <a:rPr lang="en-IE" b="1" dirty="0" err="1">
                <a:latin typeface="Courier New"/>
                <a:cs typeface="Courier New"/>
              </a:rPr>
              <a:t>args</a:t>
            </a:r>
            <a:r>
              <a:rPr lang="en-IE" b="1" dirty="0">
                <a:latin typeface="Courier New"/>
                <a:cs typeface="Courier New"/>
              </a:rPr>
              <a:t>){</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a:t>
            </a:r>
            <a:r>
              <a:rPr lang="en-IE" b="1" dirty="0" err="1">
                <a:latin typeface="Courier New"/>
                <a:cs typeface="Courier New"/>
              </a:rPr>
              <a:t>MyRunnableClass</a:t>
            </a:r>
            <a:r>
              <a:rPr lang="en-IE" b="1" dirty="0">
                <a:latin typeface="Courier New"/>
                <a:cs typeface="Courier New"/>
              </a:rPr>
              <a:t> </a:t>
            </a:r>
            <a:r>
              <a:rPr lang="en-IE" b="1" dirty="0" err="1">
                <a:latin typeface="Courier New"/>
                <a:cs typeface="Courier New"/>
              </a:rPr>
              <a:t>rc</a:t>
            </a:r>
            <a:r>
              <a:rPr lang="en-IE" b="1" dirty="0">
                <a:latin typeface="Courier New"/>
                <a:cs typeface="Courier New"/>
              </a:rPr>
              <a:t> = new </a:t>
            </a:r>
            <a:r>
              <a:rPr lang="en-IE" b="1" dirty="0" err="1">
                <a:latin typeface="Courier New"/>
                <a:cs typeface="Courier New"/>
              </a:rPr>
              <a:t>MyRunnableClass</a:t>
            </a:r>
            <a:r>
              <a:rPr lang="en-IE" b="1" dirty="0">
                <a:latin typeface="Courier New"/>
                <a:cs typeface="Courier New"/>
              </a:rPr>
              <a:t>();</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new Thread(</a:t>
            </a:r>
            <a:r>
              <a:rPr lang="en-IE" b="1" dirty="0" err="1">
                <a:latin typeface="Courier New"/>
                <a:cs typeface="Courier New"/>
              </a:rPr>
              <a:t>rc</a:t>
            </a:r>
            <a:r>
              <a:rPr lang="en-IE" b="1" dirty="0">
                <a:latin typeface="Courier New"/>
                <a:cs typeface="Courier New"/>
              </a:rPr>
              <a:t>).start();</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E" b="1" dirty="0">
              <a:latin typeface="Courier New"/>
              <a:cs typeface="Courier New"/>
            </a:endParaRP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a:t>
            </a:r>
            <a:r>
              <a:rPr lang="en-IE" b="1" dirty="0">
                <a:solidFill>
                  <a:schemeClr val="bg1">
                    <a:lumMod val="50000"/>
                  </a:schemeClr>
                </a:solidFill>
                <a:latin typeface="Courier New"/>
                <a:cs typeface="Courier New"/>
              </a:rPr>
              <a:t>@Override</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solidFill>
                  <a:schemeClr val="bg1">
                    <a:lumMod val="50000"/>
                  </a:schemeClr>
                </a:solidFill>
                <a:latin typeface="Courier New"/>
                <a:cs typeface="Courier New"/>
              </a:rPr>
              <a:t>	</a:t>
            </a:r>
            <a:r>
              <a:rPr lang="en-IE" b="1" dirty="0">
                <a:latin typeface="Courier New"/>
                <a:cs typeface="Courier New"/>
              </a:rPr>
              <a:t>public void run(){</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a:t>
            </a:r>
            <a:r>
              <a:rPr lang="en-IE" b="1" dirty="0" err="1">
                <a:latin typeface="Courier New"/>
                <a:cs typeface="Courier New"/>
              </a:rPr>
              <a:t>System.out.println</a:t>
            </a:r>
            <a:r>
              <a:rPr lang="en-IE" b="1" dirty="0">
                <a:latin typeface="Courier New"/>
                <a:cs typeface="Courier New"/>
              </a:rPr>
              <a:t>("This is a thread!");</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a:t>
            </a:r>
          </a:p>
        </p:txBody>
      </p:sp>
    </p:spTree>
    <p:extLst>
      <p:ext uri="{BB962C8B-B14F-4D97-AF65-F5344CB8AC3E}">
        <p14:creationId xmlns:p14="http://schemas.microsoft.com/office/powerpoint/2010/main" val="107075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a:t>
            </a:r>
          </a:p>
        </p:txBody>
      </p:sp>
      <p:sp>
        <p:nvSpPr>
          <p:cNvPr id="3" name="Content Placeholder 2"/>
          <p:cNvSpPr>
            <a:spLocks noGrp="1"/>
          </p:cNvSpPr>
          <p:nvPr>
            <p:ph idx="1"/>
          </p:nvPr>
        </p:nvSpPr>
        <p:spPr/>
        <p:txBody>
          <a:bodyPr/>
          <a:lstStyle/>
          <a:p>
            <a:r>
              <a:rPr lang="en-US" dirty="0"/>
              <a:t>Example</a:t>
            </a:r>
            <a:r>
              <a:rPr lang="is-IS" dirty="0"/>
              <a:t>… </a:t>
            </a:r>
            <a:r>
              <a:rPr lang="en-US" dirty="0"/>
              <a:t>Prior to Java 8</a:t>
            </a:r>
            <a:r>
              <a:rPr lang="is-IS" dirty="0"/>
              <a:t>…</a:t>
            </a:r>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a:t>
            </a:fld>
            <a:endParaRPr lang="en-US"/>
          </a:p>
        </p:txBody>
      </p:sp>
      <p:sp>
        <p:nvSpPr>
          <p:cNvPr id="6" name="Rectangle 5"/>
          <p:cNvSpPr/>
          <p:nvPr/>
        </p:nvSpPr>
        <p:spPr>
          <a:xfrm>
            <a:off x="2360204" y="2240505"/>
            <a:ext cx="8491427" cy="1972848"/>
          </a:xfrm>
          <a:prstGeom prst="rect">
            <a:avLst/>
          </a:prstGeom>
        </p:spPr>
        <p:txBody>
          <a:bodyPr wrap="non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new Thread(new Runnable()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solidFill>
                  <a:schemeClr val="bg1">
                    <a:lumMod val="50000"/>
                  </a:schemeClr>
                </a:solidFill>
                <a:latin typeface="Courier New"/>
                <a:cs typeface="Courier New"/>
              </a:rPr>
              <a:t>	@Override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public void run() {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a:t>
            </a:r>
            <a:r>
              <a:rPr lang="en-IE" b="1" dirty="0" err="1">
                <a:latin typeface="Courier New"/>
                <a:cs typeface="Courier New"/>
              </a:rPr>
              <a:t>System.out.println</a:t>
            </a:r>
            <a:r>
              <a:rPr lang="en-IE" b="1" dirty="0">
                <a:latin typeface="Courier New"/>
                <a:cs typeface="Courier New"/>
              </a:rPr>
              <a:t>("This is a thread!");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	}</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b="1" dirty="0">
                <a:latin typeface="Courier New"/>
                <a:cs typeface="Courier New"/>
              </a:rPr>
              <a:t>}).start();</a:t>
            </a:r>
          </a:p>
        </p:txBody>
      </p:sp>
    </p:spTree>
    <p:extLst>
      <p:ext uri="{BB962C8B-B14F-4D97-AF65-F5344CB8AC3E}">
        <p14:creationId xmlns:p14="http://schemas.microsoft.com/office/powerpoint/2010/main" val="18795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a:t>
            </a:r>
          </a:p>
        </p:txBody>
      </p:sp>
      <p:sp>
        <p:nvSpPr>
          <p:cNvPr id="3" name="Content Placeholder 2"/>
          <p:cNvSpPr>
            <a:spLocks noGrp="1"/>
          </p:cNvSpPr>
          <p:nvPr>
            <p:ph idx="1"/>
          </p:nvPr>
        </p:nvSpPr>
        <p:spPr/>
        <p:txBody>
          <a:bodyPr/>
          <a:lstStyle/>
          <a:p>
            <a:r>
              <a:rPr lang="en-US" dirty="0"/>
              <a:t>Example</a:t>
            </a:r>
            <a:r>
              <a:rPr lang="is-IS" dirty="0"/>
              <a:t>… </a:t>
            </a:r>
            <a:r>
              <a:rPr lang="en-US" dirty="0"/>
              <a:t>In Java 8</a:t>
            </a:r>
            <a:r>
              <a:rPr lang="is-IS" dirty="0"/>
              <a:t> using the Lambda Expression...</a:t>
            </a:r>
          </a:p>
          <a:p>
            <a:endParaRPr lang="is-IS" dirty="0"/>
          </a:p>
          <a:p>
            <a:endParaRPr lang="is-IS" dirty="0"/>
          </a:p>
          <a:p>
            <a:endParaRPr lang="is-IS" dirty="0"/>
          </a:p>
          <a:p>
            <a:r>
              <a:rPr lang="en-US" dirty="0"/>
              <a:t>"Lambda expressions can only appear in places where they will be assigned to a variable whose type is a </a:t>
            </a:r>
            <a:r>
              <a:rPr lang="en-US" b="1" dirty="0"/>
              <a:t>functional interface</a:t>
            </a:r>
            <a:r>
              <a:rPr lang="en-US" dirty="0"/>
              <a:t>."</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6</a:t>
            </a:fld>
            <a:endParaRPr lang="en-US"/>
          </a:p>
        </p:txBody>
      </p:sp>
      <p:sp>
        <p:nvSpPr>
          <p:cNvPr id="6" name="Rectangle 5"/>
          <p:cNvSpPr/>
          <p:nvPr/>
        </p:nvSpPr>
        <p:spPr>
          <a:xfrm>
            <a:off x="2360204" y="2240506"/>
            <a:ext cx="8307797" cy="618631"/>
          </a:xfrm>
          <a:prstGeom prst="rect">
            <a:avLst/>
          </a:prstGeom>
        </p:spPr>
        <p:txBody>
          <a:bodyPr wrap="squar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600" b="1" dirty="0">
                <a:latin typeface="Courier New"/>
                <a:cs typeface="Courier New"/>
              </a:rPr>
              <a:t>Runnable </a:t>
            </a:r>
            <a:r>
              <a:rPr lang="en-IE" sz="1600" b="1" dirty="0" err="1">
                <a:latin typeface="Courier New"/>
                <a:cs typeface="Courier New"/>
              </a:rPr>
              <a:t>rc</a:t>
            </a:r>
            <a:r>
              <a:rPr lang="en-IE" sz="1600" b="1" dirty="0">
                <a:latin typeface="Courier New"/>
                <a:cs typeface="Courier New"/>
              </a:rPr>
              <a:t> = () -&gt; </a:t>
            </a:r>
            <a:r>
              <a:rPr lang="en-IE" sz="1600" b="1" dirty="0" err="1">
                <a:latin typeface="Courier New"/>
                <a:cs typeface="Courier New"/>
              </a:rPr>
              <a:t>System.out.println</a:t>
            </a:r>
            <a:r>
              <a:rPr lang="en-IE" sz="1600" b="1" dirty="0">
                <a:latin typeface="Courier New"/>
                <a:cs typeface="Courier New"/>
              </a:rPr>
              <a:t>("This is a thread!");</a:t>
            </a:r>
          </a:p>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600" b="1" dirty="0">
                <a:latin typeface="Courier New"/>
                <a:cs typeface="Courier New"/>
              </a:rPr>
              <a:t>new Thread(</a:t>
            </a:r>
            <a:r>
              <a:rPr lang="en-IE" sz="1600" b="1" dirty="0" err="1">
                <a:latin typeface="Courier New"/>
                <a:cs typeface="Courier New"/>
              </a:rPr>
              <a:t>rc</a:t>
            </a:r>
            <a:r>
              <a:rPr lang="en-IE" sz="1600" b="1" dirty="0">
                <a:latin typeface="Courier New"/>
                <a:cs typeface="Courier New"/>
              </a:rPr>
              <a:t>).start();</a:t>
            </a:r>
          </a:p>
        </p:txBody>
      </p:sp>
    </p:spTree>
    <p:extLst>
      <p:ext uri="{BB962C8B-B14F-4D97-AF65-F5344CB8AC3E}">
        <p14:creationId xmlns:p14="http://schemas.microsoft.com/office/powerpoint/2010/main" val="192059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Interfaces</a:t>
            </a:r>
          </a:p>
        </p:txBody>
      </p:sp>
      <p:sp>
        <p:nvSpPr>
          <p:cNvPr id="3" name="Content Placeholder 2"/>
          <p:cNvSpPr>
            <a:spLocks noGrp="1"/>
          </p:cNvSpPr>
          <p:nvPr>
            <p:ph idx="1"/>
          </p:nvPr>
        </p:nvSpPr>
        <p:spPr/>
        <p:txBody>
          <a:bodyPr/>
          <a:lstStyle/>
          <a:p>
            <a:r>
              <a:rPr lang="en-US" dirty="0"/>
              <a:t>A functional interface has a single abstract method.</a:t>
            </a:r>
          </a:p>
          <a:p>
            <a:r>
              <a:rPr lang="en-US" dirty="0"/>
              <a:t>Many of these type of interfaces are provided by Java.</a:t>
            </a:r>
          </a:p>
          <a:p>
            <a:pPr lvl="1"/>
            <a:r>
              <a:rPr lang="en-US" dirty="0"/>
              <a:t>For example, Runnable, Comparator, </a:t>
            </a:r>
            <a:r>
              <a:rPr lang="en-US" dirty="0" err="1"/>
              <a:t>TimerTask</a:t>
            </a:r>
            <a:r>
              <a:rPr lang="en-US" dirty="0"/>
              <a:t>, etc.</a:t>
            </a:r>
          </a:p>
          <a:p>
            <a:endParaRPr lang="en-US" dirty="0"/>
          </a:p>
          <a:p>
            <a:r>
              <a:rPr lang="en-US" dirty="0"/>
              <a:t>Before Java 8 They were known as Single Abstract Method (SAM) Types.</a:t>
            </a:r>
          </a:p>
          <a:p>
            <a:r>
              <a:rPr lang="en-US" dirty="0"/>
              <a:t>In Java 8 we now call them functional interfaces.</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7</a:t>
            </a:fld>
            <a:endParaRPr lang="en-US"/>
          </a:p>
        </p:txBody>
      </p:sp>
    </p:spTree>
    <p:extLst>
      <p:ext uri="{BB962C8B-B14F-4D97-AF65-F5344CB8AC3E}">
        <p14:creationId xmlns:p14="http://schemas.microsoft.com/office/powerpoint/2010/main" val="170468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a:t>
            </a:r>
          </a:p>
        </p:txBody>
      </p:sp>
      <p:sp>
        <p:nvSpPr>
          <p:cNvPr id="3" name="Content Placeholder 2"/>
          <p:cNvSpPr>
            <a:spLocks noGrp="1"/>
          </p:cNvSpPr>
          <p:nvPr>
            <p:ph idx="1"/>
          </p:nvPr>
        </p:nvSpPr>
        <p:spPr/>
        <p:txBody>
          <a:bodyPr/>
          <a:lstStyle/>
          <a:p>
            <a:r>
              <a:rPr lang="en-US" dirty="0"/>
              <a:t>Example</a:t>
            </a:r>
            <a:r>
              <a:rPr lang="is-IS" dirty="0"/>
              <a:t>… </a:t>
            </a:r>
            <a:r>
              <a:rPr lang="en-US" dirty="0"/>
              <a:t>In Java 8</a:t>
            </a:r>
            <a:r>
              <a:rPr lang="is-IS" dirty="0"/>
              <a:t> using the Lambda Expression...</a:t>
            </a:r>
          </a:p>
          <a:p>
            <a:endParaRPr lang="is-IS" dirty="0"/>
          </a:p>
          <a:p>
            <a:endParaRPr lang="is-IS" dirty="0"/>
          </a:p>
          <a:p>
            <a:r>
              <a:rPr lang="is-IS" dirty="0"/>
              <a:t>The above code has two parts separated by the arrow token or the Lambda operator (</a:t>
            </a:r>
            <a:r>
              <a:rPr lang="is-IS" b="1" dirty="0"/>
              <a:t>-&gt;</a:t>
            </a:r>
            <a:r>
              <a:rPr lang="is-IS" dirty="0"/>
              <a:t>).</a:t>
            </a:r>
          </a:p>
          <a:p>
            <a:r>
              <a:rPr lang="is-IS" dirty="0"/>
              <a:t>The first part lambda expression, before </a:t>
            </a:r>
            <a:r>
              <a:rPr lang="is-IS" b="1" dirty="0"/>
              <a:t>-&gt;</a:t>
            </a:r>
            <a:r>
              <a:rPr lang="is-IS" dirty="0"/>
              <a:t> is the signature of the method we're implementing.</a:t>
            </a:r>
          </a:p>
          <a:p>
            <a:pPr lvl="1"/>
            <a:r>
              <a:rPr lang="is-IS" dirty="0"/>
              <a:t>It's a no argument method so just parentheses.</a:t>
            </a:r>
          </a:p>
          <a:p>
            <a:pPr lvl="1"/>
            <a:r>
              <a:rPr lang="is-IS" dirty="0"/>
              <a:t>If a method requires argument(s), just specify the argument(s), no need to declare the types of argument(s).</a:t>
            </a:r>
          </a:p>
          <a:p>
            <a:r>
              <a:rPr lang="is-IS" dirty="0"/>
              <a:t>After the </a:t>
            </a:r>
            <a:r>
              <a:rPr lang="is-IS" b="1" dirty="0"/>
              <a:t>-&gt; </a:t>
            </a:r>
            <a:r>
              <a:rPr lang="is-IS" dirty="0"/>
              <a:t>is the implementation of method's body.</a:t>
            </a:r>
            <a:endParaRPr lang="is-IS" b="1" dirty="0"/>
          </a:p>
          <a:p>
            <a:endParaRPr lang="is-IS" dirty="0"/>
          </a:p>
          <a:p>
            <a:endParaRPr lang="is-I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8</a:t>
            </a:fld>
            <a:endParaRPr lang="en-US"/>
          </a:p>
        </p:txBody>
      </p:sp>
      <p:sp>
        <p:nvSpPr>
          <p:cNvPr id="6" name="Rectangle 5"/>
          <p:cNvSpPr/>
          <p:nvPr/>
        </p:nvSpPr>
        <p:spPr>
          <a:xfrm>
            <a:off x="2360204" y="2240505"/>
            <a:ext cx="8307797" cy="320088"/>
          </a:xfrm>
          <a:prstGeom prst="rect">
            <a:avLst/>
          </a:prstGeom>
        </p:spPr>
        <p:txBody>
          <a:bodyPr wrap="square">
            <a:spAutoFit/>
          </a:bodyPr>
          <a:lstStyle/>
          <a:p>
            <a:pPr marL="363538" lvl="1" indent="-273050" defTabSz="914400" fontAlgn="base">
              <a:lnSpc>
                <a:spcPct val="90000"/>
              </a:lnSpc>
              <a:spcBef>
                <a:spcPts val="55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IE" sz="1600" b="1" dirty="0">
                <a:latin typeface="Courier New"/>
                <a:cs typeface="Courier New"/>
              </a:rPr>
              <a:t>Runnable </a:t>
            </a:r>
            <a:r>
              <a:rPr lang="en-IE" sz="1600" b="1" dirty="0" err="1">
                <a:latin typeface="Courier New"/>
                <a:cs typeface="Courier New"/>
              </a:rPr>
              <a:t>rc</a:t>
            </a:r>
            <a:r>
              <a:rPr lang="en-IE" sz="1600" b="1" dirty="0">
                <a:latin typeface="Courier New"/>
                <a:cs typeface="Courier New"/>
              </a:rPr>
              <a:t> = () -&gt; </a:t>
            </a:r>
            <a:r>
              <a:rPr lang="en-IE" sz="1600" b="1" dirty="0" err="1">
                <a:latin typeface="Courier New"/>
                <a:cs typeface="Courier New"/>
              </a:rPr>
              <a:t>System.out.println</a:t>
            </a:r>
            <a:r>
              <a:rPr lang="en-IE" sz="1600" b="1" dirty="0">
                <a:latin typeface="Courier New"/>
                <a:cs typeface="Courier New"/>
              </a:rPr>
              <a:t>("This is a thread!");</a:t>
            </a:r>
          </a:p>
        </p:txBody>
      </p:sp>
    </p:spTree>
    <p:extLst>
      <p:ext uri="{BB962C8B-B14F-4D97-AF65-F5344CB8AC3E}">
        <p14:creationId xmlns:p14="http://schemas.microsoft.com/office/powerpoint/2010/main" val="88078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ture_slides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lecture_slides_template.potx</Template>
  <TotalTime>23720</TotalTime>
  <Words>2191</Words>
  <Application>Microsoft Office PowerPoint</Application>
  <PresentationFormat>Widescreen</PresentationFormat>
  <Paragraphs>319</Paragraphs>
  <Slides>25</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Fira Sans</vt:lpstr>
      <vt:lpstr>Ubuntu</vt:lpstr>
      <vt:lpstr>Ubuntu Light</vt:lpstr>
      <vt:lpstr>lecture_slides_template</vt:lpstr>
      <vt:lpstr>Data Structures &amp; Algorithms</vt:lpstr>
      <vt:lpstr>Lecture 06</vt:lpstr>
      <vt:lpstr>Lambda Expressions and Functional Interfaces</vt:lpstr>
      <vt:lpstr>Lambda Expressions</vt:lpstr>
      <vt:lpstr>Lambda Expressions</vt:lpstr>
      <vt:lpstr>Lambda Expressions</vt:lpstr>
      <vt:lpstr>Lambda Expressions</vt:lpstr>
      <vt:lpstr>Functional Interfaces</vt:lpstr>
      <vt:lpstr>Lambda Expressions</vt:lpstr>
      <vt:lpstr>Lambda Expressions</vt:lpstr>
      <vt:lpstr>Lambda Expressions</vt:lpstr>
      <vt:lpstr>Functional Interfaces</vt:lpstr>
      <vt:lpstr>Functional Interfaces</vt:lpstr>
      <vt:lpstr>Functional Interfaces</vt:lpstr>
      <vt:lpstr>Functional Interfaces</vt:lpstr>
      <vt:lpstr>Functional Interfaces</vt:lpstr>
      <vt:lpstr>Functional Interfaces</vt:lpstr>
      <vt:lpstr>Functional Interfaces</vt:lpstr>
      <vt:lpstr>Functional Interfaces</vt:lpstr>
      <vt:lpstr>Functional Interfaces</vt:lpstr>
      <vt:lpstr>Functional Interfaces</vt:lpstr>
      <vt:lpstr>Higher-Order Functions</vt:lpstr>
      <vt:lpstr>ArrayList Methods</vt:lpstr>
      <vt:lpstr>ArrayList Methods</vt:lpstr>
      <vt:lpstr>ArrayList Methods</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H. Kazmi</dc:creator>
  <cp:lastModifiedBy>Eoin Carroll</cp:lastModifiedBy>
  <cp:revision>1326</cp:revision>
  <cp:lastPrinted>2015-02-12T17:42:55Z</cp:lastPrinted>
  <dcterms:created xsi:type="dcterms:W3CDTF">2014-09-17T16:20:56Z</dcterms:created>
  <dcterms:modified xsi:type="dcterms:W3CDTF">2019-03-11T10:42:48Z</dcterms:modified>
</cp:coreProperties>
</file>