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301" r:id="rId3"/>
    <p:sldId id="346" r:id="rId4"/>
    <p:sldId id="348" r:id="rId5"/>
    <p:sldId id="349" r:id="rId6"/>
    <p:sldId id="350" r:id="rId7"/>
    <p:sldId id="356" r:id="rId8"/>
    <p:sldId id="351" r:id="rId9"/>
    <p:sldId id="357" r:id="rId10"/>
    <p:sldId id="358" r:id="rId11"/>
    <p:sldId id="359" r:id="rId12"/>
    <p:sldId id="360" r:id="rId13"/>
    <p:sldId id="361" r:id="rId14"/>
    <p:sldId id="352" r:id="rId15"/>
    <p:sldId id="353" r:id="rId16"/>
    <p:sldId id="354" r:id="rId17"/>
    <p:sldId id="355" r:id="rId18"/>
    <p:sldId id="362" r:id="rId19"/>
    <p:sldId id="363" r:id="rId20"/>
    <p:sldId id="364" r:id="rId21"/>
    <p:sldId id="371" r:id="rId22"/>
    <p:sldId id="372" r:id="rId23"/>
    <p:sldId id="365" r:id="rId24"/>
    <p:sldId id="366" r:id="rId25"/>
    <p:sldId id="367" r:id="rId26"/>
    <p:sldId id="389" r:id="rId27"/>
    <p:sldId id="390" r:id="rId28"/>
    <p:sldId id="368" r:id="rId29"/>
    <p:sldId id="391" r:id="rId30"/>
    <p:sldId id="369" r:id="rId31"/>
    <p:sldId id="377" r:id="rId32"/>
    <p:sldId id="373" r:id="rId33"/>
    <p:sldId id="383" r:id="rId34"/>
    <p:sldId id="392" r:id="rId35"/>
    <p:sldId id="379" r:id="rId36"/>
    <p:sldId id="380" r:id="rId37"/>
    <p:sldId id="381" r:id="rId38"/>
    <p:sldId id="384" r:id="rId39"/>
    <p:sldId id="385" r:id="rId40"/>
    <p:sldId id="386" r:id="rId41"/>
    <p:sldId id="387" r:id="rId42"/>
    <p:sldId id="388"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213"/>
    <a:srgbClr val="555555"/>
    <a:srgbClr val="0C2F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7"/>
    <p:restoredTop sz="90331" autoAdjust="0"/>
  </p:normalViewPr>
  <p:slideViewPr>
    <p:cSldViewPr snapToGrid="0" snapToObjects="1">
      <p:cViewPr varScale="1">
        <p:scale>
          <a:sx n="66" d="100"/>
          <a:sy n="66" d="100"/>
        </p:scale>
        <p:origin x="70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1D4885-CCC7-0446-94ED-5E381BDF89DA}" type="datetime1">
              <a:rPr lang="en-IE" smtClean="0"/>
              <a:t>25/03/2019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35CF10-9978-FA4C-9A2B-A99C9B305FF9}" type="slidenum">
              <a:rPr lang="en-US" smtClean="0"/>
              <a:t>‹#›</a:t>
            </a:fld>
            <a:endParaRPr lang="en-US"/>
          </a:p>
        </p:txBody>
      </p:sp>
    </p:spTree>
    <p:extLst>
      <p:ext uri="{BB962C8B-B14F-4D97-AF65-F5344CB8AC3E}">
        <p14:creationId xmlns:p14="http://schemas.microsoft.com/office/powerpoint/2010/main" val="1789535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C7B95-7B7E-394D-B686-9DB1E168EA9F}" type="datetime1">
              <a:rPr lang="en-IE" smtClean="0"/>
              <a:t>25/03/2019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75993-BCCA-BA4A-83E1-56093410BF2F}" type="slidenum">
              <a:rPr lang="en-US" smtClean="0"/>
              <a:t>‹#›</a:t>
            </a:fld>
            <a:endParaRPr lang="en-US"/>
          </a:p>
        </p:txBody>
      </p:sp>
    </p:spTree>
    <p:extLst>
      <p:ext uri="{BB962C8B-B14F-4D97-AF65-F5344CB8AC3E}">
        <p14:creationId xmlns:p14="http://schemas.microsoft.com/office/powerpoint/2010/main" val="10240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0</a:t>
            </a:fld>
            <a:endParaRPr lang="en-US"/>
          </a:p>
        </p:txBody>
      </p:sp>
    </p:spTree>
    <p:extLst>
      <p:ext uri="{BB962C8B-B14F-4D97-AF65-F5344CB8AC3E}">
        <p14:creationId xmlns:p14="http://schemas.microsoft.com/office/powerpoint/2010/main" val="67097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475993-BCCA-BA4A-83E1-56093410BF2F}" type="slidenum">
              <a:rPr lang="en-US" smtClean="0"/>
              <a:t>1</a:t>
            </a:fld>
            <a:endParaRPr lang="en-US"/>
          </a:p>
        </p:txBody>
      </p:sp>
    </p:spTree>
    <p:extLst>
      <p:ext uri="{BB962C8B-B14F-4D97-AF65-F5344CB8AC3E}">
        <p14:creationId xmlns:p14="http://schemas.microsoft.com/office/powerpoint/2010/main" val="1261563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parameter section, delimited by angle brackets (&lt;&gt;), follows the class name. It specifies the type parameters (also called type variables) T1, T2, ..., and Tn.</a:t>
            </a:r>
          </a:p>
        </p:txBody>
      </p:sp>
      <p:sp>
        <p:nvSpPr>
          <p:cNvPr id="4" name="Slide Number Placeholder 3"/>
          <p:cNvSpPr>
            <a:spLocks noGrp="1"/>
          </p:cNvSpPr>
          <p:nvPr>
            <p:ph type="sldNum" sz="quarter" idx="10"/>
          </p:nvPr>
        </p:nvSpPr>
        <p:spPr/>
        <p:txBody>
          <a:bodyPr/>
          <a:lstStyle/>
          <a:p>
            <a:fld id="{81475993-BCCA-BA4A-83E1-56093410BF2F}" type="slidenum">
              <a:rPr lang="en-US" smtClean="0"/>
              <a:t>2</a:t>
            </a:fld>
            <a:endParaRPr lang="en-US"/>
          </a:p>
        </p:txBody>
      </p:sp>
    </p:spTree>
    <p:extLst>
      <p:ext uri="{BB962C8B-B14F-4D97-AF65-F5344CB8AC3E}">
        <p14:creationId xmlns:p14="http://schemas.microsoft.com/office/powerpoint/2010/main" val="1447570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9736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82403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9766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83010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atin typeface="Ubuntu"/>
                <a:cs typeface="Ubuntu"/>
              </a:defRPr>
            </a:lvl1pPr>
          </a:lstStyle>
          <a:p>
            <a:r>
              <a:rPr lang="en-US" smtClean="0"/>
              <a:t>25/03/2019</a:t>
            </a:r>
            <a:endParaRPr lang="en-US" dirty="0"/>
          </a:p>
        </p:txBody>
      </p:sp>
      <p:sp>
        <p:nvSpPr>
          <p:cNvPr id="6" name="Slide Number Placeholder 5"/>
          <p:cNvSpPr>
            <a:spLocks noGrp="1"/>
          </p:cNvSpPr>
          <p:nvPr>
            <p:ph type="sldNum" sz="quarter" idx="12"/>
          </p:nvPr>
        </p:nvSpPr>
        <p:spPr/>
        <p:txBody>
          <a:bodyPr/>
          <a:lstStyle>
            <a:lvl1pPr>
              <a:defRPr>
                <a:latin typeface="Ubuntu"/>
                <a:cs typeface="Ubuntu"/>
              </a:defRPr>
            </a:lvl1pPr>
          </a:lstStyle>
          <a:p>
            <a:fld id="{E0C3B11F-BB69-5D4A-B4A6-002443704CE6}" type="slidenum">
              <a:rPr lang="en-US" smtClean="0"/>
              <a:pPr/>
              <a:t>‹#›</a:t>
            </a:fld>
            <a:endParaRPr lang="en-US"/>
          </a:p>
        </p:txBody>
      </p:sp>
    </p:spTree>
    <p:extLst>
      <p:ext uri="{BB962C8B-B14F-4D97-AF65-F5344CB8AC3E}">
        <p14:creationId xmlns:p14="http://schemas.microsoft.com/office/powerpoint/2010/main" val="321386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en-US" smtClean="0"/>
              <a:t>25/03/2019</a:t>
            </a:r>
            <a:endParaRPr lang="en-US" dirty="0"/>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
        <p:nvSpPr>
          <p:cNvPr id="8" name="Date Placeholder 4"/>
          <p:cNvSpPr txBox="1">
            <a:spLocks/>
          </p:cNvSpPr>
          <p:nvPr userDrawn="1"/>
        </p:nvSpPr>
        <p:spPr>
          <a:xfrm>
            <a:off x="3308434"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Ubuntu"/>
                <a:ea typeface="+mn-ea"/>
                <a:cs typeface="Ubuntu"/>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Text Placeholder 8"/>
          <p:cNvSpPr>
            <a:spLocks noGrp="1"/>
          </p:cNvSpPr>
          <p:nvPr>
            <p:ph type="body" sz="quarter" idx="13" hasCustomPrompt="1"/>
          </p:nvPr>
        </p:nvSpPr>
        <p:spPr>
          <a:xfrm>
            <a:off x="3358356" y="6356350"/>
            <a:ext cx="2427288" cy="365125"/>
          </a:xfrm>
        </p:spPr>
        <p:txBody>
          <a:bodyPr>
            <a:normAutofit/>
          </a:bodyPr>
          <a:lstStyle>
            <a:lvl1pPr marL="0" indent="0" algn="ctr">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ga-IE" dirty="0"/>
              <a:t>Relational Databases</a:t>
            </a:r>
          </a:p>
        </p:txBody>
      </p:sp>
    </p:spTree>
    <p:extLst>
      <p:ext uri="{BB962C8B-B14F-4D97-AF65-F5344CB8AC3E}">
        <p14:creationId xmlns:p14="http://schemas.microsoft.com/office/powerpoint/2010/main" val="490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en-US" smtClean="0"/>
              <a:t>25/03/2019</a:t>
            </a:r>
            <a:endParaRPr lang="en-US"/>
          </a:p>
        </p:txBody>
      </p:sp>
      <p:sp>
        <p:nvSpPr>
          <p:cNvPr id="9" name="Slide Number Placeholder 8"/>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79578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22129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25/03/2019</a:t>
            </a:r>
            <a:endParaRPr lang="en-US"/>
          </a:p>
        </p:txBody>
      </p:sp>
      <p:sp>
        <p:nvSpPr>
          <p:cNvPr id="4" name="Slide Number Placeholder 3"/>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48719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smtClean="0"/>
              <a:t>25/03/2019</a:t>
            </a:r>
            <a:endParaRPr lang="en-US"/>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492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smtClean="0"/>
              <a:t>25/03/2019</a:t>
            </a:r>
            <a:endParaRPr lang="en-US"/>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55441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p:cNvSpPr/>
          <p:nvPr/>
        </p:nvSpPr>
        <p:spPr>
          <a:xfrm>
            <a:off x="0" y="6325378"/>
            <a:ext cx="9144001" cy="42706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75000"/>
                  </a:schemeClr>
                </a:solidFill>
                <a:latin typeface="Ubuntu"/>
                <a:cs typeface="Ubuntu"/>
              </a:defRPr>
            </a:lvl1pPr>
          </a:lstStyle>
          <a:p>
            <a:fld id="{E0C3B11F-BB69-5D4A-B4A6-002443704CE6}" type="slidenum">
              <a:rPr lang="en-US" smtClean="0"/>
              <a:pPr/>
              <a:t>‹#›</a:t>
            </a:fld>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lumMod val="75000"/>
                  </a:schemeClr>
                </a:solidFill>
                <a:latin typeface="Ubuntu"/>
                <a:cs typeface="Ubuntu"/>
              </a:defRPr>
            </a:lvl1pPr>
          </a:lstStyle>
          <a:p>
            <a:r>
              <a:rPr lang="en-US" smtClean="0"/>
              <a:t>25/03/2019</a:t>
            </a:r>
            <a:endParaRPr lang="en-US" dirty="0"/>
          </a:p>
        </p:txBody>
      </p:sp>
      <p:sp>
        <p:nvSpPr>
          <p:cNvPr id="8" name="Text Placeholder 8"/>
          <p:cNvSpPr txBox="1">
            <a:spLocks/>
          </p:cNvSpPr>
          <p:nvPr userDrawn="1"/>
        </p:nvSpPr>
        <p:spPr>
          <a:xfrm>
            <a:off x="3358800" y="6356350"/>
            <a:ext cx="2427288" cy="365125"/>
          </a:xfrm>
          <a:prstGeom prst="rect">
            <a:avLst/>
          </a:prstGeom>
        </p:spPr>
        <p:txBody>
          <a:bodyPr tIns="82800" bIns="46800">
            <a:normAutofit/>
          </a:bodyPr>
          <a:lstStyle>
            <a:lvl1pPr marL="0" indent="0" algn="ctr" defTabSz="457200" rtl="0" eaLnBrk="1" latinLnBrk="0" hangingPunct="1">
              <a:spcBef>
                <a:spcPct val="20000"/>
              </a:spcBef>
              <a:buFont typeface="Arial"/>
              <a:buNone/>
              <a:defRPr sz="1200" b="0" i="0" kern="1200">
                <a:solidFill>
                  <a:schemeClr val="tx1"/>
                </a:solidFill>
                <a:latin typeface="Ubuntu Light"/>
                <a:ea typeface="+mn-ea"/>
                <a:cs typeface="Ubuntu Light"/>
              </a:defRPr>
            </a:lvl1pPr>
            <a:lvl2pPr marL="457200" indent="0" algn="l" defTabSz="457200" rtl="0" eaLnBrk="1" latinLnBrk="0" hangingPunct="1">
              <a:spcBef>
                <a:spcPct val="20000"/>
              </a:spcBef>
              <a:buFont typeface="Arial"/>
              <a:buNone/>
              <a:defRPr sz="2400" kern="1200">
                <a:solidFill>
                  <a:schemeClr val="tx1"/>
                </a:solidFill>
                <a:latin typeface="Ubuntu"/>
                <a:ea typeface="+mn-ea"/>
                <a:cs typeface="Ubuntu"/>
              </a:defRPr>
            </a:lvl2pPr>
            <a:lvl3pPr marL="914400" indent="0" algn="l" defTabSz="457200" rtl="0" eaLnBrk="1" latinLnBrk="0" hangingPunct="1">
              <a:spcBef>
                <a:spcPct val="20000"/>
              </a:spcBef>
              <a:buFont typeface="Arial"/>
              <a:buNone/>
              <a:defRPr sz="2000" kern="1200">
                <a:solidFill>
                  <a:schemeClr val="tx1"/>
                </a:solidFill>
                <a:latin typeface="Ubuntu"/>
                <a:ea typeface="+mn-ea"/>
                <a:cs typeface="Ubuntu"/>
              </a:defRPr>
            </a:lvl3pPr>
            <a:lvl4pPr marL="1371600" indent="0" algn="l" defTabSz="457200" rtl="0" eaLnBrk="1" latinLnBrk="0" hangingPunct="1">
              <a:spcBef>
                <a:spcPct val="20000"/>
              </a:spcBef>
              <a:buFont typeface="Arial"/>
              <a:buNone/>
              <a:defRPr sz="1600" kern="1200">
                <a:solidFill>
                  <a:schemeClr val="tx1"/>
                </a:solidFill>
                <a:latin typeface="Ubuntu"/>
                <a:ea typeface="+mn-ea"/>
                <a:cs typeface="Ubuntu"/>
              </a:defRPr>
            </a:lvl4pPr>
            <a:lvl5pPr marL="1828800" indent="0" algn="l" defTabSz="457200" rtl="0" eaLnBrk="1" latinLnBrk="0" hangingPunct="1">
              <a:spcBef>
                <a:spcPct val="20000"/>
              </a:spcBef>
              <a:buFont typeface="Arial"/>
              <a:buNone/>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ga-IE" dirty="0">
                <a:solidFill>
                  <a:schemeClr val="bg1"/>
                </a:solidFill>
              </a:rPr>
              <a:t>Data Structures &amp; Algorithms</a:t>
            </a:r>
          </a:p>
        </p:txBody>
      </p:sp>
    </p:spTree>
    <p:extLst>
      <p:ext uri="{BB962C8B-B14F-4D97-AF65-F5344CB8AC3E}">
        <p14:creationId xmlns:p14="http://schemas.microsoft.com/office/powerpoint/2010/main" val="60749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3400" b="0" i="0" kern="1200">
          <a:solidFill>
            <a:schemeClr val="tx1"/>
          </a:solidFill>
          <a:latin typeface="Ubuntu"/>
          <a:ea typeface="+mj-ea"/>
          <a:cs typeface="Ubuntu"/>
        </a:defRPr>
      </a:lvl1pPr>
    </p:titleStyle>
    <p:bodyStyle>
      <a:lvl1pPr marL="342900" indent="-342900" algn="l" defTabSz="457200" rtl="0" eaLnBrk="1" latinLnBrk="0" hangingPunct="1">
        <a:spcBef>
          <a:spcPct val="20000"/>
        </a:spcBef>
        <a:buFont typeface="Arial"/>
        <a:buChar char="•"/>
        <a:defRPr sz="2400" b="0" i="0" kern="1200">
          <a:solidFill>
            <a:schemeClr val="tx1"/>
          </a:solidFill>
          <a:latin typeface="Ubuntu Light"/>
          <a:ea typeface="+mn-ea"/>
          <a:cs typeface="Ubuntu Light"/>
        </a:defRPr>
      </a:lvl1pPr>
      <a:lvl2pPr marL="742950" indent="-285750" algn="l" defTabSz="457200" rtl="0" eaLnBrk="1" latinLnBrk="0" hangingPunct="1">
        <a:spcBef>
          <a:spcPct val="20000"/>
        </a:spcBef>
        <a:buFont typeface="Arial"/>
        <a:buChar char="–"/>
        <a:defRPr sz="2000" kern="1200">
          <a:solidFill>
            <a:schemeClr val="tx1"/>
          </a:solidFill>
          <a:latin typeface="Ubuntu"/>
          <a:ea typeface="+mn-ea"/>
          <a:cs typeface="Ubuntu"/>
        </a:defRPr>
      </a:lvl2pPr>
      <a:lvl3pPr marL="1143000" indent="-228600" algn="l" defTabSz="457200" rtl="0" eaLnBrk="1" latinLnBrk="0" hangingPunct="1">
        <a:spcBef>
          <a:spcPct val="20000"/>
        </a:spcBef>
        <a:buFont typeface="Arial"/>
        <a:buChar char="•"/>
        <a:defRPr sz="1800" kern="1200">
          <a:solidFill>
            <a:schemeClr val="tx1"/>
          </a:solidFill>
          <a:latin typeface="Ubuntu"/>
          <a:ea typeface="+mn-ea"/>
          <a:cs typeface="Ubuntu"/>
        </a:defRPr>
      </a:lvl3pPr>
      <a:lvl4pPr marL="1600200" indent="-228600" algn="l" defTabSz="457200" rtl="0" eaLnBrk="1" latinLnBrk="0" hangingPunct="1">
        <a:spcBef>
          <a:spcPct val="20000"/>
        </a:spcBef>
        <a:buFont typeface="Arial"/>
        <a:buChar char="–"/>
        <a:defRPr sz="1600" kern="1200">
          <a:solidFill>
            <a:schemeClr val="tx1"/>
          </a:solidFill>
          <a:latin typeface="Ubuntu"/>
          <a:ea typeface="+mn-ea"/>
          <a:cs typeface="Ubuntu"/>
        </a:defRPr>
      </a:lvl4pPr>
      <a:lvl5pPr marL="2057400" indent="-228600" algn="l" defTabSz="457200" rtl="0" eaLnBrk="1" latinLnBrk="0" hangingPunct="1">
        <a:spcBef>
          <a:spcPct val="20000"/>
        </a:spcBef>
        <a:buFont typeface="Arial"/>
        <a:buChar char="»"/>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Structures &amp; Algorithms</a:t>
            </a:r>
          </a:p>
        </p:txBody>
      </p:sp>
      <p:sp>
        <p:nvSpPr>
          <p:cNvPr id="4" name="Subtitle 3"/>
          <p:cNvSpPr>
            <a:spLocks noGrp="1"/>
          </p:cNvSpPr>
          <p:nvPr>
            <p:ph type="subTitle" idx="1"/>
          </p:nvPr>
        </p:nvSpPr>
        <p:spPr/>
        <p:txBody>
          <a:bodyPr/>
          <a:lstStyle/>
          <a:p>
            <a:endParaRPr lang="en-IE"/>
          </a:p>
        </p:txBody>
      </p:sp>
    </p:spTree>
    <p:extLst>
      <p:ext uri="{BB962C8B-B14F-4D97-AF65-F5344CB8AC3E}">
        <p14:creationId xmlns:p14="http://schemas.microsoft.com/office/powerpoint/2010/main" val="3710305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p:txBody>
          <a:bodyPr/>
          <a:lstStyle/>
          <a:p>
            <a:r>
              <a:rPr lang="en-US" b="1" dirty="0"/>
              <a:t>GLinkedList&lt;E&gt; </a:t>
            </a:r>
            <a:r>
              <a:rPr lang="en-US" dirty="0"/>
              <a:t>class:</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088045"/>
            <a:ext cx="4432524" cy="3539430"/>
          </a:xfrm>
          <a:prstGeom prst="rect">
            <a:avLst/>
          </a:prstGeom>
        </p:spPr>
        <p:txBody>
          <a:bodyPr wrap="none">
            <a:spAutoFit/>
          </a:bodyPr>
          <a:lstStyle/>
          <a:p>
            <a:r>
              <a:rPr lang="en-US" sz="1600" b="1" dirty="0">
                <a:latin typeface="Courier New"/>
                <a:cs typeface="Courier New"/>
              </a:rPr>
              <a:t>	public boolean contains(E x){</a:t>
            </a:r>
          </a:p>
          <a:p>
            <a:r>
              <a:rPr lang="en-US" sz="1600" b="1" dirty="0">
                <a:latin typeface="Courier New"/>
                <a:cs typeface="Courier New"/>
              </a:rPr>
              <a:t>		Node&lt;E&gt; k = head;</a:t>
            </a:r>
          </a:p>
          <a:p>
            <a:r>
              <a:rPr lang="en-US" sz="1600" b="1" dirty="0">
                <a:latin typeface="Courier New"/>
                <a:cs typeface="Courier New"/>
              </a:rPr>
              <a:t>		boolean found = false;</a:t>
            </a:r>
          </a:p>
          <a:p>
            <a:r>
              <a:rPr lang="en-US" sz="1600" b="1" dirty="0">
                <a:latin typeface="Courier New"/>
                <a:cs typeface="Courier New"/>
              </a:rPr>
              <a:t>		while(k != null &amp;&amp; !found){</a:t>
            </a:r>
          </a:p>
          <a:p>
            <a:r>
              <a:rPr lang="en-US" sz="1600" b="1" dirty="0">
                <a:latin typeface="Courier New"/>
                <a:cs typeface="Courier New"/>
              </a:rPr>
              <a:t>			if(</a:t>
            </a:r>
            <a:r>
              <a:rPr lang="en-US" sz="1600" b="1" dirty="0" err="1">
                <a:latin typeface="Courier New"/>
                <a:cs typeface="Courier New"/>
              </a:rPr>
              <a:t>k.getData</a:t>
            </a:r>
            <a:r>
              <a:rPr lang="en-US" sz="1600" b="1" dirty="0">
                <a:latin typeface="Courier New"/>
                <a:cs typeface="Courier New"/>
              </a:rPr>
              <a:t>() == x) </a:t>
            </a:r>
          </a:p>
          <a:p>
            <a:r>
              <a:rPr lang="en-US" sz="1600" b="1" dirty="0">
                <a:latin typeface="Courier New"/>
                <a:cs typeface="Courier New"/>
              </a:rPr>
              <a:t>				found = true;</a:t>
            </a:r>
          </a:p>
          <a:p>
            <a:r>
              <a:rPr lang="en-US" sz="1600" b="1" dirty="0">
                <a:latin typeface="Courier New"/>
                <a:cs typeface="Courier New"/>
              </a:rPr>
              <a:t>			else k = </a:t>
            </a:r>
            <a:r>
              <a:rPr lang="en-US" sz="1600" b="1" dirty="0" err="1">
                <a:latin typeface="Courier New"/>
                <a:cs typeface="Courier New"/>
              </a:rPr>
              <a:t>k.getNext</a:t>
            </a:r>
            <a:r>
              <a:rPr lang="en-US" sz="1600" b="1" dirty="0">
                <a:latin typeface="Courier New"/>
                <a:cs typeface="Courier New"/>
              </a:rPr>
              <a:t>();</a:t>
            </a:r>
          </a:p>
          <a:p>
            <a:r>
              <a:rPr lang="en-US" sz="1600" b="1" dirty="0">
                <a:latin typeface="Courier New"/>
                <a:cs typeface="Courier New"/>
              </a:rPr>
              <a:t>		}</a:t>
            </a:r>
          </a:p>
          <a:p>
            <a:r>
              <a:rPr lang="en-US" sz="1600" b="1" dirty="0">
                <a:latin typeface="Courier New"/>
                <a:cs typeface="Courier New"/>
              </a:rPr>
              <a:t>		return found;</a:t>
            </a:r>
          </a:p>
          <a:p>
            <a:r>
              <a:rPr lang="en-US" sz="1600" b="1" dirty="0">
                <a:latin typeface="Courier New"/>
                <a:cs typeface="Courier New"/>
              </a:rPr>
              <a:t>	}	</a:t>
            </a:r>
          </a:p>
          <a:p>
            <a:endParaRPr lang="en-US" sz="1600" b="1" dirty="0">
              <a:latin typeface="Courier New"/>
              <a:cs typeface="Courier New"/>
            </a:endParaRPr>
          </a:p>
          <a:p>
            <a:r>
              <a:rPr lang="en-US" sz="1600" b="1" dirty="0">
                <a:latin typeface="Courier New"/>
                <a:cs typeface="Courier New"/>
              </a:rPr>
              <a:t>	public int length(){</a:t>
            </a:r>
          </a:p>
          <a:p>
            <a:r>
              <a:rPr lang="en-US" sz="1600" b="1" dirty="0">
                <a:latin typeface="Courier New"/>
                <a:cs typeface="Courier New"/>
              </a:rPr>
              <a:t>		return size;</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9</a:t>
            </a:fld>
            <a:endParaRPr lang="en-US"/>
          </a:p>
        </p:txBody>
      </p:sp>
    </p:spTree>
    <p:extLst>
      <p:ext uri="{BB962C8B-B14F-4D97-AF65-F5344CB8AC3E}">
        <p14:creationId xmlns:p14="http://schemas.microsoft.com/office/powerpoint/2010/main" val="3537044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p:txBody>
          <a:bodyPr/>
          <a:lstStyle/>
          <a:p>
            <a:r>
              <a:rPr lang="en-US" b="1" dirty="0"/>
              <a:t>GLinkedList&lt;E&gt; </a:t>
            </a:r>
            <a:r>
              <a:rPr lang="en-US" dirty="0"/>
              <a:t>class:</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088045"/>
            <a:ext cx="5494450" cy="4247317"/>
          </a:xfrm>
          <a:prstGeom prst="rect">
            <a:avLst/>
          </a:prstGeom>
        </p:spPr>
        <p:txBody>
          <a:bodyPr wrap="none">
            <a:spAutoFit/>
          </a:bodyPr>
          <a:lstStyle/>
          <a:p>
            <a:r>
              <a:rPr lang="en-US" sz="1500" b="1" dirty="0">
                <a:latin typeface="Courier New"/>
                <a:cs typeface="Courier New"/>
              </a:rPr>
              <a:t>	public boolean remove(E x){</a:t>
            </a:r>
          </a:p>
          <a:p>
            <a:r>
              <a:rPr lang="en-US" sz="1500" b="1" dirty="0">
                <a:latin typeface="Courier New"/>
                <a:cs typeface="Courier New"/>
              </a:rPr>
              <a:t>		Node&lt;E&gt; k = head; </a:t>
            </a:r>
          </a:p>
          <a:p>
            <a:r>
              <a:rPr lang="en-US" sz="1500" b="1" dirty="0">
                <a:latin typeface="Courier New"/>
                <a:cs typeface="Courier New"/>
              </a:rPr>
              <a:t>		Node&lt;E&gt; </a:t>
            </a:r>
            <a:r>
              <a:rPr lang="en-US" sz="1500" b="1" dirty="0" err="1">
                <a:latin typeface="Courier New"/>
                <a:cs typeface="Courier New"/>
              </a:rPr>
              <a:t>bk</a:t>
            </a:r>
            <a:r>
              <a:rPr lang="en-US" sz="1500" b="1" dirty="0">
                <a:latin typeface="Courier New"/>
                <a:cs typeface="Courier New"/>
              </a:rPr>
              <a:t> = head;</a:t>
            </a:r>
          </a:p>
          <a:p>
            <a:r>
              <a:rPr lang="en-US" sz="1500" b="1" dirty="0">
                <a:latin typeface="Courier New"/>
                <a:cs typeface="Courier New"/>
              </a:rPr>
              <a:t>		boolean found = false;</a:t>
            </a:r>
          </a:p>
          <a:p>
            <a:r>
              <a:rPr lang="en-US" sz="1500" b="1" dirty="0">
                <a:latin typeface="Courier New"/>
                <a:cs typeface="Courier New"/>
              </a:rPr>
              <a:t>		while(k != null &amp;&amp; !found){</a:t>
            </a:r>
          </a:p>
          <a:p>
            <a:r>
              <a:rPr lang="en-US" sz="1500" b="1" dirty="0">
                <a:latin typeface="Courier New"/>
                <a:cs typeface="Courier New"/>
              </a:rPr>
              <a:t>			if(</a:t>
            </a:r>
            <a:r>
              <a:rPr lang="en-US" sz="1500" b="1" dirty="0" err="1">
                <a:latin typeface="Courier New"/>
                <a:cs typeface="Courier New"/>
              </a:rPr>
              <a:t>k.getData</a:t>
            </a:r>
            <a:r>
              <a:rPr lang="en-US" sz="1500" b="1" dirty="0">
                <a:latin typeface="Courier New"/>
                <a:cs typeface="Courier New"/>
              </a:rPr>
              <a:t>() == x) found = true;</a:t>
            </a:r>
          </a:p>
          <a:p>
            <a:r>
              <a:rPr lang="en-US" sz="1500" b="1" dirty="0">
                <a:latin typeface="Courier New"/>
                <a:cs typeface="Courier New"/>
              </a:rPr>
              <a:t>			else{ </a:t>
            </a:r>
            <a:r>
              <a:rPr lang="en-US" sz="1500" b="1" dirty="0" err="1">
                <a:latin typeface="Courier New"/>
                <a:cs typeface="Courier New"/>
              </a:rPr>
              <a:t>bk</a:t>
            </a:r>
            <a:r>
              <a:rPr lang="en-US" sz="1500" b="1" dirty="0">
                <a:latin typeface="Courier New"/>
                <a:cs typeface="Courier New"/>
              </a:rPr>
              <a:t> = k; k = </a:t>
            </a:r>
            <a:r>
              <a:rPr lang="en-US" sz="1500" b="1" dirty="0" err="1">
                <a:latin typeface="Courier New"/>
                <a:cs typeface="Courier New"/>
              </a:rPr>
              <a:t>k.getNext</a:t>
            </a:r>
            <a:r>
              <a:rPr lang="en-US" sz="1500" b="1" dirty="0">
                <a:latin typeface="Courier New"/>
                <a:cs typeface="Courier New"/>
              </a:rPr>
              <a:t>();}</a:t>
            </a:r>
          </a:p>
          <a:p>
            <a:r>
              <a:rPr lang="en-US" sz="1500" b="1" dirty="0">
                <a:latin typeface="Courier New"/>
                <a:cs typeface="Courier New"/>
              </a:rPr>
              <a:t>		}</a:t>
            </a:r>
          </a:p>
          <a:p>
            <a:r>
              <a:rPr lang="en-US" sz="1500" b="1" dirty="0">
                <a:latin typeface="Courier New"/>
                <a:cs typeface="Courier New"/>
              </a:rPr>
              <a:t>		if(found){</a:t>
            </a:r>
          </a:p>
          <a:p>
            <a:r>
              <a:rPr lang="en-US" sz="1500" b="1" dirty="0">
                <a:latin typeface="Courier New"/>
                <a:cs typeface="Courier New"/>
              </a:rPr>
              <a:t>			if(k == head)</a:t>
            </a:r>
          </a:p>
          <a:p>
            <a:r>
              <a:rPr lang="en-US" sz="1500" b="1" dirty="0">
                <a:latin typeface="Courier New"/>
                <a:cs typeface="Courier New"/>
              </a:rPr>
              <a:t>				head = </a:t>
            </a:r>
            <a:r>
              <a:rPr lang="en-US" sz="1500" b="1" dirty="0" err="1">
                <a:latin typeface="Courier New"/>
                <a:cs typeface="Courier New"/>
              </a:rPr>
              <a:t>k.getNext</a:t>
            </a:r>
            <a:r>
              <a:rPr lang="en-US" sz="1500" b="1" dirty="0">
                <a:latin typeface="Courier New"/>
                <a:cs typeface="Courier New"/>
              </a:rPr>
              <a:t>();</a:t>
            </a:r>
          </a:p>
          <a:p>
            <a:r>
              <a:rPr lang="en-US" sz="1500" b="1" dirty="0">
                <a:latin typeface="Courier New"/>
                <a:cs typeface="Courier New"/>
              </a:rPr>
              <a:t>			else{</a:t>
            </a:r>
          </a:p>
          <a:p>
            <a:r>
              <a:rPr lang="en-US" sz="1500" b="1" dirty="0">
                <a:latin typeface="Courier New"/>
                <a:cs typeface="Courier New"/>
              </a:rPr>
              <a:t>				</a:t>
            </a:r>
            <a:r>
              <a:rPr lang="en-US" sz="1500" b="1" dirty="0" err="1">
                <a:latin typeface="Courier New"/>
                <a:cs typeface="Courier New"/>
              </a:rPr>
              <a:t>bk.setNext</a:t>
            </a:r>
            <a:r>
              <a:rPr lang="en-US" sz="1500" b="1" dirty="0">
                <a:latin typeface="Courier New"/>
                <a:cs typeface="Courier New"/>
              </a:rPr>
              <a:t>(</a:t>
            </a:r>
            <a:r>
              <a:rPr lang="en-US" sz="1500" b="1" dirty="0" err="1">
                <a:latin typeface="Courier New"/>
                <a:cs typeface="Courier New"/>
              </a:rPr>
              <a:t>k.getNext</a:t>
            </a:r>
            <a:r>
              <a:rPr lang="en-US" sz="1500" b="1" dirty="0">
                <a:latin typeface="Courier New"/>
                <a:cs typeface="Courier New"/>
              </a:rPr>
              <a:t>());</a:t>
            </a:r>
          </a:p>
          <a:p>
            <a:r>
              <a:rPr lang="en-US" sz="1500" b="1" dirty="0">
                <a:latin typeface="Courier New"/>
                <a:cs typeface="Courier New"/>
              </a:rPr>
              <a:t>			}</a:t>
            </a:r>
          </a:p>
          <a:p>
            <a:r>
              <a:rPr lang="en-US" sz="1500" b="1" dirty="0">
                <a:latin typeface="Courier New"/>
                <a:cs typeface="Courier New"/>
              </a:rPr>
              <a:t>			return true;</a:t>
            </a:r>
          </a:p>
          <a:p>
            <a:r>
              <a:rPr lang="en-US" sz="1500" b="1" dirty="0">
                <a:latin typeface="Courier New"/>
                <a:cs typeface="Courier New"/>
              </a:rPr>
              <a:t>		}else { </a:t>
            </a:r>
          </a:p>
          <a:p>
            <a:r>
              <a:rPr lang="en-US" sz="1500" b="1" dirty="0">
                <a:latin typeface="Courier New"/>
                <a:cs typeface="Courier New"/>
              </a:rPr>
              <a:t>			return false;}</a:t>
            </a:r>
          </a:p>
          <a:p>
            <a:r>
              <a:rPr lang="en-US" sz="15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10</a:t>
            </a:fld>
            <a:endParaRPr lang="en-US"/>
          </a:p>
        </p:txBody>
      </p:sp>
    </p:spTree>
    <p:extLst>
      <p:ext uri="{BB962C8B-B14F-4D97-AF65-F5344CB8AC3E}">
        <p14:creationId xmlns:p14="http://schemas.microsoft.com/office/powerpoint/2010/main" val="3537044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p:txBody>
          <a:bodyPr/>
          <a:lstStyle/>
          <a:p>
            <a:r>
              <a:rPr lang="en-US" b="1" dirty="0"/>
              <a:t>GLinkedList&lt;E&gt; </a:t>
            </a:r>
            <a:r>
              <a:rPr lang="en-US" dirty="0"/>
              <a:t>class:</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088045"/>
            <a:ext cx="6340898" cy="4031873"/>
          </a:xfrm>
          <a:prstGeom prst="rect">
            <a:avLst/>
          </a:prstGeom>
        </p:spPr>
        <p:txBody>
          <a:bodyPr wrap="none">
            <a:spAutoFit/>
          </a:bodyPr>
          <a:lstStyle/>
          <a:p>
            <a:r>
              <a:rPr lang="en-US" sz="1600" b="1" dirty="0">
                <a:latin typeface="Courier New"/>
                <a:cs typeface="Courier New"/>
              </a:rPr>
              <a:t>	public void display(){</a:t>
            </a:r>
          </a:p>
          <a:p>
            <a:r>
              <a:rPr lang="en-US" sz="1600" b="1" dirty="0">
                <a:latin typeface="Courier New"/>
                <a:cs typeface="Courier New"/>
              </a:rPr>
              <a:t>		Node&lt;E&gt; k = head;</a:t>
            </a:r>
          </a:p>
          <a:p>
            <a:r>
              <a:rPr lang="en-US" sz="1600" b="1" dirty="0">
                <a:latin typeface="Courier New"/>
                <a:cs typeface="Courier New"/>
              </a:rPr>
              <a:t>		System.out.print('[');</a:t>
            </a:r>
          </a:p>
          <a:p>
            <a:r>
              <a:rPr lang="en-US" sz="1600" b="1" dirty="0">
                <a:latin typeface="Courier New"/>
                <a:cs typeface="Courier New"/>
              </a:rPr>
              <a:t>		while(k != null){</a:t>
            </a:r>
          </a:p>
          <a:p>
            <a:r>
              <a:rPr lang="en-US" sz="1600" b="1" dirty="0">
                <a:latin typeface="Courier New"/>
                <a:cs typeface="Courier New"/>
              </a:rPr>
              <a:t>			if(</a:t>
            </a:r>
            <a:r>
              <a:rPr lang="en-US" sz="1600" b="1" dirty="0" err="1">
                <a:latin typeface="Courier New"/>
                <a:cs typeface="Courier New"/>
              </a:rPr>
              <a:t>k.next</a:t>
            </a:r>
            <a:r>
              <a:rPr lang="en-US" sz="1600" b="1" dirty="0">
                <a:latin typeface="Courier New"/>
                <a:cs typeface="Courier New"/>
              </a:rPr>
              <a:t> != null)</a:t>
            </a:r>
          </a:p>
          <a:p>
            <a:r>
              <a:rPr lang="en-US" sz="1600" b="1" dirty="0">
                <a:latin typeface="Courier New"/>
                <a:cs typeface="Courier New"/>
              </a:rPr>
              <a:t>				System.out.print(</a:t>
            </a:r>
            <a:r>
              <a:rPr lang="en-US" sz="1600" b="1" dirty="0" err="1">
                <a:latin typeface="Courier New"/>
                <a:cs typeface="Courier New"/>
              </a:rPr>
              <a:t>k.getData</a:t>
            </a:r>
            <a:r>
              <a:rPr lang="en-US" sz="1600" b="1" dirty="0">
                <a:latin typeface="Courier New"/>
                <a:cs typeface="Courier New"/>
              </a:rPr>
              <a:t>()+", ");</a:t>
            </a:r>
          </a:p>
          <a:p>
            <a:r>
              <a:rPr lang="en-US" sz="1600" b="1" dirty="0">
                <a:latin typeface="Courier New"/>
                <a:cs typeface="Courier New"/>
              </a:rPr>
              <a:t>			else</a:t>
            </a:r>
          </a:p>
          <a:p>
            <a:r>
              <a:rPr lang="en-US" sz="1600" b="1" dirty="0">
                <a:latin typeface="Courier New"/>
                <a:cs typeface="Courier New"/>
              </a:rPr>
              <a:t>				System.out.print(</a:t>
            </a:r>
            <a:r>
              <a:rPr lang="en-US" sz="1600" b="1" dirty="0" err="1">
                <a:latin typeface="Courier New"/>
                <a:cs typeface="Courier New"/>
              </a:rPr>
              <a:t>k.getData</a:t>
            </a:r>
            <a:r>
              <a:rPr lang="en-US" sz="1600" b="1" dirty="0">
                <a:latin typeface="Courier New"/>
                <a:cs typeface="Courier New"/>
              </a:rPr>
              <a:t>());</a:t>
            </a:r>
          </a:p>
          <a:p>
            <a:r>
              <a:rPr lang="en-US" sz="1600" b="1" dirty="0">
                <a:latin typeface="Courier New"/>
                <a:cs typeface="Courier New"/>
              </a:rPr>
              <a:t>			k = </a:t>
            </a:r>
            <a:r>
              <a:rPr lang="en-US" sz="1600" b="1" dirty="0" err="1">
                <a:latin typeface="Courier New"/>
                <a:cs typeface="Courier New"/>
              </a:rPr>
              <a:t>k.getNext</a:t>
            </a:r>
            <a:r>
              <a:rPr lang="en-US" sz="1600" b="1" dirty="0">
                <a:latin typeface="Courier New"/>
                <a:cs typeface="Courier New"/>
              </a:rPr>
              <a:t>();</a:t>
            </a:r>
          </a:p>
          <a:p>
            <a:r>
              <a:rPr lang="en-US" sz="1600" b="1" dirty="0">
                <a:latin typeface="Courier New"/>
                <a:cs typeface="Courier New"/>
              </a:rPr>
              <a:t>		}</a:t>
            </a:r>
          </a:p>
          <a:p>
            <a:r>
              <a:rPr lang="en-US" sz="1600" b="1" dirty="0">
                <a:latin typeface="Courier New"/>
                <a:cs typeface="Courier New"/>
              </a:rPr>
              <a:t>		System.out.println(']');</a:t>
            </a:r>
          </a:p>
          <a:p>
            <a:r>
              <a:rPr lang="en-US" sz="1600" b="1" dirty="0">
                <a:latin typeface="Courier New"/>
                <a:cs typeface="Courier New"/>
              </a:rPr>
              <a:t>	}</a:t>
            </a:r>
          </a:p>
          <a:p>
            <a:endParaRPr lang="en-US" sz="1600" b="1" dirty="0">
              <a:latin typeface="Courier New"/>
              <a:cs typeface="Courier New"/>
            </a:endParaRPr>
          </a:p>
          <a:p>
            <a:r>
              <a:rPr lang="en-US" sz="1600" b="1" dirty="0">
                <a:latin typeface="Courier New"/>
                <a:cs typeface="Courier New"/>
              </a:rPr>
              <a:t>	public Iterator&lt;E&gt; iterator(){</a:t>
            </a:r>
          </a:p>
          <a:p>
            <a:r>
              <a:rPr lang="en-US" sz="1600" b="1" dirty="0">
                <a:latin typeface="Courier New"/>
                <a:cs typeface="Courier New"/>
              </a:rPr>
              <a:t>		return new </a:t>
            </a:r>
            <a:r>
              <a:rPr lang="en-US" sz="1600" b="1" dirty="0" err="1">
                <a:latin typeface="Courier New"/>
                <a:cs typeface="Courier New"/>
              </a:rPr>
              <a:t>LIterator</a:t>
            </a:r>
            <a:r>
              <a:rPr lang="en-US" sz="1600" b="1" dirty="0">
                <a:latin typeface="Courier New"/>
                <a:cs typeface="Courier New"/>
              </a:rPr>
              <a:t>&lt;E&gt;(head, size);</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11</a:t>
            </a:fld>
            <a:endParaRPr lang="en-US"/>
          </a:p>
        </p:txBody>
      </p:sp>
    </p:spTree>
    <p:extLst>
      <p:ext uri="{BB962C8B-B14F-4D97-AF65-F5344CB8AC3E}">
        <p14:creationId xmlns:p14="http://schemas.microsoft.com/office/powerpoint/2010/main" val="1941917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p:txBody>
          <a:bodyPr/>
          <a:lstStyle/>
          <a:p>
            <a:r>
              <a:rPr lang="en-US" b="1" dirty="0" err="1"/>
              <a:t>LIterator</a:t>
            </a:r>
            <a:r>
              <a:rPr lang="en-US" b="1" dirty="0"/>
              <a:t>&lt;T&gt; </a:t>
            </a:r>
            <a:r>
              <a:rPr lang="en-US" dirty="0"/>
              <a:t>class:</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088045"/>
            <a:ext cx="5648514" cy="4293484"/>
          </a:xfrm>
          <a:prstGeom prst="rect">
            <a:avLst/>
          </a:prstGeom>
        </p:spPr>
        <p:txBody>
          <a:bodyPr wrap="none">
            <a:spAutoFit/>
          </a:bodyPr>
          <a:lstStyle/>
          <a:p>
            <a:r>
              <a:rPr lang="en-US" sz="1300" b="1" dirty="0">
                <a:latin typeface="Courier New"/>
                <a:cs typeface="Courier New"/>
              </a:rPr>
              <a:t>	private class </a:t>
            </a:r>
            <a:r>
              <a:rPr lang="en-US" sz="1300" b="1" dirty="0" err="1">
                <a:latin typeface="Courier New"/>
                <a:cs typeface="Courier New"/>
              </a:rPr>
              <a:t>LIterator</a:t>
            </a:r>
            <a:r>
              <a:rPr lang="en-US" sz="1300" b="1" dirty="0">
                <a:latin typeface="Courier New"/>
                <a:cs typeface="Courier New"/>
              </a:rPr>
              <a:t>&lt;T&gt; implements Iterator&lt;T&gt;{</a:t>
            </a:r>
          </a:p>
          <a:p>
            <a:r>
              <a:rPr lang="en-US" sz="1300" b="1" dirty="0">
                <a:latin typeface="Courier New"/>
                <a:cs typeface="Courier New"/>
              </a:rPr>
              <a:t>		private Node&lt;E&gt; d;</a:t>
            </a:r>
          </a:p>
          <a:p>
            <a:r>
              <a:rPr lang="en-US" sz="1300" b="1" dirty="0">
                <a:latin typeface="Courier New"/>
                <a:cs typeface="Courier New"/>
              </a:rPr>
              <a:t>		private int size;</a:t>
            </a:r>
          </a:p>
          <a:p>
            <a:r>
              <a:rPr lang="en-US" sz="1300" b="1" dirty="0">
                <a:latin typeface="Courier New"/>
                <a:cs typeface="Courier New"/>
              </a:rPr>
              <a:t>		private int index = 0;</a:t>
            </a:r>
          </a:p>
          <a:p>
            <a:r>
              <a:rPr lang="en-US" sz="1300" b="1" dirty="0">
                <a:latin typeface="Courier New"/>
                <a:cs typeface="Courier New"/>
              </a:rPr>
              <a:t>		public </a:t>
            </a:r>
            <a:r>
              <a:rPr lang="en-US" sz="1300" b="1" dirty="0" err="1">
                <a:latin typeface="Courier New"/>
                <a:cs typeface="Courier New"/>
              </a:rPr>
              <a:t>LIterator</a:t>
            </a:r>
            <a:r>
              <a:rPr lang="en-US" sz="1300" b="1" dirty="0">
                <a:latin typeface="Courier New"/>
                <a:cs typeface="Courier New"/>
              </a:rPr>
              <a:t>(Node&lt;E&gt; </a:t>
            </a:r>
            <a:r>
              <a:rPr lang="en-US" sz="1300" b="1" dirty="0" err="1">
                <a:latin typeface="Courier New"/>
                <a:cs typeface="Courier New"/>
              </a:rPr>
              <a:t>dd</a:t>
            </a:r>
            <a:r>
              <a:rPr lang="en-US" sz="1300" b="1" dirty="0">
                <a:latin typeface="Courier New"/>
                <a:cs typeface="Courier New"/>
              </a:rPr>
              <a:t>, int s){</a:t>
            </a:r>
          </a:p>
          <a:p>
            <a:r>
              <a:rPr lang="en-US" sz="1300" b="1" dirty="0">
                <a:latin typeface="Courier New"/>
                <a:cs typeface="Courier New"/>
              </a:rPr>
              <a:t>			d = </a:t>
            </a:r>
            <a:r>
              <a:rPr lang="en-US" sz="1300" b="1" dirty="0" err="1">
                <a:latin typeface="Courier New"/>
                <a:cs typeface="Courier New"/>
              </a:rPr>
              <a:t>dd</a:t>
            </a:r>
            <a:r>
              <a:rPr lang="en-US" sz="1300" b="1" dirty="0">
                <a:latin typeface="Courier New"/>
                <a:cs typeface="Courier New"/>
              </a:rPr>
              <a:t>; </a:t>
            </a:r>
          </a:p>
          <a:p>
            <a:r>
              <a:rPr lang="en-US" sz="1300" b="1" dirty="0">
                <a:latin typeface="Courier New"/>
                <a:cs typeface="Courier New"/>
              </a:rPr>
              <a:t>			size = s;</a:t>
            </a:r>
          </a:p>
          <a:p>
            <a:r>
              <a:rPr lang="en-US" sz="1300" b="1" dirty="0">
                <a:latin typeface="Courier New"/>
                <a:cs typeface="Courier New"/>
              </a:rPr>
              <a:t>		}</a:t>
            </a:r>
          </a:p>
          <a:p>
            <a:r>
              <a:rPr lang="en-US" sz="1300" b="1" dirty="0">
                <a:latin typeface="Courier New"/>
                <a:cs typeface="Courier New"/>
              </a:rPr>
              <a:t>		public boolean hasNext(){</a:t>
            </a:r>
          </a:p>
          <a:p>
            <a:r>
              <a:rPr lang="en-US" sz="1300" b="1" dirty="0">
                <a:latin typeface="Courier New"/>
                <a:cs typeface="Courier New"/>
              </a:rPr>
              <a:t>			return  index &lt; size;</a:t>
            </a:r>
          </a:p>
          <a:p>
            <a:r>
              <a:rPr lang="en-US" sz="1300" b="1" dirty="0">
                <a:latin typeface="Courier New"/>
                <a:cs typeface="Courier New"/>
              </a:rPr>
              <a:t>		}</a:t>
            </a:r>
          </a:p>
          <a:p>
            <a:r>
              <a:rPr lang="en-US" sz="1300" b="1" dirty="0">
                <a:latin typeface="Courier New"/>
                <a:cs typeface="Courier New"/>
              </a:rPr>
              <a:t>		public T next(){</a:t>
            </a:r>
          </a:p>
          <a:p>
            <a:r>
              <a:rPr lang="en-US" sz="1300" b="1" dirty="0">
                <a:latin typeface="Courier New"/>
                <a:cs typeface="Courier New"/>
              </a:rPr>
              <a:t>			if(index == size) </a:t>
            </a:r>
          </a:p>
          <a:p>
            <a:r>
              <a:rPr lang="en-US" sz="1300" b="1" dirty="0">
                <a:latin typeface="Courier New"/>
                <a:cs typeface="Courier New"/>
              </a:rPr>
              <a:t>				throw new </a:t>
            </a:r>
            <a:r>
              <a:rPr lang="en-US" sz="1300" b="1" dirty="0" err="1">
                <a:latin typeface="Courier New"/>
                <a:cs typeface="Courier New"/>
              </a:rPr>
              <a:t>NoSuchElementException</a:t>
            </a:r>
            <a:r>
              <a:rPr lang="en-US" sz="1300" b="1" dirty="0">
                <a:latin typeface="Courier New"/>
                <a:cs typeface="Courier New"/>
              </a:rPr>
              <a:t>();</a:t>
            </a:r>
          </a:p>
          <a:p>
            <a:r>
              <a:rPr lang="en-US" sz="1300" b="1" dirty="0">
                <a:latin typeface="Courier New"/>
                <a:cs typeface="Courier New"/>
              </a:rPr>
              <a:t>			T item = (T) </a:t>
            </a:r>
            <a:r>
              <a:rPr lang="en-US" sz="1300" b="1" dirty="0" err="1">
                <a:latin typeface="Courier New"/>
                <a:cs typeface="Courier New"/>
              </a:rPr>
              <a:t>d.getData</a:t>
            </a:r>
            <a:r>
              <a:rPr lang="en-US" sz="1300" b="1" dirty="0">
                <a:latin typeface="Courier New"/>
                <a:cs typeface="Courier New"/>
              </a:rPr>
              <a:t>(); </a:t>
            </a:r>
          </a:p>
          <a:p>
            <a:r>
              <a:rPr lang="en-US" sz="1300" b="1" dirty="0">
                <a:latin typeface="Courier New"/>
                <a:cs typeface="Courier New"/>
              </a:rPr>
              <a:t>			d = </a:t>
            </a:r>
            <a:r>
              <a:rPr lang="en-US" sz="1300" b="1" dirty="0" err="1">
                <a:latin typeface="Courier New"/>
                <a:cs typeface="Courier New"/>
              </a:rPr>
              <a:t>d.getNext</a:t>
            </a:r>
            <a:r>
              <a:rPr lang="en-US" sz="1300" b="1" dirty="0">
                <a:latin typeface="Courier New"/>
                <a:cs typeface="Courier New"/>
              </a:rPr>
              <a:t>();</a:t>
            </a:r>
          </a:p>
          <a:p>
            <a:r>
              <a:rPr lang="en-US" sz="1300" b="1" dirty="0">
                <a:latin typeface="Courier New"/>
                <a:cs typeface="Courier New"/>
              </a:rPr>
              <a:t>			index++;</a:t>
            </a:r>
          </a:p>
          <a:p>
            <a:r>
              <a:rPr lang="en-US" sz="1300" b="1" dirty="0">
                <a:latin typeface="Courier New"/>
                <a:cs typeface="Courier New"/>
              </a:rPr>
              <a:t>			return item;</a:t>
            </a:r>
          </a:p>
          <a:p>
            <a:r>
              <a:rPr lang="en-US" sz="1300" b="1" dirty="0">
                <a:latin typeface="Courier New"/>
                <a:cs typeface="Courier New"/>
              </a:rPr>
              <a:t>		}</a:t>
            </a:r>
          </a:p>
          <a:p>
            <a:r>
              <a:rPr lang="en-US" sz="1300" b="1" dirty="0">
                <a:latin typeface="Courier New"/>
                <a:cs typeface="Courier New"/>
              </a:rPr>
              <a:t>		public void remove(){}</a:t>
            </a:r>
          </a:p>
          <a:p>
            <a:r>
              <a:rPr lang="en-US" sz="13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12</a:t>
            </a:fld>
            <a:endParaRPr lang="en-US"/>
          </a:p>
        </p:txBody>
      </p:sp>
    </p:spTree>
    <p:extLst>
      <p:ext uri="{BB962C8B-B14F-4D97-AF65-F5344CB8AC3E}">
        <p14:creationId xmlns:p14="http://schemas.microsoft.com/office/powerpoint/2010/main" val="672846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a:xfrm>
            <a:off x="457200" y="1600200"/>
            <a:ext cx="8229600" cy="4666892"/>
          </a:xfrm>
        </p:spPr>
        <p:txBody>
          <a:bodyPr/>
          <a:lstStyle/>
          <a:p>
            <a:r>
              <a:rPr lang="en-US" dirty="0"/>
              <a:t>Defining the class HashList.</a:t>
            </a:r>
          </a:p>
          <a:p>
            <a:endParaRPr lang="en-US" dirty="0"/>
          </a:p>
          <a:p>
            <a:endParaRPr lang="en-US" dirty="0"/>
          </a:p>
          <a:p>
            <a:endParaRPr lang="en-US" dirty="0"/>
          </a:p>
          <a:p>
            <a:endParaRPr lang="en-US" dirty="0"/>
          </a:p>
          <a:p>
            <a:endParaRPr lang="en-US" dirty="0"/>
          </a:p>
          <a:p>
            <a:r>
              <a:rPr lang="en-US" dirty="0"/>
              <a:t>This will create an empty table:</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104970"/>
            <a:ext cx="6772006" cy="2062103"/>
          </a:xfrm>
          <a:prstGeom prst="rect">
            <a:avLst/>
          </a:prstGeom>
        </p:spPr>
        <p:txBody>
          <a:bodyPr wrap="none">
            <a:spAutoFit/>
          </a:bodyPr>
          <a:lstStyle/>
          <a:p>
            <a:r>
              <a:rPr lang="en-US" sz="1600" b="1" dirty="0">
                <a:latin typeface="Courier New"/>
                <a:cs typeface="Courier New"/>
              </a:rPr>
              <a:t>class HashList&lt;E extends Comparable&lt;E&gt;&gt;{</a:t>
            </a:r>
          </a:p>
          <a:p>
            <a:r>
              <a:rPr lang="en-US" sz="1600" b="1" dirty="0">
                <a:latin typeface="Courier New"/>
                <a:cs typeface="Courier New"/>
              </a:rPr>
              <a:t> 	private GLinkedList&lt;E&gt; data[];</a:t>
            </a:r>
          </a:p>
          <a:p>
            <a:endParaRPr lang="en-US" sz="1600" b="1" dirty="0">
              <a:latin typeface="Courier New"/>
              <a:cs typeface="Courier New"/>
            </a:endParaRPr>
          </a:p>
          <a:p>
            <a:r>
              <a:rPr lang="en-US" sz="1600" b="1" dirty="0">
                <a:latin typeface="Courier New"/>
                <a:cs typeface="Courier New"/>
              </a:rPr>
              <a:t>	public HashList(int n){</a:t>
            </a:r>
          </a:p>
          <a:p>
            <a:r>
              <a:rPr lang="en-US" sz="1600" b="1" dirty="0">
                <a:latin typeface="Courier New"/>
                <a:cs typeface="Courier New"/>
              </a:rPr>
              <a:t>		data = (GLinkedList&lt;E&gt;[])(new GLinkedList[n]);</a:t>
            </a:r>
          </a:p>
          <a:p>
            <a:r>
              <a:rPr lang="en-US" sz="1600" b="1" dirty="0">
                <a:latin typeface="Courier New"/>
                <a:cs typeface="Courier New"/>
              </a:rPr>
              <a:t>		for(int j = 0; j &lt; data.length; j++)</a:t>
            </a:r>
          </a:p>
          <a:p>
            <a:r>
              <a:rPr lang="en-US" sz="1600" b="1" dirty="0">
                <a:latin typeface="Courier New"/>
                <a:cs typeface="Courier New"/>
              </a:rPr>
              <a:t>			data[j] = new GLinkedList&lt;E&gt;();</a:t>
            </a:r>
          </a:p>
          <a:p>
            <a:r>
              <a:rPr lang="en-US" sz="1600" b="1" dirty="0">
                <a:latin typeface="Courier New"/>
                <a:cs typeface="Courier New"/>
              </a:rPr>
              <a:t>	}</a:t>
            </a:r>
          </a:p>
        </p:txBody>
      </p:sp>
      <p:pic>
        <p:nvPicPr>
          <p:cNvPr id="7" name="Content Placeholder 3"/>
          <p:cNvPicPr>
            <a:picLocks noChangeAspect="1"/>
          </p:cNvPicPr>
          <p:nvPr/>
        </p:nvPicPr>
        <p:blipFill rotWithShape="1">
          <a:blip r:embed="rId2"/>
          <a:srcRect t="-971" r="4527" b="1761"/>
          <a:stretch/>
        </p:blipFill>
        <p:spPr>
          <a:xfrm>
            <a:off x="836204" y="4707467"/>
            <a:ext cx="6258863" cy="1559624"/>
          </a:xfrm>
          <a:prstGeom prst="rect">
            <a:avLst/>
          </a:prstGeom>
        </p:spPr>
      </p:pic>
      <p:sp>
        <p:nvSpPr>
          <p:cNvPr id="5" name="Slide Number Placeholder 4"/>
          <p:cNvSpPr>
            <a:spLocks noGrp="1"/>
          </p:cNvSpPr>
          <p:nvPr>
            <p:ph type="sldNum" sz="quarter" idx="12"/>
          </p:nvPr>
        </p:nvSpPr>
        <p:spPr/>
        <p:txBody>
          <a:bodyPr/>
          <a:lstStyle/>
          <a:p>
            <a:fld id="{E0C3B11F-BB69-5D4A-B4A6-002443704CE6}" type="slidenum">
              <a:rPr lang="en-US" smtClean="0"/>
              <a:t>13</a:t>
            </a:fld>
            <a:endParaRPr lang="en-US"/>
          </a:p>
        </p:txBody>
      </p:sp>
    </p:spTree>
    <p:extLst>
      <p:ext uri="{BB962C8B-B14F-4D97-AF65-F5344CB8AC3E}">
        <p14:creationId xmlns:p14="http://schemas.microsoft.com/office/powerpoint/2010/main" val="258016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a:xfrm>
            <a:off x="457200" y="1600200"/>
            <a:ext cx="8229600" cy="4666892"/>
          </a:xfrm>
        </p:spPr>
        <p:txBody>
          <a:bodyPr/>
          <a:lstStyle/>
          <a:p>
            <a:r>
              <a:rPr lang="en-US" dirty="0"/>
              <a:t>Methods of the HashList class.</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104970"/>
            <a:ext cx="5294438" cy="3785652"/>
          </a:xfrm>
          <a:prstGeom prst="rect">
            <a:avLst/>
          </a:prstGeom>
        </p:spPr>
        <p:txBody>
          <a:bodyPr wrap="none">
            <a:spAutoFit/>
          </a:bodyPr>
          <a:lstStyle/>
          <a:p>
            <a:r>
              <a:rPr lang="en-US" sz="1600" b="1" dirty="0">
                <a:latin typeface="Courier New"/>
                <a:cs typeface="Courier New"/>
              </a:rPr>
              <a:t>	private int hashC(E x){</a:t>
            </a:r>
          </a:p>
          <a:p>
            <a:r>
              <a:rPr lang="en-US" sz="1600" b="1" dirty="0">
                <a:latin typeface="Courier New"/>
                <a:cs typeface="Courier New"/>
              </a:rPr>
              <a:t>		int k = </a:t>
            </a:r>
            <a:r>
              <a:rPr lang="en-US" sz="1600" b="1" dirty="0" err="1">
                <a:latin typeface="Courier New"/>
                <a:cs typeface="Courier New"/>
              </a:rPr>
              <a:t>x.hashCode</a:t>
            </a:r>
            <a:r>
              <a:rPr lang="en-US" sz="1600" b="1" dirty="0">
                <a:latin typeface="Courier New"/>
                <a:cs typeface="Courier New"/>
              </a:rPr>
              <a:t>();</a:t>
            </a:r>
          </a:p>
          <a:p>
            <a:r>
              <a:rPr lang="en-US" sz="1600" b="1" dirty="0">
                <a:latin typeface="Courier New"/>
                <a:cs typeface="Courier New"/>
              </a:rPr>
              <a:t>		int h = Math.abs(k % data.length);</a:t>
            </a:r>
          </a:p>
          <a:p>
            <a:r>
              <a:rPr lang="en-US" sz="1600" b="1" dirty="0">
                <a:latin typeface="Courier New"/>
                <a:cs typeface="Courier New"/>
              </a:rPr>
              <a:t>		return(h);</a:t>
            </a:r>
          </a:p>
          <a:p>
            <a:r>
              <a:rPr lang="en-US" sz="1600" b="1" dirty="0">
                <a:latin typeface="Courier New"/>
                <a:cs typeface="Courier New"/>
              </a:rPr>
              <a:t>	}</a:t>
            </a:r>
          </a:p>
          <a:p>
            <a:endParaRPr lang="en-US" sz="1600" b="1" dirty="0">
              <a:latin typeface="Courier New"/>
              <a:cs typeface="Courier New"/>
            </a:endParaRPr>
          </a:p>
          <a:p>
            <a:r>
              <a:rPr lang="en-US" sz="1600" b="1" dirty="0">
                <a:latin typeface="Courier New"/>
                <a:cs typeface="Courier New"/>
              </a:rPr>
              <a:t>	public void add(E x){</a:t>
            </a:r>
          </a:p>
          <a:p>
            <a:r>
              <a:rPr lang="en-US" sz="1600" b="1" dirty="0">
                <a:latin typeface="Courier New"/>
                <a:cs typeface="Courier New"/>
              </a:rPr>
              <a:t>		int index = hashC(x);</a:t>
            </a:r>
          </a:p>
          <a:p>
            <a:r>
              <a:rPr lang="en-US" sz="1600" b="1" dirty="0">
                <a:latin typeface="Courier New"/>
                <a:cs typeface="Courier New"/>
              </a:rPr>
              <a:t>		data[index].add(x);</a:t>
            </a:r>
          </a:p>
          <a:p>
            <a:r>
              <a:rPr lang="en-US" sz="1600" b="1" dirty="0">
                <a:latin typeface="Courier New"/>
                <a:cs typeface="Courier New"/>
              </a:rPr>
              <a:t>	}</a:t>
            </a:r>
          </a:p>
          <a:p>
            <a:endParaRPr lang="en-US" sz="1600" b="1" dirty="0">
              <a:latin typeface="Courier New"/>
              <a:cs typeface="Courier New"/>
            </a:endParaRPr>
          </a:p>
          <a:p>
            <a:r>
              <a:rPr lang="en-US" sz="1600" b="1" dirty="0">
                <a:latin typeface="Courier New"/>
                <a:cs typeface="Courier New"/>
              </a:rPr>
              <a:t>	public boolean contains(E x){</a:t>
            </a:r>
          </a:p>
          <a:p>
            <a:r>
              <a:rPr lang="en-US" sz="1600" b="1" dirty="0">
                <a:latin typeface="Courier New"/>
                <a:cs typeface="Courier New"/>
              </a:rPr>
              <a:t>		int index = hashC(x);</a:t>
            </a:r>
          </a:p>
          <a:p>
            <a:r>
              <a:rPr lang="en-US" sz="1600" b="1" dirty="0">
                <a:latin typeface="Courier New"/>
                <a:cs typeface="Courier New"/>
              </a:rPr>
              <a:t>		return(data[index].contains(x));</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14</a:t>
            </a:fld>
            <a:endParaRPr lang="en-US"/>
          </a:p>
        </p:txBody>
      </p:sp>
    </p:spTree>
    <p:extLst>
      <p:ext uri="{BB962C8B-B14F-4D97-AF65-F5344CB8AC3E}">
        <p14:creationId xmlns:p14="http://schemas.microsoft.com/office/powerpoint/2010/main" val="133757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a:xfrm>
            <a:off x="457200" y="1600200"/>
            <a:ext cx="8229600" cy="4666892"/>
          </a:xfrm>
        </p:spPr>
        <p:txBody>
          <a:bodyPr/>
          <a:lstStyle/>
          <a:p>
            <a:r>
              <a:rPr lang="en-US" dirty="0"/>
              <a:t>Methods of the HashList class.</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104970"/>
            <a:ext cx="5304657" cy="2554545"/>
          </a:xfrm>
          <a:prstGeom prst="rect">
            <a:avLst/>
          </a:prstGeom>
        </p:spPr>
        <p:txBody>
          <a:bodyPr wrap="none">
            <a:spAutoFit/>
          </a:bodyPr>
          <a:lstStyle/>
          <a:p>
            <a:r>
              <a:rPr lang="en-US" sz="1600" b="1" dirty="0">
                <a:latin typeface="Courier New"/>
                <a:cs typeface="Courier New"/>
              </a:rPr>
              <a:t>	public boolean remove(E x){</a:t>
            </a:r>
          </a:p>
          <a:p>
            <a:r>
              <a:rPr lang="en-US" sz="1600" b="1" dirty="0">
                <a:latin typeface="Courier New"/>
                <a:cs typeface="Courier New"/>
              </a:rPr>
              <a:t>		int index = hashC(x);</a:t>
            </a:r>
          </a:p>
          <a:p>
            <a:r>
              <a:rPr lang="en-US" sz="1600" b="1" dirty="0">
                <a:latin typeface="Courier New"/>
                <a:cs typeface="Courier New"/>
              </a:rPr>
              <a:t>		boolean b = data[index].remove(x);</a:t>
            </a:r>
          </a:p>
          <a:p>
            <a:r>
              <a:rPr lang="en-US" sz="1600" b="1" dirty="0">
                <a:latin typeface="Courier New"/>
                <a:cs typeface="Courier New"/>
              </a:rPr>
              <a:t>		if(b) {</a:t>
            </a:r>
          </a:p>
          <a:p>
            <a:r>
              <a:rPr lang="en-US" sz="1600" b="1" dirty="0">
                <a:latin typeface="Courier New"/>
                <a:cs typeface="Courier New"/>
              </a:rPr>
              <a:t>			return true;</a:t>
            </a:r>
          </a:p>
          <a:p>
            <a:r>
              <a:rPr lang="en-US" sz="1600" b="1" dirty="0">
                <a:latin typeface="Courier New"/>
                <a:cs typeface="Courier New"/>
              </a:rPr>
              <a:t>		}</a:t>
            </a:r>
          </a:p>
          <a:p>
            <a:r>
              <a:rPr lang="en-US" sz="1600" b="1" dirty="0">
                <a:latin typeface="Courier New"/>
                <a:cs typeface="Courier New"/>
              </a:rPr>
              <a:t>		else {</a:t>
            </a:r>
          </a:p>
          <a:p>
            <a:r>
              <a:rPr lang="en-US" sz="1600" b="1" dirty="0">
                <a:latin typeface="Courier New"/>
                <a:cs typeface="Courier New"/>
              </a:rPr>
              <a:t>			return false;</a:t>
            </a:r>
          </a:p>
          <a:p>
            <a:r>
              <a:rPr lang="en-US" sz="1600" b="1" dirty="0">
                <a:latin typeface="Courier New"/>
                <a:cs typeface="Courier New"/>
              </a:rPr>
              <a:t>		}</a:t>
            </a:r>
          </a:p>
          <a:p>
            <a:r>
              <a:rPr lang="en-US" sz="1600" b="1" dirty="0">
                <a:latin typeface="Courier New"/>
                <a:cs typeface="Courier New"/>
              </a:rPr>
              <a:t>	}</a:t>
            </a:r>
            <a:endParaRPr lang="en-US" sz="1600" dirty="0">
              <a:latin typeface="Courier New"/>
              <a:cs typeface="Courier New"/>
            </a:endParaRPr>
          </a:p>
        </p:txBody>
      </p:sp>
      <p:sp>
        <p:nvSpPr>
          <p:cNvPr id="5" name="Slide Number Placeholder 4"/>
          <p:cNvSpPr>
            <a:spLocks noGrp="1"/>
          </p:cNvSpPr>
          <p:nvPr>
            <p:ph type="sldNum" sz="quarter" idx="12"/>
          </p:nvPr>
        </p:nvSpPr>
        <p:spPr/>
        <p:txBody>
          <a:bodyPr/>
          <a:lstStyle/>
          <a:p>
            <a:fld id="{E0C3B11F-BB69-5D4A-B4A6-002443704CE6}" type="slidenum">
              <a:rPr lang="en-US" smtClean="0"/>
              <a:t>15</a:t>
            </a:fld>
            <a:endParaRPr lang="en-US"/>
          </a:p>
        </p:txBody>
      </p:sp>
    </p:spTree>
    <p:extLst>
      <p:ext uri="{BB962C8B-B14F-4D97-AF65-F5344CB8AC3E}">
        <p14:creationId xmlns:p14="http://schemas.microsoft.com/office/powerpoint/2010/main" val="228212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a:xfrm>
            <a:off x="457200" y="1600200"/>
            <a:ext cx="8229600" cy="4666892"/>
          </a:xfrm>
        </p:spPr>
        <p:txBody>
          <a:bodyPr/>
          <a:lstStyle/>
          <a:p>
            <a:r>
              <a:rPr lang="en-US" dirty="0"/>
              <a:t>Methods of the HashList class.</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104970"/>
            <a:ext cx="4432524" cy="1815882"/>
          </a:xfrm>
          <a:prstGeom prst="rect">
            <a:avLst/>
          </a:prstGeom>
        </p:spPr>
        <p:txBody>
          <a:bodyPr wrap="none">
            <a:spAutoFit/>
          </a:bodyPr>
          <a:lstStyle/>
          <a:p>
            <a:r>
              <a:rPr lang="en-US" sz="1600" b="1" dirty="0">
                <a:latin typeface="Courier New"/>
                <a:cs typeface="Courier New"/>
              </a:rPr>
              <a:t>	public void displayLists(){</a:t>
            </a:r>
          </a:p>
          <a:p>
            <a:r>
              <a:rPr lang="en-US" sz="1600" b="1" dirty="0">
                <a:latin typeface="Courier New"/>
                <a:cs typeface="Courier New"/>
              </a:rPr>
              <a:t>		for(</a:t>
            </a:r>
            <a:r>
              <a:rPr lang="en-US" sz="1600" b="1" dirty="0" err="1">
                <a:latin typeface="Courier New"/>
                <a:cs typeface="Courier New"/>
              </a:rPr>
              <a:t>GLinkedList</a:t>
            </a:r>
            <a:r>
              <a:rPr lang="en-US" sz="1600" b="1" dirty="0">
                <a:latin typeface="Courier New"/>
                <a:cs typeface="Courier New"/>
              </a:rPr>
              <a:t>&lt;E&gt; </a:t>
            </a:r>
            <a:r>
              <a:rPr lang="en-US" sz="1600" b="1" dirty="0" err="1">
                <a:latin typeface="Courier New"/>
                <a:cs typeface="Courier New"/>
              </a:rPr>
              <a:t>k:data</a:t>
            </a:r>
            <a:r>
              <a:rPr lang="en-US" sz="1600" b="1" dirty="0">
                <a:latin typeface="Courier New"/>
                <a:cs typeface="Courier New"/>
              </a:rPr>
              <a:t>){</a:t>
            </a:r>
          </a:p>
          <a:p>
            <a:r>
              <a:rPr lang="en-US" sz="1600" b="1" dirty="0">
                <a:latin typeface="Courier New"/>
                <a:cs typeface="Courier New"/>
              </a:rPr>
              <a:t>			if(</a:t>
            </a:r>
            <a:r>
              <a:rPr lang="en-US" sz="1600" b="1" dirty="0" err="1">
                <a:latin typeface="Courier New"/>
                <a:cs typeface="Courier New"/>
              </a:rPr>
              <a:t>k.length</a:t>
            </a:r>
            <a:r>
              <a:rPr lang="en-US" sz="1600" b="1" dirty="0">
                <a:latin typeface="Courier New"/>
                <a:cs typeface="Courier New"/>
              </a:rPr>
              <a:t>()&gt;0)</a:t>
            </a:r>
          </a:p>
          <a:p>
            <a:r>
              <a:rPr lang="tr-TR" sz="1600" b="1" dirty="0">
                <a:latin typeface="Courier New"/>
                <a:cs typeface="Courier New"/>
              </a:rPr>
              <a:t>				</a:t>
            </a:r>
            <a:r>
              <a:rPr lang="tr-TR" sz="1600" b="1" dirty="0" err="1">
                <a:latin typeface="Courier New"/>
                <a:cs typeface="Courier New"/>
              </a:rPr>
              <a:t>k.display</a:t>
            </a:r>
            <a:r>
              <a:rPr lang="tr-TR" sz="1600" b="1" dirty="0">
                <a:latin typeface="Courier New"/>
                <a:cs typeface="Courier New"/>
              </a:rPr>
              <a:t>();</a:t>
            </a:r>
          </a:p>
          <a:p>
            <a:r>
              <a:rPr lang="tr-TR" sz="1600" b="1" dirty="0">
                <a:latin typeface="Courier New"/>
                <a:cs typeface="Courier New"/>
              </a:rPr>
              <a:t>		}</a:t>
            </a:r>
          </a:p>
          <a:p>
            <a:r>
              <a:rPr lang="tr-TR" sz="1600" b="1" dirty="0">
                <a:latin typeface="Courier New"/>
                <a:cs typeface="Courier New"/>
              </a:rPr>
              <a:t>	}</a:t>
            </a:r>
            <a:endParaRPr lang="en-US" sz="1600" b="1" dirty="0">
              <a:latin typeface="Courier New"/>
              <a:cs typeface="Courier New"/>
            </a:endParaRPr>
          </a:p>
          <a:p>
            <a:r>
              <a:rPr lang="en-US" sz="1600" b="1" dirty="0">
                <a:latin typeface="Courier New"/>
                <a:cs typeface="Courier New"/>
              </a:rPr>
              <a:t>} </a:t>
            </a:r>
            <a:r>
              <a:rPr lang="en-US" sz="1600" dirty="0">
                <a:latin typeface="Courier New"/>
                <a:cs typeface="Courier New"/>
              </a:rPr>
              <a:t>// class ends</a:t>
            </a:r>
          </a:p>
        </p:txBody>
      </p:sp>
      <p:sp>
        <p:nvSpPr>
          <p:cNvPr id="5" name="Slide Number Placeholder 4"/>
          <p:cNvSpPr>
            <a:spLocks noGrp="1"/>
          </p:cNvSpPr>
          <p:nvPr>
            <p:ph type="sldNum" sz="quarter" idx="12"/>
          </p:nvPr>
        </p:nvSpPr>
        <p:spPr/>
        <p:txBody>
          <a:bodyPr/>
          <a:lstStyle/>
          <a:p>
            <a:fld id="{E0C3B11F-BB69-5D4A-B4A6-002443704CE6}" type="slidenum">
              <a:rPr lang="en-US" smtClean="0"/>
              <a:t>16</a:t>
            </a:fld>
            <a:endParaRPr lang="en-US"/>
          </a:p>
        </p:txBody>
      </p:sp>
    </p:spTree>
    <p:extLst>
      <p:ext uri="{BB962C8B-B14F-4D97-AF65-F5344CB8AC3E}">
        <p14:creationId xmlns:p14="http://schemas.microsoft.com/office/powerpoint/2010/main" val="2023181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Testing</a:t>
            </a:r>
          </a:p>
        </p:txBody>
      </p:sp>
      <p:sp>
        <p:nvSpPr>
          <p:cNvPr id="3" name="Content Placeholder 2"/>
          <p:cNvSpPr>
            <a:spLocks noGrp="1"/>
          </p:cNvSpPr>
          <p:nvPr>
            <p:ph idx="1"/>
          </p:nvPr>
        </p:nvSpPr>
        <p:spPr/>
        <p:txBody>
          <a:bodyPr/>
          <a:lstStyle/>
          <a:p>
            <a:r>
              <a:rPr lang="ga-IE" dirty="0"/>
              <a:t>We can now solve our original problem by creating an integer hashlist and adding </a:t>
            </a:r>
            <a:r>
              <a:rPr lang="ga-IE" b="1" dirty="0"/>
              <a:t>100000</a:t>
            </a:r>
            <a:r>
              <a:rPr lang="ga-IE" dirty="0"/>
              <a:t> values to it. To ensure that the data is random we use a random number generator. </a:t>
            </a:r>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3259132"/>
            <a:ext cx="7295386" cy="2062103"/>
          </a:xfrm>
          <a:prstGeom prst="rect">
            <a:avLst/>
          </a:prstGeom>
        </p:spPr>
        <p:txBody>
          <a:bodyPr wrap="none">
            <a:spAutoFit/>
          </a:bodyPr>
          <a:lstStyle/>
          <a:p>
            <a:r>
              <a:rPr lang="en-US" sz="1600" b="1" dirty="0">
                <a:latin typeface="Courier New"/>
                <a:cs typeface="Courier New"/>
              </a:rPr>
              <a:t>public static void main(String[] </a:t>
            </a:r>
            <a:r>
              <a:rPr lang="en-US" sz="1600" b="1" dirty="0" err="1">
                <a:latin typeface="Courier New"/>
                <a:cs typeface="Courier New"/>
              </a:rPr>
              <a:t>args</a:t>
            </a:r>
            <a:r>
              <a:rPr lang="en-US" sz="1600" b="1" dirty="0">
                <a:latin typeface="Courier New"/>
                <a:cs typeface="Courier New"/>
              </a:rPr>
              <a:t>) {</a:t>
            </a:r>
          </a:p>
          <a:p>
            <a:endParaRPr lang="en-US" sz="1600" b="1" dirty="0">
              <a:latin typeface="Courier New"/>
              <a:cs typeface="Courier New"/>
            </a:endParaRPr>
          </a:p>
          <a:p>
            <a:r>
              <a:rPr lang="en-US" sz="1600" b="1" dirty="0">
                <a:latin typeface="Courier New"/>
                <a:cs typeface="Courier New"/>
              </a:rPr>
              <a:t>	HashList&lt;Integer&gt; list = new HashList&lt;Integer&gt;(10000);</a:t>
            </a:r>
          </a:p>
          <a:p>
            <a:r>
              <a:rPr lang="en-US" sz="1600" b="1" dirty="0">
                <a:latin typeface="Courier New"/>
                <a:cs typeface="Courier New"/>
              </a:rPr>
              <a:t>	for(int j = 0; j &lt; 100000; j++){</a:t>
            </a:r>
          </a:p>
          <a:p>
            <a:r>
              <a:rPr lang="en-US" sz="1600" b="1" dirty="0">
                <a:latin typeface="Courier New"/>
                <a:cs typeface="Courier New"/>
              </a:rPr>
              <a:t>		int x = (int)(</a:t>
            </a:r>
            <a:r>
              <a:rPr lang="en-US" sz="1600" b="1" dirty="0" err="1">
                <a:latin typeface="Courier New"/>
                <a:cs typeface="Courier New"/>
              </a:rPr>
              <a:t>Math.random</a:t>
            </a:r>
            <a:r>
              <a:rPr lang="en-US" sz="1600" b="1" dirty="0">
                <a:latin typeface="Courier New"/>
                <a:cs typeface="Courier New"/>
              </a:rPr>
              <a:t>()*1000000);</a:t>
            </a:r>
          </a:p>
          <a:p>
            <a:r>
              <a:rPr lang="en-US" sz="1600" b="1" dirty="0">
                <a:latin typeface="Courier New"/>
                <a:cs typeface="Courier New"/>
              </a:rPr>
              <a:t>		</a:t>
            </a:r>
            <a:r>
              <a:rPr lang="en-US" sz="1600" b="1" dirty="0" err="1">
                <a:latin typeface="Courier New"/>
                <a:cs typeface="Courier New"/>
              </a:rPr>
              <a:t>list.add</a:t>
            </a:r>
            <a:r>
              <a:rPr lang="en-US" sz="1600" b="1" dirty="0">
                <a:latin typeface="Courier New"/>
                <a:cs typeface="Courier New"/>
              </a:rPr>
              <a:t>(new Integer(x));</a:t>
            </a:r>
          </a:p>
          <a:p>
            <a:r>
              <a:rPr lang="en-US" sz="1600" b="1" dirty="0">
                <a:latin typeface="Courier New"/>
                <a:cs typeface="Courier New"/>
              </a:rPr>
              <a:t>	}</a:t>
            </a:r>
          </a:p>
          <a:p>
            <a:r>
              <a:rPr lang="en-US" sz="1600" b="1" dirty="0">
                <a:latin typeface="Courier New"/>
                <a:cs typeface="Courier New"/>
              </a:rPr>
              <a:t>}</a:t>
            </a:r>
          </a:p>
        </p:txBody>
      </p:sp>
      <p:sp>
        <p:nvSpPr>
          <p:cNvPr id="5" name="Slide Number Placeholder 4"/>
          <p:cNvSpPr>
            <a:spLocks noGrp="1"/>
          </p:cNvSpPr>
          <p:nvPr>
            <p:ph type="sldNum" sz="quarter" idx="12"/>
          </p:nvPr>
        </p:nvSpPr>
        <p:spPr/>
        <p:txBody>
          <a:bodyPr/>
          <a:lstStyle/>
          <a:p>
            <a:fld id="{E0C3B11F-BB69-5D4A-B4A6-002443704CE6}" type="slidenum">
              <a:rPr lang="en-US" smtClean="0"/>
              <a:t>17</a:t>
            </a:fld>
            <a:endParaRPr lang="en-US"/>
          </a:p>
        </p:txBody>
      </p:sp>
    </p:spTree>
    <p:extLst>
      <p:ext uri="{BB962C8B-B14F-4D97-AF65-F5344CB8AC3E}">
        <p14:creationId xmlns:p14="http://schemas.microsoft.com/office/powerpoint/2010/main" val="1378751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p:txBody>
          <a:bodyPr/>
          <a:lstStyle/>
          <a:p>
            <a:r>
              <a:rPr lang="ga-IE" dirty="0"/>
              <a:t>But there is no guarantee that a high percentage of the buckets are used.</a:t>
            </a:r>
          </a:p>
          <a:p>
            <a:r>
              <a:rPr lang="ga-IE" dirty="0"/>
              <a:t>Nor is there a guarantee that all lists have a small number of elements. </a:t>
            </a:r>
          </a:p>
          <a:p>
            <a:r>
              <a:rPr lang="ga-IE" dirty="0"/>
              <a:t>To check this we now insert some additional methods that provide information about the table. </a:t>
            </a:r>
          </a:p>
          <a:p>
            <a:pPr lvl="1"/>
            <a:r>
              <a:rPr lang="ga-IE" dirty="0"/>
              <a:t>double percentUsed()</a:t>
            </a:r>
          </a:p>
          <a:p>
            <a:pPr lvl="1"/>
            <a:r>
              <a:rPr lang="en-US" dirty="0"/>
              <a:t>int largestBucket()</a:t>
            </a:r>
          </a:p>
          <a:p>
            <a:pPr lvl="1"/>
            <a:r>
              <a:rPr lang="en-US" dirty="0"/>
              <a:t>int smallestBucket()</a:t>
            </a:r>
          </a:p>
          <a:p>
            <a:pPr lvl="1"/>
            <a:r>
              <a:rPr lang="en-US" dirty="0"/>
              <a:t>int[] listSizes()</a:t>
            </a:r>
          </a:p>
          <a:p>
            <a:pPr lvl="1"/>
            <a:r>
              <a:rPr lang="en-US" dirty="0"/>
              <a:t>int empty()</a:t>
            </a:r>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18</a:t>
            </a:fld>
            <a:endParaRPr lang="en-US"/>
          </a:p>
        </p:txBody>
      </p:sp>
    </p:spTree>
    <p:extLst>
      <p:ext uri="{BB962C8B-B14F-4D97-AF65-F5344CB8AC3E}">
        <p14:creationId xmlns:p14="http://schemas.microsoft.com/office/powerpoint/2010/main" val="395821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 07</a:t>
            </a:r>
            <a:endParaRPr lang="en-US" dirty="0"/>
          </a:p>
        </p:txBody>
      </p:sp>
      <p:sp>
        <p:nvSpPr>
          <p:cNvPr id="3" name="Content Placeholder 2"/>
          <p:cNvSpPr>
            <a:spLocks noGrp="1"/>
          </p:cNvSpPr>
          <p:nvPr>
            <p:ph idx="1"/>
          </p:nvPr>
        </p:nvSpPr>
        <p:spPr/>
        <p:txBody>
          <a:bodyPr/>
          <a:lstStyle/>
          <a:p>
            <a:r>
              <a:rPr lang="en-US" dirty="0"/>
              <a:t>Hashing Tables</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1</a:t>
            </a:fld>
            <a:endParaRPr lang="en-US"/>
          </a:p>
        </p:txBody>
      </p:sp>
    </p:spTree>
    <p:extLst>
      <p:ext uri="{BB962C8B-B14F-4D97-AF65-F5344CB8AC3E}">
        <p14:creationId xmlns:p14="http://schemas.microsoft.com/office/powerpoint/2010/main" val="1197460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p:txBody>
          <a:bodyPr/>
          <a:lstStyle/>
          <a:p>
            <a:r>
              <a:rPr lang="en-US" dirty="0"/>
              <a:t>Implementation of additional methods:</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177281"/>
            <a:ext cx="5786961" cy="2308324"/>
          </a:xfrm>
          <a:prstGeom prst="rect">
            <a:avLst/>
          </a:prstGeom>
        </p:spPr>
        <p:txBody>
          <a:bodyPr wrap="none">
            <a:spAutoFit/>
          </a:bodyPr>
          <a:lstStyle/>
          <a:p>
            <a:r>
              <a:rPr lang="en-US" sz="1600" b="1" dirty="0">
                <a:latin typeface="Courier New"/>
                <a:cs typeface="Courier New"/>
              </a:rPr>
              <a:t>	public double percentUsed(){</a:t>
            </a:r>
          </a:p>
          <a:p>
            <a:r>
              <a:rPr lang="en-US" sz="1600" b="1" dirty="0">
                <a:latin typeface="Courier New"/>
                <a:cs typeface="Courier New"/>
              </a:rPr>
              <a:t>		int count = 0;</a:t>
            </a:r>
          </a:p>
          <a:p>
            <a:r>
              <a:rPr lang="en-US" sz="1600" b="1" dirty="0">
                <a:latin typeface="Courier New"/>
                <a:cs typeface="Courier New"/>
              </a:rPr>
              <a:t>		for(int j = 0; j &lt; data.length; j++){</a:t>
            </a:r>
          </a:p>
          <a:p>
            <a:r>
              <a:rPr lang="en-US" sz="1600" b="1" dirty="0">
                <a:latin typeface="Courier New"/>
                <a:cs typeface="Courier New"/>
              </a:rPr>
              <a:t>			if(data[j].length() &gt; 0)</a:t>
            </a:r>
          </a:p>
          <a:p>
            <a:r>
              <a:rPr lang="en-US" sz="1600" b="1" dirty="0">
                <a:latin typeface="Courier New"/>
                <a:cs typeface="Courier New"/>
              </a:rPr>
              <a:t>				count++;</a:t>
            </a:r>
          </a:p>
          <a:p>
            <a:r>
              <a:rPr lang="en-US" sz="1600" b="1" dirty="0">
                <a:latin typeface="Courier New"/>
                <a:cs typeface="Courier New"/>
              </a:rPr>
              <a:t>		}</a:t>
            </a:r>
          </a:p>
          <a:p>
            <a:r>
              <a:rPr lang="en-US" sz="1600" b="1" dirty="0">
                <a:latin typeface="Courier New"/>
                <a:cs typeface="Courier New"/>
              </a:rPr>
              <a:t>		double p = count *100.0 / data.length;</a:t>
            </a:r>
          </a:p>
          <a:p>
            <a:r>
              <a:rPr lang="en-US" sz="1600" b="1" dirty="0">
                <a:latin typeface="Courier New"/>
                <a:cs typeface="Courier New"/>
              </a:rPr>
              <a:t>		return p;</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19</a:t>
            </a:fld>
            <a:endParaRPr lang="en-US"/>
          </a:p>
        </p:txBody>
      </p:sp>
    </p:spTree>
    <p:extLst>
      <p:ext uri="{BB962C8B-B14F-4D97-AF65-F5344CB8AC3E}">
        <p14:creationId xmlns:p14="http://schemas.microsoft.com/office/powerpoint/2010/main" val="295989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p:txBody>
          <a:bodyPr/>
          <a:lstStyle/>
          <a:p>
            <a:r>
              <a:rPr lang="en-US" dirty="0"/>
              <a:t>Implementation of additional methods:</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177281"/>
            <a:ext cx="5540700" cy="3785652"/>
          </a:xfrm>
          <a:prstGeom prst="rect">
            <a:avLst/>
          </a:prstGeom>
        </p:spPr>
        <p:txBody>
          <a:bodyPr wrap="none">
            <a:spAutoFit/>
          </a:bodyPr>
          <a:lstStyle/>
          <a:p>
            <a:r>
              <a:rPr lang="en-US" sz="1600" b="1" dirty="0">
                <a:latin typeface="Courier New"/>
                <a:cs typeface="Courier New"/>
              </a:rPr>
              <a:t>	public int largestBucket(){</a:t>
            </a:r>
          </a:p>
          <a:p>
            <a:r>
              <a:rPr lang="en-US" sz="1600" b="1" dirty="0">
                <a:latin typeface="Courier New"/>
                <a:cs typeface="Courier New"/>
              </a:rPr>
              <a:t>		int max = 0;</a:t>
            </a:r>
          </a:p>
          <a:p>
            <a:r>
              <a:rPr lang="en-US" sz="1600" b="1" dirty="0">
                <a:latin typeface="Courier New"/>
                <a:cs typeface="Courier New"/>
              </a:rPr>
              <a:t>		for(int j = 0; j &lt; data.length; j++)</a:t>
            </a:r>
          </a:p>
          <a:p>
            <a:r>
              <a:rPr lang="en-US" sz="1600" b="1" dirty="0">
                <a:latin typeface="Courier New"/>
                <a:cs typeface="Courier New"/>
              </a:rPr>
              <a:t>			if(data[j].length() &gt; max) </a:t>
            </a:r>
          </a:p>
          <a:p>
            <a:r>
              <a:rPr lang="en-US" sz="1600" b="1" dirty="0">
                <a:latin typeface="Courier New"/>
                <a:cs typeface="Courier New"/>
              </a:rPr>
              <a:t>				max = data[j].length();</a:t>
            </a:r>
          </a:p>
          <a:p>
            <a:r>
              <a:rPr lang="en-US" sz="1600" b="1" dirty="0">
                <a:latin typeface="Courier New"/>
                <a:cs typeface="Courier New"/>
              </a:rPr>
              <a:t>		return max;</a:t>
            </a:r>
          </a:p>
          <a:p>
            <a:r>
              <a:rPr lang="en-US" sz="1600" b="1" dirty="0">
                <a:latin typeface="Courier New"/>
                <a:cs typeface="Courier New"/>
              </a:rPr>
              <a:t>	}</a:t>
            </a:r>
          </a:p>
          <a:p>
            <a:endParaRPr lang="en-US" sz="1600" b="1" dirty="0">
              <a:latin typeface="Courier New"/>
              <a:cs typeface="Courier New"/>
            </a:endParaRPr>
          </a:p>
          <a:p>
            <a:r>
              <a:rPr lang="en-US" sz="1600" b="1" dirty="0">
                <a:latin typeface="Courier New"/>
                <a:cs typeface="Courier New"/>
              </a:rPr>
              <a:t>	public int smallestBucket(){</a:t>
            </a:r>
          </a:p>
          <a:p>
            <a:r>
              <a:rPr lang="en-US" sz="1600" b="1" dirty="0">
                <a:latin typeface="Courier New"/>
                <a:cs typeface="Courier New"/>
              </a:rPr>
              <a:t>		int min = data[0].length();</a:t>
            </a:r>
          </a:p>
          <a:p>
            <a:r>
              <a:rPr lang="en-US" sz="1600" b="1" dirty="0">
                <a:latin typeface="Courier New"/>
                <a:cs typeface="Courier New"/>
              </a:rPr>
              <a:t>		for(int j = 1; j &lt; data.length; j++)</a:t>
            </a:r>
          </a:p>
          <a:p>
            <a:r>
              <a:rPr lang="en-US" sz="1600" b="1" dirty="0">
                <a:latin typeface="Courier New"/>
                <a:cs typeface="Courier New"/>
              </a:rPr>
              <a:t>			if(data[j].length() &lt; min) </a:t>
            </a:r>
          </a:p>
          <a:p>
            <a:r>
              <a:rPr lang="en-US" sz="1600" b="1" dirty="0">
                <a:latin typeface="Courier New"/>
                <a:cs typeface="Courier New"/>
              </a:rPr>
              <a:t>				min = data[j].length();</a:t>
            </a:r>
          </a:p>
          <a:p>
            <a:r>
              <a:rPr lang="en-US" sz="1600" b="1" dirty="0">
                <a:latin typeface="Courier New"/>
                <a:cs typeface="Courier New"/>
              </a:rPr>
              <a:t>		return min;</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20</a:t>
            </a:fld>
            <a:endParaRPr lang="en-US"/>
          </a:p>
        </p:txBody>
      </p:sp>
    </p:spTree>
    <p:extLst>
      <p:ext uri="{BB962C8B-B14F-4D97-AF65-F5344CB8AC3E}">
        <p14:creationId xmlns:p14="http://schemas.microsoft.com/office/powerpoint/2010/main" val="60146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p:txBody>
          <a:bodyPr/>
          <a:lstStyle/>
          <a:p>
            <a:r>
              <a:rPr lang="en-US" dirty="0"/>
              <a:t>Implementation of additional methods:</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177281"/>
            <a:ext cx="6402614" cy="4031873"/>
          </a:xfrm>
          <a:prstGeom prst="rect">
            <a:avLst/>
          </a:prstGeom>
        </p:spPr>
        <p:txBody>
          <a:bodyPr wrap="none">
            <a:spAutoFit/>
          </a:bodyPr>
          <a:lstStyle/>
          <a:p>
            <a:r>
              <a:rPr lang="en-US" sz="1600" b="1" dirty="0">
                <a:latin typeface="Courier New"/>
                <a:cs typeface="Courier New"/>
              </a:rPr>
              <a:t>	public int[] listSizes(){</a:t>
            </a:r>
          </a:p>
          <a:p>
            <a:r>
              <a:rPr lang="en-US" sz="1600" b="1" dirty="0">
                <a:latin typeface="Courier New"/>
                <a:cs typeface="Courier New"/>
              </a:rPr>
              <a:t>		int n = largestBucket();</a:t>
            </a:r>
          </a:p>
          <a:p>
            <a:r>
              <a:rPr lang="en-US" sz="1600" b="1" dirty="0">
                <a:latin typeface="Courier New"/>
                <a:cs typeface="Courier New"/>
              </a:rPr>
              <a:t>		int d[] = new int[n+1];</a:t>
            </a:r>
          </a:p>
          <a:p>
            <a:r>
              <a:rPr lang="en-US" sz="1600" b="1" dirty="0">
                <a:latin typeface="Courier New"/>
                <a:cs typeface="Courier New"/>
              </a:rPr>
              <a:t>		for(int j = 0; j &lt; </a:t>
            </a:r>
            <a:r>
              <a:rPr lang="en-US" sz="1600" b="1" dirty="0" err="1">
                <a:latin typeface="Courier New"/>
                <a:cs typeface="Courier New"/>
              </a:rPr>
              <a:t>d.length</a:t>
            </a:r>
            <a:r>
              <a:rPr lang="en-US" sz="1600" b="1" dirty="0">
                <a:latin typeface="Courier New"/>
                <a:cs typeface="Courier New"/>
              </a:rPr>
              <a:t>; j++) d[j] = 0;</a:t>
            </a:r>
          </a:p>
          <a:p>
            <a:r>
              <a:rPr lang="en-US" sz="1600" b="1" dirty="0">
                <a:latin typeface="Courier New"/>
                <a:cs typeface="Courier New"/>
              </a:rPr>
              <a:t>		for(int j = 0; j &lt; data.length; j++){</a:t>
            </a:r>
          </a:p>
          <a:p>
            <a:r>
              <a:rPr lang="en-US" sz="1600" b="1" dirty="0">
                <a:latin typeface="Courier New"/>
                <a:cs typeface="Courier New"/>
              </a:rPr>
              <a:t>			int m = data[j].length();</a:t>
            </a:r>
          </a:p>
          <a:p>
            <a:r>
              <a:rPr lang="en-US" sz="1600" b="1" dirty="0">
                <a:latin typeface="Courier New"/>
                <a:cs typeface="Courier New"/>
              </a:rPr>
              <a:t>			d[m] = d[m] + 1;</a:t>
            </a:r>
          </a:p>
          <a:p>
            <a:r>
              <a:rPr lang="en-US" sz="1600" b="1" dirty="0">
                <a:latin typeface="Courier New"/>
                <a:cs typeface="Courier New"/>
              </a:rPr>
              <a:t>		}return d;</a:t>
            </a:r>
          </a:p>
          <a:p>
            <a:r>
              <a:rPr lang="en-US" sz="1600" b="1" dirty="0">
                <a:latin typeface="Courier New"/>
                <a:cs typeface="Courier New"/>
              </a:rPr>
              <a:t>	}</a:t>
            </a:r>
          </a:p>
          <a:p>
            <a:endParaRPr lang="en-US" sz="1600" b="1" dirty="0">
              <a:latin typeface="Courier New"/>
              <a:cs typeface="Courier New"/>
            </a:endParaRPr>
          </a:p>
          <a:p>
            <a:r>
              <a:rPr lang="en-US" sz="1600" b="1" dirty="0">
                <a:latin typeface="Courier New"/>
                <a:cs typeface="Courier New"/>
              </a:rPr>
              <a:t>	public int empty(){</a:t>
            </a:r>
          </a:p>
          <a:p>
            <a:r>
              <a:rPr lang="en-US" sz="1600" b="1" dirty="0">
                <a:latin typeface="Courier New"/>
                <a:cs typeface="Courier New"/>
              </a:rPr>
              <a:t>		int count = 0;</a:t>
            </a:r>
          </a:p>
          <a:p>
            <a:r>
              <a:rPr lang="en-US" sz="1600" b="1" dirty="0">
                <a:latin typeface="Courier New"/>
                <a:cs typeface="Courier New"/>
              </a:rPr>
              <a:t>		for(int j = 0; j &lt; data.length; j++)</a:t>
            </a:r>
          </a:p>
          <a:p>
            <a:r>
              <a:rPr lang="en-US" sz="1600" b="1" dirty="0">
                <a:latin typeface="Courier New"/>
                <a:cs typeface="Courier New"/>
              </a:rPr>
              <a:t>			if(data[j].length() == 0) count++;</a:t>
            </a:r>
          </a:p>
          <a:p>
            <a:r>
              <a:rPr lang="en-US" sz="1600" b="1" dirty="0">
                <a:latin typeface="Courier New"/>
                <a:cs typeface="Courier New"/>
              </a:rPr>
              <a:t>		return count;</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21</a:t>
            </a:fld>
            <a:endParaRPr lang="en-US"/>
          </a:p>
        </p:txBody>
      </p:sp>
    </p:spTree>
    <p:extLst>
      <p:ext uri="{BB962C8B-B14F-4D97-AF65-F5344CB8AC3E}">
        <p14:creationId xmlns:p14="http://schemas.microsoft.com/office/powerpoint/2010/main" val="60146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Testing</a:t>
            </a:r>
          </a:p>
        </p:txBody>
      </p:sp>
      <p:sp>
        <p:nvSpPr>
          <p:cNvPr id="3" name="Content Placeholder 2"/>
          <p:cNvSpPr>
            <a:spLocks noGrp="1"/>
          </p:cNvSpPr>
          <p:nvPr>
            <p:ph idx="1"/>
          </p:nvPr>
        </p:nvSpPr>
        <p:spPr/>
        <p:txBody>
          <a:bodyPr/>
          <a:lstStyle/>
          <a:p>
            <a:r>
              <a:rPr lang="en-US" dirty="0"/>
              <a:t>Testing the implementation:</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004801"/>
            <a:ext cx="8403562" cy="4401204"/>
          </a:xfrm>
          <a:prstGeom prst="rect">
            <a:avLst/>
          </a:prstGeom>
        </p:spPr>
        <p:txBody>
          <a:bodyPr wrap="none">
            <a:spAutoFit/>
          </a:bodyPr>
          <a:lstStyle/>
          <a:p>
            <a:r>
              <a:rPr lang="en-US" sz="1400" b="1" dirty="0">
                <a:latin typeface="Courier New"/>
                <a:cs typeface="Courier New"/>
              </a:rPr>
              <a:t>public static void main(String[] </a:t>
            </a:r>
            <a:r>
              <a:rPr lang="en-US" sz="1400" b="1" dirty="0" err="1">
                <a:latin typeface="Courier New"/>
                <a:cs typeface="Courier New"/>
              </a:rPr>
              <a:t>args</a:t>
            </a:r>
            <a:r>
              <a:rPr lang="en-US" sz="1400" b="1" dirty="0">
                <a:latin typeface="Courier New"/>
                <a:cs typeface="Courier New"/>
              </a:rPr>
              <a:t>) {</a:t>
            </a:r>
          </a:p>
          <a:p>
            <a:r>
              <a:rPr lang="en-US" sz="1400" b="1" dirty="0">
                <a:latin typeface="Courier New"/>
                <a:cs typeface="Courier New"/>
              </a:rPr>
              <a:t>	HashList&lt;Integer&gt; list = new HashList&lt;Integer&gt;(10000);</a:t>
            </a:r>
          </a:p>
          <a:p>
            <a:r>
              <a:rPr lang="en-US" sz="1400" b="1" dirty="0">
                <a:latin typeface="Courier New"/>
                <a:cs typeface="Courier New"/>
              </a:rPr>
              <a:t>	for(int j = 0; j &lt; 100000; j++){</a:t>
            </a:r>
          </a:p>
          <a:p>
            <a:r>
              <a:rPr lang="en-US" sz="1400" b="1" dirty="0">
                <a:latin typeface="Courier New"/>
                <a:cs typeface="Courier New"/>
              </a:rPr>
              <a:t>		int x = (int)(Math.random()*1000000);</a:t>
            </a:r>
          </a:p>
          <a:p>
            <a:r>
              <a:rPr lang="en-US" sz="1400" b="1" dirty="0">
                <a:latin typeface="Courier New"/>
                <a:cs typeface="Courier New"/>
              </a:rPr>
              <a:t>		list.add(new Integer(x));</a:t>
            </a:r>
          </a:p>
          <a:p>
            <a:r>
              <a:rPr lang="en-US" sz="1400" b="1" dirty="0">
                <a:latin typeface="Courier New"/>
                <a:cs typeface="Courier New"/>
              </a:rPr>
              <a:t>	}</a:t>
            </a:r>
          </a:p>
          <a:p>
            <a:r>
              <a:rPr lang="en-US" sz="1400" b="1" dirty="0">
                <a:latin typeface="Courier New"/>
                <a:cs typeface="Courier New"/>
              </a:rPr>
              <a:t>	System.out.println("Percentage of buckets used: " + </a:t>
            </a:r>
            <a:r>
              <a:rPr lang="en-US" sz="1400" b="1" dirty="0" err="1">
                <a:latin typeface="Courier New"/>
                <a:cs typeface="Courier New"/>
              </a:rPr>
              <a:t>list.percentUsed</a:t>
            </a:r>
            <a:r>
              <a:rPr lang="en-US" sz="1400" b="1" dirty="0">
                <a:latin typeface="Courier New"/>
                <a:cs typeface="Courier New"/>
              </a:rPr>
              <a:t>());</a:t>
            </a:r>
          </a:p>
          <a:p>
            <a:r>
              <a:rPr lang="en-US" sz="1400" b="1" dirty="0">
                <a:latin typeface="Courier New"/>
                <a:cs typeface="Courier New"/>
              </a:rPr>
              <a:t>	System.out.println("Largest bucket size: " + </a:t>
            </a:r>
            <a:r>
              <a:rPr lang="en-US" sz="1400" b="1" dirty="0" err="1">
                <a:latin typeface="Courier New"/>
                <a:cs typeface="Courier New"/>
              </a:rPr>
              <a:t>list.largestBucket</a:t>
            </a:r>
            <a:r>
              <a:rPr lang="en-US" sz="1400" b="1" dirty="0">
                <a:latin typeface="Courier New"/>
                <a:cs typeface="Courier New"/>
              </a:rPr>
              <a:t>());</a:t>
            </a:r>
          </a:p>
          <a:p>
            <a:r>
              <a:rPr lang="en-US" sz="1400" b="1" dirty="0">
                <a:latin typeface="Courier New"/>
                <a:cs typeface="Courier New"/>
              </a:rPr>
              <a:t>	System.out.println("Smallest bucket size: " + </a:t>
            </a:r>
            <a:r>
              <a:rPr lang="en-US" sz="1400" b="1" dirty="0" err="1">
                <a:latin typeface="Courier New"/>
                <a:cs typeface="Courier New"/>
              </a:rPr>
              <a:t>list.smallestBucket</a:t>
            </a:r>
            <a:r>
              <a:rPr lang="en-US" sz="1400" b="1" dirty="0">
                <a:latin typeface="Courier New"/>
                <a:cs typeface="Courier New"/>
              </a:rPr>
              <a:t>());</a:t>
            </a:r>
          </a:p>
          <a:p>
            <a:r>
              <a:rPr lang="en-US" sz="1400" b="1" dirty="0">
                <a:latin typeface="Courier New"/>
                <a:cs typeface="Courier New"/>
              </a:rPr>
              <a:t>	int bucketSizes[] = </a:t>
            </a:r>
            <a:r>
              <a:rPr lang="en-US" sz="1400" b="1" dirty="0" err="1">
                <a:latin typeface="Courier New"/>
                <a:cs typeface="Courier New"/>
              </a:rPr>
              <a:t>list.listSizes</a:t>
            </a:r>
            <a:r>
              <a:rPr lang="en-US" sz="1400" b="1" dirty="0">
                <a:latin typeface="Courier New"/>
                <a:cs typeface="Courier New"/>
              </a:rPr>
              <a:t>();</a:t>
            </a:r>
          </a:p>
          <a:p>
            <a:r>
              <a:rPr lang="en-US" sz="1400" b="1" dirty="0">
                <a:latin typeface="Courier New"/>
                <a:cs typeface="Courier New"/>
              </a:rPr>
              <a:t>	System.out.println("Frequency list");</a:t>
            </a:r>
          </a:p>
          <a:p>
            <a:r>
              <a:rPr lang="en-US" sz="1400" b="1" dirty="0">
                <a:latin typeface="Courier New"/>
                <a:cs typeface="Courier New"/>
              </a:rPr>
              <a:t>	for(int i = 0; i &lt; </a:t>
            </a:r>
            <a:r>
              <a:rPr lang="en-US" sz="1400" b="1" dirty="0" err="1">
                <a:latin typeface="Courier New"/>
                <a:cs typeface="Courier New"/>
              </a:rPr>
              <a:t>bucketSizes.length</a:t>
            </a:r>
            <a:r>
              <a:rPr lang="en-US" sz="1400" b="1" dirty="0">
                <a:latin typeface="Courier New"/>
                <a:cs typeface="Courier New"/>
              </a:rPr>
              <a:t>; i++){</a:t>
            </a:r>
          </a:p>
          <a:p>
            <a:r>
              <a:rPr lang="en-US" sz="1400" b="1" dirty="0">
                <a:latin typeface="Courier New"/>
                <a:cs typeface="Courier New"/>
              </a:rPr>
              <a:t>		if(bucketSizes[i] &gt; 0){</a:t>
            </a:r>
          </a:p>
          <a:p>
            <a:r>
              <a:rPr lang="en-US" sz="1400" b="1" dirty="0">
                <a:latin typeface="Courier New"/>
                <a:cs typeface="Courier New"/>
              </a:rPr>
              <a:t>			</a:t>
            </a:r>
            <a:r>
              <a:rPr lang="en-US" sz="1400" b="1" dirty="0" err="1">
                <a:latin typeface="Courier New"/>
                <a:cs typeface="Courier New"/>
              </a:rPr>
              <a:t>System.out.printf</a:t>
            </a:r>
            <a:r>
              <a:rPr lang="en-US" sz="1400" b="1" dirty="0">
                <a:latin typeface="Courier New"/>
                <a:cs typeface="Courier New"/>
              </a:rPr>
              <a:t>("Buckets with %d elements = %d\n", </a:t>
            </a:r>
            <a:r>
              <a:rPr lang="en-US" sz="1400" b="1" dirty="0" err="1">
                <a:latin typeface="Courier New"/>
                <a:cs typeface="Courier New"/>
              </a:rPr>
              <a:t>i</a:t>
            </a:r>
            <a:r>
              <a:rPr lang="en-US" sz="1400" b="1" dirty="0">
                <a:latin typeface="Courier New"/>
                <a:cs typeface="Courier New"/>
              </a:rPr>
              <a:t>, </a:t>
            </a:r>
          </a:p>
          <a:p>
            <a:r>
              <a:rPr lang="en-US" sz="1400" b="1" dirty="0">
                <a:latin typeface="Courier New"/>
                <a:cs typeface="Courier New"/>
              </a:rPr>
              <a:t>							bucketSizes[i]);</a:t>
            </a:r>
          </a:p>
          <a:p>
            <a:r>
              <a:rPr lang="en-US" sz="1400" b="1" dirty="0">
                <a:latin typeface="Courier New"/>
                <a:cs typeface="Courier New"/>
              </a:rPr>
              <a:t>		}</a:t>
            </a:r>
          </a:p>
          <a:p>
            <a:r>
              <a:rPr lang="en-US" sz="1400" b="1" dirty="0">
                <a:latin typeface="Courier New"/>
                <a:cs typeface="Courier New"/>
              </a:rPr>
              <a:t>	}</a:t>
            </a:r>
          </a:p>
          <a:p>
            <a:r>
              <a:rPr lang="en-US" sz="1400" b="1" dirty="0">
                <a:latin typeface="Courier New"/>
                <a:cs typeface="Courier New"/>
              </a:rPr>
              <a:t>	System.out.println("Empty buckets = " + </a:t>
            </a:r>
            <a:r>
              <a:rPr lang="en-US" sz="1400" b="1" dirty="0" err="1">
                <a:latin typeface="Courier New"/>
                <a:cs typeface="Courier New"/>
              </a:rPr>
              <a:t>list.empty</a:t>
            </a:r>
            <a:r>
              <a:rPr lang="en-US" sz="1400" b="1" dirty="0">
                <a:latin typeface="Courier New"/>
                <a:cs typeface="Courier New"/>
              </a:rPr>
              <a:t>());</a:t>
            </a:r>
          </a:p>
          <a:p>
            <a:r>
              <a:rPr lang="en-US" sz="1400" b="1" dirty="0">
                <a:latin typeface="Courier New"/>
                <a:cs typeface="Courier New"/>
              </a:rPr>
              <a:t>	// list.displayLists();</a:t>
            </a:r>
          </a:p>
          <a:p>
            <a:r>
              <a:rPr lang="en-US" sz="1400" b="1" dirty="0">
                <a:latin typeface="Courier New"/>
                <a:cs typeface="Courier New"/>
              </a:rPr>
              <a:t>}</a:t>
            </a:r>
          </a:p>
        </p:txBody>
      </p:sp>
      <p:sp>
        <p:nvSpPr>
          <p:cNvPr id="5" name="Slide Number Placeholder 4"/>
          <p:cNvSpPr>
            <a:spLocks noGrp="1"/>
          </p:cNvSpPr>
          <p:nvPr>
            <p:ph type="sldNum" sz="quarter" idx="12"/>
          </p:nvPr>
        </p:nvSpPr>
        <p:spPr/>
        <p:txBody>
          <a:bodyPr/>
          <a:lstStyle/>
          <a:p>
            <a:fld id="{E0C3B11F-BB69-5D4A-B4A6-002443704CE6}" type="slidenum">
              <a:rPr lang="en-US" smtClean="0"/>
              <a:t>22</a:t>
            </a:fld>
            <a:endParaRPr lang="en-US"/>
          </a:p>
        </p:txBody>
      </p:sp>
    </p:spTree>
    <p:extLst>
      <p:ext uri="{BB962C8B-B14F-4D97-AF65-F5344CB8AC3E}">
        <p14:creationId xmlns:p14="http://schemas.microsoft.com/office/powerpoint/2010/main" val="29598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Output</a:t>
            </a:r>
          </a:p>
        </p:txBody>
      </p:sp>
      <p:sp>
        <p:nvSpPr>
          <p:cNvPr id="3" name="Content Placeholder 2"/>
          <p:cNvSpPr>
            <a:spLocks noGrp="1"/>
          </p:cNvSpPr>
          <p:nvPr>
            <p:ph idx="1"/>
          </p:nvPr>
        </p:nvSpPr>
        <p:spPr>
          <a:xfrm>
            <a:off x="457200" y="1424569"/>
            <a:ext cx="8229600" cy="4931781"/>
          </a:xfrm>
        </p:spPr>
        <p:txBody>
          <a:bodyPr>
            <a:normAutofit fontScale="70000" lnSpcReduction="20000"/>
          </a:bodyPr>
          <a:lstStyle/>
          <a:p>
            <a:pPr marL="0" indent="0">
              <a:buNone/>
            </a:pPr>
            <a:r>
              <a:rPr lang="en-US" sz="1600" dirty="0"/>
              <a:t>Percentage of buckets used: 100.0</a:t>
            </a:r>
          </a:p>
          <a:p>
            <a:pPr marL="0" indent="0">
              <a:buNone/>
            </a:pPr>
            <a:r>
              <a:rPr lang="en-US" sz="1600" dirty="0"/>
              <a:t>Largest bucket size =  24</a:t>
            </a:r>
          </a:p>
          <a:p>
            <a:pPr marL="0" indent="0">
              <a:buNone/>
            </a:pPr>
            <a:r>
              <a:rPr lang="en-US" sz="1600" dirty="0"/>
              <a:t>Smallest bucket size =  1</a:t>
            </a:r>
          </a:p>
          <a:p>
            <a:pPr marL="0" indent="0">
              <a:buNone/>
            </a:pPr>
            <a:r>
              <a:rPr lang="en-US" sz="1600" dirty="0"/>
              <a:t>Frequency list</a:t>
            </a:r>
          </a:p>
          <a:p>
            <a:pPr marL="0" indent="0">
              <a:buNone/>
            </a:pPr>
            <a:r>
              <a:rPr lang="en-US" sz="1600" dirty="0"/>
              <a:t>Buckets with 1 elements = 7</a:t>
            </a:r>
          </a:p>
          <a:p>
            <a:pPr marL="0" indent="0">
              <a:buNone/>
            </a:pPr>
            <a:r>
              <a:rPr lang="en-US" sz="1600" dirty="0"/>
              <a:t>Buckets with 2 elements = 19</a:t>
            </a:r>
          </a:p>
          <a:p>
            <a:pPr marL="0" indent="0">
              <a:buNone/>
            </a:pPr>
            <a:r>
              <a:rPr lang="en-US" sz="1600" dirty="0"/>
              <a:t>Buckets with 3 elements = 75</a:t>
            </a:r>
          </a:p>
          <a:p>
            <a:pPr marL="0" indent="0">
              <a:buNone/>
            </a:pPr>
            <a:r>
              <a:rPr lang="en-US" sz="1600" dirty="0"/>
              <a:t>Buckets with 4 elements = 179</a:t>
            </a:r>
          </a:p>
          <a:p>
            <a:pPr marL="0" indent="0">
              <a:buNone/>
            </a:pPr>
            <a:r>
              <a:rPr lang="en-US" sz="1600" dirty="0"/>
              <a:t>Buckets with 5 elements = 373</a:t>
            </a:r>
          </a:p>
          <a:p>
            <a:pPr marL="0" indent="0">
              <a:buNone/>
            </a:pPr>
            <a:r>
              <a:rPr lang="en-US" sz="1600" dirty="0"/>
              <a:t>Buckets with 6 elements = 612</a:t>
            </a:r>
          </a:p>
          <a:p>
            <a:pPr marL="0" indent="0">
              <a:buNone/>
            </a:pPr>
            <a:r>
              <a:rPr lang="en-US" sz="1600" dirty="0"/>
              <a:t>Buckets with 7 elements = 917</a:t>
            </a:r>
          </a:p>
          <a:p>
            <a:pPr marL="0" indent="0">
              <a:buNone/>
            </a:pPr>
            <a:r>
              <a:rPr lang="en-US" sz="1600" dirty="0"/>
              <a:t>Buckets with 8 elements = 1148</a:t>
            </a:r>
          </a:p>
          <a:p>
            <a:pPr marL="0" indent="0">
              <a:buNone/>
            </a:pPr>
            <a:r>
              <a:rPr lang="en-US" sz="1600" dirty="0"/>
              <a:t>Buckets with 9 elements = 1250</a:t>
            </a:r>
          </a:p>
          <a:p>
            <a:pPr marL="0" indent="0">
              <a:buNone/>
            </a:pPr>
            <a:r>
              <a:rPr lang="en-US" sz="1600" dirty="0"/>
              <a:t>Buckets with 10 elements = 1285</a:t>
            </a:r>
          </a:p>
          <a:p>
            <a:pPr marL="0" indent="0">
              <a:buNone/>
            </a:pPr>
            <a:r>
              <a:rPr lang="en-US" sz="1600" dirty="0"/>
              <a:t>Buckets with 11 elements = 1134</a:t>
            </a:r>
          </a:p>
          <a:p>
            <a:pPr marL="0" indent="0">
              <a:buNone/>
            </a:pPr>
            <a:r>
              <a:rPr lang="en-US" sz="1600" dirty="0"/>
              <a:t>Buckets with 12 elements = 949</a:t>
            </a:r>
          </a:p>
          <a:p>
            <a:pPr marL="0" indent="0">
              <a:buNone/>
            </a:pPr>
            <a:r>
              <a:rPr lang="en-US" sz="1600" dirty="0"/>
              <a:t>Buckets with 13 elements = 702</a:t>
            </a:r>
          </a:p>
          <a:p>
            <a:pPr marL="0" indent="0">
              <a:buNone/>
            </a:pPr>
            <a:r>
              <a:rPr lang="en-US" sz="1600" dirty="0"/>
              <a:t>Buckets with 14 elements = 536</a:t>
            </a:r>
          </a:p>
          <a:p>
            <a:pPr marL="0" indent="0">
              <a:buNone/>
            </a:pPr>
            <a:r>
              <a:rPr lang="en-US" sz="1600" dirty="0"/>
              <a:t>Buckets with 15 elements = 335</a:t>
            </a:r>
          </a:p>
          <a:p>
            <a:pPr marL="0" indent="0">
              <a:buNone/>
            </a:pPr>
            <a:r>
              <a:rPr lang="en-US" sz="1600" dirty="0"/>
              <a:t>Buckets with 16 elements = 196</a:t>
            </a:r>
          </a:p>
          <a:p>
            <a:pPr marL="0" indent="0">
              <a:buNone/>
            </a:pPr>
            <a:r>
              <a:rPr lang="en-US" sz="1600" dirty="0"/>
              <a:t>Buckets with 17 elements = 132</a:t>
            </a:r>
          </a:p>
          <a:p>
            <a:pPr marL="0" indent="0">
              <a:buNone/>
            </a:pPr>
            <a:r>
              <a:rPr lang="en-US" sz="1600" dirty="0"/>
              <a:t>Buckets with 18 elements = 75</a:t>
            </a:r>
          </a:p>
          <a:p>
            <a:pPr marL="0" indent="0">
              <a:buNone/>
            </a:pPr>
            <a:r>
              <a:rPr lang="en-US" sz="1600" dirty="0"/>
              <a:t>Buckets with 19 elements = 33</a:t>
            </a:r>
          </a:p>
          <a:p>
            <a:pPr marL="0" indent="0">
              <a:buNone/>
            </a:pPr>
            <a:r>
              <a:rPr lang="en-US" sz="1600" dirty="0"/>
              <a:t>Buckets with 20 elements = 21</a:t>
            </a:r>
          </a:p>
          <a:p>
            <a:pPr marL="0" indent="0">
              <a:buNone/>
            </a:pPr>
            <a:r>
              <a:rPr lang="en-US" sz="1600" dirty="0"/>
              <a:t>Buckets with 21 elements = 11</a:t>
            </a:r>
          </a:p>
          <a:p>
            <a:pPr marL="0" indent="0">
              <a:buNone/>
            </a:pPr>
            <a:r>
              <a:rPr lang="en-US" sz="1600" dirty="0"/>
              <a:t>Buckets with 22 elements = 5</a:t>
            </a:r>
          </a:p>
          <a:p>
            <a:pPr marL="0" indent="0">
              <a:buNone/>
            </a:pPr>
            <a:r>
              <a:rPr lang="en-US" sz="1600" dirty="0"/>
              <a:t>Buckets with 23 elements = 5</a:t>
            </a:r>
          </a:p>
          <a:p>
            <a:pPr marL="0" indent="0">
              <a:buNone/>
            </a:pPr>
            <a:r>
              <a:rPr lang="en-US" sz="1600" dirty="0"/>
              <a:t>Buckets with 24 elements = 1</a:t>
            </a:r>
          </a:p>
          <a:p>
            <a:pPr marL="0" indent="0">
              <a:buNone/>
            </a:pPr>
            <a:r>
              <a:rPr lang="en-US" sz="1600" dirty="0"/>
              <a:t>Empty buckets = 0</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23</a:t>
            </a:fld>
            <a:endParaRPr lang="en-US"/>
          </a:p>
        </p:txBody>
      </p:sp>
    </p:spTree>
    <p:extLst>
      <p:ext uri="{BB962C8B-B14F-4D97-AF65-F5344CB8AC3E}">
        <p14:creationId xmlns:p14="http://schemas.microsoft.com/office/powerpoint/2010/main" val="295989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p:txBody>
          <a:bodyPr/>
          <a:lstStyle/>
          <a:p>
            <a:r>
              <a:rPr lang="ga-IE" dirty="0"/>
              <a:t>The really interesting result is the almost perfect </a:t>
            </a:r>
            <a:r>
              <a:rPr lang="ga-IE" b="1" dirty="0"/>
              <a:t>bell curve shape </a:t>
            </a:r>
            <a:r>
              <a:rPr lang="ga-IE" dirty="0"/>
              <a:t>of the frequency of bucket size. </a:t>
            </a:r>
          </a:p>
          <a:p>
            <a:r>
              <a:rPr lang="ga-IE" dirty="0"/>
              <a:t>The modal list size is 10.</a:t>
            </a:r>
          </a:p>
          <a:p>
            <a:r>
              <a:rPr lang="ga-IE" dirty="0"/>
              <a:t>92.4% of list sizes have between 5 and 15 elements.</a:t>
            </a:r>
          </a:p>
          <a:p>
            <a:r>
              <a:rPr lang="ga-IE" dirty="0"/>
              <a:t>Lists of this size guarantee that retrieval is </a:t>
            </a:r>
            <a:r>
              <a:rPr lang="ga-IE" b="1" dirty="0"/>
              <a:t>O(1)</a:t>
            </a:r>
            <a:r>
              <a:rPr lang="ga-IE" dirty="0"/>
              <a:t>.  </a:t>
            </a:r>
            <a:endParaRPr lang="en-US" dirty="0"/>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24</a:t>
            </a:fld>
            <a:endParaRPr lang="en-US"/>
          </a:p>
        </p:txBody>
      </p:sp>
    </p:spTree>
    <p:extLst>
      <p:ext uri="{BB962C8B-B14F-4D97-AF65-F5344CB8AC3E}">
        <p14:creationId xmlns:p14="http://schemas.microsoft.com/office/powerpoint/2010/main" val="29598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Testing</a:t>
            </a:r>
          </a:p>
        </p:txBody>
      </p:sp>
      <p:sp>
        <p:nvSpPr>
          <p:cNvPr id="3" name="Content Placeholder 2"/>
          <p:cNvSpPr>
            <a:spLocks noGrp="1"/>
          </p:cNvSpPr>
          <p:nvPr>
            <p:ph idx="1"/>
          </p:nvPr>
        </p:nvSpPr>
        <p:spPr/>
        <p:txBody>
          <a:bodyPr/>
          <a:lstStyle/>
          <a:p>
            <a:r>
              <a:rPr lang="en-US" dirty="0"/>
              <a:t>Testing the implementation:</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004801"/>
            <a:ext cx="8403562" cy="4401204"/>
          </a:xfrm>
          <a:prstGeom prst="rect">
            <a:avLst/>
          </a:prstGeom>
        </p:spPr>
        <p:txBody>
          <a:bodyPr wrap="none">
            <a:spAutoFit/>
          </a:bodyPr>
          <a:lstStyle/>
          <a:p>
            <a:r>
              <a:rPr lang="en-US" sz="1400" b="1" dirty="0">
                <a:latin typeface="Courier New"/>
                <a:cs typeface="Courier New"/>
              </a:rPr>
              <a:t>public static void main(String[] </a:t>
            </a:r>
            <a:r>
              <a:rPr lang="en-US" sz="1400" b="1" dirty="0" err="1">
                <a:latin typeface="Courier New"/>
                <a:cs typeface="Courier New"/>
              </a:rPr>
              <a:t>args</a:t>
            </a:r>
            <a:r>
              <a:rPr lang="en-US" sz="1400" b="1" dirty="0">
                <a:latin typeface="Courier New"/>
                <a:cs typeface="Courier New"/>
              </a:rPr>
              <a:t>) {</a:t>
            </a:r>
          </a:p>
          <a:p>
            <a:r>
              <a:rPr lang="en-US" sz="1400" b="1" dirty="0">
                <a:latin typeface="Courier New"/>
                <a:cs typeface="Courier New"/>
              </a:rPr>
              <a:t>	HashList&lt;Integer&gt; list = new HashList&lt;Integer&gt;</a:t>
            </a:r>
            <a:r>
              <a:rPr lang="en-US" sz="1400" b="1">
                <a:latin typeface="Courier New"/>
                <a:cs typeface="Courier New"/>
              </a:rPr>
              <a:t>(10</a:t>
            </a:r>
            <a:r>
              <a:rPr lang="en-US" sz="1400" b="1" dirty="0">
                <a:latin typeface="Courier New"/>
                <a:cs typeface="Courier New"/>
              </a:rPr>
              <a:t>);</a:t>
            </a:r>
          </a:p>
          <a:p>
            <a:r>
              <a:rPr lang="en-US" sz="1400" b="1" dirty="0">
                <a:latin typeface="Courier New"/>
                <a:cs typeface="Courier New"/>
              </a:rPr>
              <a:t>	for(int j = 0; j &lt; 100; j++){</a:t>
            </a:r>
          </a:p>
          <a:p>
            <a:r>
              <a:rPr lang="en-US" sz="1400" b="1" dirty="0">
                <a:latin typeface="Courier New"/>
                <a:cs typeface="Courier New"/>
              </a:rPr>
              <a:t>		int x = (int)(Math.random()*1000);</a:t>
            </a:r>
          </a:p>
          <a:p>
            <a:r>
              <a:rPr lang="en-US" sz="1400" b="1" dirty="0">
                <a:latin typeface="Courier New"/>
                <a:cs typeface="Courier New"/>
              </a:rPr>
              <a:t>		list.add(new Integer(x));</a:t>
            </a:r>
          </a:p>
          <a:p>
            <a:r>
              <a:rPr lang="en-US" sz="1400" b="1" dirty="0">
                <a:latin typeface="Courier New"/>
                <a:cs typeface="Courier New"/>
              </a:rPr>
              <a:t>	}</a:t>
            </a:r>
          </a:p>
          <a:p>
            <a:r>
              <a:rPr lang="en-US" sz="1400" b="1" dirty="0">
                <a:latin typeface="Courier New"/>
                <a:cs typeface="Courier New"/>
              </a:rPr>
              <a:t>	System.out.println("Percentage of buckets used: " + </a:t>
            </a:r>
            <a:r>
              <a:rPr lang="en-US" sz="1400" b="1" dirty="0" err="1">
                <a:latin typeface="Courier New"/>
                <a:cs typeface="Courier New"/>
              </a:rPr>
              <a:t>list.percentUsed</a:t>
            </a:r>
            <a:r>
              <a:rPr lang="en-US" sz="1400" b="1" dirty="0">
                <a:latin typeface="Courier New"/>
                <a:cs typeface="Courier New"/>
              </a:rPr>
              <a:t>());</a:t>
            </a:r>
          </a:p>
          <a:p>
            <a:r>
              <a:rPr lang="en-US" sz="1400" b="1" dirty="0">
                <a:latin typeface="Courier New"/>
                <a:cs typeface="Courier New"/>
              </a:rPr>
              <a:t>	System.out.println("Largest bucket size: " + </a:t>
            </a:r>
            <a:r>
              <a:rPr lang="en-US" sz="1400" b="1" dirty="0" err="1">
                <a:latin typeface="Courier New"/>
                <a:cs typeface="Courier New"/>
              </a:rPr>
              <a:t>list.largestBucket</a:t>
            </a:r>
            <a:r>
              <a:rPr lang="en-US" sz="1400" b="1" dirty="0">
                <a:latin typeface="Courier New"/>
                <a:cs typeface="Courier New"/>
              </a:rPr>
              <a:t>());</a:t>
            </a:r>
          </a:p>
          <a:p>
            <a:r>
              <a:rPr lang="en-US" sz="1400" b="1" dirty="0">
                <a:latin typeface="Courier New"/>
                <a:cs typeface="Courier New"/>
              </a:rPr>
              <a:t>	System.out.println("Smallest bucket size: " + </a:t>
            </a:r>
            <a:r>
              <a:rPr lang="en-US" sz="1400" b="1" dirty="0" err="1">
                <a:latin typeface="Courier New"/>
                <a:cs typeface="Courier New"/>
              </a:rPr>
              <a:t>list.smallestBucket</a:t>
            </a:r>
            <a:r>
              <a:rPr lang="en-US" sz="1400" b="1" dirty="0">
                <a:latin typeface="Courier New"/>
                <a:cs typeface="Courier New"/>
              </a:rPr>
              <a:t>());</a:t>
            </a:r>
          </a:p>
          <a:p>
            <a:r>
              <a:rPr lang="en-US" sz="1400" b="1" dirty="0">
                <a:latin typeface="Courier New"/>
                <a:cs typeface="Courier New"/>
              </a:rPr>
              <a:t>	int bucketSizes[] = </a:t>
            </a:r>
            <a:r>
              <a:rPr lang="en-US" sz="1400" b="1" dirty="0" err="1">
                <a:latin typeface="Courier New"/>
                <a:cs typeface="Courier New"/>
              </a:rPr>
              <a:t>list.listSizes</a:t>
            </a:r>
            <a:r>
              <a:rPr lang="en-US" sz="1400" b="1" dirty="0">
                <a:latin typeface="Courier New"/>
                <a:cs typeface="Courier New"/>
              </a:rPr>
              <a:t>();</a:t>
            </a:r>
          </a:p>
          <a:p>
            <a:r>
              <a:rPr lang="en-US" sz="1400" b="1" dirty="0">
                <a:latin typeface="Courier New"/>
                <a:cs typeface="Courier New"/>
              </a:rPr>
              <a:t>	System.out.println("Frequency list");</a:t>
            </a:r>
          </a:p>
          <a:p>
            <a:r>
              <a:rPr lang="en-US" sz="1400" b="1" dirty="0">
                <a:latin typeface="Courier New"/>
                <a:cs typeface="Courier New"/>
              </a:rPr>
              <a:t>	for(int i = 0; i &lt; </a:t>
            </a:r>
            <a:r>
              <a:rPr lang="en-US" sz="1400" b="1" dirty="0" err="1">
                <a:latin typeface="Courier New"/>
                <a:cs typeface="Courier New"/>
              </a:rPr>
              <a:t>bucketSizes.length</a:t>
            </a:r>
            <a:r>
              <a:rPr lang="en-US" sz="1400" b="1" dirty="0">
                <a:latin typeface="Courier New"/>
                <a:cs typeface="Courier New"/>
              </a:rPr>
              <a:t>; i++){</a:t>
            </a:r>
          </a:p>
          <a:p>
            <a:r>
              <a:rPr lang="en-US" sz="1400" b="1" dirty="0">
                <a:latin typeface="Courier New"/>
                <a:cs typeface="Courier New"/>
              </a:rPr>
              <a:t>		if(bucketSizes[i] &gt; 0){</a:t>
            </a:r>
          </a:p>
          <a:p>
            <a:r>
              <a:rPr lang="en-US" sz="1400" b="1" dirty="0">
                <a:latin typeface="Courier New"/>
                <a:cs typeface="Courier New"/>
              </a:rPr>
              <a:t>			</a:t>
            </a:r>
            <a:r>
              <a:rPr lang="en-US" sz="1400" b="1" dirty="0" err="1">
                <a:latin typeface="Courier New"/>
                <a:cs typeface="Courier New"/>
              </a:rPr>
              <a:t>System.out.printf</a:t>
            </a:r>
            <a:r>
              <a:rPr lang="en-US" sz="1400" b="1" dirty="0">
                <a:latin typeface="Courier New"/>
                <a:cs typeface="Courier New"/>
              </a:rPr>
              <a:t>("Buckets with %d elements = %d\n", </a:t>
            </a:r>
            <a:r>
              <a:rPr lang="en-US" sz="1400" b="1" dirty="0" err="1">
                <a:latin typeface="Courier New"/>
                <a:cs typeface="Courier New"/>
              </a:rPr>
              <a:t>i</a:t>
            </a:r>
            <a:r>
              <a:rPr lang="en-US" sz="1400" b="1" dirty="0">
                <a:latin typeface="Courier New"/>
                <a:cs typeface="Courier New"/>
              </a:rPr>
              <a:t>, </a:t>
            </a:r>
          </a:p>
          <a:p>
            <a:r>
              <a:rPr lang="en-US" sz="1400" b="1" dirty="0">
                <a:latin typeface="Courier New"/>
                <a:cs typeface="Courier New"/>
              </a:rPr>
              <a:t>							bucketSizes[i]);</a:t>
            </a:r>
          </a:p>
          <a:p>
            <a:r>
              <a:rPr lang="en-US" sz="1400" b="1" dirty="0">
                <a:latin typeface="Courier New"/>
                <a:cs typeface="Courier New"/>
              </a:rPr>
              <a:t>		}</a:t>
            </a:r>
          </a:p>
          <a:p>
            <a:r>
              <a:rPr lang="en-US" sz="1400" b="1" dirty="0">
                <a:latin typeface="Courier New"/>
                <a:cs typeface="Courier New"/>
              </a:rPr>
              <a:t>	}</a:t>
            </a:r>
          </a:p>
          <a:p>
            <a:r>
              <a:rPr lang="en-US" sz="1400" b="1" dirty="0">
                <a:latin typeface="Courier New"/>
                <a:cs typeface="Courier New"/>
              </a:rPr>
              <a:t>	System.out.println("Empty buckets = " + </a:t>
            </a:r>
            <a:r>
              <a:rPr lang="en-US" sz="1400" b="1" dirty="0" err="1">
                <a:latin typeface="Courier New"/>
                <a:cs typeface="Courier New"/>
              </a:rPr>
              <a:t>list.empty</a:t>
            </a:r>
            <a:r>
              <a:rPr lang="en-US" sz="1400" b="1" dirty="0">
                <a:latin typeface="Courier New"/>
                <a:cs typeface="Courier New"/>
              </a:rPr>
              <a:t>());</a:t>
            </a:r>
          </a:p>
          <a:p>
            <a:r>
              <a:rPr lang="en-US" sz="1400" b="1" dirty="0">
                <a:solidFill>
                  <a:schemeClr val="tx2">
                    <a:lumMod val="60000"/>
                    <a:lumOff val="40000"/>
                  </a:schemeClr>
                </a:solidFill>
                <a:latin typeface="Courier New"/>
                <a:cs typeface="Courier New"/>
              </a:rPr>
              <a:t>	list.displayLists();</a:t>
            </a:r>
          </a:p>
          <a:p>
            <a:r>
              <a:rPr lang="en-US" sz="1400" b="1" dirty="0">
                <a:latin typeface="Courier New"/>
                <a:cs typeface="Courier New"/>
              </a:rPr>
              <a:t>}</a:t>
            </a:r>
          </a:p>
        </p:txBody>
      </p:sp>
      <p:sp>
        <p:nvSpPr>
          <p:cNvPr id="5" name="Slide Number Placeholder 4"/>
          <p:cNvSpPr>
            <a:spLocks noGrp="1"/>
          </p:cNvSpPr>
          <p:nvPr>
            <p:ph type="sldNum" sz="quarter" idx="12"/>
          </p:nvPr>
        </p:nvSpPr>
        <p:spPr/>
        <p:txBody>
          <a:bodyPr/>
          <a:lstStyle/>
          <a:p>
            <a:fld id="{E0C3B11F-BB69-5D4A-B4A6-002443704CE6}" type="slidenum">
              <a:rPr lang="en-US" smtClean="0"/>
              <a:t>25</a:t>
            </a:fld>
            <a:endParaRPr lang="en-US"/>
          </a:p>
        </p:txBody>
      </p:sp>
    </p:spTree>
    <p:extLst>
      <p:ext uri="{BB962C8B-B14F-4D97-AF65-F5344CB8AC3E}">
        <p14:creationId xmlns:p14="http://schemas.microsoft.com/office/powerpoint/2010/main" val="189091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Output</a:t>
            </a:r>
          </a:p>
        </p:txBody>
      </p:sp>
      <p:sp>
        <p:nvSpPr>
          <p:cNvPr id="3" name="Content Placeholder 2"/>
          <p:cNvSpPr>
            <a:spLocks noGrp="1"/>
          </p:cNvSpPr>
          <p:nvPr>
            <p:ph idx="1"/>
          </p:nvPr>
        </p:nvSpPr>
        <p:spPr>
          <a:xfrm>
            <a:off x="457200" y="1424569"/>
            <a:ext cx="8229600" cy="4931781"/>
          </a:xfrm>
        </p:spPr>
        <p:txBody>
          <a:bodyPr>
            <a:normAutofit/>
          </a:bodyPr>
          <a:lstStyle/>
          <a:p>
            <a:pPr marL="0" indent="0">
              <a:buNone/>
            </a:pPr>
            <a:r>
              <a:rPr lang="en-US" sz="1300" dirty="0"/>
              <a:t>Percentage of buckets used: 100.0</a:t>
            </a:r>
          </a:p>
          <a:p>
            <a:pPr marL="0" indent="0">
              <a:buNone/>
            </a:pPr>
            <a:r>
              <a:rPr lang="en-US" sz="1300" dirty="0"/>
              <a:t>Largest bucket size: 17</a:t>
            </a:r>
          </a:p>
          <a:p>
            <a:pPr marL="0" indent="0">
              <a:buNone/>
            </a:pPr>
            <a:r>
              <a:rPr lang="en-US" sz="1300" dirty="0"/>
              <a:t>Smallest bucket size: 7</a:t>
            </a:r>
          </a:p>
          <a:p>
            <a:pPr marL="0" indent="0">
              <a:buNone/>
            </a:pPr>
            <a:r>
              <a:rPr lang="en-US" sz="1300" dirty="0"/>
              <a:t>Frequency list</a:t>
            </a:r>
          </a:p>
          <a:p>
            <a:pPr marL="0" indent="0">
              <a:buNone/>
            </a:pPr>
            <a:r>
              <a:rPr lang="en-US" sz="1300" dirty="0"/>
              <a:t>Buckets with 7 elements = 3</a:t>
            </a:r>
          </a:p>
          <a:p>
            <a:pPr marL="0" indent="0">
              <a:buNone/>
            </a:pPr>
            <a:r>
              <a:rPr lang="en-US" sz="1300" dirty="0"/>
              <a:t>Buckets with 8 elements = 2</a:t>
            </a:r>
          </a:p>
          <a:p>
            <a:pPr marL="0" indent="0">
              <a:buNone/>
            </a:pPr>
            <a:r>
              <a:rPr lang="en-US" sz="1300" dirty="0"/>
              <a:t>Buckets with 10 elements = 3</a:t>
            </a:r>
          </a:p>
          <a:p>
            <a:pPr marL="0" indent="0">
              <a:buNone/>
            </a:pPr>
            <a:r>
              <a:rPr lang="en-US" sz="1300" dirty="0"/>
              <a:t>Buckets with 16 elements = 1</a:t>
            </a:r>
          </a:p>
          <a:p>
            <a:pPr marL="0" indent="0">
              <a:buNone/>
            </a:pPr>
            <a:r>
              <a:rPr lang="en-US" sz="1300" dirty="0"/>
              <a:t>Buckets with 17 elements = 1</a:t>
            </a:r>
          </a:p>
          <a:p>
            <a:pPr marL="0" indent="0">
              <a:buNone/>
            </a:pPr>
            <a:r>
              <a:rPr lang="en-US" sz="1300" dirty="0"/>
              <a:t>Empty buckets = 0</a:t>
            </a:r>
          </a:p>
          <a:p>
            <a:pPr marL="0" indent="0">
              <a:buNone/>
            </a:pPr>
            <a:r>
              <a:rPr lang="en-US" sz="1300" dirty="0"/>
              <a:t>[650, 80, 430, 820, 380, 990, 360]</a:t>
            </a:r>
          </a:p>
          <a:p>
            <a:pPr marL="0" indent="0">
              <a:buNone/>
            </a:pPr>
            <a:r>
              <a:rPr lang="en-US" sz="1300" dirty="0"/>
              <a:t>[791, 421, 121, 851, 631, 131, 871, 851, 151, 521]</a:t>
            </a:r>
          </a:p>
          <a:p>
            <a:pPr marL="0" indent="0">
              <a:buNone/>
            </a:pPr>
            <a:r>
              <a:rPr lang="en-US" sz="1300" dirty="0"/>
              <a:t>[682, 882, 992, 502, 782, 852, 912, 702, 562, 932]</a:t>
            </a:r>
          </a:p>
          <a:p>
            <a:pPr marL="0" indent="0">
              <a:buNone/>
            </a:pPr>
            <a:r>
              <a:rPr lang="en-US" sz="1300" dirty="0"/>
              <a:t>[3, 863, 213, 423, 483, 103, 633, 473, 163, 543]</a:t>
            </a:r>
          </a:p>
          <a:p>
            <a:pPr marL="0" indent="0">
              <a:buNone/>
            </a:pPr>
            <a:r>
              <a:rPr lang="en-US" sz="1300" dirty="0"/>
              <a:t>[614, 634, 304, 824, 44, 464, 324, 134, 234, 454, 564, 474, 684, 814, 634, 314, 324]</a:t>
            </a:r>
          </a:p>
          <a:p>
            <a:pPr marL="0" indent="0">
              <a:buNone/>
            </a:pPr>
            <a:r>
              <a:rPr lang="en-US" sz="1300" dirty="0"/>
              <a:t>[875, 685, 155, 135, 165, 105, 185, 25]</a:t>
            </a:r>
          </a:p>
          <a:p>
            <a:pPr marL="0" indent="0">
              <a:buNone/>
            </a:pPr>
            <a:r>
              <a:rPr lang="en-US" sz="1300" dirty="0"/>
              <a:t>[236, 126, 206, 736, 996, 456, 956, 586]</a:t>
            </a:r>
          </a:p>
          <a:p>
            <a:pPr marL="0" indent="0">
              <a:buNone/>
            </a:pPr>
            <a:r>
              <a:rPr lang="en-US" sz="1300" dirty="0"/>
              <a:t>[557, 457, 417, 667, 607, 457, 77]</a:t>
            </a:r>
          </a:p>
          <a:p>
            <a:pPr marL="0" indent="0">
              <a:buNone/>
            </a:pPr>
            <a:r>
              <a:rPr lang="en-US" sz="1300" dirty="0"/>
              <a:t>[838, 168, 568, 418, 108, 598, 48, 268, 468, 108, 148, 368, 158, 478, 748, 838]</a:t>
            </a:r>
          </a:p>
          <a:p>
            <a:pPr marL="0" indent="0">
              <a:buNone/>
            </a:pPr>
            <a:r>
              <a:rPr lang="en-US" sz="1300" dirty="0"/>
              <a:t>[119, 49, 589, 549, 859, 359, 589]</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26</a:t>
            </a:fld>
            <a:endParaRPr lang="en-US"/>
          </a:p>
        </p:txBody>
      </p:sp>
    </p:spTree>
    <p:extLst>
      <p:ext uri="{BB962C8B-B14F-4D97-AF65-F5344CB8AC3E}">
        <p14:creationId xmlns:p14="http://schemas.microsoft.com/office/powerpoint/2010/main" val="498609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 in Java</a:t>
            </a:r>
          </a:p>
        </p:txBody>
      </p:sp>
      <p:sp>
        <p:nvSpPr>
          <p:cNvPr id="3" name="Content Placeholder 2"/>
          <p:cNvSpPr>
            <a:spLocks noGrp="1"/>
          </p:cNvSpPr>
          <p:nvPr>
            <p:ph idx="1"/>
          </p:nvPr>
        </p:nvSpPr>
        <p:spPr>
          <a:xfrm>
            <a:off x="457200" y="1600200"/>
            <a:ext cx="8229600" cy="4756150"/>
          </a:xfrm>
        </p:spPr>
        <p:txBody>
          <a:bodyPr>
            <a:normAutofit/>
          </a:bodyPr>
          <a:lstStyle/>
          <a:p>
            <a:r>
              <a:rPr lang="ga-IE" dirty="0"/>
              <a:t>There are three primary requirements that must be met by any implementation of a good hashing function for a given type. They are:</a:t>
            </a:r>
          </a:p>
          <a:p>
            <a:pPr lvl="1"/>
            <a:r>
              <a:rPr lang="en-IE" dirty="0"/>
              <a:t>It must be </a:t>
            </a:r>
            <a:r>
              <a:rPr lang="en-IE" b="1" dirty="0"/>
              <a:t>deterministic</a:t>
            </a:r>
            <a:r>
              <a:rPr lang="en-IE" dirty="0"/>
              <a:t>. This means that equal elements must return the same hash value. In Java this means that given two instances of the same type b1, b2 such that if b1.equals(b2), then b1.hashCode() must equal b2.hashCode(). </a:t>
            </a:r>
          </a:p>
          <a:p>
            <a:pPr lvl="1"/>
            <a:r>
              <a:rPr lang="en-IE" dirty="0"/>
              <a:t>It should be implemented so that it is </a:t>
            </a:r>
            <a:r>
              <a:rPr lang="en-IE" b="1" dirty="0"/>
              <a:t>efficient</a:t>
            </a:r>
            <a:r>
              <a:rPr lang="en-IE" i="1" dirty="0"/>
              <a:t> </a:t>
            </a:r>
            <a:r>
              <a:rPr lang="en-IE" b="1" dirty="0"/>
              <a:t>to compute</a:t>
            </a:r>
            <a:r>
              <a:rPr lang="en-IE" dirty="0"/>
              <a:t>.</a:t>
            </a:r>
            <a:endParaRPr lang="en-US" dirty="0"/>
          </a:p>
          <a:p>
            <a:pPr lvl="1"/>
            <a:r>
              <a:rPr lang="en-IE" dirty="0"/>
              <a:t>It should </a:t>
            </a:r>
            <a:r>
              <a:rPr lang="en-IE" b="1" dirty="0"/>
              <a:t>uniformly distribute the keys</a:t>
            </a:r>
            <a:r>
              <a:rPr lang="en-IE" dirty="0"/>
              <a:t> so that data is distributed over the whole table, hence, minimizing the size of lists.</a:t>
            </a:r>
            <a:r>
              <a:rPr lang="en-US" dirty="0"/>
              <a:t> The use of modulo arithmetic in the implementation of the hash function guarantees this as long as hash values are randomly distributed. </a:t>
            </a:r>
            <a:endParaRPr lang="ga-IE" dirty="0"/>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27</a:t>
            </a:fld>
            <a:endParaRPr lang="en-US"/>
          </a:p>
        </p:txBody>
      </p:sp>
    </p:spTree>
    <p:extLst>
      <p:ext uri="{BB962C8B-B14F-4D97-AF65-F5344CB8AC3E}">
        <p14:creationId xmlns:p14="http://schemas.microsoft.com/office/powerpoint/2010/main" val="29598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 in Java</a:t>
            </a:r>
          </a:p>
        </p:txBody>
      </p:sp>
      <p:sp>
        <p:nvSpPr>
          <p:cNvPr id="3" name="Content Placeholder 2"/>
          <p:cNvSpPr>
            <a:spLocks noGrp="1"/>
          </p:cNvSpPr>
          <p:nvPr>
            <p:ph idx="1"/>
          </p:nvPr>
        </p:nvSpPr>
        <p:spPr>
          <a:xfrm>
            <a:off x="457200" y="1600200"/>
            <a:ext cx="8229600" cy="4756150"/>
          </a:xfrm>
        </p:spPr>
        <p:txBody>
          <a:bodyPr/>
          <a:lstStyle/>
          <a:p>
            <a:r>
              <a:rPr lang="en-US" dirty="0"/>
              <a:t>There are few methods (from the Object class) available to all classes in Java.</a:t>
            </a:r>
          </a:p>
          <a:p>
            <a:r>
              <a:rPr lang="en-US" dirty="0"/>
              <a:t>The </a:t>
            </a:r>
            <a:r>
              <a:rPr lang="en-US" b="1" dirty="0"/>
              <a:t>Object</a:t>
            </a:r>
            <a:r>
              <a:rPr lang="en-US" dirty="0"/>
              <a:t> class is the base class of all classes. Inherited by every class.</a:t>
            </a:r>
          </a:p>
          <a:p>
            <a:r>
              <a:rPr lang="en-US" dirty="0"/>
              <a:t>The methods of the Object class:</a:t>
            </a:r>
          </a:p>
          <a:p>
            <a:pPr lvl="1"/>
            <a:r>
              <a:rPr lang="en-US" dirty="0"/>
              <a:t>equals, toString, hashCode, etc.</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28</a:t>
            </a:fld>
            <a:endParaRPr lang="en-US"/>
          </a:p>
        </p:txBody>
      </p:sp>
    </p:spTree>
    <p:extLst>
      <p:ext uri="{BB962C8B-B14F-4D97-AF65-F5344CB8AC3E}">
        <p14:creationId xmlns:p14="http://schemas.microsoft.com/office/powerpoint/2010/main" val="350894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Optimise the cost of insertion and retrieval for a large collection of integer values.</a:t>
            </a:r>
          </a:p>
          <a:p>
            <a:r>
              <a:rPr lang="en-US" dirty="0"/>
              <a:t>How do we achieve both insertion and deletion - O(1)?</a:t>
            </a:r>
          </a:p>
          <a:p>
            <a:r>
              <a:rPr lang="en-US" dirty="0"/>
              <a:t>If we use linear data structure.</a:t>
            </a:r>
          </a:p>
          <a:p>
            <a:pPr lvl="1"/>
            <a:r>
              <a:rPr lang="en-US" dirty="0"/>
              <a:t>Can optimise one but not the other:</a:t>
            </a:r>
          </a:p>
          <a:p>
            <a:pPr lvl="2"/>
            <a:r>
              <a:rPr lang="en-US" dirty="0"/>
              <a:t>Insertion O(1), retrieval O(n)</a:t>
            </a:r>
          </a:p>
          <a:p>
            <a:pPr lvl="1"/>
            <a:r>
              <a:rPr lang="en-US" dirty="0"/>
              <a:t>Keep data sorted: </a:t>
            </a:r>
          </a:p>
          <a:p>
            <a:pPr lvl="2"/>
            <a:r>
              <a:rPr lang="en-US" dirty="0"/>
              <a:t>insertion O(n), retrieval O(log n)</a:t>
            </a:r>
          </a:p>
          <a:p>
            <a:endParaRPr lang="en-US" dirty="0"/>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2</a:t>
            </a:fld>
            <a:endParaRPr lang="en-US"/>
          </a:p>
        </p:txBody>
      </p:sp>
    </p:spTree>
    <p:extLst>
      <p:ext uri="{BB962C8B-B14F-4D97-AF65-F5344CB8AC3E}">
        <p14:creationId xmlns:p14="http://schemas.microsoft.com/office/powerpoint/2010/main" val="422817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 in Java</a:t>
            </a:r>
          </a:p>
        </p:txBody>
      </p:sp>
      <p:sp>
        <p:nvSpPr>
          <p:cNvPr id="3" name="Content Placeholder 2"/>
          <p:cNvSpPr>
            <a:spLocks noGrp="1"/>
          </p:cNvSpPr>
          <p:nvPr>
            <p:ph idx="1"/>
          </p:nvPr>
        </p:nvSpPr>
        <p:spPr/>
        <p:txBody>
          <a:bodyPr>
            <a:normAutofit/>
          </a:bodyPr>
          <a:lstStyle/>
          <a:p>
            <a:r>
              <a:rPr lang="en-US" dirty="0"/>
              <a:t>The hashCode method returns an integer value in the range </a:t>
            </a:r>
            <a:r>
              <a:rPr lang="en-US" dirty="0" err="1"/>
              <a:t>Integer.MIN_VALUE</a:t>
            </a:r>
            <a:r>
              <a:rPr lang="en-US" dirty="0"/>
              <a:t> .. </a:t>
            </a:r>
            <a:r>
              <a:rPr lang="en-US" dirty="0" err="1"/>
              <a:t>Integer.MAX_VALUE</a:t>
            </a:r>
            <a:endParaRPr lang="en-US" dirty="0"/>
          </a:p>
          <a:p>
            <a:r>
              <a:rPr lang="en-US" dirty="0"/>
              <a:t>Equal values must return the same hash code.</a:t>
            </a:r>
          </a:p>
          <a:p>
            <a:r>
              <a:rPr lang="en-US" dirty="0"/>
              <a:t>Methods </a:t>
            </a:r>
            <a:r>
              <a:rPr lang="en-US" b="1" dirty="0"/>
              <a:t>equals</a:t>
            </a:r>
            <a:r>
              <a:rPr lang="en-US" dirty="0"/>
              <a:t> and </a:t>
            </a:r>
            <a:r>
              <a:rPr lang="en-US" b="1" dirty="0"/>
              <a:t>hashCode</a:t>
            </a:r>
            <a:r>
              <a:rPr lang="en-US" dirty="0"/>
              <a:t> are bound together. Change one and you must change the other.</a:t>
            </a:r>
          </a:p>
          <a:p>
            <a:r>
              <a:rPr lang="en-US" dirty="0"/>
              <a:t>All primitive wrapper classes – Boolean, Integer, Float, Double, Character – provide a hashCode method.</a:t>
            </a:r>
          </a:p>
          <a:p>
            <a:r>
              <a:rPr lang="ga-IE" dirty="0"/>
              <a:t>The hashCode method for class Integer returns the encapsulated integer value. For example: </a:t>
            </a:r>
          </a:p>
          <a:p>
            <a:pPr lvl="1"/>
            <a:r>
              <a:rPr lang="ga-IE" dirty="0"/>
              <a:t>if x = new Integer(-100), then </a:t>
            </a:r>
          </a:p>
          <a:p>
            <a:pPr lvl="1"/>
            <a:r>
              <a:rPr lang="ga-IE" dirty="0"/>
              <a:t>x.hashCode() returns -100. </a:t>
            </a:r>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29</a:t>
            </a:fld>
            <a:endParaRPr lang="en-US"/>
          </a:p>
        </p:txBody>
      </p:sp>
    </p:spTree>
    <p:extLst>
      <p:ext uri="{BB962C8B-B14F-4D97-AF65-F5344CB8AC3E}">
        <p14:creationId xmlns:p14="http://schemas.microsoft.com/office/powerpoint/2010/main" val="29598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 in Java</a:t>
            </a:r>
          </a:p>
        </p:txBody>
      </p:sp>
      <p:sp>
        <p:nvSpPr>
          <p:cNvPr id="3" name="Content Placeholder 2"/>
          <p:cNvSpPr>
            <a:spLocks noGrp="1"/>
          </p:cNvSpPr>
          <p:nvPr>
            <p:ph idx="1"/>
          </p:nvPr>
        </p:nvSpPr>
        <p:spPr/>
        <p:txBody>
          <a:bodyPr/>
          <a:lstStyle/>
          <a:p>
            <a:r>
              <a:rPr lang="ga-IE" dirty="0"/>
              <a:t>The hash code for class Character is the ordinal value of the encapsulated character. For example:</a:t>
            </a:r>
          </a:p>
          <a:p>
            <a:pPr lvl="1"/>
            <a:r>
              <a:rPr lang="ga-IE" dirty="0"/>
              <a:t>if </a:t>
            </a:r>
            <a:r>
              <a:rPr lang="en-US" dirty="0"/>
              <a:t>ch = new Character('B'), then</a:t>
            </a:r>
          </a:p>
          <a:p>
            <a:pPr lvl="1"/>
            <a:r>
              <a:rPr lang="en-US" dirty="0" err="1"/>
              <a:t>ch.hashCode</a:t>
            </a:r>
            <a:r>
              <a:rPr lang="en-US" dirty="0"/>
              <a:t>() yields 66.</a:t>
            </a:r>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797097" y="3261015"/>
            <a:ext cx="5171308" cy="1815882"/>
          </a:xfrm>
          <a:prstGeom prst="rect">
            <a:avLst/>
          </a:prstGeom>
        </p:spPr>
        <p:txBody>
          <a:bodyPr wrap="none">
            <a:spAutoFit/>
          </a:bodyPr>
          <a:lstStyle/>
          <a:p>
            <a:r>
              <a:rPr lang="en-US" sz="1600" b="1" dirty="0">
                <a:latin typeface="Courier New"/>
                <a:cs typeface="Courier New"/>
              </a:rPr>
              <a:t>int hashCode(String s) {</a:t>
            </a:r>
          </a:p>
          <a:p>
            <a:r>
              <a:rPr lang="en-US" sz="1600" b="1" dirty="0">
                <a:latin typeface="Courier New"/>
                <a:cs typeface="Courier New"/>
              </a:rPr>
              <a:t>	int hash = 0;</a:t>
            </a:r>
          </a:p>
          <a:p>
            <a:r>
              <a:rPr lang="en-US" sz="1600" b="1" dirty="0">
                <a:latin typeface="Courier New"/>
                <a:cs typeface="Courier New"/>
              </a:rPr>
              <a:t>	for (int j = 0; j &lt; </a:t>
            </a:r>
            <a:r>
              <a:rPr lang="en-US" sz="1600" b="1" dirty="0" err="1">
                <a:latin typeface="Courier New"/>
                <a:cs typeface="Courier New"/>
              </a:rPr>
              <a:t>s.length</a:t>
            </a:r>
            <a:r>
              <a:rPr lang="en-US" sz="1600" b="1" dirty="0">
                <a:latin typeface="Courier New"/>
                <a:cs typeface="Courier New"/>
              </a:rPr>
              <a:t>(); j++) </a:t>
            </a:r>
          </a:p>
          <a:p>
            <a:r>
              <a:rPr lang="en-US" sz="1600" b="1" dirty="0">
                <a:latin typeface="Courier New"/>
                <a:cs typeface="Courier New"/>
              </a:rPr>
              <a:t>		hash = (hash * 31) + </a:t>
            </a:r>
            <a:r>
              <a:rPr lang="en-US" sz="1600" b="1" dirty="0" err="1">
                <a:latin typeface="Courier New"/>
                <a:cs typeface="Courier New"/>
              </a:rPr>
              <a:t>s.charAt</a:t>
            </a:r>
            <a:r>
              <a:rPr lang="en-US" sz="1600" b="1" dirty="0">
                <a:latin typeface="Courier New"/>
                <a:cs typeface="Courier New"/>
              </a:rPr>
              <a:t>(j);</a:t>
            </a:r>
          </a:p>
          <a:p>
            <a:r>
              <a:rPr lang="en-US" sz="1600" b="1" dirty="0">
                <a:latin typeface="Courier New"/>
                <a:cs typeface="Courier New"/>
              </a:rPr>
              <a:t>	return hash;</a:t>
            </a:r>
          </a:p>
          <a:p>
            <a:r>
              <a:rPr lang="en-US" sz="1600" b="1" dirty="0">
                <a:latin typeface="Courier New"/>
                <a:cs typeface="Courier New"/>
              </a:rPr>
              <a:t>}</a:t>
            </a:r>
          </a:p>
          <a:p>
            <a:endParaRPr lang="en-US" sz="1600" b="1" dirty="0">
              <a:latin typeface="Courier New"/>
              <a:cs typeface="Courier New"/>
            </a:endParaRPr>
          </a:p>
        </p:txBody>
      </p:sp>
      <p:sp>
        <p:nvSpPr>
          <p:cNvPr id="5" name="Slide Number Placeholder 4"/>
          <p:cNvSpPr>
            <a:spLocks noGrp="1"/>
          </p:cNvSpPr>
          <p:nvPr>
            <p:ph type="sldNum" sz="quarter" idx="12"/>
          </p:nvPr>
        </p:nvSpPr>
        <p:spPr/>
        <p:txBody>
          <a:bodyPr/>
          <a:lstStyle/>
          <a:p>
            <a:fld id="{E0C3B11F-BB69-5D4A-B4A6-002443704CE6}" type="slidenum">
              <a:rPr lang="en-US" smtClean="0"/>
              <a:t>30</a:t>
            </a:fld>
            <a:endParaRPr lang="en-US"/>
          </a:p>
        </p:txBody>
      </p:sp>
    </p:spTree>
    <p:extLst>
      <p:ext uri="{BB962C8B-B14F-4D97-AF65-F5344CB8AC3E}">
        <p14:creationId xmlns:p14="http://schemas.microsoft.com/office/powerpoint/2010/main" val="871522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 in Java – Example</a:t>
            </a:r>
          </a:p>
        </p:txBody>
      </p:sp>
      <p:sp>
        <p:nvSpPr>
          <p:cNvPr id="3" name="Content Placeholder 2"/>
          <p:cNvSpPr>
            <a:spLocks noGrp="1"/>
          </p:cNvSpPr>
          <p:nvPr>
            <p:ph idx="1"/>
          </p:nvPr>
        </p:nvSpPr>
        <p:spPr/>
        <p:txBody>
          <a:bodyPr/>
          <a:lstStyle/>
          <a:p>
            <a:r>
              <a:rPr lang="en-US" dirty="0"/>
              <a:t>An example of a class that satisfies the distribution constraint but fails the equality constraint.</a:t>
            </a:r>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797097" y="2491181"/>
            <a:ext cx="5817819" cy="2800766"/>
          </a:xfrm>
          <a:prstGeom prst="rect">
            <a:avLst/>
          </a:prstGeom>
        </p:spPr>
        <p:txBody>
          <a:bodyPr wrap="none">
            <a:spAutoFit/>
          </a:bodyPr>
          <a:lstStyle/>
          <a:p>
            <a:r>
              <a:rPr lang="en-US" sz="1600" b="1" dirty="0">
                <a:latin typeface="Courier New"/>
                <a:cs typeface="Courier New"/>
              </a:rPr>
              <a:t>class Book implements Comparable&lt;Book&gt;{</a:t>
            </a:r>
          </a:p>
          <a:p>
            <a:r>
              <a:rPr lang="en-US" sz="1600" b="1" dirty="0">
                <a:latin typeface="Courier New"/>
                <a:cs typeface="Courier New"/>
              </a:rPr>
              <a:t>	private String title;</a:t>
            </a:r>
          </a:p>
          <a:p>
            <a:r>
              <a:rPr lang="en-US" sz="1600" b="1" dirty="0">
                <a:latin typeface="Courier New"/>
                <a:cs typeface="Courier New"/>
              </a:rPr>
              <a:t>	private String author;</a:t>
            </a:r>
          </a:p>
          <a:p>
            <a:r>
              <a:rPr lang="en-US" sz="1600" b="1" dirty="0">
                <a:latin typeface="Courier New"/>
                <a:cs typeface="Courier New"/>
              </a:rPr>
              <a:t>	private double price;</a:t>
            </a:r>
          </a:p>
          <a:p>
            <a:r>
              <a:rPr lang="en-US" sz="1600" b="1" dirty="0">
                <a:latin typeface="Courier New"/>
                <a:cs typeface="Courier New"/>
              </a:rPr>
              <a:t>	</a:t>
            </a:r>
          </a:p>
          <a:p>
            <a:r>
              <a:rPr lang="en-US" sz="1600" b="1" dirty="0">
                <a:latin typeface="Courier New"/>
                <a:cs typeface="Courier New"/>
              </a:rPr>
              <a:t>	public Book(String a, String t, double p){</a:t>
            </a:r>
          </a:p>
          <a:p>
            <a:r>
              <a:rPr lang="en-US" sz="1600" b="1" dirty="0">
                <a:latin typeface="Courier New"/>
                <a:cs typeface="Courier New"/>
              </a:rPr>
              <a:t>		title = t; </a:t>
            </a:r>
          </a:p>
          <a:p>
            <a:r>
              <a:rPr lang="en-US" sz="1600" b="1" dirty="0">
                <a:latin typeface="Courier New"/>
                <a:cs typeface="Courier New"/>
              </a:rPr>
              <a:t>		author = a; </a:t>
            </a:r>
          </a:p>
          <a:p>
            <a:r>
              <a:rPr lang="en-US" sz="1600" b="1" dirty="0">
                <a:latin typeface="Courier New"/>
                <a:cs typeface="Courier New"/>
              </a:rPr>
              <a:t>		price = p;</a:t>
            </a:r>
          </a:p>
          <a:p>
            <a:r>
              <a:rPr lang="en-US" sz="1600" b="1" dirty="0">
                <a:latin typeface="Courier New"/>
                <a:cs typeface="Courier New"/>
              </a:rPr>
              <a:t>	}</a:t>
            </a:r>
          </a:p>
          <a:p>
            <a:endParaRPr lang="en-US" sz="1600" b="1" dirty="0">
              <a:latin typeface="Courier New"/>
              <a:cs typeface="Courier New"/>
            </a:endParaRPr>
          </a:p>
        </p:txBody>
      </p:sp>
      <p:sp>
        <p:nvSpPr>
          <p:cNvPr id="5" name="Slide Number Placeholder 4"/>
          <p:cNvSpPr>
            <a:spLocks noGrp="1"/>
          </p:cNvSpPr>
          <p:nvPr>
            <p:ph type="sldNum" sz="quarter" idx="12"/>
          </p:nvPr>
        </p:nvSpPr>
        <p:spPr/>
        <p:txBody>
          <a:bodyPr/>
          <a:lstStyle/>
          <a:p>
            <a:fld id="{E0C3B11F-BB69-5D4A-B4A6-002443704CE6}" type="slidenum">
              <a:rPr lang="en-US" smtClean="0"/>
              <a:t>31</a:t>
            </a:fld>
            <a:endParaRPr lang="en-US"/>
          </a:p>
        </p:txBody>
      </p:sp>
    </p:spTree>
    <p:extLst>
      <p:ext uri="{BB962C8B-B14F-4D97-AF65-F5344CB8AC3E}">
        <p14:creationId xmlns:p14="http://schemas.microsoft.com/office/powerpoint/2010/main" val="24564113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 in Java – Example</a:t>
            </a:r>
          </a:p>
        </p:txBody>
      </p:sp>
      <p:sp>
        <p:nvSpPr>
          <p:cNvPr id="3" name="Content Placeholder 2"/>
          <p:cNvSpPr>
            <a:spLocks noGrp="1"/>
          </p:cNvSpPr>
          <p:nvPr>
            <p:ph idx="1"/>
          </p:nvPr>
        </p:nvSpPr>
        <p:spPr/>
        <p:txBody>
          <a:bodyPr/>
          <a:lstStyle/>
          <a:p>
            <a:r>
              <a:rPr lang="en-US" dirty="0"/>
              <a:t>An example of a class that satisfies the distribution constraint but fails the equality constraint.</a:t>
            </a:r>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797097" y="2491181"/>
            <a:ext cx="8495835" cy="3539430"/>
          </a:xfrm>
          <a:prstGeom prst="rect">
            <a:avLst/>
          </a:prstGeom>
        </p:spPr>
        <p:txBody>
          <a:bodyPr wrap="none">
            <a:spAutoFit/>
          </a:bodyPr>
          <a:lstStyle/>
          <a:p>
            <a:r>
              <a:rPr lang="en-US" sz="1600" b="1" dirty="0">
                <a:latin typeface="Courier New"/>
                <a:cs typeface="Courier New"/>
              </a:rPr>
              <a:t>	public boolean equals(Object </a:t>
            </a:r>
            <a:r>
              <a:rPr lang="en-US" sz="1600" b="1" dirty="0" err="1">
                <a:latin typeface="Courier New"/>
                <a:cs typeface="Courier New"/>
              </a:rPr>
              <a:t>ob</a:t>
            </a:r>
            <a:r>
              <a:rPr lang="en-US" sz="1600" b="1" dirty="0">
                <a:latin typeface="Courier New"/>
                <a:cs typeface="Courier New"/>
              </a:rPr>
              <a:t>){</a:t>
            </a:r>
          </a:p>
          <a:p>
            <a:r>
              <a:rPr lang="en-US" sz="1600" b="1" dirty="0">
                <a:latin typeface="Courier New"/>
                <a:cs typeface="Courier New"/>
              </a:rPr>
              <a:t>		if(!(</a:t>
            </a:r>
            <a:r>
              <a:rPr lang="en-US" sz="1600" b="1" dirty="0" err="1">
                <a:latin typeface="Courier New"/>
                <a:cs typeface="Courier New"/>
              </a:rPr>
              <a:t>ob</a:t>
            </a:r>
            <a:r>
              <a:rPr lang="en-US" sz="1600" b="1" dirty="0">
                <a:latin typeface="Courier New"/>
                <a:cs typeface="Courier New"/>
              </a:rPr>
              <a:t> </a:t>
            </a:r>
            <a:r>
              <a:rPr lang="en-US" sz="1600" b="1" dirty="0" err="1">
                <a:latin typeface="Courier New"/>
                <a:cs typeface="Courier New"/>
              </a:rPr>
              <a:t>instanceof</a:t>
            </a:r>
            <a:r>
              <a:rPr lang="en-US" sz="1600" b="1" dirty="0">
                <a:latin typeface="Courier New"/>
                <a:cs typeface="Courier New"/>
              </a:rPr>
              <a:t> Book)) return false;</a:t>
            </a:r>
          </a:p>
          <a:p>
            <a:r>
              <a:rPr lang="en-US" sz="1600" b="1" dirty="0">
                <a:latin typeface="Courier New"/>
                <a:cs typeface="Courier New"/>
              </a:rPr>
              <a:t>		Book b = (Book)</a:t>
            </a:r>
            <a:r>
              <a:rPr lang="en-US" sz="1600" b="1" dirty="0" err="1">
                <a:latin typeface="Courier New"/>
                <a:cs typeface="Courier New"/>
              </a:rPr>
              <a:t>ob</a:t>
            </a:r>
            <a:r>
              <a:rPr lang="en-US" sz="1600" b="1" dirty="0">
                <a:latin typeface="Courier New"/>
                <a:cs typeface="Courier New"/>
              </a:rPr>
              <a:t>;</a:t>
            </a:r>
          </a:p>
          <a:p>
            <a:r>
              <a:rPr lang="en-US" sz="1600" b="1" dirty="0">
                <a:latin typeface="Courier New"/>
                <a:cs typeface="Courier New"/>
              </a:rPr>
              <a:t>		if(</a:t>
            </a:r>
            <a:r>
              <a:rPr lang="en-US" sz="1600" b="1" dirty="0" err="1">
                <a:latin typeface="Courier New"/>
                <a:cs typeface="Courier New"/>
              </a:rPr>
              <a:t>title.equals</a:t>
            </a:r>
            <a:r>
              <a:rPr lang="en-US" sz="1600" b="1" dirty="0">
                <a:latin typeface="Courier New"/>
                <a:cs typeface="Courier New"/>
              </a:rPr>
              <a:t>(</a:t>
            </a:r>
            <a:r>
              <a:rPr lang="en-US" sz="1600" b="1" dirty="0" err="1">
                <a:latin typeface="Courier New"/>
                <a:cs typeface="Courier New"/>
              </a:rPr>
              <a:t>b.title</a:t>
            </a:r>
            <a:r>
              <a:rPr lang="en-US" sz="1600" b="1" dirty="0">
                <a:latin typeface="Courier New"/>
                <a:cs typeface="Courier New"/>
              </a:rPr>
              <a:t>)&amp;&amp; </a:t>
            </a:r>
            <a:r>
              <a:rPr lang="en-US" sz="1600" b="1" dirty="0" err="1">
                <a:latin typeface="Courier New"/>
                <a:cs typeface="Courier New"/>
              </a:rPr>
              <a:t>author.equals</a:t>
            </a:r>
            <a:r>
              <a:rPr lang="en-US" sz="1600" b="1" dirty="0">
                <a:latin typeface="Courier New"/>
                <a:cs typeface="Courier New"/>
              </a:rPr>
              <a:t>(</a:t>
            </a:r>
            <a:r>
              <a:rPr lang="en-US" sz="1600" b="1" dirty="0" err="1">
                <a:latin typeface="Courier New"/>
                <a:cs typeface="Courier New"/>
              </a:rPr>
              <a:t>b.author</a:t>
            </a:r>
            <a:r>
              <a:rPr lang="en-US" sz="1600" b="1" dirty="0">
                <a:latin typeface="Courier New"/>
                <a:cs typeface="Courier New"/>
              </a:rPr>
              <a:t>))</a:t>
            </a:r>
          </a:p>
          <a:p>
            <a:r>
              <a:rPr lang="en-US" sz="1600" b="1" dirty="0">
                <a:latin typeface="Courier New"/>
                <a:cs typeface="Courier New"/>
              </a:rPr>
              <a:t>			return true;</a:t>
            </a:r>
          </a:p>
          <a:p>
            <a:r>
              <a:rPr lang="en-US" sz="1600" b="1" dirty="0">
                <a:latin typeface="Courier New"/>
                <a:cs typeface="Courier New"/>
              </a:rPr>
              <a:t>		else</a:t>
            </a:r>
          </a:p>
          <a:p>
            <a:r>
              <a:rPr lang="en-US" sz="1600" b="1" dirty="0">
                <a:latin typeface="Courier New"/>
                <a:cs typeface="Courier New"/>
              </a:rPr>
              <a:t>			return false;</a:t>
            </a:r>
          </a:p>
          <a:p>
            <a:r>
              <a:rPr lang="en-US" sz="1600" b="1" dirty="0">
                <a:latin typeface="Courier New"/>
                <a:cs typeface="Courier New"/>
              </a:rPr>
              <a:t>	}</a:t>
            </a:r>
          </a:p>
          <a:p>
            <a:endParaRPr lang="en-US" sz="1600" b="1" dirty="0">
              <a:latin typeface="Courier New"/>
              <a:cs typeface="Courier New"/>
            </a:endParaRPr>
          </a:p>
          <a:p>
            <a:r>
              <a:rPr lang="en-US" sz="1600" b="1" dirty="0">
                <a:latin typeface="Courier New"/>
                <a:cs typeface="Courier New"/>
              </a:rPr>
              <a:t>	public int hashCode(){</a:t>
            </a:r>
          </a:p>
          <a:p>
            <a:r>
              <a:rPr lang="en-US" sz="1600" b="1" dirty="0">
                <a:latin typeface="Courier New"/>
                <a:cs typeface="Courier New"/>
              </a:rPr>
              <a:t>		Double p = new Double(price);</a:t>
            </a:r>
          </a:p>
          <a:p>
            <a:r>
              <a:rPr lang="en-US" sz="1600" b="1" dirty="0">
                <a:latin typeface="Courier New"/>
                <a:cs typeface="Courier New"/>
              </a:rPr>
              <a:t>		int h = </a:t>
            </a:r>
            <a:r>
              <a:rPr lang="en-US" sz="1600" b="1" dirty="0" err="1">
                <a:latin typeface="Courier New"/>
                <a:cs typeface="Courier New"/>
              </a:rPr>
              <a:t>title.hashCode</a:t>
            </a:r>
            <a:r>
              <a:rPr lang="en-US" sz="1600" b="1" dirty="0">
                <a:latin typeface="Courier New"/>
                <a:cs typeface="Courier New"/>
              </a:rPr>
              <a:t>() + author.hashCode() + </a:t>
            </a:r>
            <a:r>
              <a:rPr lang="en-US" sz="1600" b="1" dirty="0" err="1">
                <a:latin typeface="Courier New"/>
                <a:cs typeface="Courier New"/>
              </a:rPr>
              <a:t>p.hashCode</a:t>
            </a:r>
            <a:r>
              <a:rPr lang="en-US" sz="1600" b="1" dirty="0">
                <a:latin typeface="Courier New"/>
                <a:cs typeface="Courier New"/>
              </a:rPr>
              <a:t>();</a:t>
            </a:r>
          </a:p>
          <a:p>
            <a:r>
              <a:rPr lang="en-US" sz="1600" b="1" dirty="0">
                <a:latin typeface="Courier New"/>
                <a:cs typeface="Courier New"/>
              </a:rPr>
              <a:t>		return(h);</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32</a:t>
            </a:fld>
            <a:endParaRPr lang="en-US"/>
          </a:p>
        </p:txBody>
      </p:sp>
    </p:spTree>
    <p:extLst>
      <p:ext uri="{BB962C8B-B14F-4D97-AF65-F5344CB8AC3E}">
        <p14:creationId xmlns:p14="http://schemas.microsoft.com/office/powerpoint/2010/main" val="382990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 in Java – Example</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Testing the Book class.</a:t>
            </a:r>
          </a:p>
          <a:p>
            <a:endParaRPr lang="en-US" dirty="0"/>
          </a:p>
          <a:p>
            <a:endParaRPr lang="en-US" dirty="0"/>
          </a:p>
          <a:p>
            <a:endParaRPr lang="en-US" dirty="0"/>
          </a:p>
          <a:p>
            <a:endParaRPr lang="en-US" dirty="0"/>
          </a:p>
          <a:p>
            <a:endParaRPr lang="en-US" dirty="0"/>
          </a:p>
          <a:p>
            <a:r>
              <a:rPr lang="en-US" dirty="0"/>
              <a:t>Output:</a:t>
            </a:r>
          </a:p>
          <a:p>
            <a:pPr marL="457200" lvl="1" indent="0">
              <a:buNone/>
            </a:pPr>
            <a:r>
              <a:rPr lang="en-US" dirty="0"/>
              <a:t>true</a:t>
            </a:r>
          </a:p>
          <a:p>
            <a:pPr marL="457200" lvl="1" indent="0">
              <a:buNone/>
            </a:pPr>
            <a:r>
              <a:rPr lang="en-US" dirty="0"/>
              <a:t>-1671985325 -1672640685</a:t>
            </a:r>
          </a:p>
          <a:p>
            <a:r>
              <a:rPr lang="en-US" dirty="0"/>
              <a:t>Books b1 and b2 are deemed equal but they have different hash codes. </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797097" y="2130543"/>
            <a:ext cx="8003312" cy="1815882"/>
          </a:xfrm>
          <a:prstGeom prst="rect">
            <a:avLst/>
          </a:prstGeom>
        </p:spPr>
        <p:txBody>
          <a:bodyPr wrap="none">
            <a:spAutoFit/>
          </a:bodyPr>
          <a:lstStyle/>
          <a:p>
            <a:r>
              <a:rPr lang="en-US" sz="1600" b="1" dirty="0">
                <a:latin typeface="Courier New"/>
                <a:cs typeface="Courier New"/>
              </a:rPr>
              <a:t>	public static void main(String[] args){</a:t>
            </a:r>
          </a:p>
          <a:p>
            <a:r>
              <a:rPr lang="nl-NL" sz="1600" b="1" dirty="0">
                <a:latin typeface="Courier New"/>
                <a:cs typeface="Courier New"/>
              </a:rPr>
              <a:t>		</a:t>
            </a:r>
            <a:r>
              <a:rPr lang="nl-NL" sz="1600" b="1" dirty="0" err="1">
                <a:latin typeface="Courier New"/>
                <a:cs typeface="Courier New"/>
              </a:rPr>
              <a:t>Book</a:t>
            </a:r>
            <a:r>
              <a:rPr lang="nl-NL" sz="1600" b="1" dirty="0">
                <a:latin typeface="Courier New"/>
                <a:cs typeface="Courier New"/>
              </a:rPr>
              <a:t> b1, b2;</a:t>
            </a:r>
          </a:p>
          <a:p>
            <a:r>
              <a:rPr lang="en-US" sz="1600" b="1" dirty="0">
                <a:latin typeface="Courier New"/>
                <a:cs typeface="Courier New"/>
              </a:rPr>
              <a:t>		b1 = new Book("</a:t>
            </a:r>
            <a:r>
              <a:rPr lang="en-US" sz="1600" b="1" dirty="0" err="1">
                <a:latin typeface="Courier New"/>
                <a:cs typeface="Courier New"/>
              </a:rPr>
              <a:t>Doyle","Paddy</a:t>
            </a:r>
            <a:r>
              <a:rPr lang="en-US" sz="1600" b="1" dirty="0">
                <a:latin typeface="Courier New"/>
                <a:cs typeface="Courier New"/>
              </a:rPr>
              <a:t> Clarke", 10.0); </a:t>
            </a:r>
          </a:p>
          <a:p>
            <a:r>
              <a:rPr lang="en-US" sz="1600" b="1" dirty="0">
                <a:latin typeface="Courier New"/>
                <a:cs typeface="Courier New"/>
              </a:rPr>
              <a:t>		b2 = new Book("</a:t>
            </a:r>
            <a:r>
              <a:rPr lang="en-US" sz="1600" b="1" dirty="0" err="1">
                <a:latin typeface="Courier New"/>
                <a:cs typeface="Courier New"/>
              </a:rPr>
              <a:t>Doyle","Paddy</a:t>
            </a:r>
            <a:r>
              <a:rPr lang="en-US" sz="1600" b="1" dirty="0">
                <a:latin typeface="Courier New"/>
                <a:cs typeface="Courier New"/>
              </a:rPr>
              <a:t> Clarke", 6.50); </a:t>
            </a:r>
          </a:p>
          <a:p>
            <a:r>
              <a:rPr lang="en-US" sz="1600" b="1" dirty="0">
                <a:latin typeface="Courier New"/>
                <a:cs typeface="Courier New"/>
              </a:rPr>
              <a:t>		System.out.println(b1.equals(b2)); </a:t>
            </a:r>
          </a:p>
          <a:p>
            <a:r>
              <a:rPr lang="en-US" sz="1600" b="1" dirty="0">
                <a:latin typeface="Courier New"/>
                <a:cs typeface="Courier New"/>
              </a:rPr>
              <a:t>		System.out.println(b1.hashCode() + " " + b2.hashCode());</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33</a:t>
            </a:fld>
            <a:endParaRPr lang="en-US"/>
          </a:p>
        </p:txBody>
      </p:sp>
    </p:spTree>
    <p:extLst>
      <p:ext uri="{BB962C8B-B14F-4D97-AF65-F5344CB8AC3E}">
        <p14:creationId xmlns:p14="http://schemas.microsoft.com/office/powerpoint/2010/main" val="373160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 in Java</a:t>
            </a:r>
          </a:p>
        </p:txBody>
      </p:sp>
      <p:sp>
        <p:nvSpPr>
          <p:cNvPr id="3" name="Content Placeholder 2"/>
          <p:cNvSpPr>
            <a:spLocks noGrp="1"/>
          </p:cNvSpPr>
          <p:nvPr>
            <p:ph idx="1"/>
          </p:nvPr>
        </p:nvSpPr>
        <p:spPr/>
        <p:txBody>
          <a:bodyPr/>
          <a:lstStyle/>
          <a:p>
            <a:r>
              <a:rPr lang="en-US" dirty="0"/>
              <a:t>The hashCode method in Book class fails to meet the </a:t>
            </a:r>
            <a:r>
              <a:rPr lang="en-US" b="1" dirty="0"/>
              <a:t>equality</a:t>
            </a:r>
            <a:r>
              <a:rPr lang="en-US" dirty="0"/>
              <a:t> requirement that insists that if two instances of a type are equal then their hashCodes must be the same.</a:t>
            </a:r>
          </a:p>
          <a:p>
            <a:r>
              <a:rPr lang="en-US" dirty="0"/>
              <a:t>There is another point to notice! </a:t>
            </a:r>
          </a:p>
          <a:p>
            <a:r>
              <a:rPr lang="en-US" dirty="0"/>
              <a:t>You should never modify an attribute used to calculate the hashCode in an object stored in a hashTable.</a:t>
            </a:r>
          </a:p>
          <a:p>
            <a:r>
              <a:rPr lang="en-US" dirty="0"/>
              <a:t>Why?</a:t>
            </a:r>
          </a:p>
          <a:p>
            <a:r>
              <a:rPr lang="en-US" dirty="0"/>
              <a:t>If you do you will never find the object again!</a:t>
            </a:r>
          </a:p>
          <a:p>
            <a:endParaRPr lang="en-US" dirty="0"/>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34</a:t>
            </a:fld>
            <a:endParaRPr lang="en-US"/>
          </a:p>
        </p:txBody>
      </p:sp>
    </p:spTree>
    <p:extLst>
      <p:ext uri="{BB962C8B-B14F-4D97-AF65-F5344CB8AC3E}">
        <p14:creationId xmlns:p14="http://schemas.microsoft.com/office/powerpoint/2010/main" val="35827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 in Java – Example</a:t>
            </a:r>
          </a:p>
        </p:txBody>
      </p:sp>
      <p:sp>
        <p:nvSpPr>
          <p:cNvPr id="3" name="Content Placeholder 2"/>
          <p:cNvSpPr>
            <a:spLocks noGrp="1"/>
          </p:cNvSpPr>
          <p:nvPr>
            <p:ph idx="1"/>
          </p:nvPr>
        </p:nvSpPr>
        <p:spPr/>
        <p:txBody>
          <a:bodyPr/>
          <a:lstStyle/>
          <a:p>
            <a:r>
              <a:rPr lang="en-US" dirty="0"/>
              <a:t>The Book class should be modified as follows:</a:t>
            </a:r>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797097" y="2101715"/>
            <a:ext cx="6648875" cy="2554545"/>
          </a:xfrm>
          <a:prstGeom prst="rect">
            <a:avLst/>
          </a:prstGeom>
        </p:spPr>
        <p:txBody>
          <a:bodyPr wrap="none">
            <a:spAutoFit/>
          </a:bodyPr>
          <a:lstStyle/>
          <a:p>
            <a:r>
              <a:rPr lang="en-US" sz="1600" b="1" dirty="0">
                <a:latin typeface="Courier New"/>
                <a:cs typeface="Courier New"/>
              </a:rPr>
              <a:t>class Book implements Comparable&lt;Book&gt;{</a:t>
            </a:r>
          </a:p>
          <a:p>
            <a:r>
              <a:rPr lang="en-US" sz="1600" b="1" dirty="0">
                <a:latin typeface="Courier New"/>
                <a:cs typeface="Courier New"/>
              </a:rPr>
              <a:t>	private </a:t>
            </a:r>
            <a:r>
              <a:rPr lang="en-US" sz="1600" b="1" dirty="0">
                <a:solidFill>
                  <a:srgbClr val="558ED5"/>
                </a:solidFill>
                <a:latin typeface="Courier New"/>
                <a:cs typeface="Courier New"/>
              </a:rPr>
              <a:t>final</a:t>
            </a:r>
            <a:r>
              <a:rPr lang="en-US" sz="1600" b="1" dirty="0">
                <a:latin typeface="Courier New"/>
                <a:cs typeface="Courier New"/>
              </a:rPr>
              <a:t> String title;</a:t>
            </a:r>
          </a:p>
          <a:p>
            <a:r>
              <a:rPr lang="en-US" sz="1600" b="1" dirty="0">
                <a:latin typeface="Courier New"/>
                <a:cs typeface="Courier New"/>
              </a:rPr>
              <a:t>	private </a:t>
            </a:r>
            <a:r>
              <a:rPr lang="en-US" sz="1600" b="1" dirty="0">
                <a:solidFill>
                  <a:srgbClr val="558ED5"/>
                </a:solidFill>
                <a:latin typeface="Courier New"/>
                <a:cs typeface="Courier New"/>
              </a:rPr>
              <a:t>final</a:t>
            </a:r>
            <a:r>
              <a:rPr lang="en-US" sz="1600" b="1" dirty="0">
                <a:latin typeface="Courier New"/>
                <a:cs typeface="Courier New"/>
              </a:rPr>
              <a:t> String author;</a:t>
            </a:r>
          </a:p>
          <a:p>
            <a:r>
              <a:rPr lang="en-US" sz="1600" b="1" dirty="0">
                <a:latin typeface="Courier New"/>
                <a:cs typeface="Courier New"/>
              </a:rPr>
              <a:t>	private </a:t>
            </a:r>
            <a:r>
              <a:rPr lang="en-US" sz="1600" b="1" dirty="0">
                <a:solidFill>
                  <a:srgbClr val="558ED5"/>
                </a:solidFill>
                <a:latin typeface="Courier New"/>
                <a:cs typeface="Courier New"/>
              </a:rPr>
              <a:t>final</a:t>
            </a:r>
            <a:r>
              <a:rPr lang="en-US" sz="1600" b="1" dirty="0">
                <a:latin typeface="Courier New"/>
                <a:cs typeface="Courier New"/>
              </a:rPr>
              <a:t> double price;</a:t>
            </a:r>
          </a:p>
          <a:p>
            <a:r>
              <a:rPr lang="en-US" sz="1600" b="1" dirty="0">
                <a:latin typeface="Courier New"/>
                <a:cs typeface="Courier New"/>
              </a:rPr>
              <a:t>	</a:t>
            </a:r>
          </a:p>
          <a:p>
            <a:r>
              <a:rPr lang="en-US" sz="1600" b="1" dirty="0">
                <a:latin typeface="Courier New"/>
                <a:cs typeface="Courier New"/>
              </a:rPr>
              <a:t>	public int hashCode(){</a:t>
            </a:r>
          </a:p>
          <a:p>
            <a:r>
              <a:rPr lang="en-US" sz="1600" b="1" dirty="0">
                <a:latin typeface="Courier New"/>
                <a:cs typeface="Courier New"/>
              </a:rPr>
              <a:t>		Double p = new Double(price);</a:t>
            </a:r>
          </a:p>
          <a:p>
            <a:r>
              <a:rPr lang="en-US" sz="1600" b="1" dirty="0">
                <a:latin typeface="Courier New"/>
                <a:cs typeface="Courier New"/>
              </a:rPr>
              <a:t>		int h = </a:t>
            </a:r>
            <a:r>
              <a:rPr lang="en-US" sz="1600" b="1" dirty="0" err="1">
                <a:latin typeface="Courier New"/>
                <a:cs typeface="Courier New"/>
              </a:rPr>
              <a:t>title.hashCode</a:t>
            </a:r>
            <a:r>
              <a:rPr lang="en-US" sz="1600" b="1" dirty="0">
                <a:latin typeface="Courier New"/>
                <a:cs typeface="Courier New"/>
              </a:rPr>
              <a:t>() + author.hashCode();</a:t>
            </a:r>
          </a:p>
          <a:p>
            <a:r>
              <a:rPr lang="en-US" sz="1600" b="1" dirty="0">
                <a:latin typeface="Courier New"/>
                <a:cs typeface="Courier New"/>
              </a:rPr>
              <a:t>		return(h);</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35</a:t>
            </a:fld>
            <a:endParaRPr lang="en-US"/>
          </a:p>
        </p:txBody>
      </p:sp>
    </p:spTree>
    <p:extLst>
      <p:ext uri="{BB962C8B-B14F-4D97-AF65-F5344CB8AC3E}">
        <p14:creationId xmlns:p14="http://schemas.microsoft.com/office/powerpoint/2010/main" val="35827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Sets</a:t>
            </a:r>
          </a:p>
        </p:txBody>
      </p:sp>
      <p:sp>
        <p:nvSpPr>
          <p:cNvPr id="3" name="Content Placeholder 2"/>
          <p:cNvSpPr>
            <a:spLocks noGrp="1"/>
          </p:cNvSpPr>
          <p:nvPr>
            <p:ph idx="1"/>
          </p:nvPr>
        </p:nvSpPr>
        <p:spPr/>
        <p:txBody>
          <a:bodyPr/>
          <a:lstStyle/>
          <a:p>
            <a:r>
              <a:rPr lang="en-US" dirty="0"/>
              <a:t>A </a:t>
            </a:r>
            <a:r>
              <a:rPr lang="en-US" b="1" dirty="0"/>
              <a:t>set</a:t>
            </a:r>
            <a:r>
              <a:rPr lang="en-US" dirty="0"/>
              <a:t> is a collection of things that does not allow duplicates and imposes no ordering of items. Two sets are said to be equal if and only if they contain the same values. </a:t>
            </a:r>
          </a:p>
          <a:p>
            <a:r>
              <a:rPr lang="en-US" dirty="0"/>
              <a:t>Can implement sets with HashTables. Java provides both HashSet and TreeSet. </a:t>
            </a:r>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36</a:t>
            </a:fld>
            <a:endParaRPr lang="en-US"/>
          </a:p>
        </p:txBody>
      </p:sp>
    </p:spTree>
    <p:extLst>
      <p:ext uri="{BB962C8B-B14F-4D97-AF65-F5344CB8AC3E}">
        <p14:creationId xmlns:p14="http://schemas.microsoft.com/office/powerpoint/2010/main" val="35827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Sets</a:t>
            </a:r>
          </a:p>
        </p:txBody>
      </p:sp>
      <p:sp>
        <p:nvSpPr>
          <p:cNvPr id="3" name="Content Placeholder 2"/>
          <p:cNvSpPr>
            <a:spLocks noGrp="1"/>
          </p:cNvSpPr>
          <p:nvPr>
            <p:ph idx="1"/>
          </p:nvPr>
        </p:nvSpPr>
        <p:spPr/>
        <p:txBody>
          <a:bodyPr/>
          <a:lstStyle/>
          <a:p>
            <a:r>
              <a:rPr lang="en-US" dirty="0"/>
              <a:t>Implementing HashSet&lt;E&gt; using the HashList&lt;E&gt;.</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797097" y="2101715"/>
            <a:ext cx="5971807" cy="4031873"/>
          </a:xfrm>
          <a:prstGeom prst="rect">
            <a:avLst/>
          </a:prstGeom>
        </p:spPr>
        <p:txBody>
          <a:bodyPr wrap="none">
            <a:spAutoFit/>
          </a:bodyPr>
          <a:lstStyle/>
          <a:p>
            <a:r>
              <a:rPr lang="en-US" sz="1600" b="1" dirty="0">
                <a:latin typeface="Courier New"/>
                <a:cs typeface="Courier New"/>
              </a:rPr>
              <a:t>public class HashSet&lt;E extends Comparable&lt;E&gt;&gt; {</a:t>
            </a:r>
          </a:p>
          <a:p>
            <a:r>
              <a:rPr lang="en-US" sz="1600" b="1" dirty="0">
                <a:latin typeface="Courier New"/>
                <a:cs typeface="Courier New"/>
              </a:rPr>
              <a:t>    private HashList&lt;E&gt; data;</a:t>
            </a:r>
          </a:p>
          <a:p>
            <a:r>
              <a:rPr lang="en-US" sz="1600" b="1" dirty="0">
                <a:latin typeface="Courier New"/>
                <a:cs typeface="Courier New"/>
              </a:rPr>
              <a:t>    private int maxSize = Integer.MAX_VALUE;</a:t>
            </a:r>
          </a:p>
          <a:p>
            <a:r>
              <a:rPr lang="en-US" sz="1600" b="1" dirty="0">
                <a:latin typeface="Courier New"/>
                <a:cs typeface="Courier New"/>
              </a:rPr>
              <a:t>    private int size = 0;</a:t>
            </a:r>
          </a:p>
          <a:p>
            <a:r>
              <a:rPr lang="en-US" sz="1600" b="1" dirty="0">
                <a:latin typeface="Courier New"/>
                <a:cs typeface="Courier New"/>
              </a:rPr>
              <a:t>    </a:t>
            </a:r>
          </a:p>
          <a:p>
            <a:r>
              <a:rPr lang="en-US" sz="1600" b="1" dirty="0">
                <a:latin typeface="Courier New"/>
                <a:cs typeface="Courier New"/>
              </a:rPr>
              <a:t>	public HashSet() {</a:t>
            </a:r>
          </a:p>
          <a:p>
            <a:r>
              <a:rPr lang="en-US" sz="1600" b="1" dirty="0">
                <a:latin typeface="Courier New"/>
                <a:cs typeface="Courier New"/>
              </a:rPr>
              <a:t>     	data = new HashList&lt;E&gt;(100);</a:t>
            </a:r>
          </a:p>
          <a:p>
            <a:r>
              <a:rPr lang="en-US" sz="1600" b="1" dirty="0">
                <a:latin typeface="Courier New"/>
                <a:cs typeface="Courier New"/>
              </a:rPr>
              <a:t>    }</a:t>
            </a:r>
          </a:p>
          <a:p>
            <a:r>
              <a:rPr lang="en-US" sz="1600" b="1" dirty="0">
                <a:latin typeface="Courier New"/>
                <a:cs typeface="Courier New"/>
              </a:rPr>
              <a:t>	</a:t>
            </a:r>
          </a:p>
          <a:p>
            <a:r>
              <a:rPr lang="en-US" sz="1600" b="1" dirty="0">
                <a:latin typeface="Courier New"/>
                <a:cs typeface="Courier New"/>
              </a:rPr>
              <a:t>	public HashSet(int n){</a:t>
            </a:r>
          </a:p>
          <a:p>
            <a:r>
              <a:rPr lang="en-US" sz="1600" b="1" dirty="0">
                <a:latin typeface="Courier New"/>
                <a:cs typeface="Courier New"/>
              </a:rPr>
              <a:t>		if(n &gt; 1000)</a:t>
            </a:r>
          </a:p>
          <a:p>
            <a:r>
              <a:rPr lang="en-US" sz="1600" b="1" dirty="0">
                <a:latin typeface="Courier New"/>
                <a:cs typeface="Courier New"/>
              </a:rPr>
              <a:t>			data = new HashList&lt;E&gt;(n/10);</a:t>
            </a:r>
          </a:p>
          <a:p>
            <a:r>
              <a:rPr lang="en-US" sz="1600" b="1" dirty="0">
                <a:latin typeface="Courier New"/>
                <a:cs typeface="Courier New"/>
              </a:rPr>
              <a:t>		else</a:t>
            </a:r>
          </a:p>
          <a:p>
            <a:r>
              <a:rPr lang="en-US" sz="1600" b="1" dirty="0">
                <a:latin typeface="Courier New"/>
                <a:cs typeface="Courier New"/>
              </a:rPr>
              <a:t>			data = new HashList&lt;E&gt;(100);  </a:t>
            </a:r>
          </a:p>
          <a:p>
            <a:r>
              <a:rPr lang="en-US" sz="1600" b="1" dirty="0">
                <a:latin typeface="Courier New"/>
                <a:cs typeface="Courier New"/>
              </a:rPr>
              <a:t>		maxSize = n;</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37</a:t>
            </a:fld>
            <a:endParaRPr lang="en-US"/>
          </a:p>
        </p:txBody>
      </p:sp>
    </p:spTree>
    <p:extLst>
      <p:ext uri="{BB962C8B-B14F-4D97-AF65-F5344CB8AC3E}">
        <p14:creationId xmlns:p14="http://schemas.microsoft.com/office/powerpoint/2010/main" val="247612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Sets</a:t>
            </a:r>
          </a:p>
        </p:txBody>
      </p:sp>
      <p:sp>
        <p:nvSpPr>
          <p:cNvPr id="3" name="Content Placeholder 2"/>
          <p:cNvSpPr>
            <a:spLocks noGrp="1"/>
          </p:cNvSpPr>
          <p:nvPr>
            <p:ph idx="1"/>
          </p:nvPr>
        </p:nvSpPr>
        <p:spPr/>
        <p:txBody>
          <a:bodyPr/>
          <a:lstStyle/>
          <a:p>
            <a:r>
              <a:rPr lang="en-US" dirty="0"/>
              <a:t>Implementing HashSet&lt;E&gt; using the HashList&lt;E&gt;.</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797097" y="2101715"/>
            <a:ext cx="4278535" cy="2800766"/>
          </a:xfrm>
          <a:prstGeom prst="rect">
            <a:avLst/>
          </a:prstGeom>
        </p:spPr>
        <p:txBody>
          <a:bodyPr wrap="none">
            <a:spAutoFit/>
          </a:bodyPr>
          <a:lstStyle/>
          <a:p>
            <a:r>
              <a:rPr lang="en-US" sz="1600" b="1" dirty="0">
                <a:latin typeface="Courier New"/>
                <a:cs typeface="Courier New"/>
              </a:rPr>
              <a:t>	public boolean add(E x){</a:t>
            </a:r>
          </a:p>
          <a:p>
            <a:r>
              <a:rPr lang="en-US" sz="1600" b="1" dirty="0">
                <a:latin typeface="Courier New"/>
                <a:cs typeface="Courier New"/>
              </a:rPr>
              <a:t>		if(size &lt; maxSize){</a:t>
            </a:r>
          </a:p>
          <a:p>
            <a:r>
              <a:rPr lang="en-US" sz="1600" b="1" dirty="0">
                <a:latin typeface="Courier New"/>
                <a:cs typeface="Courier New"/>
              </a:rPr>
              <a:t>    		if(!</a:t>
            </a:r>
            <a:r>
              <a:rPr lang="en-US" sz="1600" b="1" dirty="0" err="1">
                <a:latin typeface="Courier New"/>
                <a:cs typeface="Courier New"/>
              </a:rPr>
              <a:t>data.contains</a:t>
            </a:r>
            <a:r>
              <a:rPr lang="en-US" sz="1600" b="1" dirty="0">
                <a:latin typeface="Courier New"/>
                <a:cs typeface="Courier New"/>
              </a:rPr>
              <a:t>(x)){</a:t>
            </a:r>
          </a:p>
          <a:p>
            <a:r>
              <a:rPr lang="en-US" sz="1600" b="1" dirty="0">
                <a:latin typeface="Courier New"/>
                <a:cs typeface="Courier New"/>
              </a:rPr>
              <a:t>    			</a:t>
            </a:r>
            <a:r>
              <a:rPr lang="en-US" sz="1600" b="1" dirty="0" err="1">
                <a:latin typeface="Courier New"/>
                <a:cs typeface="Courier New"/>
              </a:rPr>
              <a:t>data.add</a:t>
            </a:r>
            <a:r>
              <a:rPr lang="en-US" sz="1600" b="1" dirty="0">
                <a:latin typeface="Courier New"/>
                <a:cs typeface="Courier New"/>
              </a:rPr>
              <a:t>(x); </a:t>
            </a:r>
          </a:p>
          <a:p>
            <a:r>
              <a:rPr lang="en-US" sz="1600" b="1" dirty="0">
                <a:latin typeface="Courier New"/>
                <a:cs typeface="Courier New"/>
              </a:rPr>
              <a:t>				size++;</a:t>
            </a:r>
          </a:p>
          <a:p>
            <a:r>
              <a:rPr lang="en-US" sz="1600" b="1" dirty="0">
                <a:latin typeface="Courier New"/>
                <a:cs typeface="Courier New"/>
              </a:rPr>
              <a:t>				return true;</a:t>
            </a:r>
          </a:p>
          <a:p>
            <a:r>
              <a:rPr lang="en-US" sz="1600" b="1" dirty="0">
                <a:latin typeface="Courier New"/>
                <a:cs typeface="Courier New"/>
              </a:rPr>
              <a:t>    		}else</a:t>
            </a:r>
          </a:p>
          <a:p>
            <a:r>
              <a:rPr lang="en-US" sz="1600" b="1" dirty="0">
                <a:latin typeface="Courier New"/>
                <a:cs typeface="Courier New"/>
              </a:rPr>
              <a:t>				return false;</a:t>
            </a:r>
          </a:p>
          <a:p>
            <a:r>
              <a:rPr lang="en-US" sz="1600" b="1" dirty="0">
                <a:latin typeface="Courier New"/>
                <a:cs typeface="Courier New"/>
              </a:rPr>
              <a:t>    	}else</a:t>
            </a:r>
          </a:p>
          <a:p>
            <a:r>
              <a:rPr lang="en-US" sz="1600" b="1" dirty="0">
                <a:latin typeface="Courier New"/>
                <a:cs typeface="Courier New"/>
              </a:rPr>
              <a:t>    		return false;</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38</a:t>
            </a:fld>
            <a:endParaRPr lang="en-US"/>
          </a:p>
        </p:txBody>
      </p:sp>
    </p:spTree>
    <p:extLst>
      <p:ext uri="{BB962C8B-B14F-4D97-AF65-F5344CB8AC3E}">
        <p14:creationId xmlns:p14="http://schemas.microsoft.com/office/powerpoint/2010/main" val="2247660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t>Create a special purpose data structure that manages a sequence of buckets where each bucket contains a small number of values.</a:t>
            </a:r>
          </a:p>
          <a:p>
            <a:pPr lvl="1"/>
            <a:r>
              <a:rPr lang="en-US" dirty="0"/>
              <a:t>For example, store a very large collection, say 100000, integer values in a data structure so that the cost of insertion and retrieval is optimal.</a:t>
            </a:r>
          </a:p>
          <a:p>
            <a:endParaRPr lang="en-US" dirty="0"/>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3</a:t>
            </a:fld>
            <a:endParaRPr lang="en-US"/>
          </a:p>
        </p:txBody>
      </p:sp>
    </p:spTree>
    <p:extLst>
      <p:ext uri="{BB962C8B-B14F-4D97-AF65-F5344CB8AC3E}">
        <p14:creationId xmlns:p14="http://schemas.microsoft.com/office/powerpoint/2010/main" val="10549279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Sets</a:t>
            </a:r>
          </a:p>
        </p:txBody>
      </p:sp>
      <p:sp>
        <p:nvSpPr>
          <p:cNvPr id="3" name="Content Placeholder 2"/>
          <p:cNvSpPr>
            <a:spLocks noGrp="1"/>
          </p:cNvSpPr>
          <p:nvPr>
            <p:ph idx="1"/>
          </p:nvPr>
        </p:nvSpPr>
        <p:spPr/>
        <p:txBody>
          <a:bodyPr/>
          <a:lstStyle/>
          <a:p>
            <a:r>
              <a:rPr lang="en-US" dirty="0"/>
              <a:t>Implementing HashSet&lt;E&gt; using the HashList&lt;E&gt;.</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797097" y="2101715"/>
            <a:ext cx="4155404" cy="2800766"/>
          </a:xfrm>
          <a:prstGeom prst="rect">
            <a:avLst/>
          </a:prstGeom>
        </p:spPr>
        <p:txBody>
          <a:bodyPr wrap="none">
            <a:spAutoFit/>
          </a:bodyPr>
          <a:lstStyle/>
          <a:p>
            <a:r>
              <a:rPr lang="en-US" sz="1600" b="1" dirty="0">
                <a:latin typeface="Courier New"/>
                <a:cs typeface="Courier New"/>
              </a:rPr>
              <a:t>	public boolean remove(E x){</a:t>
            </a:r>
          </a:p>
          <a:p>
            <a:r>
              <a:rPr lang="en-US" sz="1600" b="1" dirty="0">
                <a:latin typeface="Courier New"/>
                <a:cs typeface="Courier New"/>
              </a:rPr>
              <a:t>    	if(size &gt; 0){</a:t>
            </a:r>
          </a:p>
          <a:p>
            <a:r>
              <a:rPr lang="en-US" sz="1600" b="1" dirty="0">
                <a:latin typeface="Courier New"/>
                <a:cs typeface="Courier New"/>
              </a:rPr>
              <a:t>			if(</a:t>
            </a:r>
            <a:r>
              <a:rPr lang="en-US" sz="1600" b="1" dirty="0" err="1">
                <a:latin typeface="Courier New"/>
                <a:cs typeface="Courier New"/>
              </a:rPr>
              <a:t>data.contains</a:t>
            </a:r>
            <a:r>
              <a:rPr lang="en-US" sz="1600" b="1" dirty="0">
                <a:latin typeface="Courier New"/>
                <a:cs typeface="Courier New"/>
              </a:rPr>
              <a:t>(x)){</a:t>
            </a:r>
          </a:p>
          <a:p>
            <a:r>
              <a:rPr lang="en-US" sz="1600" b="1" dirty="0">
                <a:latin typeface="Courier New"/>
                <a:cs typeface="Courier New"/>
              </a:rPr>
              <a:t>				</a:t>
            </a:r>
            <a:r>
              <a:rPr lang="en-US" sz="1600" b="1" dirty="0" err="1">
                <a:latin typeface="Courier New"/>
                <a:cs typeface="Courier New"/>
              </a:rPr>
              <a:t>data.remove</a:t>
            </a:r>
            <a:r>
              <a:rPr lang="en-US" sz="1600" b="1" dirty="0">
                <a:latin typeface="Courier New"/>
                <a:cs typeface="Courier New"/>
              </a:rPr>
              <a:t>(x); </a:t>
            </a:r>
          </a:p>
          <a:p>
            <a:r>
              <a:rPr lang="en-US" sz="1600" b="1" dirty="0">
                <a:latin typeface="Courier New"/>
                <a:cs typeface="Courier New"/>
              </a:rPr>
              <a:t>				size--;</a:t>
            </a:r>
          </a:p>
          <a:p>
            <a:r>
              <a:rPr lang="en-US" sz="1600" b="1" dirty="0">
                <a:latin typeface="Courier New"/>
                <a:cs typeface="Courier New"/>
              </a:rPr>
              <a:t>				return true;</a:t>
            </a:r>
          </a:p>
          <a:p>
            <a:r>
              <a:rPr lang="en-US" sz="1600" b="1" dirty="0">
                <a:latin typeface="Courier New"/>
                <a:cs typeface="Courier New"/>
              </a:rPr>
              <a:t>			}else </a:t>
            </a:r>
          </a:p>
          <a:p>
            <a:r>
              <a:rPr lang="en-US" sz="1600" b="1" dirty="0">
                <a:latin typeface="Courier New"/>
                <a:cs typeface="Courier New"/>
              </a:rPr>
              <a:t>				return false;</a:t>
            </a:r>
          </a:p>
          <a:p>
            <a:r>
              <a:rPr lang="en-US" sz="1600" b="1" dirty="0">
                <a:latin typeface="Courier New"/>
                <a:cs typeface="Courier New"/>
              </a:rPr>
              <a:t>    	}else</a:t>
            </a:r>
          </a:p>
          <a:p>
            <a:r>
              <a:rPr lang="en-US" sz="1600" b="1" dirty="0">
                <a:latin typeface="Courier New"/>
                <a:cs typeface="Courier New"/>
              </a:rPr>
              <a:t>			return false;</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39</a:t>
            </a:fld>
            <a:endParaRPr lang="en-US"/>
          </a:p>
        </p:txBody>
      </p:sp>
    </p:spTree>
    <p:extLst>
      <p:ext uri="{BB962C8B-B14F-4D97-AF65-F5344CB8AC3E}">
        <p14:creationId xmlns:p14="http://schemas.microsoft.com/office/powerpoint/2010/main" val="2295416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Sets</a:t>
            </a:r>
          </a:p>
        </p:txBody>
      </p:sp>
      <p:sp>
        <p:nvSpPr>
          <p:cNvPr id="3" name="Content Placeholder 2"/>
          <p:cNvSpPr>
            <a:spLocks noGrp="1"/>
          </p:cNvSpPr>
          <p:nvPr>
            <p:ph idx="1"/>
          </p:nvPr>
        </p:nvSpPr>
        <p:spPr/>
        <p:txBody>
          <a:bodyPr/>
          <a:lstStyle/>
          <a:p>
            <a:r>
              <a:rPr lang="en-US" dirty="0"/>
              <a:t>Implementing HashSet&lt;E&gt; using the HashList&lt;E&gt;.</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797097" y="2101715"/>
            <a:ext cx="6310341" cy="2554545"/>
          </a:xfrm>
          <a:prstGeom prst="rect">
            <a:avLst/>
          </a:prstGeom>
        </p:spPr>
        <p:txBody>
          <a:bodyPr wrap="none">
            <a:spAutoFit/>
          </a:bodyPr>
          <a:lstStyle/>
          <a:p>
            <a:r>
              <a:rPr lang="en-US" sz="1600" b="1" dirty="0">
                <a:latin typeface="Courier New"/>
                <a:cs typeface="Courier New"/>
              </a:rPr>
              <a:t>	public HashSet&lt;E&gt; intersection(HashSet&lt;E&gt; </a:t>
            </a:r>
            <a:r>
              <a:rPr lang="en-US" sz="1600" b="1" dirty="0" err="1">
                <a:latin typeface="Courier New"/>
                <a:cs typeface="Courier New"/>
              </a:rPr>
              <a:t>st</a:t>
            </a:r>
            <a:r>
              <a:rPr lang="en-US" sz="1600" b="1" dirty="0">
                <a:latin typeface="Courier New"/>
                <a:cs typeface="Courier New"/>
              </a:rPr>
              <a:t>){</a:t>
            </a:r>
          </a:p>
          <a:p>
            <a:r>
              <a:rPr lang="en-US" sz="1600" b="1" dirty="0">
                <a:latin typeface="Courier New"/>
                <a:cs typeface="Courier New"/>
              </a:rPr>
              <a:t>		HashSet&lt;E&gt; in = new HashSet();</a:t>
            </a:r>
          </a:p>
          <a:p>
            <a:r>
              <a:rPr lang="en-US" sz="1600" b="1" dirty="0">
                <a:latin typeface="Courier New"/>
                <a:cs typeface="Courier New"/>
              </a:rPr>
              <a:t>		Iterator&lt;E&gt; it = </a:t>
            </a:r>
            <a:r>
              <a:rPr lang="en-US" sz="1600" b="1" dirty="0" err="1">
                <a:latin typeface="Courier New"/>
                <a:cs typeface="Courier New"/>
              </a:rPr>
              <a:t>st.iterator</a:t>
            </a:r>
            <a:r>
              <a:rPr lang="en-US" sz="1600" b="1" dirty="0">
                <a:latin typeface="Courier New"/>
                <a:cs typeface="Courier New"/>
              </a:rPr>
              <a:t>();</a:t>
            </a:r>
          </a:p>
          <a:p>
            <a:r>
              <a:rPr lang="en-US" sz="1600" b="1" dirty="0">
                <a:latin typeface="Courier New"/>
                <a:cs typeface="Courier New"/>
              </a:rPr>
              <a:t>		while(it.hasNext()){	</a:t>
            </a:r>
          </a:p>
          <a:p>
            <a:r>
              <a:rPr lang="en-US" sz="1600" b="1" dirty="0">
                <a:latin typeface="Courier New"/>
                <a:cs typeface="Courier New"/>
              </a:rPr>
              <a:t>			E x = </a:t>
            </a:r>
            <a:r>
              <a:rPr lang="en-US" sz="1600" b="1" dirty="0" err="1">
                <a:latin typeface="Courier New"/>
                <a:cs typeface="Courier New"/>
              </a:rPr>
              <a:t>it.next</a:t>
            </a:r>
            <a:r>
              <a:rPr lang="en-US" sz="1600" b="1" dirty="0">
                <a:latin typeface="Courier New"/>
                <a:cs typeface="Courier New"/>
              </a:rPr>
              <a:t>();</a:t>
            </a:r>
          </a:p>
          <a:p>
            <a:r>
              <a:rPr lang="en-US" sz="1600" b="1" dirty="0">
                <a:latin typeface="Courier New"/>
                <a:cs typeface="Courier New"/>
              </a:rPr>
              <a:t>			if(</a:t>
            </a:r>
            <a:r>
              <a:rPr lang="en-US" sz="1600" b="1" dirty="0" err="1">
                <a:latin typeface="Courier New"/>
                <a:cs typeface="Courier New"/>
              </a:rPr>
              <a:t>data.contains</a:t>
            </a:r>
            <a:r>
              <a:rPr lang="en-US" sz="1600" b="1" dirty="0">
                <a:latin typeface="Courier New"/>
                <a:cs typeface="Courier New"/>
              </a:rPr>
              <a:t>(x))</a:t>
            </a:r>
          </a:p>
          <a:p>
            <a:r>
              <a:rPr lang="en-US" sz="1600" b="1" dirty="0">
                <a:latin typeface="Courier New"/>
                <a:cs typeface="Courier New"/>
              </a:rPr>
              <a:t>				</a:t>
            </a:r>
            <a:r>
              <a:rPr lang="en-US" sz="1600" b="1" dirty="0" err="1">
                <a:latin typeface="Courier New"/>
                <a:cs typeface="Courier New"/>
              </a:rPr>
              <a:t>in.add</a:t>
            </a:r>
            <a:r>
              <a:rPr lang="en-US" sz="1600" b="1" dirty="0">
                <a:latin typeface="Courier New"/>
                <a:cs typeface="Courier New"/>
              </a:rPr>
              <a:t>(x);</a:t>
            </a:r>
          </a:p>
          <a:p>
            <a:r>
              <a:rPr lang="en-US" sz="1600" b="1" dirty="0">
                <a:latin typeface="Courier New"/>
                <a:cs typeface="Courier New"/>
              </a:rPr>
              <a:t>		}</a:t>
            </a:r>
          </a:p>
          <a:p>
            <a:r>
              <a:rPr lang="en-US" sz="1600" b="1" dirty="0">
                <a:latin typeface="Courier New"/>
                <a:cs typeface="Courier New"/>
              </a:rPr>
              <a:t>		return in;</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40</a:t>
            </a:fld>
            <a:endParaRPr lang="en-US"/>
          </a:p>
        </p:txBody>
      </p:sp>
    </p:spTree>
    <p:extLst>
      <p:ext uri="{BB962C8B-B14F-4D97-AF65-F5344CB8AC3E}">
        <p14:creationId xmlns:p14="http://schemas.microsoft.com/office/powerpoint/2010/main" val="2295416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Sets</a:t>
            </a:r>
          </a:p>
        </p:txBody>
      </p:sp>
      <p:sp>
        <p:nvSpPr>
          <p:cNvPr id="3" name="Content Placeholder 2"/>
          <p:cNvSpPr>
            <a:spLocks noGrp="1"/>
          </p:cNvSpPr>
          <p:nvPr>
            <p:ph idx="1"/>
          </p:nvPr>
        </p:nvSpPr>
        <p:spPr/>
        <p:txBody>
          <a:bodyPr/>
          <a:lstStyle/>
          <a:p>
            <a:r>
              <a:rPr lang="en-US" dirty="0"/>
              <a:t>Implementing HashSet&lt;E&gt; using the HashList&lt;E&gt;.</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797097" y="2101715"/>
            <a:ext cx="5448427" cy="3539430"/>
          </a:xfrm>
          <a:prstGeom prst="rect">
            <a:avLst/>
          </a:prstGeom>
        </p:spPr>
        <p:txBody>
          <a:bodyPr wrap="none">
            <a:spAutoFit/>
          </a:bodyPr>
          <a:lstStyle/>
          <a:p>
            <a:r>
              <a:rPr lang="en-US" sz="1600" b="1" dirty="0">
                <a:latin typeface="Courier New"/>
                <a:cs typeface="Courier New"/>
              </a:rPr>
              <a:t>	public HashSet&lt;E&gt; union(HashSet&lt;E&gt; </a:t>
            </a:r>
            <a:r>
              <a:rPr lang="en-US" sz="1600" b="1" dirty="0" err="1">
                <a:latin typeface="Courier New"/>
                <a:cs typeface="Courier New"/>
              </a:rPr>
              <a:t>st</a:t>
            </a:r>
            <a:r>
              <a:rPr lang="en-US" sz="1600" b="1" dirty="0">
                <a:latin typeface="Courier New"/>
                <a:cs typeface="Courier New"/>
              </a:rPr>
              <a:t>){</a:t>
            </a:r>
          </a:p>
          <a:p>
            <a:r>
              <a:rPr lang="en-US" sz="1600" b="1" dirty="0">
                <a:latin typeface="Courier New"/>
                <a:cs typeface="Courier New"/>
              </a:rPr>
              <a:t>		HashSet&lt;E&gt; un = new HashSet();</a:t>
            </a:r>
          </a:p>
          <a:p>
            <a:r>
              <a:rPr lang="en-US" sz="1600" b="1" dirty="0">
                <a:latin typeface="Courier New"/>
                <a:cs typeface="Courier New"/>
              </a:rPr>
              <a:t>		Iterator&lt;E&gt; it = </a:t>
            </a:r>
            <a:r>
              <a:rPr lang="en-US" sz="1600" b="1" dirty="0" err="1">
                <a:latin typeface="Courier New"/>
                <a:cs typeface="Courier New"/>
              </a:rPr>
              <a:t>st.iterator</a:t>
            </a:r>
            <a:r>
              <a:rPr lang="en-US" sz="1600" b="1" dirty="0">
                <a:latin typeface="Courier New"/>
                <a:cs typeface="Courier New"/>
              </a:rPr>
              <a:t>();</a:t>
            </a:r>
          </a:p>
          <a:p>
            <a:r>
              <a:rPr lang="en-US" sz="1600" b="1" dirty="0">
                <a:latin typeface="Courier New"/>
                <a:cs typeface="Courier New"/>
              </a:rPr>
              <a:t>		while(it.hasNext()){</a:t>
            </a:r>
          </a:p>
          <a:p>
            <a:r>
              <a:rPr lang="en-US" sz="1600" b="1" dirty="0">
                <a:latin typeface="Courier New"/>
                <a:cs typeface="Courier New"/>
              </a:rPr>
              <a:t>			E x = </a:t>
            </a:r>
            <a:r>
              <a:rPr lang="en-US" sz="1600" b="1" dirty="0" err="1">
                <a:latin typeface="Courier New"/>
                <a:cs typeface="Courier New"/>
              </a:rPr>
              <a:t>it.next</a:t>
            </a:r>
            <a:r>
              <a:rPr lang="en-US" sz="1600" b="1" dirty="0">
                <a:latin typeface="Courier New"/>
                <a:cs typeface="Courier New"/>
              </a:rPr>
              <a:t>();</a:t>
            </a:r>
          </a:p>
          <a:p>
            <a:r>
              <a:rPr lang="en-US" sz="1600" b="1" dirty="0">
                <a:latin typeface="Courier New"/>
                <a:cs typeface="Courier New"/>
              </a:rPr>
              <a:t>			</a:t>
            </a:r>
            <a:r>
              <a:rPr lang="en-US" sz="1600" b="1" dirty="0" err="1">
                <a:latin typeface="Courier New"/>
                <a:cs typeface="Courier New"/>
              </a:rPr>
              <a:t>un.add</a:t>
            </a:r>
            <a:r>
              <a:rPr lang="en-US" sz="1600" b="1" dirty="0">
                <a:latin typeface="Courier New"/>
                <a:cs typeface="Courier New"/>
              </a:rPr>
              <a:t>(x);</a:t>
            </a:r>
          </a:p>
          <a:p>
            <a:r>
              <a:rPr lang="en-US" sz="1600" b="1" dirty="0">
                <a:latin typeface="Courier New"/>
                <a:cs typeface="Courier New"/>
              </a:rPr>
              <a:t>		}</a:t>
            </a:r>
          </a:p>
          <a:p>
            <a:r>
              <a:rPr lang="en-US" sz="1600" b="1" dirty="0">
                <a:latin typeface="Courier New"/>
                <a:cs typeface="Courier New"/>
              </a:rPr>
              <a:t>		it = </a:t>
            </a:r>
            <a:r>
              <a:rPr lang="en-US" sz="1600" b="1" dirty="0" err="1">
                <a:latin typeface="Courier New"/>
                <a:cs typeface="Courier New"/>
              </a:rPr>
              <a:t>data.iterator</a:t>
            </a:r>
            <a:r>
              <a:rPr lang="en-US" sz="1600" b="1" dirty="0">
                <a:latin typeface="Courier New"/>
                <a:cs typeface="Courier New"/>
              </a:rPr>
              <a:t>();</a:t>
            </a:r>
          </a:p>
          <a:p>
            <a:r>
              <a:rPr lang="en-US" sz="1600" b="1" dirty="0">
                <a:latin typeface="Courier New"/>
                <a:cs typeface="Courier New"/>
              </a:rPr>
              <a:t>		while(it.hasNext()){</a:t>
            </a:r>
          </a:p>
          <a:p>
            <a:r>
              <a:rPr lang="en-US" sz="1600" b="1" dirty="0">
                <a:latin typeface="Courier New"/>
                <a:cs typeface="Courier New"/>
              </a:rPr>
              <a:t>			E x = </a:t>
            </a:r>
            <a:r>
              <a:rPr lang="en-US" sz="1600" b="1" dirty="0" err="1">
                <a:latin typeface="Courier New"/>
                <a:cs typeface="Courier New"/>
              </a:rPr>
              <a:t>it.next</a:t>
            </a:r>
            <a:r>
              <a:rPr lang="en-US" sz="1600" b="1" dirty="0">
                <a:latin typeface="Courier New"/>
                <a:cs typeface="Courier New"/>
              </a:rPr>
              <a:t>();</a:t>
            </a:r>
          </a:p>
          <a:p>
            <a:r>
              <a:rPr lang="en-US" sz="1600" b="1" dirty="0">
                <a:latin typeface="Courier New"/>
                <a:cs typeface="Courier New"/>
              </a:rPr>
              <a:t>			</a:t>
            </a:r>
            <a:r>
              <a:rPr lang="en-US" sz="1600" b="1" dirty="0" err="1">
                <a:latin typeface="Courier New"/>
                <a:cs typeface="Courier New"/>
              </a:rPr>
              <a:t>un.add</a:t>
            </a:r>
            <a:r>
              <a:rPr lang="en-US" sz="1600" b="1" dirty="0">
                <a:latin typeface="Courier New"/>
                <a:cs typeface="Courier New"/>
              </a:rPr>
              <a:t>(x);</a:t>
            </a:r>
          </a:p>
          <a:p>
            <a:r>
              <a:rPr lang="en-US" sz="1600" b="1" dirty="0">
                <a:latin typeface="Courier New"/>
                <a:cs typeface="Courier New"/>
              </a:rPr>
              <a:t>		}</a:t>
            </a:r>
          </a:p>
          <a:p>
            <a:r>
              <a:rPr lang="en-US" sz="1600" b="1" dirty="0">
                <a:latin typeface="Courier New"/>
                <a:cs typeface="Courier New"/>
              </a:rPr>
              <a:t>		return un;</a:t>
            </a:r>
          </a:p>
          <a:p>
            <a:r>
              <a:rPr lang="en-US" sz="1600" b="1" dirty="0">
                <a:latin typeface="Courier New"/>
                <a:cs typeface="Courier New"/>
              </a:rPr>
              <a:t>	}</a:t>
            </a:r>
          </a:p>
        </p:txBody>
      </p:sp>
      <p:sp>
        <p:nvSpPr>
          <p:cNvPr id="5" name="Slide Number Placeholder 4"/>
          <p:cNvSpPr>
            <a:spLocks noGrp="1"/>
          </p:cNvSpPr>
          <p:nvPr>
            <p:ph type="sldNum" sz="quarter" idx="12"/>
          </p:nvPr>
        </p:nvSpPr>
        <p:spPr/>
        <p:txBody>
          <a:bodyPr/>
          <a:lstStyle/>
          <a:p>
            <a:fld id="{E0C3B11F-BB69-5D4A-B4A6-002443704CE6}" type="slidenum">
              <a:rPr lang="en-US" smtClean="0"/>
              <a:t>41</a:t>
            </a:fld>
            <a:endParaRPr lang="en-US"/>
          </a:p>
        </p:txBody>
      </p:sp>
    </p:spTree>
    <p:extLst>
      <p:ext uri="{BB962C8B-B14F-4D97-AF65-F5344CB8AC3E}">
        <p14:creationId xmlns:p14="http://schemas.microsoft.com/office/powerpoint/2010/main" val="34832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 of the array of buckets</a:t>
            </a:r>
          </a:p>
        </p:txBody>
      </p:sp>
      <p:sp>
        <p:nvSpPr>
          <p:cNvPr id="4" name="Date Placeholder 3"/>
          <p:cNvSpPr>
            <a:spLocks noGrp="1"/>
          </p:cNvSpPr>
          <p:nvPr>
            <p:ph type="dt" sz="half" idx="10"/>
          </p:nvPr>
        </p:nvSpPr>
        <p:spPr/>
        <p:txBody>
          <a:bodyPr/>
          <a:lstStyle/>
          <a:p>
            <a:r>
              <a:rPr lang="en-US" smtClean="0"/>
              <a:t>25/03/2019</a:t>
            </a:r>
            <a:endParaRPr lang="en-US"/>
          </a:p>
        </p:txBody>
      </p:sp>
      <p:pic>
        <p:nvPicPr>
          <p:cNvPr id="6" name="Content Placeholder 3"/>
          <p:cNvPicPr>
            <a:picLocks noChangeAspect="1"/>
          </p:cNvPicPr>
          <p:nvPr/>
        </p:nvPicPr>
        <p:blipFill rotWithShape="1">
          <a:blip r:embed="rId2"/>
          <a:srcRect l="-3343" r="1646"/>
          <a:stretch/>
        </p:blipFill>
        <p:spPr>
          <a:xfrm>
            <a:off x="508015" y="1600200"/>
            <a:ext cx="6542554" cy="4559818"/>
          </a:xfrm>
          <a:prstGeom prst="rect">
            <a:avLst/>
          </a:prstGeom>
        </p:spPr>
      </p:pic>
      <p:sp>
        <p:nvSpPr>
          <p:cNvPr id="3" name="Slide Number Placeholder 2"/>
          <p:cNvSpPr>
            <a:spLocks noGrp="1"/>
          </p:cNvSpPr>
          <p:nvPr>
            <p:ph type="sldNum" sz="quarter" idx="12"/>
          </p:nvPr>
        </p:nvSpPr>
        <p:spPr/>
        <p:txBody>
          <a:bodyPr/>
          <a:lstStyle/>
          <a:p>
            <a:fld id="{E0C3B11F-BB69-5D4A-B4A6-002443704CE6}" type="slidenum">
              <a:rPr lang="en-US" smtClean="0"/>
              <a:t>4</a:t>
            </a:fld>
            <a:endParaRPr lang="en-US"/>
          </a:p>
        </p:txBody>
      </p:sp>
    </p:spTree>
    <p:extLst>
      <p:ext uri="{BB962C8B-B14F-4D97-AF65-F5344CB8AC3E}">
        <p14:creationId xmlns:p14="http://schemas.microsoft.com/office/powerpoint/2010/main" val="1233435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a:t>
            </a:r>
          </a:p>
        </p:txBody>
      </p:sp>
      <p:sp>
        <p:nvSpPr>
          <p:cNvPr id="3" name="Content Placeholder 2"/>
          <p:cNvSpPr>
            <a:spLocks noGrp="1"/>
          </p:cNvSpPr>
          <p:nvPr>
            <p:ph idx="1"/>
          </p:nvPr>
        </p:nvSpPr>
        <p:spPr/>
        <p:txBody>
          <a:bodyPr/>
          <a:lstStyle/>
          <a:p>
            <a:r>
              <a:rPr lang="ga-IE" dirty="0"/>
              <a:t>This type of data structure is called a </a:t>
            </a:r>
            <a:r>
              <a:rPr lang="ga-IE" b="1" dirty="0"/>
              <a:t>HashTable</a:t>
            </a:r>
            <a:r>
              <a:rPr lang="ga-IE" dirty="0"/>
              <a:t> that uses </a:t>
            </a:r>
            <a:r>
              <a:rPr lang="ga-IE" b="1" dirty="0"/>
              <a:t>buckets or chaining</a:t>
            </a:r>
            <a:r>
              <a:rPr lang="ga-IE" dirty="0"/>
              <a:t>. </a:t>
            </a:r>
          </a:p>
          <a:p>
            <a:r>
              <a:rPr lang="ga-IE" dirty="0"/>
              <a:t>The function used to map values to their index position is called a </a:t>
            </a:r>
            <a:r>
              <a:rPr lang="ga-IE" b="1" dirty="0"/>
              <a:t>hashing function</a:t>
            </a:r>
            <a:r>
              <a:rPr lang="ga-IE" dirty="0"/>
              <a:t>. </a:t>
            </a:r>
          </a:p>
          <a:p>
            <a:r>
              <a:rPr lang="ga-IE" dirty="0"/>
              <a:t>The hashing function that we are using for this example is </a:t>
            </a:r>
            <a:r>
              <a:rPr lang="ga-IE" b="1" dirty="0"/>
              <a:t>x % 10000</a:t>
            </a:r>
            <a:r>
              <a:rPr lang="ga-IE" dirty="0"/>
              <a:t>. </a:t>
            </a:r>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5</a:t>
            </a:fld>
            <a:endParaRPr lang="en-US"/>
          </a:p>
        </p:txBody>
      </p:sp>
    </p:spTree>
    <p:extLst>
      <p:ext uri="{BB962C8B-B14F-4D97-AF65-F5344CB8AC3E}">
        <p14:creationId xmlns:p14="http://schemas.microsoft.com/office/powerpoint/2010/main" val="2569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p:txBody>
          <a:bodyPr/>
          <a:lstStyle/>
          <a:p>
            <a:r>
              <a:rPr lang="en-US" dirty="0"/>
              <a:t>To construct a hash table we create an </a:t>
            </a:r>
            <a:r>
              <a:rPr lang="en-US" b="1" dirty="0"/>
              <a:t>array of linked lists</a:t>
            </a:r>
            <a:r>
              <a:rPr lang="en-US" dirty="0"/>
              <a:t>. The Node class is defined as follows:</a:t>
            </a:r>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494437"/>
            <a:ext cx="5817819" cy="3539430"/>
          </a:xfrm>
          <a:prstGeom prst="rect">
            <a:avLst/>
          </a:prstGeom>
        </p:spPr>
        <p:txBody>
          <a:bodyPr wrap="none">
            <a:spAutoFit/>
          </a:bodyPr>
          <a:lstStyle/>
          <a:p>
            <a:r>
              <a:rPr lang="en-US" sz="1600" b="1" dirty="0">
                <a:latin typeface="Courier New"/>
                <a:cs typeface="Courier New"/>
              </a:rPr>
              <a:t>class Node&lt;E&gt;{</a:t>
            </a:r>
          </a:p>
          <a:p>
            <a:r>
              <a:rPr lang="en-US" sz="1600" b="1" dirty="0">
                <a:latin typeface="Courier New"/>
                <a:cs typeface="Courier New"/>
              </a:rPr>
              <a:t>	E data;</a:t>
            </a:r>
          </a:p>
          <a:p>
            <a:r>
              <a:rPr lang="en-US" sz="1600" b="1" dirty="0">
                <a:latin typeface="Courier New"/>
                <a:cs typeface="Courier New"/>
              </a:rPr>
              <a:t>	Node&lt;E&gt; next;</a:t>
            </a:r>
          </a:p>
          <a:p>
            <a:r>
              <a:rPr lang="en-US" sz="1600" b="1" dirty="0">
                <a:latin typeface="Courier New"/>
                <a:cs typeface="Courier New"/>
              </a:rPr>
              <a:t>	</a:t>
            </a:r>
          </a:p>
          <a:p>
            <a:r>
              <a:rPr lang="en-US" sz="1600" b="1" dirty="0">
                <a:latin typeface="Courier New"/>
                <a:cs typeface="Courier New"/>
              </a:rPr>
              <a:t>	public Node(E x){</a:t>
            </a:r>
          </a:p>
          <a:p>
            <a:r>
              <a:rPr lang="en-US" sz="1600" b="1" dirty="0">
                <a:latin typeface="Courier New"/>
                <a:cs typeface="Courier New"/>
              </a:rPr>
              <a:t>		data = x; </a:t>
            </a:r>
          </a:p>
          <a:p>
            <a:r>
              <a:rPr lang="en-US" sz="1600" b="1" dirty="0">
                <a:latin typeface="Courier New"/>
                <a:cs typeface="Courier New"/>
              </a:rPr>
              <a:t>		next = null;</a:t>
            </a:r>
          </a:p>
          <a:p>
            <a:r>
              <a:rPr lang="en-US" sz="1600" b="1" dirty="0">
                <a:latin typeface="Courier New"/>
                <a:cs typeface="Courier New"/>
              </a:rPr>
              <a:t>	}</a:t>
            </a:r>
          </a:p>
          <a:p>
            <a:r>
              <a:rPr lang="en-US" sz="1600" b="1" dirty="0">
                <a:latin typeface="Courier New"/>
                <a:cs typeface="Courier New"/>
              </a:rPr>
              <a:t>	</a:t>
            </a:r>
          </a:p>
          <a:p>
            <a:r>
              <a:rPr lang="en-US" sz="1600" b="1" dirty="0">
                <a:latin typeface="Courier New"/>
                <a:cs typeface="Courier New"/>
              </a:rPr>
              <a:t>	public Node&lt;E&gt; </a:t>
            </a:r>
            <a:r>
              <a:rPr lang="en-US" sz="1600" b="1" dirty="0" err="1">
                <a:latin typeface="Courier New"/>
                <a:cs typeface="Courier New"/>
              </a:rPr>
              <a:t>getNext</a:t>
            </a:r>
            <a:r>
              <a:rPr lang="en-US" sz="1600" b="1" dirty="0">
                <a:latin typeface="Courier New"/>
                <a:cs typeface="Courier New"/>
              </a:rPr>
              <a:t>(){ return next;}</a:t>
            </a:r>
          </a:p>
          <a:p>
            <a:r>
              <a:rPr lang="en-US" sz="1600" b="1" dirty="0">
                <a:latin typeface="Courier New"/>
                <a:cs typeface="Courier New"/>
              </a:rPr>
              <a:t>	public void </a:t>
            </a:r>
            <a:r>
              <a:rPr lang="en-US" sz="1600" b="1" dirty="0" err="1">
                <a:latin typeface="Courier New"/>
                <a:cs typeface="Courier New"/>
              </a:rPr>
              <a:t>setNext</a:t>
            </a:r>
            <a:r>
              <a:rPr lang="en-US" sz="1600" b="1" dirty="0">
                <a:latin typeface="Courier New"/>
                <a:cs typeface="Courier New"/>
              </a:rPr>
              <a:t>(Node&lt;E&gt; p){ next = p;}</a:t>
            </a:r>
          </a:p>
          <a:p>
            <a:r>
              <a:rPr lang="en-US" sz="1600" b="1" dirty="0">
                <a:latin typeface="Courier New"/>
                <a:cs typeface="Courier New"/>
              </a:rPr>
              <a:t>	public void </a:t>
            </a:r>
            <a:r>
              <a:rPr lang="en-US" sz="1600" b="1" dirty="0" err="1">
                <a:latin typeface="Courier New"/>
                <a:cs typeface="Courier New"/>
              </a:rPr>
              <a:t>setData</a:t>
            </a:r>
            <a:r>
              <a:rPr lang="en-US" sz="1600" b="1" dirty="0">
                <a:latin typeface="Courier New"/>
                <a:cs typeface="Courier New"/>
              </a:rPr>
              <a:t>(E x){ data = x;}</a:t>
            </a:r>
          </a:p>
          <a:p>
            <a:r>
              <a:rPr lang="en-US" sz="1600" b="1" dirty="0">
                <a:latin typeface="Courier New"/>
                <a:cs typeface="Courier New"/>
              </a:rPr>
              <a:t>	public E </a:t>
            </a:r>
            <a:r>
              <a:rPr lang="en-US" sz="1600" b="1" dirty="0" err="1">
                <a:latin typeface="Courier New"/>
                <a:cs typeface="Courier New"/>
              </a:rPr>
              <a:t>getData</a:t>
            </a:r>
            <a:r>
              <a:rPr lang="en-US" sz="1600" b="1" dirty="0">
                <a:latin typeface="Courier New"/>
                <a:cs typeface="Courier New"/>
              </a:rPr>
              <a:t>(){ return data;}</a:t>
            </a:r>
          </a:p>
          <a:p>
            <a:r>
              <a:rPr lang="en-US" sz="1600" b="1" dirty="0">
                <a:latin typeface="Courier New"/>
                <a:cs typeface="Courier New"/>
              </a:rPr>
              <a:t>}</a:t>
            </a:r>
          </a:p>
        </p:txBody>
      </p:sp>
      <p:sp>
        <p:nvSpPr>
          <p:cNvPr id="5" name="Slide Number Placeholder 4"/>
          <p:cNvSpPr>
            <a:spLocks noGrp="1"/>
          </p:cNvSpPr>
          <p:nvPr>
            <p:ph type="sldNum" sz="quarter" idx="12"/>
          </p:nvPr>
        </p:nvSpPr>
        <p:spPr/>
        <p:txBody>
          <a:bodyPr/>
          <a:lstStyle/>
          <a:p>
            <a:fld id="{E0C3B11F-BB69-5D4A-B4A6-002443704CE6}" type="slidenum">
              <a:rPr lang="en-US" smtClean="0"/>
              <a:t>6</a:t>
            </a:fld>
            <a:endParaRPr lang="en-US"/>
          </a:p>
        </p:txBody>
      </p:sp>
    </p:spTree>
    <p:extLst>
      <p:ext uri="{BB962C8B-B14F-4D97-AF65-F5344CB8AC3E}">
        <p14:creationId xmlns:p14="http://schemas.microsoft.com/office/powerpoint/2010/main" val="3321804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The linked list class is called </a:t>
            </a:r>
            <a:r>
              <a:rPr lang="en-US" b="1" dirty="0"/>
              <a:t>GLinkedList&lt;E&gt;</a:t>
            </a:r>
            <a:r>
              <a:rPr lang="en-US" dirty="0"/>
              <a:t> and its relevant methods are:</a:t>
            </a:r>
          </a:p>
          <a:p>
            <a:pPr lvl="1"/>
            <a:r>
              <a:rPr lang="en-US" b="1" dirty="0"/>
              <a:t>void add(E x)</a:t>
            </a:r>
            <a:r>
              <a:rPr lang="en-US" dirty="0"/>
              <a:t> Add new element at the head of the list.</a:t>
            </a:r>
          </a:p>
          <a:p>
            <a:pPr lvl="1"/>
            <a:r>
              <a:rPr lang="en-US" b="1" dirty="0"/>
              <a:t>boolean contains(E x) </a:t>
            </a:r>
            <a:r>
              <a:rPr lang="en-US" dirty="0"/>
              <a:t>Return true if the list contains x; false otherwise.</a:t>
            </a:r>
          </a:p>
          <a:p>
            <a:pPr lvl="1"/>
            <a:r>
              <a:rPr lang="en-US" b="1" dirty="0"/>
              <a:t>Boolean remove(E x) </a:t>
            </a:r>
            <a:r>
              <a:rPr lang="en-US" dirty="0"/>
              <a:t>Return true if x removed from the list; false otherwise. Only removes leftmost occurrence of x.</a:t>
            </a:r>
          </a:p>
          <a:p>
            <a:pPr lvl="1"/>
            <a:r>
              <a:rPr lang="en-US" b="1" dirty="0"/>
              <a:t>int length() </a:t>
            </a:r>
            <a:r>
              <a:rPr lang="en-US" dirty="0"/>
              <a:t>Returns number of elements in the list.</a:t>
            </a:r>
          </a:p>
          <a:p>
            <a:pPr lvl="1"/>
            <a:r>
              <a:rPr lang="en-US" b="1" dirty="0"/>
              <a:t>void display() </a:t>
            </a:r>
            <a:r>
              <a:rPr lang="en-US" dirty="0"/>
              <a:t>Prints formatted list on the screen.</a:t>
            </a:r>
          </a:p>
          <a:p>
            <a:pPr lvl="1"/>
            <a:r>
              <a:rPr lang="en-US" b="1" dirty="0"/>
              <a:t>Iterator&lt;E&gt; iterator() </a:t>
            </a:r>
            <a:r>
              <a:rPr lang="en-US" dirty="0"/>
              <a:t>Returns an iterator that implements the Iterator interface method </a:t>
            </a:r>
            <a:r>
              <a:rPr lang="en-US" b="1" dirty="0"/>
              <a:t>hasNext</a:t>
            </a:r>
            <a:r>
              <a:rPr lang="en-US" dirty="0"/>
              <a:t> and </a:t>
            </a:r>
            <a:r>
              <a:rPr lang="en-US" b="1" dirty="0"/>
              <a:t>next</a:t>
            </a:r>
            <a:r>
              <a:rPr lang="en-US" dirty="0"/>
              <a:t>.</a:t>
            </a:r>
            <a:endParaRPr lang="en-US" b="1" dirty="0"/>
          </a:p>
          <a:p>
            <a:endParaRPr lang="en-US" dirty="0"/>
          </a:p>
        </p:txBody>
      </p:sp>
      <p:sp>
        <p:nvSpPr>
          <p:cNvPr id="4" name="Date Placeholder 3"/>
          <p:cNvSpPr>
            <a:spLocks noGrp="1"/>
          </p:cNvSpPr>
          <p:nvPr>
            <p:ph type="dt" sz="half" idx="10"/>
          </p:nvPr>
        </p:nvSpPr>
        <p:spPr/>
        <p:txBody>
          <a:bodyPr/>
          <a:lstStyle/>
          <a:p>
            <a:r>
              <a:rPr lang="en-US" smtClean="0"/>
              <a:t>25/03/2019</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7</a:t>
            </a:fld>
            <a:endParaRPr lang="en-US"/>
          </a:p>
        </p:txBody>
      </p:sp>
    </p:spTree>
    <p:extLst>
      <p:ext uri="{BB962C8B-B14F-4D97-AF65-F5344CB8AC3E}">
        <p14:creationId xmlns:p14="http://schemas.microsoft.com/office/powerpoint/2010/main" val="2074224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 Implementation</a:t>
            </a:r>
          </a:p>
        </p:txBody>
      </p:sp>
      <p:sp>
        <p:nvSpPr>
          <p:cNvPr id="3" name="Content Placeholder 2"/>
          <p:cNvSpPr>
            <a:spLocks noGrp="1"/>
          </p:cNvSpPr>
          <p:nvPr>
            <p:ph idx="1"/>
          </p:nvPr>
        </p:nvSpPr>
        <p:spPr/>
        <p:txBody>
          <a:bodyPr/>
          <a:lstStyle/>
          <a:p>
            <a:r>
              <a:rPr lang="en-US" b="1" dirty="0"/>
              <a:t>GLinkedList&lt;E&gt; </a:t>
            </a:r>
            <a:r>
              <a:rPr lang="en-US" dirty="0"/>
              <a:t>class:</a:t>
            </a:r>
          </a:p>
        </p:txBody>
      </p:sp>
      <p:sp>
        <p:nvSpPr>
          <p:cNvPr id="4" name="Date Placeholder 3"/>
          <p:cNvSpPr>
            <a:spLocks noGrp="1"/>
          </p:cNvSpPr>
          <p:nvPr>
            <p:ph type="dt" sz="half" idx="10"/>
          </p:nvPr>
        </p:nvSpPr>
        <p:spPr/>
        <p:txBody>
          <a:bodyPr/>
          <a:lstStyle/>
          <a:p>
            <a:r>
              <a:rPr lang="en-US" smtClean="0"/>
              <a:t>25/03/2019</a:t>
            </a:r>
            <a:endParaRPr lang="en-US"/>
          </a:p>
        </p:txBody>
      </p:sp>
      <p:sp>
        <p:nvSpPr>
          <p:cNvPr id="6" name="Rectangle 5"/>
          <p:cNvSpPr/>
          <p:nvPr/>
        </p:nvSpPr>
        <p:spPr>
          <a:xfrm>
            <a:off x="836203" y="2088045"/>
            <a:ext cx="4555654" cy="3785652"/>
          </a:xfrm>
          <a:prstGeom prst="rect">
            <a:avLst/>
          </a:prstGeom>
        </p:spPr>
        <p:txBody>
          <a:bodyPr wrap="none">
            <a:spAutoFit/>
          </a:bodyPr>
          <a:lstStyle/>
          <a:p>
            <a:r>
              <a:rPr lang="en-US" sz="1600" b="1" dirty="0">
                <a:latin typeface="Courier New"/>
                <a:cs typeface="Courier New"/>
              </a:rPr>
              <a:t>public class GLinkedList&lt;E&gt; {</a:t>
            </a:r>
          </a:p>
          <a:p>
            <a:r>
              <a:rPr lang="en-US" sz="1600" b="1" dirty="0">
                <a:latin typeface="Courier New"/>
                <a:cs typeface="Courier New"/>
              </a:rPr>
              <a:t>	Node&lt;E&gt; head;</a:t>
            </a:r>
          </a:p>
          <a:p>
            <a:r>
              <a:rPr lang="en-US" sz="1600" b="1" dirty="0">
                <a:latin typeface="Courier New"/>
                <a:cs typeface="Courier New"/>
              </a:rPr>
              <a:t>	int size = 0;</a:t>
            </a:r>
          </a:p>
          <a:p>
            <a:endParaRPr lang="en-US" sz="1600" b="1" dirty="0">
              <a:latin typeface="Courier New"/>
              <a:cs typeface="Courier New"/>
            </a:endParaRPr>
          </a:p>
          <a:p>
            <a:r>
              <a:rPr lang="en-US" sz="1600" b="1" dirty="0">
                <a:latin typeface="Courier New"/>
                <a:cs typeface="Courier New"/>
              </a:rPr>
              <a:t>	public GLinkedList(){</a:t>
            </a:r>
          </a:p>
          <a:p>
            <a:r>
              <a:rPr lang="en-US" sz="1600" b="1" dirty="0">
                <a:latin typeface="Courier New"/>
                <a:cs typeface="Courier New"/>
              </a:rPr>
              <a:t>		head = null;</a:t>
            </a:r>
          </a:p>
          <a:p>
            <a:r>
              <a:rPr lang="en-US" sz="1600" b="1" dirty="0">
                <a:latin typeface="Courier New"/>
                <a:cs typeface="Courier New"/>
              </a:rPr>
              <a:t>	}</a:t>
            </a:r>
          </a:p>
          <a:p>
            <a:endParaRPr lang="en-US" sz="1600" b="1" dirty="0">
              <a:latin typeface="Courier New"/>
              <a:cs typeface="Courier New"/>
            </a:endParaRPr>
          </a:p>
          <a:p>
            <a:r>
              <a:rPr lang="en-US" sz="1600" b="1" dirty="0">
                <a:latin typeface="Courier New"/>
                <a:cs typeface="Courier New"/>
              </a:rPr>
              <a:t>	public void add(E x){</a:t>
            </a:r>
          </a:p>
          <a:p>
            <a:r>
              <a:rPr lang="en-US" sz="1600" b="1" dirty="0">
                <a:latin typeface="Courier New"/>
                <a:cs typeface="Courier New"/>
              </a:rPr>
              <a:t>		Node&lt;E&gt; </a:t>
            </a:r>
            <a:r>
              <a:rPr lang="en-US" sz="1600" b="1" dirty="0" err="1">
                <a:latin typeface="Courier New"/>
                <a:cs typeface="Courier New"/>
              </a:rPr>
              <a:t>nw</a:t>
            </a:r>
            <a:r>
              <a:rPr lang="en-US" sz="1600" b="1" dirty="0">
                <a:latin typeface="Courier New"/>
                <a:cs typeface="Courier New"/>
              </a:rPr>
              <a:t> = new Node&lt;E&gt;(x);</a:t>
            </a:r>
          </a:p>
          <a:p>
            <a:r>
              <a:rPr lang="en-US" sz="1600" b="1" dirty="0">
                <a:latin typeface="Courier New"/>
                <a:cs typeface="Courier New"/>
              </a:rPr>
              <a:t>		</a:t>
            </a:r>
            <a:r>
              <a:rPr lang="en-US" sz="1600" b="1" dirty="0" err="1">
                <a:latin typeface="Courier New"/>
                <a:cs typeface="Courier New"/>
              </a:rPr>
              <a:t>nw.setNext</a:t>
            </a:r>
            <a:r>
              <a:rPr lang="en-US" sz="1600" b="1" dirty="0">
                <a:latin typeface="Courier New"/>
                <a:cs typeface="Courier New"/>
              </a:rPr>
              <a:t>(head);</a:t>
            </a:r>
          </a:p>
          <a:p>
            <a:r>
              <a:rPr lang="en-US" sz="1600" b="1" dirty="0">
                <a:latin typeface="Courier New"/>
                <a:cs typeface="Courier New"/>
              </a:rPr>
              <a:t>		head = </a:t>
            </a:r>
            <a:r>
              <a:rPr lang="en-US" sz="1600" b="1" dirty="0" err="1">
                <a:latin typeface="Courier New"/>
                <a:cs typeface="Courier New"/>
              </a:rPr>
              <a:t>nw</a:t>
            </a:r>
            <a:r>
              <a:rPr lang="en-US" sz="1600" b="1" dirty="0">
                <a:latin typeface="Courier New"/>
                <a:cs typeface="Courier New"/>
              </a:rPr>
              <a:t>; </a:t>
            </a:r>
          </a:p>
          <a:p>
            <a:r>
              <a:rPr lang="en-US" sz="1600" b="1" dirty="0">
                <a:latin typeface="Courier New"/>
                <a:cs typeface="Courier New"/>
              </a:rPr>
              <a:t>		size++;</a:t>
            </a:r>
          </a:p>
          <a:p>
            <a:r>
              <a:rPr lang="en-US" sz="1600" b="1" dirty="0">
                <a:latin typeface="Courier New"/>
                <a:cs typeface="Courier New"/>
              </a:rPr>
              <a:t>	}</a:t>
            </a:r>
          </a:p>
          <a:p>
            <a:endParaRPr lang="en-US" sz="1600" b="1" dirty="0">
              <a:latin typeface="Courier New"/>
              <a:cs typeface="Courier New"/>
            </a:endParaRPr>
          </a:p>
        </p:txBody>
      </p:sp>
      <p:sp>
        <p:nvSpPr>
          <p:cNvPr id="5" name="Slide Number Placeholder 4"/>
          <p:cNvSpPr>
            <a:spLocks noGrp="1"/>
          </p:cNvSpPr>
          <p:nvPr>
            <p:ph type="sldNum" sz="quarter" idx="12"/>
          </p:nvPr>
        </p:nvSpPr>
        <p:spPr/>
        <p:txBody>
          <a:bodyPr/>
          <a:lstStyle/>
          <a:p>
            <a:fld id="{E0C3B11F-BB69-5D4A-B4A6-002443704CE6}" type="slidenum">
              <a:rPr lang="en-US" smtClean="0"/>
              <a:t>8</a:t>
            </a:fld>
            <a:endParaRPr lang="en-US"/>
          </a:p>
        </p:txBody>
      </p:sp>
    </p:spTree>
    <p:extLst>
      <p:ext uri="{BB962C8B-B14F-4D97-AF65-F5344CB8AC3E}">
        <p14:creationId xmlns:p14="http://schemas.microsoft.com/office/powerpoint/2010/main" val="2335938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_slide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lecture_slides_template.potx</Template>
  <TotalTime>24990</TotalTime>
  <Words>1699</Words>
  <Application>Microsoft Office PowerPoint</Application>
  <PresentationFormat>On-screen Show (4:3)</PresentationFormat>
  <Paragraphs>617</Paragraphs>
  <Slides>42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Courier New</vt:lpstr>
      <vt:lpstr>Ubuntu</vt:lpstr>
      <vt:lpstr>Ubuntu Light</vt:lpstr>
      <vt:lpstr>lecture_slides_template</vt:lpstr>
      <vt:lpstr>Data Structures &amp; Algorithms</vt:lpstr>
      <vt:lpstr>Lecture 07</vt:lpstr>
      <vt:lpstr>Problem</vt:lpstr>
      <vt:lpstr>Solution</vt:lpstr>
      <vt:lpstr>Snapshot of the array of buckets</vt:lpstr>
      <vt:lpstr>Hash Table</vt:lpstr>
      <vt:lpstr>Hash Table – Implementation</vt:lpstr>
      <vt:lpstr>Hash table – Implementation</vt:lpstr>
      <vt:lpstr>Hash table – Implementation</vt:lpstr>
      <vt:lpstr>Hash table – Implementation</vt:lpstr>
      <vt:lpstr>Hash table – Implementation</vt:lpstr>
      <vt:lpstr>Hash table – Implementation</vt:lpstr>
      <vt:lpstr>Hash table – Implementation</vt:lpstr>
      <vt:lpstr>Hash table – Implementation</vt:lpstr>
      <vt:lpstr>Hash table – Implementation</vt:lpstr>
      <vt:lpstr>Hash table – Implementation</vt:lpstr>
      <vt:lpstr>Hash table – Implementation</vt:lpstr>
      <vt:lpstr>Hash table – Testing</vt:lpstr>
      <vt:lpstr>Hash table – Implementation</vt:lpstr>
      <vt:lpstr>Hash table – Implementation</vt:lpstr>
      <vt:lpstr>Hash table – Implementation</vt:lpstr>
      <vt:lpstr>Hash table – Implementation</vt:lpstr>
      <vt:lpstr>Hash table – Testing</vt:lpstr>
      <vt:lpstr>Hash table – Output</vt:lpstr>
      <vt:lpstr>Hash table – Implementation</vt:lpstr>
      <vt:lpstr>Hash table – Testing</vt:lpstr>
      <vt:lpstr>Hash table – Output</vt:lpstr>
      <vt:lpstr>Hashing Functions in Java</vt:lpstr>
      <vt:lpstr>Hashing Functions in Java</vt:lpstr>
      <vt:lpstr>Hashing Functions in Java</vt:lpstr>
      <vt:lpstr>Hashing Functions in Java</vt:lpstr>
      <vt:lpstr>Hashing Functions in Java – Example</vt:lpstr>
      <vt:lpstr>Hashing Functions in Java – Example</vt:lpstr>
      <vt:lpstr>Hashing Functions in Java – Example</vt:lpstr>
      <vt:lpstr>Hashing Functions in Java</vt:lpstr>
      <vt:lpstr>Hashing Functions in Java – Example</vt:lpstr>
      <vt:lpstr>Implementing Sets</vt:lpstr>
      <vt:lpstr>Implementing Sets</vt:lpstr>
      <vt:lpstr>Implementing Sets</vt:lpstr>
      <vt:lpstr>Implementing Sets</vt:lpstr>
      <vt:lpstr>Implementing Sets</vt:lpstr>
      <vt:lpstr>Implementing Sets</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H. Kazmi</dc:creator>
  <cp:lastModifiedBy>Abubakr Siddig</cp:lastModifiedBy>
  <cp:revision>1388</cp:revision>
  <cp:lastPrinted>2015-03-26T18:10:50Z</cp:lastPrinted>
  <dcterms:created xsi:type="dcterms:W3CDTF">2014-09-17T16:20:56Z</dcterms:created>
  <dcterms:modified xsi:type="dcterms:W3CDTF">2019-03-25T10:50:26Z</dcterms:modified>
</cp:coreProperties>
</file>