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1" r:id="rId3"/>
    <p:sldId id="357" r:id="rId4"/>
    <p:sldId id="359" r:id="rId5"/>
    <p:sldId id="358" r:id="rId6"/>
    <p:sldId id="360" r:id="rId7"/>
    <p:sldId id="361" r:id="rId8"/>
    <p:sldId id="362" r:id="rId9"/>
    <p:sldId id="363" r:id="rId10"/>
    <p:sldId id="364" r:id="rId11"/>
    <p:sldId id="368" r:id="rId12"/>
    <p:sldId id="365" r:id="rId13"/>
    <p:sldId id="366" r:id="rId14"/>
    <p:sldId id="367" r:id="rId15"/>
    <p:sldId id="369" r:id="rId16"/>
    <p:sldId id="370" r:id="rId17"/>
    <p:sldId id="371" r:id="rId18"/>
    <p:sldId id="372" r:id="rId19"/>
    <p:sldId id="374" r:id="rId20"/>
    <p:sldId id="373" r:id="rId21"/>
    <p:sldId id="375" r:id="rId22"/>
    <p:sldId id="376" r:id="rId23"/>
    <p:sldId id="377" r:id="rId24"/>
    <p:sldId id="378" r:id="rId25"/>
    <p:sldId id="380" r:id="rId26"/>
    <p:sldId id="379" r:id="rId27"/>
    <p:sldId id="381" r:id="rId28"/>
    <p:sldId id="382" r:id="rId29"/>
    <p:sldId id="383" r:id="rId30"/>
    <p:sldId id="392" r:id="rId31"/>
    <p:sldId id="391" r:id="rId32"/>
    <p:sldId id="393" r:id="rId33"/>
    <p:sldId id="394" r:id="rId34"/>
    <p:sldId id="395" r:id="rId35"/>
    <p:sldId id="396" r:id="rId36"/>
    <p:sldId id="397" r:id="rId37"/>
    <p:sldId id="399" r:id="rId38"/>
    <p:sldId id="400" r:id="rId39"/>
    <p:sldId id="404" r:id="rId40"/>
    <p:sldId id="384" r:id="rId41"/>
    <p:sldId id="403" r:id="rId42"/>
    <p:sldId id="402" r:id="rId43"/>
    <p:sldId id="38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213"/>
    <a:srgbClr val="555555"/>
    <a:srgbClr val="0C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218" autoAdjust="0"/>
  </p:normalViewPr>
  <p:slideViewPr>
    <p:cSldViewPr snapToGrid="0" snapToObjects="1">
      <p:cViewPr varScale="1">
        <p:scale>
          <a:sx n="135" d="100"/>
          <a:sy n="135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16/05/2019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16/05/2019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and Algorithms in java by </a:t>
            </a:r>
            <a:r>
              <a:rPr lang="en-US" b="1" dirty="0"/>
              <a:t>Robert Lafore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works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Find the node to delete</a:t>
            </a:r>
          </a:p>
          <a:p>
            <a:pPr marL="0" indent="0">
              <a:buNone/>
            </a:pPr>
            <a:r>
              <a:rPr lang="en-US" dirty="0"/>
              <a:t> 	2. </a:t>
            </a:r>
          </a:p>
          <a:p>
            <a:pPr marL="0" indent="0">
              <a:buNone/>
            </a:pPr>
            <a:r>
              <a:rPr lang="en-US" dirty="0"/>
              <a:t>	   If this node is a leaf node just drop it</a:t>
            </a:r>
          </a:p>
          <a:p>
            <a:pPr marL="0" indent="0">
              <a:buNone/>
            </a:pPr>
            <a:r>
              <a:rPr lang="en-US" dirty="0"/>
              <a:t>         else if left node null then return right sub-tree</a:t>
            </a:r>
          </a:p>
          <a:p>
            <a:pPr marL="0" indent="0">
              <a:buNone/>
            </a:pPr>
            <a:r>
              <a:rPr lang="en-US" dirty="0"/>
              <a:t>         else if right node null then return left sub-tree</a:t>
            </a:r>
          </a:p>
          <a:p>
            <a:pPr marL="0" indent="0">
              <a:buNone/>
            </a:pPr>
            <a:r>
              <a:rPr lang="en-US" dirty="0"/>
              <a:t>         else{</a:t>
            </a:r>
          </a:p>
          <a:p>
            <a:pPr marL="0" indent="0">
              <a:buNone/>
            </a:pPr>
            <a:r>
              <a:rPr lang="en-US" dirty="0"/>
              <a:t>           replace node value with value of rightmost</a:t>
            </a:r>
          </a:p>
          <a:p>
            <a:pPr marL="0" indent="0">
              <a:buNone/>
            </a:pPr>
            <a:r>
              <a:rPr lang="en-US" dirty="0"/>
              <a:t>           element in its left sub-tree;</a:t>
            </a:r>
          </a:p>
          <a:p>
            <a:pPr marL="0" indent="0">
              <a:buNone/>
            </a:pPr>
            <a:r>
              <a:rPr lang="en-US" dirty="0"/>
              <a:t>           drop this leaf node</a:t>
            </a:r>
          </a:p>
          <a:p>
            <a:pPr marL="0" indent="0">
              <a:buNone/>
            </a:pPr>
            <a:r>
              <a:rPr lang="en-US" dirty="0"/>
              <a:t>         }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works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1. Find the node to delete</a:t>
            </a:r>
          </a:p>
          <a:p>
            <a:pPr marL="0" indent="0">
              <a:buNone/>
            </a:pPr>
            <a:r>
              <a:rPr lang="en-US" dirty="0"/>
              <a:t> 	2. </a:t>
            </a:r>
          </a:p>
          <a:p>
            <a:pPr marL="0" indent="0">
              <a:buNone/>
            </a:pPr>
            <a:r>
              <a:rPr lang="en-US" dirty="0"/>
              <a:t>	   If this node is a leaf node just drop it</a:t>
            </a:r>
          </a:p>
          <a:p>
            <a:pPr marL="0" indent="0">
              <a:buNone/>
            </a:pPr>
            <a:r>
              <a:rPr lang="en-US" dirty="0"/>
              <a:t>         else if left node null then return right sub-tree</a:t>
            </a:r>
          </a:p>
          <a:p>
            <a:pPr marL="0" indent="0">
              <a:buNone/>
            </a:pPr>
            <a:r>
              <a:rPr lang="en-US" dirty="0"/>
              <a:t>         else if right node null then return left sub-tree</a:t>
            </a:r>
          </a:p>
          <a:p>
            <a:pPr marL="0" indent="0">
              <a:buNone/>
            </a:pPr>
            <a:r>
              <a:rPr lang="en-US" dirty="0"/>
              <a:t>         else{</a:t>
            </a:r>
          </a:p>
          <a:p>
            <a:pPr marL="0" indent="0">
              <a:buNone/>
            </a:pPr>
            <a:r>
              <a:rPr lang="en-US" dirty="0"/>
              <a:t>           replace node value with value of rightmost</a:t>
            </a:r>
          </a:p>
          <a:p>
            <a:pPr marL="0" indent="0">
              <a:buNone/>
            </a:pPr>
            <a:r>
              <a:rPr lang="en-US" dirty="0"/>
              <a:t>           element in its left sub-tree;</a:t>
            </a:r>
          </a:p>
          <a:p>
            <a:pPr marL="0" indent="0">
              <a:buNone/>
            </a:pPr>
            <a:r>
              <a:rPr lang="en-US" dirty="0"/>
              <a:t>           drop this leaf node</a:t>
            </a:r>
          </a:p>
          <a:p>
            <a:pPr marL="0" indent="0">
              <a:buNone/>
            </a:pPr>
            <a:r>
              <a:rPr lang="en-US" dirty="0"/>
              <a:t>         }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5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09/04/2018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1750DC-F706-4CF8-978B-FB1849CA44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5438" y="6562725"/>
            <a:ext cx="100012" cy="46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01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330843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6356350"/>
            <a:ext cx="242728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325378"/>
            <a:ext cx="9144001" cy="4270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r>
              <a:rPr lang="en-IE"/>
              <a:t>09/04/2018</a:t>
            </a:r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358800" y="6356350"/>
            <a:ext cx="2427288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dirty="0">
                <a:solidFill>
                  <a:schemeClr val="bg1"/>
                </a:solidFill>
              </a:rPr>
              <a:t>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6074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Ubuntu Light"/>
          <a:ea typeface="+mn-ea"/>
          <a:cs typeface="Ubuntu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"/>
          <a:ea typeface="+mn-ea"/>
          <a:cs typeface="Ubuntu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Ubuntu"/>
          <a:ea typeface="+mn-ea"/>
          <a:cs typeface="Ubuntu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Ubuntu"/>
          <a:ea typeface="+mn-ea"/>
          <a:cs typeface="Ubuntu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Ubuntu"/>
          <a:ea typeface="+mn-ea"/>
          <a:cs typeface="Ubuntu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&amp;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3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–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family tree inverted, where parents are viewed as descendants.</a:t>
            </a:r>
          </a:p>
          <a:p>
            <a:r>
              <a:rPr lang="en-US" dirty="0"/>
              <a:t>The history of a soccer tournament where the winner is the root.</a:t>
            </a:r>
          </a:p>
          <a:p>
            <a:r>
              <a:rPr lang="en-US" dirty="0"/>
              <a:t>An arithmetic expression with binary operators, where operands appear as </a:t>
            </a:r>
            <a:r>
              <a:rPr lang="en-US" b="1" dirty="0"/>
              <a:t>leaf</a:t>
            </a:r>
            <a:r>
              <a:rPr lang="en-US" dirty="0"/>
              <a:t> nodes.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–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tree representation of (a + b/c) * (d</a:t>
            </a:r>
            <a:r>
              <a:rPr lang="en-US" b="1" dirty="0"/>
              <a:t> – </a:t>
            </a:r>
            <a:r>
              <a:rPr lang="en-US" dirty="0"/>
              <a:t>e*f)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-14799" r="-14799"/>
          <a:stretch>
            <a:fillRect/>
          </a:stretch>
        </p:blipFill>
        <p:spPr>
          <a:xfrm>
            <a:off x="927530" y="2229890"/>
            <a:ext cx="6331230" cy="39276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8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search tree </a:t>
            </a:r>
            <a:r>
              <a:rPr lang="en-US" dirty="0"/>
              <a:t>is a binary tree with the additional constraint that:</a:t>
            </a:r>
          </a:p>
          <a:p>
            <a:pPr lvl="1"/>
            <a:r>
              <a:rPr lang="en-US" dirty="0"/>
              <a:t>The value in every node must be greater than all values in its left sub-tree, and less than all values in its right sub-tree. </a:t>
            </a:r>
          </a:p>
          <a:p>
            <a:pPr lvl="1"/>
            <a:r>
              <a:rPr lang="en-US" b="1" dirty="0"/>
              <a:t>Duplicate values are not allowed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900" dirty="0"/>
          </a:p>
          <a:p>
            <a:r>
              <a:rPr lang="en-US" sz="1900" b="1" dirty="0"/>
              <a:t>Tree A </a:t>
            </a:r>
            <a:r>
              <a:rPr lang="en-US" sz="1900" dirty="0"/>
              <a:t>satisfies the binary search tree conditions and </a:t>
            </a:r>
            <a:r>
              <a:rPr lang="en-US" sz="1900" b="1" dirty="0"/>
              <a:t>Tree B</a:t>
            </a:r>
            <a:r>
              <a:rPr lang="en-US" sz="1900" dirty="0"/>
              <a:t> does not.</a:t>
            </a:r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-1293" b="-1910"/>
          <a:stretch/>
        </p:blipFill>
        <p:spPr>
          <a:xfrm>
            <a:off x="923137" y="2289265"/>
            <a:ext cx="6633502" cy="3402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ways to visit each node in a binary search tree.</a:t>
            </a:r>
          </a:p>
          <a:p>
            <a:endParaRPr lang="en-US" sz="900" dirty="0"/>
          </a:p>
          <a:p>
            <a:pPr lvl="0"/>
            <a:r>
              <a:rPr lang="en-US" b="1" dirty="0"/>
              <a:t>Preorder: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		process root;</a:t>
            </a:r>
          </a:p>
          <a:p>
            <a:pPr marL="0" indent="0">
              <a:buNone/>
            </a:pPr>
            <a:r>
              <a:rPr lang="en-US" dirty="0"/>
              <a:t>		process left sub-tree;</a:t>
            </a:r>
          </a:p>
          <a:p>
            <a:pPr marL="0" indent="0">
              <a:buNone/>
            </a:pPr>
            <a:r>
              <a:rPr lang="en-US" dirty="0"/>
              <a:t>		process right sub-tree</a:t>
            </a:r>
            <a:endParaRPr lang="en-US" sz="900" dirty="0"/>
          </a:p>
          <a:p>
            <a:pPr lvl="0"/>
            <a:r>
              <a:rPr lang="en-US" b="1" dirty="0"/>
              <a:t>Inorder: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process left sub-tree;</a:t>
            </a:r>
          </a:p>
          <a:p>
            <a:pPr marL="0" indent="0">
              <a:buNone/>
            </a:pPr>
            <a:r>
              <a:rPr lang="en-US" dirty="0"/>
              <a:t>		process root;</a:t>
            </a:r>
          </a:p>
          <a:p>
            <a:pPr marL="0" indent="0">
              <a:buNone/>
            </a:pPr>
            <a:r>
              <a:rPr lang="en-US" dirty="0"/>
              <a:t>		process right sub-tree </a:t>
            </a:r>
          </a:p>
          <a:p>
            <a:pPr lvl="0"/>
            <a:r>
              <a:rPr lang="en-US" b="1" dirty="0"/>
              <a:t>Postorder: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process left sub-tree;</a:t>
            </a:r>
          </a:p>
          <a:p>
            <a:pPr marL="0" indent="0">
              <a:buNone/>
            </a:pPr>
            <a:r>
              <a:rPr lang="en-US" dirty="0"/>
              <a:t>		process right sub-tree;</a:t>
            </a:r>
          </a:p>
          <a:p>
            <a:pPr marL="0" indent="0">
              <a:buNone/>
            </a:pPr>
            <a:r>
              <a:rPr lang="en-US" dirty="0"/>
              <a:t>		process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Preorder: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b="1" dirty="0"/>
              <a:t>7, 4, 2, 6, 12, 9, 15</a:t>
            </a:r>
          </a:p>
          <a:p>
            <a:r>
              <a:rPr lang="en-US" dirty="0"/>
              <a:t>Inorder:</a:t>
            </a:r>
          </a:p>
          <a:p>
            <a:pPr marL="0" indent="0">
              <a:buNone/>
            </a:pPr>
            <a:r>
              <a:rPr lang="en-US" sz="2000" b="1" dirty="0"/>
              <a:t>      2, 4, 6, 7, 9, 12, 15</a:t>
            </a:r>
          </a:p>
          <a:p>
            <a:r>
              <a:rPr lang="en-US" dirty="0"/>
              <a:t>Postorder:</a:t>
            </a:r>
          </a:p>
          <a:p>
            <a:pPr marL="0" indent="0">
              <a:buNone/>
            </a:pPr>
            <a:r>
              <a:rPr lang="en-US" sz="2000" b="1" dirty="0"/>
              <a:t>     2, 6, 4, 9, 15, 12, 7  </a:t>
            </a:r>
          </a:p>
          <a:p>
            <a:endParaRPr lang="en-US" dirty="0"/>
          </a:p>
          <a:p>
            <a:r>
              <a:rPr lang="en-US" b="1" dirty="0"/>
              <a:t>Inorder</a:t>
            </a:r>
            <a:r>
              <a:rPr lang="en-US" dirty="0"/>
              <a:t> traversal of the tree gives a sorted list of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38" y="2289269"/>
            <a:ext cx="3871070" cy="2649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Add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a new value we must ensure that: </a:t>
            </a:r>
          </a:p>
          <a:p>
            <a:pPr lvl="1"/>
            <a:r>
              <a:rPr lang="en-US" dirty="0"/>
              <a:t>The value in every node must be greater than all values in its left sub-tree, and less than all values in its right sub-tree is invariant.</a:t>
            </a:r>
          </a:p>
          <a:p>
            <a:r>
              <a:rPr lang="en-US" dirty="0"/>
              <a:t>A new value is added as a leaf node in such a way that the above rule is preserved.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Add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value 3 in the tree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134" r="1022"/>
          <a:stretch/>
        </p:blipFill>
        <p:spPr>
          <a:xfrm>
            <a:off x="4908480" y="2571504"/>
            <a:ext cx="3715608" cy="3617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3" y="2571504"/>
            <a:ext cx="3573298" cy="2446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5153" y="3731818"/>
            <a:ext cx="4177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Ubuntu"/>
                <a:cs typeface="Ubuntu"/>
              </a:rPr>
              <a:t>=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Constructing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construct a binary search tree from a given list of values the first item on the list becomes the root node.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Construct a binary search tree from the list: 8,4,6,2,5,10,1,9,7</a:t>
            </a:r>
          </a:p>
          <a:p>
            <a:pPr lvl="1"/>
            <a:r>
              <a:rPr lang="en-US" dirty="0"/>
              <a:t>List values based on each of the traversals defined above.</a:t>
            </a:r>
          </a:p>
          <a:p>
            <a:endParaRPr lang="en-US" dirty="0"/>
          </a:p>
          <a:p>
            <a:r>
              <a:rPr lang="en-US" dirty="0"/>
              <a:t>Answer: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-8949" r="-8949"/>
          <a:stretch>
            <a:fillRect/>
          </a:stretch>
        </p:blipFill>
        <p:spPr>
          <a:xfrm>
            <a:off x="1934396" y="3574257"/>
            <a:ext cx="3944735" cy="2724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520" r="-737"/>
          <a:stretch/>
        </p:blipFill>
        <p:spPr>
          <a:xfrm>
            <a:off x="4080712" y="1928629"/>
            <a:ext cx="4523717" cy="363773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b="1" dirty="0"/>
              <a:t>Preorder:</a:t>
            </a:r>
            <a:r>
              <a:rPr lang="en-US" sz="2000" dirty="0"/>
              <a:t> root; left; right</a:t>
            </a:r>
          </a:p>
          <a:p>
            <a:pPr marL="0" indent="0">
              <a:buNone/>
            </a:pPr>
            <a:r>
              <a:rPr lang="en-US" sz="2000" dirty="0"/>
              <a:t>      8, 4, 2, 1, 6, 5, 7, 10, 9</a:t>
            </a:r>
          </a:p>
          <a:p>
            <a:r>
              <a:rPr lang="en-US" b="1" dirty="0"/>
              <a:t>Inorder:</a:t>
            </a:r>
            <a:r>
              <a:rPr lang="en-US" dirty="0"/>
              <a:t> </a:t>
            </a:r>
            <a:r>
              <a:rPr lang="en-US" sz="2000" dirty="0"/>
              <a:t>left; root; right</a:t>
            </a:r>
          </a:p>
          <a:p>
            <a:pPr marL="0" indent="0">
              <a:buNone/>
            </a:pPr>
            <a:r>
              <a:rPr lang="en-US" sz="2000" dirty="0"/>
              <a:t>      1, 2, 4, 5, 6, 7, 8, 9, 10</a:t>
            </a:r>
          </a:p>
          <a:p>
            <a:r>
              <a:rPr lang="en-US" b="1" dirty="0"/>
              <a:t>Postorder:</a:t>
            </a:r>
            <a:r>
              <a:rPr lang="en-US" dirty="0"/>
              <a:t> </a:t>
            </a:r>
            <a:r>
              <a:rPr lang="en-US" sz="2000" dirty="0"/>
              <a:t>left; right; root</a:t>
            </a:r>
          </a:p>
          <a:p>
            <a:pPr marL="0" indent="0">
              <a:buNone/>
            </a:pPr>
            <a:r>
              <a:rPr lang="en-US" sz="2000" dirty="0"/>
              <a:t>      1, 2, 5, 7, 6, 4, 9, 10, 8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situation can occur:</a:t>
            </a:r>
          </a:p>
          <a:p>
            <a:pPr lvl="1"/>
            <a:r>
              <a:rPr lang="en-US" dirty="0"/>
              <a:t>Delete a leaf node (no descendant)</a:t>
            </a:r>
          </a:p>
          <a:p>
            <a:pPr lvl="1"/>
            <a:r>
              <a:rPr lang="en-US" dirty="0"/>
              <a:t>Delete a node with single descendant</a:t>
            </a:r>
          </a:p>
          <a:p>
            <a:pPr lvl="1"/>
            <a:r>
              <a:rPr lang="en-US" dirty="0"/>
              <a:t>Delete a node with two descendants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Leaf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04" y="2286801"/>
            <a:ext cx="7191134" cy="39804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Single Descendant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16" y="2351435"/>
            <a:ext cx="6906315" cy="37747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 Two Descendants:</a:t>
            </a:r>
          </a:p>
          <a:p>
            <a:pPr lvl="1"/>
            <a:r>
              <a:rPr lang="en-US" dirty="0"/>
              <a:t>We must replace the data item with some other element in the tree such that its invariant property is preserved.  </a:t>
            </a:r>
          </a:p>
          <a:p>
            <a:r>
              <a:rPr lang="en-US" dirty="0"/>
              <a:t>One possible solution is to replace the value in the node to be deleted by the rightmost (maximum) element in its left sub-tree and then delete this node. </a:t>
            </a:r>
          </a:p>
          <a:p>
            <a:pPr lvl="1"/>
            <a:r>
              <a:rPr lang="en-US" dirty="0"/>
              <a:t>Find maximum in the left sub-tree</a:t>
            </a:r>
          </a:p>
          <a:p>
            <a:pPr lvl="1"/>
            <a:r>
              <a:rPr lang="en-US" dirty="0"/>
              <a:t>Copy the value to the node to be deleted</a:t>
            </a:r>
          </a:p>
          <a:p>
            <a:pPr lvl="1"/>
            <a:r>
              <a:rPr lang="en-US" dirty="0"/>
              <a:t>Remove the duplicate from left sub-tree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a Two Descendants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t="-4966" b="-4966"/>
          <a:stretch>
            <a:fillRect/>
          </a:stretch>
        </p:blipFill>
        <p:spPr>
          <a:xfrm>
            <a:off x="896184" y="2141677"/>
            <a:ext cx="6535040" cy="40942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3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node 6 and 8 from the following tree: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-8949" r="-8949"/>
          <a:stretch>
            <a:fillRect/>
          </a:stretch>
        </p:blipFill>
        <p:spPr>
          <a:xfrm>
            <a:off x="889333" y="2163828"/>
            <a:ext cx="6136444" cy="40720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node </a:t>
            </a:r>
            <a:r>
              <a:rPr lang="en-US" b="1" dirty="0"/>
              <a:t>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rcRect l="-8949" r="-8949"/>
          <a:stretch>
            <a:fillRect/>
          </a:stretch>
        </p:blipFill>
        <p:spPr>
          <a:xfrm>
            <a:off x="723722" y="2010906"/>
            <a:ext cx="6568577" cy="41152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Delete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node </a:t>
            </a:r>
            <a:r>
              <a:rPr lang="en-US" b="1" dirty="0"/>
              <a:t>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rcRect l="-8949" r="-8949"/>
          <a:stretch>
            <a:fillRect/>
          </a:stretch>
        </p:blipFill>
        <p:spPr>
          <a:xfrm>
            <a:off x="1340563" y="2068724"/>
            <a:ext cx="5635934" cy="40574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0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has to maintain a sorted list of data elements and, hence, its generic type must supply a </a:t>
            </a:r>
            <a:r>
              <a:rPr lang="en-US" b="1" dirty="0"/>
              <a:t>compareTo</a:t>
            </a:r>
            <a:r>
              <a:rPr lang="en-US" dirty="0"/>
              <a:t> method. </a:t>
            </a:r>
          </a:p>
          <a:p>
            <a:r>
              <a:rPr lang="en-US" dirty="0"/>
              <a:t>Each node has </a:t>
            </a:r>
            <a:r>
              <a:rPr lang="en-US" b="1" dirty="0"/>
              <a:t>degree</a:t>
            </a:r>
            <a:r>
              <a:rPr lang="en-US" dirty="0"/>
              <a:t> 2 and, hence, has to have a left and right reference to possible descendants. </a:t>
            </a:r>
          </a:p>
          <a:p>
            <a:r>
              <a:rPr lang="en-US" dirty="0"/>
              <a:t>A picture of a node might be: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8" y="4160638"/>
            <a:ext cx="2370117" cy="6841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BNode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594094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600" b="1" dirty="0">
                <a:latin typeface="Courier New"/>
                <a:cs typeface="Courier New"/>
              </a:rPr>
              <a:t>private class BNode&lt;E extends Comparable&lt;E&gt;&gt;{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private E data;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private BNode&lt;E&gt; left;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private BNode&lt;E&gt; right;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public BNode(E d){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	data = d; left = null; right = null;</a:t>
            </a:r>
          </a:p>
          <a:p>
            <a:pPr marL="0" lvl="1"/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E getData(){return data;}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BNode&lt;E&gt; getLeft(){ return left;}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BNode&lt;E&gt; getRight(){return right;}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void setData(E x){data = x;}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void setLeft(BNode&lt;E&gt; k){left = k;}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void setRight(BNode&lt;E&gt; k){right =k;}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ordered linked list of items the only way to search for a given item is to perform a linear search.</a:t>
            </a:r>
          </a:p>
          <a:p>
            <a:r>
              <a:rPr lang="en-US" dirty="0"/>
              <a:t>This is O(n), where n is the number of items in the list.</a:t>
            </a:r>
          </a:p>
          <a:p>
            <a:r>
              <a:rPr lang="en-US" dirty="0"/>
              <a:t>Is it possible to re-arrange the nodes so that a binary search of the items is possible?</a:t>
            </a:r>
          </a:p>
          <a:p>
            <a:r>
              <a:rPr lang="en-US" dirty="0"/>
              <a:t>Why? Because binary search gives us O(log 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707998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public class BinarySearchTree&lt;E extends Comparable&lt;E&gt;&gt;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private BNode&lt;E&gt; root;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private int count;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latin typeface="Courier New"/>
                <a:cs typeface="Courier New"/>
              </a:rPr>
              <a:t>	public BinarySearchTree(){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root = null; </a:t>
            </a:r>
          </a:p>
          <a:p>
            <a:r>
              <a:rPr lang="en-US" sz="1600" b="1" dirty="0">
                <a:latin typeface="Courier New"/>
                <a:cs typeface="Courier New"/>
              </a:rPr>
              <a:t>		count =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44016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void add(E x){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if(x == null) return;</a:t>
            </a:r>
          </a:p>
          <a:p>
            <a:r>
              <a:rPr lang="nl-NL" sz="1600" b="1" dirty="0">
                <a:latin typeface="Courier New"/>
                <a:cs typeface="Courier New"/>
              </a:rPr>
              <a:t>		if(root == null){</a:t>
            </a:r>
          </a:p>
          <a:p>
            <a:r>
              <a:rPr lang="nl-NL" sz="1600" b="1" dirty="0">
                <a:latin typeface="Courier New"/>
                <a:cs typeface="Courier New"/>
              </a:rPr>
              <a:t>			root = new BNode&lt;E&gt;(x);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count = 1;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	else</a:t>
            </a:r>
          </a:p>
          <a:p>
            <a:r>
              <a:rPr lang="nl-NL" sz="1600" b="1" dirty="0">
                <a:latin typeface="Courier New"/>
                <a:cs typeface="Courier New"/>
              </a:rPr>
              <a:t>			add(root, x);</a:t>
            </a:r>
          </a:p>
          <a:p>
            <a:r>
              <a:rPr lang="nl-NL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6156353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private void add(BNode&lt;E&gt; rt, E x){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</a:t>
            </a:r>
            <a:r>
              <a:rPr lang="en-US" sz="1600" b="1" dirty="0" err="1">
                <a:latin typeface="Courier New"/>
                <a:cs typeface="Courier New"/>
              </a:rPr>
              <a:t>x.compareTo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rt.getData</a:t>
            </a:r>
            <a:r>
              <a:rPr lang="en-US" sz="1600" b="1" dirty="0">
                <a:latin typeface="Courier New"/>
                <a:cs typeface="Courier New"/>
              </a:rPr>
              <a:t>()) &lt; 0){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if(</a:t>
            </a:r>
            <a:r>
              <a:rPr lang="en-US" sz="1600" b="1" dirty="0" err="1">
                <a:latin typeface="Courier New"/>
                <a:cs typeface="Courier New"/>
              </a:rPr>
              <a:t>rt.getLeft</a:t>
            </a:r>
            <a:r>
              <a:rPr lang="en-US" sz="1600" b="1" dirty="0">
                <a:latin typeface="Courier New"/>
                <a:cs typeface="Courier New"/>
              </a:rPr>
              <a:t>() == null){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	</a:t>
            </a:r>
            <a:r>
              <a:rPr lang="en-US" sz="1600" b="1" dirty="0" err="1">
                <a:latin typeface="Courier New"/>
                <a:cs typeface="Courier New"/>
              </a:rPr>
              <a:t>rt.setLeft</a:t>
            </a:r>
            <a:r>
              <a:rPr lang="en-US" sz="1600" b="1" dirty="0">
                <a:latin typeface="Courier New"/>
                <a:cs typeface="Courier New"/>
              </a:rPr>
              <a:t>(new BNode&lt;E&gt;(x));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	count++;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} </a:t>
            </a:r>
            <a:r>
              <a:rPr lang="da-DK" sz="1600" b="1" dirty="0">
                <a:latin typeface="Courier New"/>
                <a:cs typeface="Courier New"/>
              </a:rPr>
              <a:t>else{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add(</a:t>
            </a:r>
            <a:r>
              <a:rPr lang="da-DK" sz="1600" b="1" dirty="0" err="1">
                <a:latin typeface="Courier New"/>
                <a:cs typeface="Courier New"/>
              </a:rPr>
              <a:t>rt.getLeft</a:t>
            </a:r>
            <a:r>
              <a:rPr lang="da-DK" sz="1600" b="1" dirty="0">
                <a:latin typeface="Courier New"/>
                <a:cs typeface="Courier New"/>
              </a:rPr>
              <a:t>(), x);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}</a:t>
            </a:r>
          </a:p>
          <a:p>
            <a:r>
              <a:rPr lang="da-DK" sz="1600" b="1" dirty="0">
                <a:latin typeface="Courier New"/>
                <a:cs typeface="Courier New"/>
              </a:rPr>
              <a:t>		} else if(</a:t>
            </a:r>
            <a:r>
              <a:rPr lang="da-DK" sz="1600" b="1" dirty="0" err="1">
                <a:latin typeface="Courier New"/>
                <a:cs typeface="Courier New"/>
              </a:rPr>
              <a:t>x.compareTo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rt.getData</a:t>
            </a:r>
            <a:r>
              <a:rPr lang="da-DK" sz="1600" b="1" dirty="0">
                <a:latin typeface="Courier New"/>
                <a:cs typeface="Courier New"/>
              </a:rPr>
              <a:t>()) &gt; 0){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if(</a:t>
            </a:r>
            <a:r>
              <a:rPr lang="da-DK" sz="1600" b="1" dirty="0" err="1">
                <a:latin typeface="Courier New"/>
                <a:cs typeface="Courier New"/>
              </a:rPr>
              <a:t>rt.getRight</a:t>
            </a:r>
            <a:r>
              <a:rPr lang="da-DK" sz="1600" b="1" dirty="0">
                <a:latin typeface="Courier New"/>
                <a:cs typeface="Courier New"/>
              </a:rPr>
              <a:t>() == null){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rt.setRight</a:t>
            </a:r>
            <a:r>
              <a:rPr lang="da-DK" sz="1600" b="1" dirty="0">
                <a:latin typeface="Courier New"/>
                <a:cs typeface="Courier New"/>
              </a:rPr>
              <a:t>(new BNode&lt;E&gt;(x));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	count++;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} </a:t>
            </a:r>
            <a:r>
              <a:rPr lang="da-DK" sz="1600" b="1" dirty="0">
                <a:latin typeface="Courier New"/>
                <a:cs typeface="Courier New"/>
              </a:rPr>
              <a:t>else{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add(rt.getRight(),x);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}</a:t>
            </a:r>
          </a:p>
          <a:p>
            <a:r>
              <a:rPr lang="da-DK" sz="1600" b="1" dirty="0">
                <a:latin typeface="Courier New"/>
                <a:cs typeface="Courier New"/>
              </a:rPr>
              <a:t>		}else ; </a:t>
            </a:r>
            <a:r>
              <a:rPr lang="da-DK" sz="1600" dirty="0">
                <a:latin typeface="Courier New"/>
                <a:cs typeface="Courier New"/>
              </a:rPr>
              <a:t>//x present, ignore</a:t>
            </a:r>
          </a:p>
          <a:p>
            <a:r>
              <a:rPr lang="da-DK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661801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boolean contains(E x){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contains(root, x);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endParaRPr lang="da-DK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private boolean contains(BNode&lt;E&gt; rt, E x){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if(rt == null)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return false;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} </a:t>
            </a:r>
            <a:r>
              <a:rPr lang="da-DK" sz="1600" b="1" dirty="0">
                <a:latin typeface="Courier New"/>
                <a:cs typeface="Courier New"/>
              </a:rPr>
              <a:t>else{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if(rt.getData().equals(x)) 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return</a:t>
            </a:r>
            <a:r>
              <a:rPr lang="da-DK" sz="1600" b="1" dirty="0">
                <a:latin typeface="Courier New"/>
                <a:cs typeface="Courier New"/>
              </a:rPr>
              <a:t> true;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} else if(</a:t>
            </a:r>
            <a:r>
              <a:rPr lang="da-DK" sz="1600" b="1" dirty="0" err="1">
                <a:latin typeface="Courier New"/>
                <a:cs typeface="Courier New"/>
              </a:rPr>
              <a:t>x.compareTo</a:t>
            </a:r>
            <a:r>
              <a:rPr lang="da-DK" sz="1600" b="1" dirty="0">
                <a:latin typeface="Courier New"/>
                <a:cs typeface="Courier New"/>
              </a:rPr>
              <a:t>(rt.getData()) &lt; 0){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return</a:t>
            </a:r>
            <a:r>
              <a:rPr lang="da-DK" sz="1600" b="1" dirty="0">
                <a:latin typeface="Courier New"/>
                <a:cs typeface="Courier New"/>
              </a:rPr>
              <a:t> </a:t>
            </a:r>
            <a:r>
              <a:rPr lang="da-DK" sz="1600" b="1" dirty="0" err="1">
                <a:latin typeface="Courier New"/>
                <a:cs typeface="Courier New"/>
              </a:rPr>
              <a:t>contains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rt.getLeft</a:t>
            </a:r>
            <a:r>
              <a:rPr lang="da-DK" sz="1600" b="1" dirty="0">
                <a:latin typeface="Courier New"/>
                <a:cs typeface="Courier New"/>
              </a:rPr>
              <a:t>(),x);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} else 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return</a:t>
            </a:r>
            <a:r>
              <a:rPr lang="da-DK" sz="1600" b="1" dirty="0">
                <a:latin typeface="Courier New"/>
                <a:cs typeface="Courier New"/>
              </a:rPr>
              <a:t> </a:t>
            </a:r>
            <a:r>
              <a:rPr lang="da-DK" sz="1600" b="1" dirty="0" err="1">
                <a:latin typeface="Courier New"/>
                <a:cs typeface="Courier New"/>
              </a:rPr>
              <a:t>contains</a:t>
            </a:r>
            <a:r>
              <a:rPr lang="da-DK" sz="1600" b="1" dirty="0">
                <a:latin typeface="Courier New"/>
                <a:cs typeface="Courier New"/>
              </a:rPr>
              <a:t>(rt.getRight(), x);}</a:t>
            </a:r>
          </a:p>
          <a:p>
            <a:r>
              <a:rPr lang="da-DK" sz="1600" b="1" dirty="0">
                <a:latin typeface="Courier New"/>
                <a:cs typeface="Courier New"/>
              </a:rPr>
              <a:t>		}</a:t>
            </a:r>
          </a:p>
          <a:p>
            <a:r>
              <a:rPr lang="da-DK" sz="1600" b="1" dirty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218115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dirty="0">
                <a:latin typeface="Courier New"/>
                <a:cs typeface="Courier New"/>
              </a:rPr>
              <a:t>public ArrayList&lt;E&gt; </a:t>
            </a:r>
            <a:r>
              <a:rPr lang="en-US" sz="1600" b="1" dirty="0" err="1">
                <a:latin typeface="Courier New"/>
                <a:cs typeface="Courier New"/>
              </a:rPr>
              <a:t>inOrder</a:t>
            </a:r>
            <a:r>
              <a:rPr lang="en-US" sz="1600" b="1" dirty="0">
                <a:latin typeface="Courier New"/>
                <a:cs typeface="Courier New"/>
              </a:rPr>
              <a:t>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 = new ArrayList&lt;E&gt;();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inOrder</a:t>
            </a:r>
            <a:r>
              <a:rPr lang="en-US" sz="1600" b="1" dirty="0">
                <a:latin typeface="Courier New"/>
                <a:cs typeface="Courier New"/>
              </a:rPr>
              <a:t>(root,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latin typeface="Courier New"/>
                <a:cs typeface="Courier New"/>
              </a:rPr>
              <a:t>	private void </a:t>
            </a:r>
            <a:r>
              <a:rPr lang="en-US" sz="1600" b="1" dirty="0" err="1">
                <a:latin typeface="Courier New"/>
                <a:cs typeface="Courier New"/>
              </a:rPr>
              <a:t>inOrder</a:t>
            </a:r>
            <a:r>
              <a:rPr lang="en-US" sz="1600" b="1" dirty="0">
                <a:latin typeface="Courier New"/>
                <a:cs typeface="Courier New"/>
              </a:rPr>
              <a:t>(BNode&lt;E&gt; rt, 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if(rt != null){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inOrder(rt.getLeft(), lst);</a:t>
            </a:r>
            <a:r>
              <a:rPr lang="ro-RO" sz="1600" dirty="0">
                <a:latin typeface="Courier New"/>
                <a:cs typeface="Courier New"/>
              </a:rPr>
              <a:t> 	//process left sub-tree</a:t>
            </a:r>
            <a:endParaRPr lang="ro-RO" sz="1600" b="1" dirty="0">
              <a:latin typeface="Courier New"/>
              <a:cs typeface="Courier New"/>
            </a:endParaRPr>
          </a:p>
          <a:p>
            <a:r>
              <a:rPr lang="ro-RO" sz="1600" b="1" dirty="0">
                <a:latin typeface="Courier New"/>
                <a:cs typeface="Courier New"/>
              </a:rPr>
              <a:t>			lst.add(rt.getData()); 		</a:t>
            </a:r>
            <a:r>
              <a:rPr lang="ro-RO" sz="1600" dirty="0">
                <a:latin typeface="Courier New"/>
                <a:cs typeface="Courier New"/>
              </a:rPr>
              <a:t>//process the root</a:t>
            </a:r>
            <a:endParaRPr lang="ro-RO" sz="1600" b="1" dirty="0">
              <a:latin typeface="Courier New"/>
              <a:cs typeface="Courier New"/>
            </a:endParaRPr>
          </a:p>
          <a:p>
            <a:r>
              <a:rPr lang="ro-RO" sz="1600" b="1" dirty="0">
                <a:latin typeface="Courier New"/>
                <a:cs typeface="Courier New"/>
              </a:rPr>
              <a:t>			inOrder(rt.getRight(),lst); 	</a:t>
            </a:r>
            <a:r>
              <a:rPr lang="ro-RO" sz="1600" dirty="0">
                <a:latin typeface="Courier New"/>
                <a:cs typeface="Courier New"/>
              </a:rPr>
              <a:t>//process right sub-tree</a:t>
            </a:r>
            <a:endParaRPr lang="ro-RO" sz="1600" b="1" dirty="0">
              <a:latin typeface="Courier New"/>
              <a:cs typeface="Courier New"/>
            </a:endParaRPr>
          </a:p>
          <a:p>
            <a:r>
              <a:rPr lang="ro-RO" sz="1600" b="1" dirty="0">
                <a:latin typeface="Courier New"/>
                <a:cs typeface="Courier New"/>
              </a:rPr>
              <a:t>		}</a:t>
            </a:r>
          </a:p>
          <a:p>
            <a:r>
              <a:rPr lang="ro-RO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218716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ArrayList&lt;E&gt; </a:t>
            </a:r>
            <a:r>
              <a:rPr lang="en-US" sz="1600" b="1" dirty="0" err="1">
                <a:latin typeface="Courier New"/>
                <a:cs typeface="Courier New"/>
              </a:rPr>
              <a:t>preOrder</a:t>
            </a:r>
            <a:r>
              <a:rPr lang="en-US" sz="1600" b="1" dirty="0">
                <a:latin typeface="Courier New"/>
                <a:cs typeface="Courier New"/>
              </a:rPr>
              <a:t>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 = new ArrayList&lt;E&gt;();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preOrder</a:t>
            </a:r>
            <a:r>
              <a:rPr lang="en-US" sz="1600" b="1" dirty="0">
                <a:latin typeface="Courier New"/>
                <a:cs typeface="Courier New"/>
              </a:rPr>
              <a:t>(root,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;	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latin typeface="Courier New"/>
                <a:cs typeface="Courier New"/>
              </a:rPr>
              <a:t>	private void </a:t>
            </a:r>
            <a:r>
              <a:rPr lang="en-US" sz="1600" b="1" dirty="0" err="1">
                <a:latin typeface="Courier New"/>
                <a:cs typeface="Courier New"/>
              </a:rPr>
              <a:t>preOrder</a:t>
            </a:r>
            <a:r>
              <a:rPr lang="en-US" sz="1600" b="1" dirty="0">
                <a:latin typeface="Courier New"/>
                <a:cs typeface="Courier New"/>
              </a:rPr>
              <a:t>(BNode&lt;E&gt; rt, 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if(rt != null){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lst.add(rt.getData());  		</a:t>
            </a:r>
            <a:r>
              <a:rPr lang="ro-RO" sz="1600" dirty="0">
                <a:latin typeface="Courier New"/>
                <a:cs typeface="Courier New"/>
              </a:rPr>
              <a:t>//process root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preOrder(rt.getLeft(), lst); 	</a:t>
            </a:r>
            <a:r>
              <a:rPr lang="ro-RO" sz="1600" dirty="0">
                <a:latin typeface="Courier New"/>
                <a:cs typeface="Courier New"/>
              </a:rPr>
              <a:t>//process left sub-tree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preOrder(rt.getRight(),lst);</a:t>
            </a:r>
            <a:r>
              <a:rPr lang="ro-RO" sz="1600" dirty="0">
                <a:latin typeface="Courier New"/>
                <a:cs typeface="Courier New"/>
              </a:rPr>
              <a:t> 	//process right sub-tree</a:t>
            </a:r>
          </a:p>
          <a:p>
            <a:r>
              <a:rPr lang="ro-RO" sz="1600" b="1" dirty="0">
                <a:latin typeface="Courier New"/>
                <a:cs typeface="Courier New"/>
              </a:rPr>
              <a:t>		}</a:t>
            </a:r>
          </a:p>
          <a:p>
            <a:r>
              <a:rPr lang="ro-RO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095585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ArrayList&lt;E&gt; </a:t>
            </a:r>
            <a:r>
              <a:rPr lang="en-US" sz="1600" b="1" dirty="0" err="1">
                <a:latin typeface="Courier New"/>
                <a:cs typeface="Courier New"/>
              </a:rPr>
              <a:t>postOrder</a:t>
            </a:r>
            <a:r>
              <a:rPr lang="en-US" sz="1600" b="1" dirty="0">
                <a:latin typeface="Courier New"/>
                <a:cs typeface="Courier New"/>
              </a:rPr>
              <a:t>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 = new ArrayList&lt;E&gt;();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postOrder</a:t>
            </a:r>
            <a:r>
              <a:rPr lang="en-US" sz="1600" b="1" dirty="0">
                <a:latin typeface="Courier New"/>
                <a:cs typeface="Courier New"/>
              </a:rPr>
              <a:t>(root,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;	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r>
              <a:rPr lang="en-US" sz="1600" b="1" dirty="0">
                <a:latin typeface="Courier New"/>
                <a:cs typeface="Courier New"/>
              </a:rPr>
              <a:t>	private void </a:t>
            </a:r>
            <a:r>
              <a:rPr lang="en-US" sz="1600" b="1" dirty="0" err="1">
                <a:latin typeface="Courier New"/>
                <a:cs typeface="Courier New"/>
              </a:rPr>
              <a:t>postOrder</a:t>
            </a:r>
            <a:r>
              <a:rPr lang="en-US" sz="1600" b="1" dirty="0">
                <a:latin typeface="Courier New"/>
                <a:cs typeface="Courier New"/>
              </a:rPr>
              <a:t>(BNode&lt;E&gt; rt, 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if(rt != null){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postOrder(rt.getLeft(), lst); </a:t>
            </a:r>
            <a:r>
              <a:rPr lang="ro-RO" sz="1600" dirty="0">
                <a:latin typeface="Courier New"/>
                <a:cs typeface="Courier New"/>
              </a:rPr>
              <a:t>//process left sub-tree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postOrder(rt.getRight(),lst); </a:t>
            </a:r>
            <a:r>
              <a:rPr lang="ro-RO" sz="1600" dirty="0">
                <a:latin typeface="Courier New"/>
                <a:cs typeface="Courier New"/>
              </a:rPr>
              <a:t>//process right-subtree</a:t>
            </a:r>
          </a:p>
          <a:p>
            <a:r>
              <a:rPr lang="ro-RO" sz="1600" b="1" dirty="0">
                <a:latin typeface="Courier New"/>
                <a:cs typeface="Courier New"/>
              </a:rPr>
              <a:t>			lst.add(rt.getData());  </a:t>
            </a:r>
            <a:r>
              <a:rPr lang="ro-RO" sz="1600" dirty="0">
                <a:latin typeface="Courier New"/>
                <a:cs typeface="Courier New"/>
              </a:rPr>
              <a:t>//process root</a:t>
            </a:r>
          </a:p>
          <a:p>
            <a:r>
              <a:rPr lang="ro-RO" sz="1600" b="1" dirty="0">
                <a:latin typeface="Courier New"/>
                <a:cs typeface="Courier New"/>
              </a:rPr>
              <a:t>		}</a:t>
            </a:r>
          </a:p>
          <a:p>
            <a:r>
              <a:rPr lang="ro-RO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39400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int size(){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count;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	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public void remove(E x){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root = remove(root, x);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667973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remove</a:t>
            </a:r>
            <a:r>
              <a:rPr lang="en-US" sz="1600" b="1" dirty="0">
                <a:latin typeface="Courier New"/>
                <a:cs typeface="Courier New"/>
              </a:rPr>
              <a:t> method works as follows:</a:t>
            </a:r>
          </a:p>
          <a:p>
            <a:pPr marL="342900" indent="-342900">
              <a:buAutoNum type="arabicPeriod"/>
            </a:pPr>
            <a:endParaRPr lang="en-US" sz="1600" b="1" dirty="0">
              <a:latin typeface="Courier New"/>
              <a:cs typeface="Courier New"/>
            </a:endParaRPr>
          </a:p>
          <a:p>
            <a:pPr marL="800100" lvl="1" indent="-342900">
              <a:buAutoNum type="arabicPeriod"/>
            </a:pPr>
            <a:r>
              <a:rPr lang="en-US" sz="1600" b="1" dirty="0">
                <a:latin typeface="Courier New"/>
                <a:cs typeface="Courier New"/>
              </a:rPr>
              <a:t>Find the node to delete</a:t>
            </a:r>
          </a:p>
          <a:p>
            <a:pPr marL="800100" lvl="1" indent="-342900"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If</a:t>
            </a:r>
            <a:r>
              <a:rPr lang="en-US" sz="1600" b="1" dirty="0">
                <a:latin typeface="Courier New"/>
                <a:cs typeface="Courier New"/>
              </a:rPr>
              <a:t> this node is a leaf node just drop it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else if </a:t>
            </a:r>
            <a:r>
              <a:rPr lang="en-US" sz="1600" b="1" dirty="0">
                <a:latin typeface="Courier New"/>
                <a:cs typeface="Courier New"/>
              </a:rPr>
              <a:t>left node null then return right sub-tree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else if </a:t>
            </a:r>
            <a:r>
              <a:rPr lang="en-US" sz="1600" b="1" dirty="0">
                <a:latin typeface="Courier New"/>
                <a:cs typeface="Courier New"/>
              </a:rPr>
              <a:t>right node null then return left sub-tree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replace node value with value of rightmost</a:t>
            </a:r>
          </a:p>
          <a:p>
            <a:r>
              <a:rPr lang="en-US" sz="1600" b="1" dirty="0">
                <a:latin typeface="Courier New"/>
                <a:cs typeface="Courier New"/>
              </a:rPr>
              <a:t>		element in its left sub-tree;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drop this (duplicate) node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	}      </a:t>
            </a:r>
          </a:p>
          <a:p>
            <a:r>
              <a:rPr lang="da-DK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013732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dirty="0">
                <a:latin typeface="Courier New"/>
                <a:cs typeface="Courier New"/>
              </a:rPr>
              <a:t>public int height(){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if(root == null) {return 0;}</a:t>
            </a:r>
          </a:p>
          <a:p>
            <a:r>
              <a:rPr lang="en-US" sz="1600" b="1" dirty="0">
                <a:latin typeface="Courier New"/>
                <a:cs typeface="Courier New"/>
              </a:rPr>
              <a:t>		else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return (height(root) - 1)</a:t>
            </a:r>
            <a:r>
              <a:rPr lang="en-US" sz="1600" dirty="0">
                <a:latin typeface="Courier New"/>
                <a:cs typeface="Courier New"/>
              </a:rPr>
              <a:t>; //root has height 0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private int height(BNode&lt;E&gt; rt){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if(rt == null)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return 0;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} else{</a:t>
            </a:r>
          </a:p>
          <a:p>
            <a:r>
              <a:rPr lang="en-US" sz="1400" b="1" dirty="0">
                <a:latin typeface="Courier New"/>
                <a:cs typeface="Courier New"/>
              </a:rPr>
              <a:t>			return 1 + max(height(</a:t>
            </a:r>
            <a:r>
              <a:rPr lang="en-US" sz="1400" b="1" dirty="0" err="1">
                <a:latin typeface="Courier New"/>
                <a:cs typeface="Courier New"/>
              </a:rPr>
              <a:t>rt.getLeft</a:t>
            </a:r>
            <a:r>
              <a:rPr lang="en-US" sz="1400" b="1" dirty="0">
                <a:latin typeface="Courier New"/>
                <a:cs typeface="Courier New"/>
              </a:rPr>
              <a:t>()), height(</a:t>
            </a:r>
            <a:r>
              <a:rPr lang="en-US" sz="1400" b="1" dirty="0" err="1">
                <a:latin typeface="Courier New"/>
                <a:cs typeface="Courier New"/>
              </a:rPr>
              <a:t>rt.getRight</a:t>
            </a:r>
            <a:r>
              <a:rPr lang="en-US" sz="1400" b="1" dirty="0">
                <a:latin typeface="Courier New"/>
                <a:cs typeface="Courier New"/>
              </a:rPr>
              <a:t>()));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}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private int max(int a, int b){ </a:t>
            </a:r>
          </a:p>
          <a:p>
            <a:r>
              <a:rPr lang="en-US" sz="1600" b="1" dirty="0">
                <a:latin typeface="Courier New"/>
                <a:cs typeface="Courier New"/>
              </a:rPr>
              <a:t>		return a &gt;= b? a:b;</a:t>
            </a:r>
          </a:p>
          <a:p>
            <a:r>
              <a:rPr lang="en-US" sz="1600" b="1" dirty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sorted list of values: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binary search, for a given value of x:</a:t>
            </a:r>
          </a:p>
          <a:p>
            <a:pPr lvl="1"/>
            <a:r>
              <a:rPr lang="en-US" dirty="0"/>
              <a:t>Start at </a:t>
            </a:r>
            <a:r>
              <a:rPr lang="en-US" b="1" dirty="0"/>
              <a:t>7</a:t>
            </a:r>
          </a:p>
          <a:p>
            <a:pPr lvl="1"/>
            <a:r>
              <a:rPr lang="en-US" dirty="0"/>
              <a:t>Go left or go right</a:t>
            </a:r>
          </a:p>
          <a:p>
            <a:pPr lvl="1"/>
            <a:r>
              <a:rPr lang="en-US" dirty="0"/>
              <a:t>If left visit </a:t>
            </a:r>
            <a:r>
              <a:rPr lang="en-US" b="1" dirty="0"/>
              <a:t>4</a:t>
            </a:r>
            <a:r>
              <a:rPr lang="en-US" dirty="0"/>
              <a:t>, if right visit </a:t>
            </a:r>
            <a:r>
              <a:rPr lang="en-US" b="1" dirty="0"/>
              <a:t>12</a:t>
            </a:r>
          </a:p>
          <a:p>
            <a:pPr lvl="1"/>
            <a:r>
              <a:rPr lang="en-US" dirty="0"/>
              <a:t>Go left or go right at </a:t>
            </a:r>
            <a:r>
              <a:rPr lang="en-US" b="1" dirty="0"/>
              <a:t>4</a:t>
            </a:r>
          </a:p>
          <a:p>
            <a:pPr lvl="1"/>
            <a:r>
              <a:rPr lang="en-US" dirty="0"/>
              <a:t>If left visit </a:t>
            </a:r>
            <a:r>
              <a:rPr lang="en-US" b="1" dirty="0"/>
              <a:t>2</a:t>
            </a:r>
            <a:r>
              <a:rPr lang="en-US" dirty="0"/>
              <a:t>, if right visit </a:t>
            </a:r>
            <a:r>
              <a:rPr lang="en-US" b="1" dirty="0"/>
              <a:t>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203" y="2249963"/>
            <a:ext cx="3262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600" b="1" dirty="0">
                <a:latin typeface="Courier New"/>
                <a:cs typeface="Courier New"/>
              </a:rPr>
              <a:t>list = [2,4,6,7,9,12,15]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each node in the tree level by level starting at the root.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Output: </a:t>
            </a:r>
            <a:r>
              <a:rPr lang="en-US" sz="2000" b="1" dirty="0"/>
              <a:t>7 4 12 6 9 15 13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 rotWithShape="1">
          <a:blip r:embed="rId2"/>
          <a:srcRect l="-1451" r="2272"/>
          <a:stretch/>
        </p:blipFill>
        <p:spPr bwMode="auto">
          <a:xfrm>
            <a:off x="4640596" y="2349714"/>
            <a:ext cx="3088500" cy="38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 – Breadth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can be used to store elements at each level.</a:t>
            </a:r>
          </a:p>
          <a:p>
            <a:r>
              <a:rPr lang="en-US" dirty="0"/>
              <a:t>ArrayList can be used to store list of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 rotWithShape="1">
          <a:blip r:embed="rId2"/>
          <a:srcRect l="-2273" r="-203"/>
          <a:stretch/>
        </p:blipFill>
        <p:spPr bwMode="auto">
          <a:xfrm>
            <a:off x="1489377" y="2555825"/>
            <a:ext cx="3543155" cy="373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BinarySearchTree class.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187858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	public ArrayList&lt;E&gt; </a:t>
            </a:r>
            <a:r>
              <a:rPr lang="en-US" sz="1600" b="1" dirty="0" err="1">
                <a:latin typeface="Courier New"/>
                <a:cs typeface="Courier New"/>
              </a:rPr>
              <a:t>breadthFirst</a:t>
            </a:r>
            <a:r>
              <a:rPr lang="en-US" sz="1600" b="1" dirty="0">
                <a:latin typeface="Courier New"/>
                <a:cs typeface="Courier New"/>
              </a:rPr>
              <a:t>(){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ArrayList&lt;E&gt;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 = new ArrayList&lt;E&gt;();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CircularQueue</a:t>
            </a:r>
            <a:r>
              <a:rPr lang="en-US" sz="1600" b="1" dirty="0">
                <a:latin typeface="Courier New"/>
                <a:cs typeface="Courier New"/>
              </a:rPr>
              <a:t>&lt;BNode&lt;E&gt;&gt; queue = new 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						</a:t>
            </a:r>
            <a:r>
              <a:rPr lang="en-US" sz="1600" b="1" dirty="0" err="1">
                <a:latin typeface="Courier New"/>
                <a:cs typeface="Courier New"/>
              </a:rPr>
              <a:t>CircularQueue</a:t>
            </a:r>
            <a:r>
              <a:rPr lang="en-US" sz="1600" b="1" dirty="0">
                <a:latin typeface="Courier New"/>
                <a:cs typeface="Courier New"/>
              </a:rPr>
              <a:t>&lt;BNode&lt;E&gt;&gt;(count);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if(root == null)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		return </a:t>
            </a:r>
            <a:r>
              <a:rPr lang="en-US" sz="1600" b="1" dirty="0" err="1">
                <a:latin typeface="Courier New"/>
                <a:cs typeface="Courier New"/>
              </a:rPr>
              <a:t>lst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r>
              <a:rPr lang="en-US" sz="1600" b="1" dirty="0">
                <a:latin typeface="Courier New"/>
                <a:cs typeface="Courier New"/>
              </a:rPr>
              <a:t>		}</a:t>
            </a:r>
            <a:r>
              <a:rPr lang="da-DK" sz="1600" b="1" dirty="0">
                <a:latin typeface="Courier New"/>
                <a:cs typeface="Courier New"/>
              </a:rPr>
              <a:t>else{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</a:t>
            </a:r>
            <a:r>
              <a:rPr lang="da-DK" sz="1600" b="1" dirty="0" err="1">
                <a:latin typeface="Courier New"/>
                <a:cs typeface="Courier New"/>
              </a:rPr>
              <a:t>queue.join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root</a:t>
            </a:r>
            <a:r>
              <a:rPr lang="da-DK" sz="1600" b="1" dirty="0">
                <a:latin typeface="Courier New"/>
                <a:cs typeface="Courier New"/>
              </a:rPr>
              <a:t>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</a:t>
            </a:r>
            <a:r>
              <a:rPr lang="da-DK" sz="1600" b="1" dirty="0" err="1">
                <a:latin typeface="Courier New"/>
                <a:cs typeface="Courier New"/>
              </a:rPr>
              <a:t>while</a:t>
            </a:r>
            <a:r>
              <a:rPr lang="da-DK" sz="1600" b="1" dirty="0">
                <a:latin typeface="Courier New"/>
                <a:cs typeface="Courier New"/>
              </a:rPr>
              <a:t>(!</a:t>
            </a:r>
            <a:r>
              <a:rPr lang="da-DK" sz="1600" b="1" dirty="0" err="1">
                <a:latin typeface="Courier New"/>
                <a:cs typeface="Courier New"/>
              </a:rPr>
              <a:t>queue.empty</a:t>
            </a:r>
            <a:r>
              <a:rPr lang="da-DK" sz="1600" b="1" dirty="0">
                <a:latin typeface="Courier New"/>
                <a:cs typeface="Courier New"/>
              </a:rPr>
              <a:t>()){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BNode&lt;E&gt; n = </a:t>
            </a:r>
            <a:r>
              <a:rPr lang="da-DK" sz="1600" b="1" dirty="0" err="1">
                <a:latin typeface="Courier New"/>
                <a:cs typeface="Courier New"/>
              </a:rPr>
              <a:t>queue.top</a:t>
            </a:r>
            <a:r>
              <a:rPr lang="da-DK" sz="1600" b="1" dirty="0">
                <a:latin typeface="Courier New"/>
                <a:cs typeface="Courier New"/>
              </a:rPr>
              <a:t>(); 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queue.leave</a:t>
            </a:r>
            <a:r>
              <a:rPr lang="da-DK" sz="1600" b="1" dirty="0">
                <a:latin typeface="Courier New"/>
                <a:cs typeface="Courier New"/>
              </a:rPr>
              <a:t>();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</a:t>
            </a:r>
            <a:r>
              <a:rPr lang="da-DK" sz="1600" b="1" dirty="0" err="1">
                <a:latin typeface="Courier New"/>
                <a:cs typeface="Courier New"/>
              </a:rPr>
              <a:t>lst.add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n.getData</a:t>
            </a:r>
            <a:r>
              <a:rPr lang="da-DK" sz="1600" b="1" dirty="0">
                <a:latin typeface="Courier New"/>
                <a:cs typeface="Courier New"/>
              </a:rPr>
              <a:t>());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if(</a:t>
            </a:r>
            <a:r>
              <a:rPr lang="da-DK" sz="1600" b="1" dirty="0" err="1">
                <a:latin typeface="Courier New"/>
                <a:cs typeface="Courier New"/>
              </a:rPr>
              <a:t>n.getLeft</a:t>
            </a:r>
            <a:r>
              <a:rPr lang="da-DK" sz="1600" b="1" dirty="0">
                <a:latin typeface="Courier New"/>
                <a:cs typeface="Courier New"/>
              </a:rPr>
              <a:t>() != null) </a:t>
            </a:r>
            <a:r>
              <a:rPr lang="da-DK" sz="1600" b="1" dirty="0" err="1">
                <a:latin typeface="Courier New"/>
                <a:cs typeface="Courier New"/>
              </a:rPr>
              <a:t>queue.join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n.getLeft</a:t>
            </a:r>
            <a:r>
              <a:rPr lang="da-DK" sz="1600" b="1" dirty="0">
                <a:latin typeface="Courier New"/>
                <a:cs typeface="Courier New"/>
              </a:rPr>
              <a:t>());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	if(</a:t>
            </a:r>
            <a:r>
              <a:rPr lang="da-DK" sz="1600" b="1" dirty="0" err="1">
                <a:latin typeface="Courier New"/>
                <a:cs typeface="Courier New"/>
              </a:rPr>
              <a:t>n.getRight</a:t>
            </a:r>
            <a:r>
              <a:rPr lang="da-DK" sz="1600" b="1" dirty="0">
                <a:latin typeface="Courier New"/>
                <a:cs typeface="Courier New"/>
              </a:rPr>
              <a:t>() != null) </a:t>
            </a:r>
            <a:r>
              <a:rPr lang="da-DK" sz="1600" b="1" dirty="0" err="1">
                <a:latin typeface="Courier New"/>
                <a:cs typeface="Courier New"/>
              </a:rPr>
              <a:t>queue.join</a:t>
            </a:r>
            <a:r>
              <a:rPr lang="da-DK" sz="1600" b="1" dirty="0">
                <a:latin typeface="Courier New"/>
                <a:cs typeface="Courier New"/>
              </a:rPr>
              <a:t>(</a:t>
            </a:r>
            <a:r>
              <a:rPr lang="da-DK" sz="1600" b="1" dirty="0" err="1">
                <a:latin typeface="Courier New"/>
                <a:cs typeface="Courier New"/>
              </a:rPr>
              <a:t>n.getRight</a:t>
            </a:r>
            <a:r>
              <a:rPr lang="da-DK" sz="1600" b="1" dirty="0">
                <a:latin typeface="Courier New"/>
                <a:cs typeface="Courier New"/>
              </a:rPr>
              <a:t>());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}</a:t>
            </a:r>
          </a:p>
          <a:p>
            <a:r>
              <a:rPr lang="da-DK" sz="1600" b="1" dirty="0">
                <a:latin typeface="Courier New"/>
                <a:cs typeface="Courier New"/>
              </a:rPr>
              <a:t>			</a:t>
            </a:r>
            <a:r>
              <a:rPr lang="da-DK" sz="1600" b="1" dirty="0" err="1">
                <a:latin typeface="Courier New"/>
                <a:cs typeface="Courier New"/>
              </a:rPr>
              <a:t>return</a:t>
            </a:r>
            <a:r>
              <a:rPr lang="da-DK" sz="1600" b="1" dirty="0">
                <a:latin typeface="Courier New"/>
                <a:cs typeface="Courier New"/>
              </a:rPr>
              <a:t> </a:t>
            </a:r>
            <a:r>
              <a:rPr lang="da-DK" sz="1600" b="1" dirty="0" err="1">
                <a:latin typeface="Courier New"/>
                <a:cs typeface="Courier New"/>
              </a:rPr>
              <a:t>lst</a:t>
            </a:r>
            <a:r>
              <a:rPr lang="da-DK" sz="1600" b="1" dirty="0">
                <a:latin typeface="Courier New"/>
                <a:cs typeface="Courier New"/>
              </a:rPr>
              <a:t>;} </a:t>
            </a:r>
          </a:p>
          <a:p>
            <a:r>
              <a:rPr lang="da-DK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BinarySearchTree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Output: </a:t>
            </a:r>
            <a:r>
              <a:rPr lang="en-US" sz="2000" b="1" dirty="0"/>
              <a:t>2 3 4 5 6 8 9 10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203" y="2108843"/>
            <a:ext cx="8034170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public static void main(String[] args) {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	BinarySearchTree&lt;Integer&gt; </a:t>
            </a:r>
            <a:r>
              <a:rPr lang="en-US" sz="1500" b="1" dirty="0" err="1">
                <a:latin typeface="Courier New"/>
                <a:cs typeface="Courier New"/>
              </a:rPr>
              <a:t>bst</a:t>
            </a:r>
            <a:r>
              <a:rPr lang="en-US" sz="1500" b="1" dirty="0">
                <a:latin typeface="Courier New"/>
                <a:cs typeface="Courier New"/>
              </a:rPr>
              <a:t> = new BinarySearchTree&lt;Integer&gt;();</a:t>
            </a:r>
          </a:p>
          <a:p>
            <a:r>
              <a:rPr lang="fr-FR" sz="1500" b="1" dirty="0">
                <a:latin typeface="Courier New"/>
                <a:cs typeface="Courier New"/>
              </a:rPr>
              <a:t>	int f[] = {5,3,8,4,2,6,9,10};</a:t>
            </a:r>
          </a:p>
          <a:p>
            <a:r>
              <a:rPr lang="fr-FR" sz="1500" b="1" dirty="0">
                <a:latin typeface="Courier New"/>
                <a:cs typeface="Courier New"/>
              </a:rPr>
              <a:t>	for(int </a:t>
            </a:r>
            <a:r>
              <a:rPr lang="fr-FR" sz="1500" b="1" dirty="0" err="1">
                <a:latin typeface="Courier New"/>
                <a:cs typeface="Courier New"/>
              </a:rPr>
              <a:t>x:f</a:t>
            </a:r>
            <a:r>
              <a:rPr lang="fr-FR" sz="1500" b="1" dirty="0">
                <a:latin typeface="Courier New"/>
                <a:cs typeface="Courier New"/>
              </a:rPr>
              <a:t>) {</a:t>
            </a:r>
          </a:p>
          <a:p>
            <a:r>
              <a:rPr lang="fr-FR" sz="1500" b="1" dirty="0">
                <a:latin typeface="Courier New"/>
                <a:cs typeface="Courier New"/>
              </a:rPr>
              <a:t>		</a:t>
            </a:r>
            <a:r>
              <a:rPr lang="fr-FR" sz="1500" b="1" dirty="0" err="1">
                <a:latin typeface="Courier New"/>
                <a:cs typeface="Courier New"/>
              </a:rPr>
              <a:t>bst.add</a:t>
            </a:r>
            <a:r>
              <a:rPr lang="fr-FR" sz="1500" b="1" dirty="0">
                <a:latin typeface="Courier New"/>
                <a:cs typeface="Courier New"/>
              </a:rPr>
              <a:t>(x);</a:t>
            </a:r>
          </a:p>
          <a:p>
            <a:r>
              <a:rPr lang="fr-FR" sz="1500" b="1" dirty="0">
                <a:latin typeface="Courier New"/>
                <a:cs typeface="Courier New"/>
              </a:rPr>
              <a:t>	}</a:t>
            </a:r>
          </a:p>
          <a:p>
            <a:r>
              <a:rPr lang="fr-FR" sz="1500" b="1" dirty="0">
                <a:latin typeface="Courier New"/>
                <a:cs typeface="Courier New"/>
              </a:rPr>
              <a:t>	ArrayList&lt;</a:t>
            </a:r>
            <a:r>
              <a:rPr lang="fr-FR" sz="1500" b="1" dirty="0" err="1">
                <a:latin typeface="Courier New"/>
                <a:cs typeface="Courier New"/>
              </a:rPr>
              <a:t>Integer</a:t>
            </a:r>
            <a:r>
              <a:rPr lang="fr-FR" sz="1500" b="1" dirty="0">
                <a:latin typeface="Courier New"/>
                <a:cs typeface="Courier New"/>
              </a:rPr>
              <a:t>&gt; </a:t>
            </a:r>
            <a:r>
              <a:rPr lang="fr-FR" sz="1500" b="1" dirty="0" err="1">
                <a:latin typeface="Courier New"/>
                <a:cs typeface="Courier New"/>
              </a:rPr>
              <a:t>in_order</a:t>
            </a:r>
            <a:r>
              <a:rPr lang="fr-FR" sz="1500" b="1" dirty="0">
                <a:latin typeface="Courier New"/>
                <a:cs typeface="Courier New"/>
              </a:rPr>
              <a:t> = </a:t>
            </a:r>
            <a:r>
              <a:rPr lang="fr-FR" sz="1500" b="1" dirty="0" err="1">
                <a:latin typeface="Courier New"/>
                <a:cs typeface="Courier New"/>
              </a:rPr>
              <a:t>bst.inOrder</a:t>
            </a:r>
            <a:r>
              <a:rPr lang="fr-FR" sz="1500" b="1" dirty="0">
                <a:latin typeface="Courier New"/>
                <a:cs typeface="Courier New"/>
              </a:rPr>
              <a:t>();</a:t>
            </a:r>
          </a:p>
          <a:p>
            <a:r>
              <a:rPr lang="fr-FR" sz="1500" b="1" dirty="0">
                <a:latin typeface="Courier New"/>
                <a:cs typeface="Courier New"/>
              </a:rPr>
              <a:t>	</a:t>
            </a:r>
            <a:r>
              <a:rPr lang="fr-FR" sz="1500" b="1" dirty="0" err="1">
                <a:latin typeface="Courier New"/>
                <a:cs typeface="Courier New"/>
              </a:rPr>
              <a:t>Iterator</a:t>
            </a:r>
            <a:r>
              <a:rPr lang="fr-FR" sz="1500" b="1" dirty="0">
                <a:latin typeface="Courier New"/>
                <a:cs typeface="Courier New"/>
              </a:rPr>
              <a:t>&lt;</a:t>
            </a:r>
            <a:r>
              <a:rPr lang="fr-FR" sz="1500" b="1" dirty="0" err="1">
                <a:latin typeface="Courier New"/>
                <a:cs typeface="Courier New"/>
              </a:rPr>
              <a:t>Integer</a:t>
            </a:r>
            <a:r>
              <a:rPr lang="fr-FR" sz="1500" b="1" dirty="0">
                <a:latin typeface="Courier New"/>
                <a:cs typeface="Courier New"/>
              </a:rPr>
              <a:t>&gt; </a:t>
            </a:r>
            <a:r>
              <a:rPr lang="fr-FR" sz="1500" b="1" dirty="0" err="1">
                <a:latin typeface="Courier New"/>
                <a:cs typeface="Courier New"/>
              </a:rPr>
              <a:t>it</a:t>
            </a:r>
            <a:r>
              <a:rPr lang="fr-FR" sz="1500" b="1" dirty="0">
                <a:latin typeface="Courier New"/>
                <a:cs typeface="Courier New"/>
              </a:rPr>
              <a:t> = </a:t>
            </a:r>
            <a:r>
              <a:rPr lang="fr-FR" sz="1500" b="1" dirty="0" err="1">
                <a:latin typeface="Courier New"/>
                <a:cs typeface="Courier New"/>
              </a:rPr>
              <a:t>in_order.iterator</a:t>
            </a:r>
            <a:r>
              <a:rPr lang="fr-FR" sz="1500" b="1" dirty="0">
                <a:latin typeface="Courier New"/>
                <a:cs typeface="Courier New"/>
              </a:rPr>
              <a:t>();</a:t>
            </a:r>
          </a:p>
          <a:p>
            <a:r>
              <a:rPr lang="fr-FR" sz="1500" b="1" dirty="0">
                <a:latin typeface="Courier New"/>
                <a:cs typeface="Courier New"/>
              </a:rPr>
              <a:t>	</a:t>
            </a:r>
            <a:r>
              <a:rPr lang="fr-FR" sz="1500" b="1" dirty="0" err="1">
                <a:latin typeface="Courier New"/>
                <a:cs typeface="Courier New"/>
              </a:rPr>
              <a:t>while</a:t>
            </a:r>
            <a:r>
              <a:rPr lang="fr-FR" sz="1500" b="1" dirty="0">
                <a:latin typeface="Courier New"/>
                <a:cs typeface="Courier New"/>
              </a:rPr>
              <a:t>(</a:t>
            </a:r>
            <a:r>
              <a:rPr lang="fr-FR" sz="1500" b="1" dirty="0" err="1">
                <a:latin typeface="Courier New"/>
                <a:cs typeface="Courier New"/>
              </a:rPr>
              <a:t>it.hasNext</a:t>
            </a:r>
            <a:r>
              <a:rPr lang="fr-FR" sz="1500" b="1" dirty="0">
                <a:latin typeface="Courier New"/>
                <a:cs typeface="Courier New"/>
              </a:rPr>
              <a:t>()){</a:t>
            </a:r>
          </a:p>
          <a:p>
            <a:r>
              <a:rPr lang="fr-FR" sz="1500" b="1" dirty="0">
                <a:latin typeface="Courier New"/>
                <a:cs typeface="Courier New"/>
              </a:rPr>
              <a:t>		System.out.print(</a:t>
            </a:r>
            <a:r>
              <a:rPr lang="fr-FR" sz="1500" b="1" dirty="0" err="1">
                <a:latin typeface="Courier New"/>
                <a:cs typeface="Courier New"/>
              </a:rPr>
              <a:t>it.next</a:t>
            </a:r>
            <a:r>
              <a:rPr lang="fr-FR" sz="1500" b="1" dirty="0">
                <a:latin typeface="Courier New"/>
                <a:cs typeface="Courier New"/>
              </a:rPr>
              <a:t>()+" ");</a:t>
            </a:r>
          </a:p>
          <a:p>
            <a:r>
              <a:rPr lang="fr-FR" sz="1500" b="1" dirty="0">
                <a:latin typeface="Courier New"/>
                <a:cs typeface="Courier New"/>
              </a:rPr>
              <a:t>	}</a:t>
            </a:r>
          </a:p>
          <a:p>
            <a:r>
              <a:rPr lang="da-DK" sz="1500" b="1" dirty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gives rise to inverted tree structure: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38" y="2508786"/>
            <a:ext cx="3527483" cy="24147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optimise cost of searching we could store items in the structure of the comparison tree itself.</a:t>
            </a:r>
          </a:p>
          <a:p>
            <a:r>
              <a:rPr lang="en-US" dirty="0"/>
              <a:t>This would give rise to a retrieval cost of </a:t>
            </a:r>
            <a:r>
              <a:rPr lang="en-US" b="1" dirty="0"/>
              <a:t>O(log N) </a:t>
            </a:r>
            <a:r>
              <a:rPr lang="en-US" dirty="0"/>
              <a:t>and an insertion cost of </a:t>
            </a:r>
            <a:r>
              <a:rPr lang="en-US" b="1" dirty="0"/>
              <a:t>O(log N) </a:t>
            </a:r>
            <a:r>
              <a:rPr lang="en-US" dirty="0"/>
              <a:t>on condition that: </a:t>
            </a:r>
          </a:p>
          <a:p>
            <a:pPr lvl="1"/>
            <a:r>
              <a:rPr lang="en-US" dirty="0"/>
              <a:t>The number of left nodes is approximately equal to the number of right nodes.</a:t>
            </a:r>
          </a:p>
          <a:p>
            <a:r>
              <a:rPr lang="en-US" dirty="0"/>
              <a:t>This type of structure is called binary tree.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binary tree</a:t>
            </a:r>
            <a:r>
              <a:rPr lang="en-US" dirty="0"/>
              <a:t> is a finite set of nodes that either is </a:t>
            </a:r>
            <a:r>
              <a:rPr lang="en-US" b="1" dirty="0"/>
              <a:t>empty</a:t>
            </a:r>
            <a:r>
              <a:rPr lang="en-US" dirty="0"/>
              <a:t> or consists of a </a:t>
            </a:r>
            <a:r>
              <a:rPr lang="en-US" b="1" dirty="0"/>
              <a:t>root</a:t>
            </a:r>
            <a:r>
              <a:rPr lang="en-US" dirty="0"/>
              <a:t> node with two disjoint binary trees called the left and right sub-trees of the root. </a:t>
            </a:r>
          </a:p>
          <a:p>
            <a:r>
              <a:rPr lang="en-US" dirty="0"/>
              <a:t>A </a:t>
            </a:r>
            <a:r>
              <a:rPr lang="en-US" b="1" dirty="0"/>
              <a:t>node</a:t>
            </a:r>
            <a:r>
              <a:rPr lang="en-US" dirty="0"/>
              <a:t> is an element in the tree. </a:t>
            </a:r>
          </a:p>
          <a:p>
            <a:r>
              <a:rPr lang="en-US" dirty="0"/>
              <a:t>Each node is connected to its parent and descendants by arcs called </a:t>
            </a:r>
            <a:r>
              <a:rPr lang="en-US" b="1" dirty="0"/>
              <a:t>edges</a:t>
            </a:r>
            <a:r>
              <a:rPr lang="en-US" dirty="0"/>
              <a:t>.</a:t>
            </a:r>
          </a:p>
          <a:p>
            <a:r>
              <a:rPr lang="en-US" dirty="0"/>
              <a:t>Nodes are either terminal, in which case they have no descendants (called </a:t>
            </a:r>
            <a:r>
              <a:rPr lang="en-US" b="1" dirty="0"/>
              <a:t>leaves</a:t>
            </a:r>
            <a:r>
              <a:rPr lang="en-US" dirty="0"/>
              <a:t>), or not terminal, in which case they have descendants and are called </a:t>
            </a:r>
            <a:r>
              <a:rPr lang="en-US" b="1" dirty="0"/>
              <a:t>interior</a:t>
            </a:r>
            <a:r>
              <a:rPr lang="en-US" dirty="0"/>
              <a:t> nodes.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direct descendants of an interior node is called its </a:t>
            </a:r>
            <a:r>
              <a:rPr lang="en-US" b="1" dirty="0"/>
              <a:t>degree</a:t>
            </a:r>
            <a:r>
              <a:rPr lang="en-US" dirty="0"/>
              <a:t>. In the case of binary trees the degree is always 2. </a:t>
            </a:r>
          </a:p>
          <a:p>
            <a:r>
              <a:rPr lang="en-US" dirty="0"/>
              <a:t>The number of edges that have to be traversed from the root node to a node k is called the </a:t>
            </a:r>
            <a:r>
              <a:rPr lang="en-US" b="1" dirty="0"/>
              <a:t>path length</a:t>
            </a:r>
            <a:r>
              <a:rPr lang="en-US" dirty="0"/>
              <a:t> or </a:t>
            </a:r>
            <a:r>
              <a:rPr lang="en-US" b="1" dirty="0"/>
              <a:t>height</a:t>
            </a:r>
            <a:r>
              <a:rPr lang="en-US" dirty="0"/>
              <a:t> of k. In general, a node at level j has path length j-1, assuming path length of the root node is 0. </a:t>
            </a:r>
          </a:p>
          <a:p>
            <a:r>
              <a:rPr lang="en-US" dirty="0"/>
              <a:t>The </a:t>
            </a:r>
            <a:r>
              <a:rPr lang="en-US" b="1" dirty="0"/>
              <a:t>height</a:t>
            </a:r>
            <a:r>
              <a:rPr lang="en-US" dirty="0"/>
              <a:t> of a tree is the maximum path length associated with any of its nodes.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Root node:</a:t>
            </a:r>
          </a:p>
          <a:p>
            <a:pPr marL="0" indent="0">
              <a:buNone/>
            </a:pPr>
            <a:r>
              <a:rPr lang="en-US" b="1" dirty="0"/>
              <a:t>	7</a:t>
            </a:r>
          </a:p>
          <a:p>
            <a:r>
              <a:rPr lang="en-US" dirty="0"/>
              <a:t>Number leaf nodes:</a:t>
            </a:r>
          </a:p>
          <a:p>
            <a:pPr marL="0" indent="0">
              <a:buNone/>
            </a:pPr>
            <a:r>
              <a:rPr lang="en-US" b="1" dirty="0"/>
              <a:t>	4</a:t>
            </a:r>
            <a:r>
              <a:rPr lang="en-US" dirty="0"/>
              <a:t> – (2, 6, 9, 15)</a:t>
            </a:r>
          </a:p>
          <a:p>
            <a:r>
              <a:rPr lang="en-US" dirty="0"/>
              <a:t>Number of interior nodes:</a:t>
            </a:r>
          </a:p>
          <a:p>
            <a:pPr marL="0" indent="0">
              <a:buNone/>
            </a:pPr>
            <a:r>
              <a:rPr lang="en-US" b="1" dirty="0"/>
              <a:t>	2</a:t>
            </a:r>
            <a:r>
              <a:rPr lang="en-US" dirty="0"/>
              <a:t> – (4, 12)</a:t>
            </a:r>
          </a:p>
          <a:p>
            <a:r>
              <a:rPr lang="en-US" dirty="0"/>
              <a:t>Height of the tree:</a:t>
            </a:r>
          </a:p>
          <a:p>
            <a:pPr marL="0" indent="0">
              <a:buNone/>
            </a:pPr>
            <a:r>
              <a:rPr lang="en-US" b="1" dirty="0"/>
              <a:t>	2 </a:t>
            </a:r>
            <a:endParaRPr lang="en-US" dirty="0"/>
          </a:p>
          <a:p>
            <a:r>
              <a:rPr lang="en-US" dirty="0"/>
              <a:t>Height of the node 12:</a:t>
            </a:r>
          </a:p>
          <a:p>
            <a:pPr marL="0" indent="0">
              <a:buNone/>
            </a:pPr>
            <a:r>
              <a:rPr lang="en-US" b="1" dirty="0"/>
              <a:t>	1 </a:t>
            </a:r>
            <a:r>
              <a:rPr lang="en-US" dirty="0"/>
              <a:t>– </a:t>
            </a:r>
            <a:r>
              <a:rPr lang="en-US" sz="2000" dirty="0"/>
              <a:t>given that root has a height of 0.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63" y="1834549"/>
            <a:ext cx="3802353" cy="26028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lecture_slides_template.potx</Template>
  <TotalTime>23495</TotalTime>
  <Words>1409</Words>
  <Application>Microsoft Macintosh PowerPoint</Application>
  <PresentationFormat>Affichage à l'écran (4:3)</PresentationFormat>
  <Paragraphs>434</Paragraphs>
  <Slides>43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Ubuntu</vt:lpstr>
      <vt:lpstr>Ubuntu Light</vt:lpstr>
      <vt:lpstr>lecture_slides_template</vt:lpstr>
      <vt:lpstr>Data Structures &amp; Algorithms</vt:lpstr>
      <vt:lpstr>Lecture 08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 – Examples</vt:lpstr>
      <vt:lpstr>Binary Tree – Examples</vt:lpstr>
      <vt:lpstr>Binary Search Tree</vt:lpstr>
      <vt:lpstr>Binary Search Tree</vt:lpstr>
      <vt:lpstr>Binary Search Tree – Depth First Traversal</vt:lpstr>
      <vt:lpstr>Binary Search Tree – Depth First Traversal</vt:lpstr>
      <vt:lpstr>Binary Search Tree – Add an element</vt:lpstr>
      <vt:lpstr>Binary Search Tree – Add an element</vt:lpstr>
      <vt:lpstr>Binary Search Tree – Constructing tree</vt:lpstr>
      <vt:lpstr>Binary Search Tree – Depth First Traversal</vt:lpstr>
      <vt:lpstr>Binary Search Tree – Delete an element</vt:lpstr>
      <vt:lpstr>Binary Search Tree – Delete an element</vt:lpstr>
      <vt:lpstr>Binary Search Tree – Delete an element</vt:lpstr>
      <vt:lpstr>Binary Search Tree – Delete an element</vt:lpstr>
      <vt:lpstr>Binary Search Tree – Delete an element</vt:lpstr>
      <vt:lpstr>Binary Search Tree – Delete an element</vt:lpstr>
      <vt:lpstr>Binary Search Tree – Delete an element</vt:lpstr>
      <vt:lpstr>Binary Search Tree – Delete an element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Implementation</vt:lpstr>
      <vt:lpstr>Binary Search Tree – Breadth First Traversal</vt:lpstr>
      <vt:lpstr>Binary Search Tree – Breadth First Traversal</vt:lpstr>
      <vt:lpstr>Binary Search Tree – Implementation</vt:lpstr>
      <vt:lpstr>Binary Search Tree – Testing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tom-eliott herfray</cp:lastModifiedBy>
  <cp:revision>1657</cp:revision>
  <cp:lastPrinted>2015-04-02T19:23:30Z</cp:lastPrinted>
  <dcterms:created xsi:type="dcterms:W3CDTF">2014-09-17T16:20:56Z</dcterms:created>
  <dcterms:modified xsi:type="dcterms:W3CDTF">2019-05-16T11:36:29Z</dcterms:modified>
</cp:coreProperties>
</file>