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5"/>
  </p:notesMasterIdLst>
  <p:handoutMasterIdLst>
    <p:handoutMasterId r:id="rId46"/>
  </p:handoutMasterIdLst>
  <p:sldIdLst>
    <p:sldId id="256" r:id="rId2"/>
    <p:sldId id="301" r:id="rId3"/>
    <p:sldId id="393" r:id="rId4"/>
    <p:sldId id="394" r:id="rId5"/>
    <p:sldId id="395" r:id="rId6"/>
    <p:sldId id="396" r:id="rId7"/>
    <p:sldId id="397" r:id="rId8"/>
    <p:sldId id="400" r:id="rId9"/>
    <p:sldId id="403" r:id="rId10"/>
    <p:sldId id="404" r:id="rId11"/>
    <p:sldId id="402" r:id="rId12"/>
    <p:sldId id="398" r:id="rId13"/>
    <p:sldId id="411" r:id="rId14"/>
    <p:sldId id="412" r:id="rId15"/>
    <p:sldId id="413" r:id="rId16"/>
    <p:sldId id="415" r:id="rId17"/>
    <p:sldId id="417" r:id="rId18"/>
    <p:sldId id="418" r:id="rId19"/>
    <p:sldId id="399" r:id="rId20"/>
    <p:sldId id="419" r:id="rId21"/>
    <p:sldId id="421" r:id="rId22"/>
    <p:sldId id="422" r:id="rId23"/>
    <p:sldId id="423" r:id="rId24"/>
    <p:sldId id="424" r:id="rId25"/>
    <p:sldId id="425" r:id="rId26"/>
    <p:sldId id="426" r:id="rId27"/>
    <p:sldId id="427" r:id="rId28"/>
    <p:sldId id="428" r:id="rId29"/>
    <p:sldId id="429" r:id="rId30"/>
    <p:sldId id="431" r:id="rId31"/>
    <p:sldId id="432" r:id="rId32"/>
    <p:sldId id="433" r:id="rId33"/>
    <p:sldId id="434" r:id="rId34"/>
    <p:sldId id="430" r:id="rId35"/>
    <p:sldId id="435" r:id="rId36"/>
    <p:sldId id="437" r:id="rId37"/>
    <p:sldId id="438" r:id="rId38"/>
    <p:sldId id="439" r:id="rId39"/>
    <p:sldId id="440" r:id="rId40"/>
    <p:sldId id="441" r:id="rId41"/>
    <p:sldId id="442" r:id="rId42"/>
    <p:sldId id="443" r:id="rId43"/>
    <p:sldId id="444"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213"/>
    <a:srgbClr val="555555"/>
    <a:srgbClr val="0C2F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8" autoAdjust="0"/>
    <p:restoredTop sz="79718" autoAdjust="0"/>
  </p:normalViewPr>
  <p:slideViewPr>
    <p:cSldViewPr snapToGrid="0" snapToObjects="1">
      <p:cViewPr varScale="1">
        <p:scale>
          <a:sx n="112" d="100"/>
          <a:sy n="112" d="100"/>
        </p:scale>
        <p:origin x="2400"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1D4885-CCC7-0446-94ED-5E381BDF89DA}" type="datetime1">
              <a:rPr lang="en-IE" smtClean="0"/>
              <a:t>16/05/2019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35CF10-9978-FA4C-9A2B-A99C9B305FF9}" type="slidenum">
              <a:rPr lang="en-US" smtClean="0"/>
              <a:t>‹N°›</a:t>
            </a:fld>
            <a:endParaRPr lang="en-US"/>
          </a:p>
        </p:txBody>
      </p:sp>
    </p:spTree>
    <p:extLst>
      <p:ext uri="{BB962C8B-B14F-4D97-AF65-F5344CB8AC3E}">
        <p14:creationId xmlns:p14="http://schemas.microsoft.com/office/powerpoint/2010/main" val="1789535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C7B95-7B7E-394D-B686-9DB1E168EA9F}" type="datetime1">
              <a:rPr lang="en-IE" smtClean="0"/>
              <a:t>16/05/2019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75993-BCCA-BA4A-83E1-56093410BF2F}" type="slidenum">
              <a:rPr lang="en-US" smtClean="0"/>
              <a:t>‹N°›</a:t>
            </a:fld>
            <a:endParaRPr lang="en-US"/>
          </a:p>
        </p:txBody>
      </p:sp>
    </p:spTree>
    <p:extLst>
      <p:ext uri="{BB962C8B-B14F-4D97-AF65-F5344CB8AC3E}">
        <p14:creationId xmlns:p14="http://schemas.microsoft.com/office/powerpoint/2010/main" val="10240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0</a:t>
            </a:fld>
            <a:endParaRPr lang="en-US"/>
          </a:p>
        </p:txBody>
      </p:sp>
    </p:spTree>
    <p:extLst>
      <p:ext uri="{BB962C8B-B14F-4D97-AF65-F5344CB8AC3E}">
        <p14:creationId xmlns:p14="http://schemas.microsoft.com/office/powerpoint/2010/main" val="67097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75993-BCCA-BA4A-83E1-56093410BF2F}" type="slidenum">
              <a:rPr lang="en-US" smtClean="0"/>
              <a:t>1</a:t>
            </a:fld>
            <a:endParaRPr lang="en-US"/>
          </a:p>
        </p:txBody>
      </p:sp>
    </p:spTree>
    <p:extLst>
      <p:ext uri="{BB962C8B-B14F-4D97-AF65-F5344CB8AC3E}">
        <p14:creationId xmlns:p14="http://schemas.microsoft.com/office/powerpoint/2010/main" val="194212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plan is to perform a right rotation about the root 20 keeping invariant the ordering for a binary search tree. This rotation will make 12 the new root. The triangle enclosing nodes 14, 16 and 18 has to shift to the right side of the new root. This means that the block of nodes will be placed as the left child of 20 in the new tree. This shift is illustrated in the second diagram below. The rotation only requires a change of pointers – the left pointer of 20 points to node 16 and the right pointer of node 12 points to node 20. This has a fixed time cost and, hence, is </a:t>
            </a:r>
            <a:r>
              <a:rPr lang="en-US" sz="1200" i="1" kern="1200" dirty="0">
                <a:solidFill>
                  <a:schemeClr val="tx1"/>
                </a:solidFill>
                <a:effectLst/>
                <a:latin typeface="+mn-lt"/>
                <a:ea typeface="+mn-ea"/>
                <a:cs typeface="+mn-cs"/>
              </a:rPr>
              <a:t>O(1). </a:t>
            </a:r>
            <a:r>
              <a:rPr lang="en-US" sz="1200" kern="1200" dirty="0">
                <a:solidFill>
                  <a:schemeClr val="tx1"/>
                </a:solidFill>
                <a:effectLst/>
                <a:latin typeface="+mn-lt"/>
                <a:ea typeface="+mn-ea"/>
                <a:cs typeface="+mn-cs"/>
              </a:rPr>
              <a:t>This is called a </a:t>
            </a:r>
            <a:r>
              <a:rPr lang="en-US" sz="1200" b="1" i="1" kern="1200" dirty="0">
                <a:solidFill>
                  <a:schemeClr val="tx1"/>
                </a:solidFill>
                <a:effectLst/>
                <a:latin typeface="+mn-lt"/>
                <a:ea typeface="+mn-ea"/>
                <a:cs typeface="+mn-cs"/>
              </a:rPr>
              <a:t>right rotation</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19</a:t>
            </a:fld>
            <a:endParaRPr lang="en-US"/>
          </a:p>
        </p:txBody>
      </p:sp>
    </p:spTree>
    <p:extLst>
      <p:ext uri="{BB962C8B-B14F-4D97-AF65-F5344CB8AC3E}">
        <p14:creationId xmlns:p14="http://schemas.microsoft.com/office/powerpoint/2010/main" val="159356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rotation is called a </a:t>
            </a:r>
            <a:r>
              <a:rPr lang="en-US" sz="1200" b="1" i="1" kern="1200" dirty="0">
                <a:solidFill>
                  <a:schemeClr val="tx1"/>
                </a:solidFill>
                <a:effectLst/>
                <a:latin typeface="+mn-lt"/>
                <a:ea typeface="+mn-ea"/>
                <a:cs typeface="+mn-cs"/>
              </a:rPr>
              <a:t>left rotation</a:t>
            </a:r>
            <a:r>
              <a:rPr lang="en-US" sz="1200" kern="1200" dirty="0">
                <a:solidFill>
                  <a:schemeClr val="tx1"/>
                </a:solidFill>
                <a:effectLst/>
                <a:latin typeface="+mn-lt"/>
                <a:ea typeface="+mn-ea"/>
                <a:cs typeface="+mn-cs"/>
              </a:rPr>
              <a:t>. It is the mirror image of the </a:t>
            </a:r>
            <a:r>
              <a:rPr lang="en-US" sz="1200" i="1" kern="1200" dirty="0">
                <a:solidFill>
                  <a:schemeClr val="tx1"/>
                </a:solidFill>
                <a:effectLst/>
                <a:latin typeface="+mn-lt"/>
                <a:ea typeface="+mn-ea"/>
                <a:cs typeface="+mn-cs"/>
              </a:rPr>
              <a:t>right rotation </a:t>
            </a:r>
            <a:r>
              <a:rPr lang="en-US" sz="1200" kern="1200" dirty="0">
                <a:solidFill>
                  <a:schemeClr val="tx1"/>
                </a:solidFill>
                <a:effectLst/>
                <a:latin typeface="+mn-lt"/>
                <a:ea typeface="+mn-ea"/>
                <a:cs typeface="+mn-cs"/>
              </a:rPr>
              <a:t>described above. The pair of diagrams, given below, show the state of a tree before a </a:t>
            </a:r>
            <a:r>
              <a:rPr lang="en-US" sz="1200" b="1" i="1" kern="1200" dirty="0">
                <a:solidFill>
                  <a:schemeClr val="tx1"/>
                </a:solidFill>
                <a:effectLst/>
                <a:latin typeface="+mn-lt"/>
                <a:ea typeface="+mn-ea"/>
                <a:cs typeface="+mn-cs"/>
              </a:rPr>
              <a:t>left rotation </a:t>
            </a:r>
            <a:r>
              <a:rPr lang="en-US" sz="1200" kern="1200" dirty="0">
                <a:solidFill>
                  <a:schemeClr val="tx1"/>
                </a:solidFill>
                <a:effectLst/>
                <a:latin typeface="+mn-lt"/>
                <a:ea typeface="+mn-ea"/>
                <a:cs typeface="+mn-cs"/>
              </a:rPr>
              <a:t>and after it has taken place. To keep the ordering the right pointer of node 20 points to node 25 and the left pointer of node 30 points to node 20. </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21</a:t>
            </a:fld>
            <a:endParaRPr lang="en-US"/>
          </a:p>
        </p:txBody>
      </p:sp>
    </p:spTree>
    <p:extLst>
      <p:ext uri="{BB962C8B-B14F-4D97-AF65-F5344CB8AC3E}">
        <p14:creationId xmlns:p14="http://schemas.microsoft.com/office/powerpoint/2010/main" val="84272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a:t>
            </a:r>
            <a:r>
              <a:rPr lang="en-US" baseline="0" dirty="0"/>
              <a:t> an AVL tree for the following list: 3, 2, 1, 4, 5, 6, </a:t>
            </a:r>
            <a:endParaRPr lang="en-US" b="1" dirty="0">
              <a:solidFill>
                <a:srgbClr val="FF0000"/>
              </a:solidFill>
            </a:endParaRPr>
          </a:p>
        </p:txBody>
      </p:sp>
      <p:sp>
        <p:nvSpPr>
          <p:cNvPr id="4" name="Slide Number Placeholder 3"/>
          <p:cNvSpPr>
            <a:spLocks noGrp="1"/>
          </p:cNvSpPr>
          <p:nvPr>
            <p:ph type="sldNum" sz="quarter" idx="10"/>
          </p:nvPr>
        </p:nvSpPr>
        <p:spPr/>
        <p:txBody>
          <a:bodyPr/>
          <a:lstStyle/>
          <a:p>
            <a:fld id="{81475993-BCCA-BA4A-83E1-56093410BF2F}" type="slidenum">
              <a:rPr lang="en-US" smtClean="0"/>
              <a:t>26</a:t>
            </a:fld>
            <a:endParaRPr lang="en-US"/>
          </a:p>
        </p:txBody>
      </p:sp>
    </p:spTree>
    <p:extLst>
      <p:ext uri="{BB962C8B-B14F-4D97-AF65-F5344CB8AC3E}">
        <p14:creationId xmlns:p14="http://schemas.microsoft.com/office/powerpoint/2010/main" val="406758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33</a:t>
            </a:fld>
            <a:endParaRPr lang="en-US"/>
          </a:p>
        </p:txBody>
      </p:sp>
    </p:spTree>
    <p:extLst>
      <p:ext uri="{BB962C8B-B14F-4D97-AF65-F5344CB8AC3E}">
        <p14:creationId xmlns:p14="http://schemas.microsoft.com/office/powerpoint/2010/main" val="2252010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B-trees have substantial advantages over alternative implementations when the time to access the data of a node greatly exceeds the time spent processing that data, because then the cost of accessing the node may be amortized over multiple operations within the node. This usually occurs when the node data are in secondary storage such as disk drives. By maximizing the number of keys within each internal node, the height of the tree decreases and the number of expensive node accesses is reduced. In addition, rebalancing of the tree occurs less often. The maximum number of child nodes depends on the information that must be stored for each child node and the size of a full disk block or an analogous size in secondary storage. While 2-3 B-trees are easier to explain, practical B-trees using secondary storage need a large number of child nodes to improve performance.</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34</a:t>
            </a:fld>
            <a:endParaRPr lang="en-US"/>
          </a:p>
        </p:txBody>
      </p:sp>
    </p:spTree>
    <p:extLst>
      <p:ext uri="{BB962C8B-B14F-4D97-AF65-F5344CB8AC3E}">
        <p14:creationId xmlns:p14="http://schemas.microsoft.com/office/powerpoint/2010/main" val="1416262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Letting n = order of the B-tree, the rules for the tree are: </a:t>
            </a:r>
            <a:endParaRPr lang="en-US" dirty="0"/>
          </a:p>
          <a:p>
            <a:r>
              <a:rPr lang="en-US" sz="1200" kern="1200" dirty="0">
                <a:solidFill>
                  <a:schemeClr val="tx1"/>
                </a:solidFill>
                <a:effectLst/>
                <a:latin typeface="+mn-lt"/>
                <a:ea typeface="+mn-ea"/>
                <a:cs typeface="+mn-cs"/>
              </a:rPr>
              <a:t>(1) Every page contains at most 2*n items. </a:t>
            </a:r>
            <a:endParaRPr lang="en-US" dirty="0">
              <a:effectLst/>
            </a:endParaRPr>
          </a:p>
          <a:p>
            <a:r>
              <a:rPr lang="en-US" sz="1200" kern="1200" dirty="0">
                <a:solidFill>
                  <a:schemeClr val="tx1"/>
                </a:solidFill>
                <a:effectLst/>
                <a:latin typeface="+mn-lt"/>
                <a:ea typeface="+mn-ea"/>
                <a:cs typeface="+mn-cs"/>
              </a:rPr>
              <a:t>(2) Every page, except root, contains at least n items. </a:t>
            </a:r>
            <a:endParaRPr lang="en-US" dirty="0">
              <a:effectLst/>
            </a:endParaRPr>
          </a:p>
          <a:p>
            <a:r>
              <a:rPr lang="en-US" sz="1200" kern="1200" dirty="0">
                <a:solidFill>
                  <a:schemeClr val="tx1"/>
                </a:solidFill>
                <a:effectLst/>
                <a:latin typeface="+mn-lt"/>
                <a:ea typeface="+mn-ea"/>
                <a:cs typeface="+mn-cs"/>
              </a:rPr>
              <a:t>(3) Every page is either a leaf page, i.e. has no descendants, or has m+1 descendants where m = the number of keys in the page. </a:t>
            </a:r>
            <a:endParaRPr lang="en-US" dirty="0">
              <a:effectLst/>
            </a:endParaRPr>
          </a:p>
          <a:p>
            <a:r>
              <a:rPr lang="en-US" sz="1200" kern="1200" dirty="0">
                <a:solidFill>
                  <a:schemeClr val="tx1"/>
                </a:solidFill>
                <a:effectLst/>
                <a:latin typeface="+mn-lt"/>
                <a:ea typeface="+mn-ea"/>
                <a:cs typeface="+mn-cs"/>
              </a:rPr>
              <a:t>(4) All leaf pages appear at the same level.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35</a:t>
            </a:fld>
            <a:endParaRPr lang="en-US"/>
          </a:p>
        </p:txBody>
      </p:sp>
    </p:spTree>
    <p:extLst>
      <p:ext uri="{BB962C8B-B14F-4D97-AF65-F5344CB8AC3E}">
        <p14:creationId xmlns:p14="http://schemas.microsoft.com/office/powerpoint/2010/main" val="1074063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B-trees have substantial advantages over alternative implementations when the time to access the data of a node greatly exceeds the time spent processing that data, because then the cost of accessing the node may be amortized over multiple operations within the node. This usually occurs when the node data are in secondary storage such as disk drives. By maximizing the number of keys within each internal node, the height of the tree decreases and the number of expensive node accesses is reduced. In addition, rebalancing of the tree occurs less often. The maximum number of child nodes depends on the information that must be stored for each child node and the size of a full disk block or an analogous size in secondary storage. While 2-3 B-trees are easier to explain, practical B-trees using secondary storage need a large number of child nodes to improve performance.</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42</a:t>
            </a:fld>
            <a:endParaRPr lang="en-US"/>
          </a:p>
        </p:txBody>
      </p:sp>
    </p:spTree>
    <p:extLst>
      <p:ext uri="{BB962C8B-B14F-4D97-AF65-F5344CB8AC3E}">
        <p14:creationId xmlns:p14="http://schemas.microsoft.com/office/powerpoint/2010/main" val="3003441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en-IE"/>
              <a:t>16/04/2018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‹N°›</a:t>
            </a:fld>
            <a:endParaRPr lang="en-US"/>
          </a:p>
        </p:txBody>
      </p:sp>
    </p:spTree>
    <p:extLst>
      <p:ext uri="{BB962C8B-B14F-4D97-AF65-F5344CB8AC3E}">
        <p14:creationId xmlns:p14="http://schemas.microsoft.com/office/powerpoint/2010/main" val="19736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16/04/2018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‹N°›</a:t>
            </a:fld>
            <a:endParaRPr lang="en-US"/>
          </a:p>
        </p:txBody>
      </p:sp>
    </p:spTree>
    <p:extLst>
      <p:ext uri="{BB962C8B-B14F-4D97-AF65-F5344CB8AC3E}">
        <p14:creationId xmlns:p14="http://schemas.microsoft.com/office/powerpoint/2010/main" val="382403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16/04/2018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‹N°›</a:t>
            </a:fld>
            <a:endParaRPr lang="en-US"/>
          </a:p>
        </p:txBody>
      </p:sp>
    </p:spTree>
    <p:extLst>
      <p:ext uri="{BB962C8B-B14F-4D97-AF65-F5344CB8AC3E}">
        <p14:creationId xmlns:p14="http://schemas.microsoft.com/office/powerpoint/2010/main" val="99766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16/04/2018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‹N°›</a:t>
            </a:fld>
            <a:endParaRPr lang="en-US"/>
          </a:p>
        </p:txBody>
      </p:sp>
    </p:spTree>
    <p:extLst>
      <p:ext uri="{BB962C8B-B14F-4D97-AF65-F5344CB8AC3E}">
        <p14:creationId xmlns:p14="http://schemas.microsoft.com/office/powerpoint/2010/main" val="183010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atin typeface="Ubuntu"/>
                <a:cs typeface="Ubuntu"/>
              </a:defRPr>
            </a:lvl1pPr>
          </a:lstStyle>
          <a:p>
            <a:r>
              <a:rPr lang="en-IE"/>
              <a:t>16/04/2018</a:t>
            </a:r>
            <a:endParaRPr lang="en-US" dirty="0"/>
          </a:p>
        </p:txBody>
      </p:sp>
      <p:sp>
        <p:nvSpPr>
          <p:cNvPr id="6" name="Slide Number Placeholder 5"/>
          <p:cNvSpPr>
            <a:spLocks noGrp="1"/>
          </p:cNvSpPr>
          <p:nvPr>
            <p:ph type="sldNum" sz="quarter" idx="12"/>
          </p:nvPr>
        </p:nvSpPr>
        <p:spPr/>
        <p:txBody>
          <a:bodyPr/>
          <a:lstStyle>
            <a:lvl1pPr>
              <a:defRPr>
                <a:latin typeface="Ubuntu"/>
                <a:cs typeface="Ubuntu"/>
              </a:defRPr>
            </a:lvl1pPr>
          </a:lstStyle>
          <a:p>
            <a:fld id="{E0C3B11F-BB69-5D4A-B4A6-002443704CE6}" type="slidenum">
              <a:rPr lang="en-US" smtClean="0"/>
              <a:pPr/>
              <a:t>‹N°›</a:t>
            </a:fld>
            <a:endParaRPr lang="en-US"/>
          </a:p>
        </p:txBody>
      </p:sp>
    </p:spTree>
    <p:extLst>
      <p:ext uri="{BB962C8B-B14F-4D97-AF65-F5344CB8AC3E}">
        <p14:creationId xmlns:p14="http://schemas.microsoft.com/office/powerpoint/2010/main" val="32138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en-IE"/>
              <a:t>16/04/2018</a:t>
            </a:r>
            <a:endParaRPr lang="en-US" dirty="0"/>
          </a:p>
        </p:txBody>
      </p:sp>
      <p:sp>
        <p:nvSpPr>
          <p:cNvPr id="7" name="Slide Number Placeholder 6"/>
          <p:cNvSpPr>
            <a:spLocks noGrp="1"/>
          </p:cNvSpPr>
          <p:nvPr>
            <p:ph type="sldNum" sz="quarter" idx="12"/>
          </p:nvPr>
        </p:nvSpPr>
        <p:spPr/>
        <p:txBody>
          <a:bodyPr/>
          <a:lstStyle/>
          <a:p>
            <a:fld id="{E0C3B11F-BB69-5D4A-B4A6-002443704CE6}" type="slidenum">
              <a:rPr lang="en-US" smtClean="0"/>
              <a:t>‹N°›</a:t>
            </a:fld>
            <a:endParaRPr lang="en-US"/>
          </a:p>
        </p:txBody>
      </p:sp>
      <p:sp>
        <p:nvSpPr>
          <p:cNvPr id="8" name="Date Placeholder 4"/>
          <p:cNvSpPr txBox="1">
            <a:spLocks/>
          </p:cNvSpPr>
          <p:nvPr userDrawn="1"/>
        </p:nvSpPr>
        <p:spPr>
          <a:xfrm>
            <a:off x="3308434"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Ubuntu"/>
                <a:ea typeface="+mn-ea"/>
                <a:cs typeface="Ubuntu"/>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Text Placeholder 8"/>
          <p:cNvSpPr>
            <a:spLocks noGrp="1"/>
          </p:cNvSpPr>
          <p:nvPr>
            <p:ph type="body" sz="quarter" idx="13" hasCustomPrompt="1"/>
          </p:nvPr>
        </p:nvSpPr>
        <p:spPr>
          <a:xfrm>
            <a:off x="3358356" y="6356350"/>
            <a:ext cx="2427288" cy="365125"/>
          </a:xfrm>
        </p:spPr>
        <p:txBody>
          <a:bodyPr>
            <a:normAutofit/>
          </a:bodyPr>
          <a:lstStyle>
            <a:lvl1pPr marL="0" indent="0" algn="ctr">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ga-IE" dirty="0"/>
              <a:t>Relational Databases</a:t>
            </a:r>
          </a:p>
        </p:txBody>
      </p:sp>
    </p:spTree>
    <p:extLst>
      <p:ext uri="{BB962C8B-B14F-4D97-AF65-F5344CB8AC3E}">
        <p14:creationId xmlns:p14="http://schemas.microsoft.com/office/powerpoint/2010/main" val="490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en-IE"/>
              <a:t>16/04/2018</a:t>
            </a:r>
            <a:endParaRPr lang="en-US"/>
          </a:p>
        </p:txBody>
      </p:sp>
      <p:sp>
        <p:nvSpPr>
          <p:cNvPr id="9" name="Slide Number Placeholder 8"/>
          <p:cNvSpPr>
            <a:spLocks noGrp="1"/>
          </p:cNvSpPr>
          <p:nvPr>
            <p:ph type="sldNum" sz="quarter" idx="12"/>
          </p:nvPr>
        </p:nvSpPr>
        <p:spPr/>
        <p:txBody>
          <a:bodyPr/>
          <a:lstStyle/>
          <a:p>
            <a:fld id="{E0C3B11F-BB69-5D4A-B4A6-002443704CE6}" type="slidenum">
              <a:rPr lang="en-US" smtClean="0"/>
              <a:t>‹N°›</a:t>
            </a:fld>
            <a:endParaRPr lang="en-US"/>
          </a:p>
        </p:txBody>
      </p:sp>
    </p:spTree>
    <p:extLst>
      <p:ext uri="{BB962C8B-B14F-4D97-AF65-F5344CB8AC3E}">
        <p14:creationId xmlns:p14="http://schemas.microsoft.com/office/powerpoint/2010/main" val="379578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en-IE"/>
              <a:t>16/04/2018</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‹N°›</a:t>
            </a:fld>
            <a:endParaRPr lang="en-US"/>
          </a:p>
        </p:txBody>
      </p:sp>
    </p:spTree>
    <p:extLst>
      <p:ext uri="{BB962C8B-B14F-4D97-AF65-F5344CB8AC3E}">
        <p14:creationId xmlns:p14="http://schemas.microsoft.com/office/powerpoint/2010/main" val="22129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E"/>
              <a:t>16/04/2018</a:t>
            </a:r>
            <a:endParaRPr lang="en-US"/>
          </a:p>
        </p:txBody>
      </p:sp>
      <p:sp>
        <p:nvSpPr>
          <p:cNvPr id="4" name="Slide Number Placeholder 3"/>
          <p:cNvSpPr>
            <a:spLocks noGrp="1"/>
          </p:cNvSpPr>
          <p:nvPr>
            <p:ph type="sldNum" sz="quarter" idx="12"/>
          </p:nvPr>
        </p:nvSpPr>
        <p:spPr/>
        <p:txBody>
          <a:bodyPr/>
          <a:lstStyle/>
          <a:p>
            <a:fld id="{E0C3B11F-BB69-5D4A-B4A6-002443704CE6}" type="slidenum">
              <a:rPr lang="en-US" smtClean="0"/>
              <a:t>‹N°›</a:t>
            </a:fld>
            <a:endParaRPr lang="en-US"/>
          </a:p>
        </p:txBody>
      </p:sp>
    </p:spTree>
    <p:extLst>
      <p:ext uri="{BB962C8B-B14F-4D97-AF65-F5344CB8AC3E}">
        <p14:creationId xmlns:p14="http://schemas.microsoft.com/office/powerpoint/2010/main" val="48719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E"/>
              <a:t>16/04/2018</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‹N°›</a:t>
            </a:fld>
            <a:endParaRPr lang="en-US"/>
          </a:p>
        </p:txBody>
      </p:sp>
    </p:spTree>
    <p:extLst>
      <p:ext uri="{BB962C8B-B14F-4D97-AF65-F5344CB8AC3E}">
        <p14:creationId xmlns:p14="http://schemas.microsoft.com/office/powerpoint/2010/main" val="9492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E"/>
              <a:t>16/04/2018</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‹N°›</a:t>
            </a:fld>
            <a:endParaRPr lang="en-US"/>
          </a:p>
        </p:txBody>
      </p:sp>
    </p:spTree>
    <p:extLst>
      <p:ext uri="{BB962C8B-B14F-4D97-AF65-F5344CB8AC3E}">
        <p14:creationId xmlns:p14="http://schemas.microsoft.com/office/powerpoint/2010/main" val="355441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p:cNvSpPr/>
          <p:nvPr/>
        </p:nvSpPr>
        <p:spPr>
          <a:xfrm>
            <a:off x="0" y="6325378"/>
            <a:ext cx="9144001" cy="42706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75000"/>
                  </a:schemeClr>
                </a:solidFill>
                <a:latin typeface="Ubuntu"/>
                <a:cs typeface="Ubuntu"/>
              </a:defRPr>
            </a:lvl1pPr>
          </a:lstStyle>
          <a:p>
            <a:fld id="{E0C3B11F-BB69-5D4A-B4A6-002443704CE6}" type="slidenum">
              <a:rPr lang="en-US" smtClean="0"/>
              <a:pPr/>
              <a:t>‹N°›</a:t>
            </a:fld>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lumMod val="75000"/>
                  </a:schemeClr>
                </a:solidFill>
                <a:latin typeface="Ubuntu"/>
                <a:cs typeface="Ubuntu"/>
              </a:defRPr>
            </a:lvl1pPr>
          </a:lstStyle>
          <a:p>
            <a:r>
              <a:rPr lang="en-IE"/>
              <a:t>16/04/2018</a:t>
            </a:r>
            <a:endParaRPr lang="en-US" dirty="0"/>
          </a:p>
        </p:txBody>
      </p:sp>
      <p:sp>
        <p:nvSpPr>
          <p:cNvPr id="8" name="Text Placeholder 8"/>
          <p:cNvSpPr txBox="1">
            <a:spLocks/>
          </p:cNvSpPr>
          <p:nvPr userDrawn="1"/>
        </p:nvSpPr>
        <p:spPr>
          <a:xfrm>
            <a:off x="3358800" y="6356350"/>
            <a:ext cx="2427288" cy="365125"/>
          </a:xfrm>
          <a:prstGeom prst="rect">
            <a:avLst/>
          </a:prstGeom>
        </p:spPr>
        <p:txBody>
          <a:bodyPr tIns="82800" bIns="46800">
            <a:normAutofit/>
          </a:bodyPr>
          <a:lstStyle>
            <a:lvl1pPr marL="0" indent="0" algn="ctr" defTabSz="457200" rtl="0" eaLnBrk="1" latinLnBrk="0" hangingPunct="1">
              <a:spcBef>
                <a:spcPct val="20000"/>
              </a:spcBef>
              <a:buFont typeface="Arial"/>
              <a:buNone/>
              <a:defRPr sz="1200" b="0" i="0" kern="1200">
                <a:solidFill>
                  <a:schemeClr val="tx1"/>
                </a:solidFill>
                <a:latin typeface="Ubuntu Light"/>
                <a:ea typeface="+mn-ea"/>
                <a:cs typeface="Ubuntu Light"/>
              </a:defRPr>
            </a:lvl1pPr>
            <a:lvl2pPr marL="457200" indent="0" algn="l" defTabSz="457200" rtl="0" eaLnBrk="1" latinLnBrk="0" hangingPunct="1">
              <a:spcBef>
                <a:spcPct val="20000"/>
              </a:spcBef>
              <a:buFont typeface="Arial"/>
              <a:buNone/>
              <a:defRPr sz="2400" kern="1200">
                <a:solidFill>
                  <a:schemeClr val="tx1"/>
                </a:solidFill>
                <a:latin typeface="Ubuntu"/>
                <a:ea typeface="+mn-ea"/>
                <a:cs typeface="Ubuntu"/>
              </a:defRPr>
            </a:lvl2pPr>
            <a:lvl3pPr marL="914400" indent="0" algn="l" defTabSz="457200" rtl="0" eaLnBrk="1" latinLnBrk="0" hangingPunct="1">
              <a:spcBef>
                <a:spcPct val="20000"/>
              </a:spcBef>
              <a:buFont typeface="Arial"/>
              <a:buNone/>
              <a:defRPr sz="2000" kern="1200">
                <a:solidFill>
                  <a:schemeClr val="tx1"/>
                </a:solidFill>
                <a:latin typeface="Ubuntu"/>
                <a:ea typeface="+mn-ea"/>
                <a:cs typeface="Ubuntu"/>
              </a:defRPr>
            </a:lvl3pPr>
            <a:lvl4pPr marL="1371600" indent="0" algn="l" defTabSz="457200" rtl="0" eaLnBrk="1" latinLnBrk="0" hangingPunct="1">
              <a:spcBef>
                <a:spcPct val="20000"/>
              </a:spcBef>
              <a:buFont typeface="Arial"/>
              <a:buNone/>
              <a:defRPr sz="1600" kern="1200">
                <a:solidFill>
                  <a:schemeClr val="tx1"/>
                </a:solidFill>
                <a:latin typeface="Ubuntu"/>
                <a:ea typeface="+mn-ea"/>
                <a:cs typeface="Ubuntu"/>
              </a:defRPr>
            </a:lvl4pPr>
            <a:lvl5pPr marL="1828800" indent="0" algn="l" defTabSz="457200" rtl="0" eaLnBrk="1" latinLnBrk="0" hangingPunct="1">
              <a:spcBef>
                <a:spcPct val="20000"/>
              </a:spcBef>
              <a:buFont typeface="Arial"/>
              <a:buNone/>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ga-IE" dirty="0">
                <a:solidFill>
                  <a:schemeClr val="bg1"/>
                </a:solidFill>
              </a:rPr>
              <a:t>Data Structures &amp; Algorithms</a:t>
            </a:r>
          </a:p>
        </p:txBody>
      </p:sp>
    </p:spTree>
    <p:extLst>
      <p:ext uri="{BB962C8B-B14F-4D97-AF65-F5344CB8AC3E}">
        <p14:creationId xmlns:p14="http://schemas.microsoft.com/office/powerpoint/2010/main" val="60749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3400" b="0" i="0" kern="1200">
          <a:solidFill>
            <a:schemeClr val="tx1"/>
          </a:solidFill>
          <a:latin typeface="Ubuntu"/>
          <a:ea typeface="+mj-ea"/>
          <a:cs typeface="Ubuntu"/>
        </a:defRPr>
      </a:lvl1pPr>
    </p:titleStyle>
    <p:bodyStyle>
      <a:lvl1pPr marL="342900" indent="-342900" algn="l" defTabSz="457200" rtl="0" eaLnBrk="1" latinLnBrk="0" hangingPunct="1">
        <a:spcBef>
          <a:spcPct val="20000"/>
        </a:spcBef>
        <a:buFont typeface="Arial"/>
        <a:buChar char="•"/>
        <a:defRPr sz="2400" b="0" i="0" kern="1200">
          <a:solidFill>
            <a:schemeClr val="tx1"/>
          </a:solidFill>
          <a:latin typeface="Ubuntu Light"/>
          <a:ea typeface="+mn-ea"/>
          <a:cs typeface="Ubuntu Light"/>
        </a:defRPr>
      </a:lvl1pPr>
      <a:lvl2pPr marL="742950" indent="-285750" algn="l" defTabSz="457200" rtl="0" eaLnBrk="1" latinLnBrk="0" hangingPunct="1">
        <a:spcBef>
          <a:spcPct val="20000"/>
        </a:spcBef>
        <a:buFont typeface="Arial"/>
        <a:buChar char="–"/>
        <a:defRPr sz="2000" kern="1200">
          <a:solidFill>
            <a:schemeClr val="tx1"/>
          </a:solidFill>
          <a:latin typeface="Ubuntu"/>
          <a:ea typeface="+mn-ea"/>
          <a:cs typeface="Ubuntu"/>
        </a:defRPr>
      </a:lvl2pPr>
      <a:lvl3pPr marL="1143000" indent="-228600" algn="l" defTabSz="457200" rtl="0" eaLnBrk="1" latinLnBrk="0" hangingPunct="1">
        <a:spcBef>
          <a:spcPct val="20000"/>
        </a:spcBef>
        <a:buFont typeface="Arial"/>
        <a:buChar char="•"/>
        <a:defRPr sz="1800" kern="1200">
          <a:solidFill>
            <a:schemeClr val="tx1"/>
          </a:solidFill>
          <a:latin typeface="Ubuntu"/>
          <a:ea typeface="+mn-ea"/>
          <a:cs typeface="Ubuntu"/>
        </a:defRPr>
      </a:lvl3pPr>
      <a:lvl4pPr marL="1600200" indent="-228600" algn="l" defTabSz="457200" rtl="0" eaLnBrk="1" latinLnBrk="0" hangingPunct="1">
        <a:spcBef>
          <a:spcPct val="20000"/>
        </a:spcBef>
        <a:buFont typeface="Arial"/>
        <a:buChar char="–"/>
        <a:defRPr sz="1600" kern="1200">
          <a:solidFill>
            <a:schemeClr val="tx1"/>
          </a:solidFill>
          <a:latin typeface="Ubuntu"/>
          <a:ea typeface="+mn-ea"/>
          <a:cs typeface="Ubuntu"/>
        </a:defRPr>
      </a:lvl4pPr>
      <a:lvl5pPr marL="2057400" indent="-228600" algn="l" defTabSz="457200" rtl="0" eaLnBrk="1" latinLnBrk="0" hangingPunct="1">
        <a:spcBef>
          <a:spcPct val="20000"/>
        </a:spcBef>
        <a:buFont typeface="Arial"/>
        <a:buChar char="»"/>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Structures &amp; Algorithms</a:t>
            </a:r>
          </a:p>
        </p:txBody>
      </p:sp>
      <p:sp>
        <p:nvSpPr>
          <p:cNvPr id="3" name="Subtitle 2"/>
          <p:cNvSpPr>
            <a:spLocks noGrp="1"/>
          </p:cNvSpPr>
          <p:nvPr>
            <p:ph type="subTitle" idx="1"/>
          </p:nvPr>
        </p:nvSpPr>
        <p:spPr/>
        <p:txBody>
          <a:bodyPr>
            <a:normAutofit/>
          </a:bodyPr>
          <a:lstStyle/>
          <a:p>
            <a:endParaRPr lang="en-US" sz="2000" dirty="0"/>
          </a:p>
        </p:txBody>
      </p:sp>
    </p:spTree>
    <p:extLst>
      <p:ext uri="{BB962C8B-B14F-4D97-AF65-F5344CB8AC3E}">
        <p14:creationId xmlns:p14="http://schemas.microsoft.com/office/powerpoint/2010/main" val="371030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Balance Factor</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9</a:t>
            </a:fld>
            <a:endParaRPr lang="en-US"/>
          </a:p>
        </p:txBody>
      </p:sp>
      <p:sp>
        <p:nvSpPr>
          <p:cNvPr id="8" name="Content Placeholder 2"/>
          <p:cNvSpPr>
            <a:spLocks noGrp="1"/>
          </p:cNvSpPr>
          <p:nvPr>
            <p:ph idx="1"/>
          </p:nvPr>
        </p:nvSpPr>
        <p:spPr>
          <a:xfrm>
            <a:off x="457200" y="1600200"/>
            <a:ext cx="3937000" cy="4525963"/>
          </a:xfrm>
        </p:spPr>
        <p:txBody>
          <a:bodyPr>
            <a:normAutofit/>
          </a:bodyPr>
          <a:lstStyle/>
          <a:p>
            <a:r>
              <a:rPr lang="en-US" dirty="0"/>
              <a:t>Leaf Nodes have no children as such have balance factor of 0.</a:t>
            </a:r>
          </a:p>
          <a:p>
            <a:r>
              <a:rPr lang="en-US" dirty="0"/>
              <a:t>For each Node calculate by subtracting the height of right sub-tree from height of left sub-tree.</a:t>
            </a:r>
          </a:p>
          <a:p>
            <a:r>
              <a:rPr lang="en-US" dirty="0"/>
              <a:t>An AVL tree may have nodes with Balance Factor of </a:t>
            </a:r>
            <a:r>
              <a:rPr lang="en-US" b="1" dirty="0"/>
              <a:t>1</a:t>
            </a:r>
            <a:r>
              <a:rPr lang="en-US" dirty="0"/>
              <a:t>, </a:t>
            </a:r>
            <a:r>
              <a:rPr lang="en-US" b="1" dirty="0"/>
              <a:t>0</a:t>
            </a:r>
            <a:r>
              <a:rPr lang="en-US" dirty="0"/>
              <a:t> or </a:t>
            </a:r>
            <a:r>
              <a:rPr lang="en-US" b="1" dirty="0"/>
              <a:t>-1</a:t>
            </a:r>
            <a:endParaRPr lang="en-US" dirty="0"/>
          </a:p>
          <a:p>
            <a:endParaRPr lang="en-US" dirty="0"/>
          </a:p>
          <a:p>
            <a:endParaRPr lang="en-US" dirty="0"/>
          </a:p>
          <a:p>
            <a:endParaRPr lang="en-US" dirty="0"/>
          </a:p>
          <a:p>
            <a:endParaRPr lang="en-US" dirty="0"/>
          </a:p>
          <a:p>
            <a:endParaRPr lang="en-US" dirty="0"/>
          </a:p>
        </p:txBody>
      </p:sp>
      <p:sp>
        <p:nvSpPr>
          <p:cNvPr id="11" name="Oval 10"/>
          <p:cNvSpPr/>
          <p:nvPr/>
        </p:nvSpPr>
        <p:spPr>
          <a:xfrm>
            <a:off x="5861104" y="2045742"/>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258" y="2007642"/>
            <a:ext cx="3097141" cy="3755082"/>
          </a:xfrm>
          <a:prstGeom prst="rect">
            <a:avLst/>
          </a:prstGeom>
        </p:spPr>
      </p:pic>
    </p:spTree>
    <p:extLst>
      <p:ext uri="{BB962C8B-B14F-4D97-AF65-F5344CB8AC3E}">
        <p14:creationId xmlns:p14="http://schemas.microsoft.com/office/powerpoint/2010/main" val="194971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Insertion</a:t>
            </a:r>
            <a:endParaRPr lang="en-US" dirty="0"/>
          </a:p>
        </p:txBody>
      </p:sp>
      <p:sp>
        <p:nvSpPr>
          <p:cNvPr id="3" name="Content Placeholder 2"/>
          <p:cNvSpPr>
            <a:spLocks noGrp="1"/>
          </p:cNvSpPr>
          <p:nvPr>
            <p:ph idx="1"/>
          </p:nvPr>
        </p:nvSpPr>
        <p:spPr/>
        <p:txBody>
          <a:bodyPr/>
          <a:lstStyle/>
          <a:p>
            <a:r>
              <a:rPr lang="en-US" dirty="0"/>
              <a:t>When inserting we wish to keep the tree as AVL tree.</a:t>
            </a:r>
          </a:p>
          <a:p>
            <a:r>
              <a:rPr lang="en-US" dirty="0"/>
              <a:t>Insertion same as binary search tree.</a:t>
            </a:r>
          </a:p>
          <a:p>
            <a:r>
              <a:rPr lang="en-US" dirty="0"/>
              <a:t>Tree may need to be rebalanced.</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10</a:t>
            </a:fld>
            <a:endParaRPr lang="en-US"/>
          </a:p>
        </p:txBody>
      </p:sp>
    </p:spTree>
    <p:extLst>
      <p:ext uri="{BB962C8B-B14F-4D97-AF65-F5344CB8AC3E}">
        <p14:creationId xmlns:p14="http://schemas.microsoft.com/office/powerpoint/2010/main" val="392262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Insertion</a:t>
            </a:r>
            <a:endParaRPr lang="en-US" dirty="0"/>
          </a:p>
        </p:txBody>
      </p:sp>
      <p:sp>
        <p:nvSpPr>
          <p:cNvPr id="3" name="Content Placeholder 2"/>
          <p:cNvSpPr>
            <a:spLocks noGrp="1"/>
          </p:cNvSpPr>
          <p:nvPr>
            <p:ph idx="1"/>
          </p:nvPr>
        </p:nvSpPr>
        <p:spPr/>
        <p:txBody>
          <a:bodyPr/>
          <a:lstStyle/>
          <a:p>
            <a:r>
              <a:rPr lang="en-US" dirty="0"/>
              <a:t>Example:</a:t>
            </a:r>
          </a:p>
        </p:txBody>
      </p:sp>
      <p:sp>
        <p:nvSpPr>
          <p:cNvPr id="5" name="Slide Number Placeholder 4"/>
          <p:cNvSpPr>
            <a:spLocks noGrp="1"/>
          </p:cNvSpPr>
          <p:nvPr>
            <p:ph type="sldNum" sz="quarter" idx="12"/>
          </p:nvPr>
        </p:nvSpPr>
        <p:spPr/>
        <p:txBody>
          <a:bodyPr/>
          <a:lstStyle/>
          <a:p>
            <a:fld id="{E0C3B11F-BB69-5D4A-B4A6-002443704CE6}" type="slidenum">
              <a:rPr lang="en-US" smtClean="0"/>
              <a:t>11</a:t>
            </a:fld>
            <a:endParaRPr lang="en-US"/>
          </a:p>
        </p:txBody>
      </p:sp>
      <p:pic>
        <p:nvPicPr>
          <p:cNvPr id="7" name="Picture 6" descr="Insertion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884" y="1752600"/>
            <a:ext cx="3022127" cy="3518371"/>
          </a:xfrm>
          <a:prstGeom prst="rect">
            <a:avLst/>
          </a:prstGeom>
        </p:spPr>
      </p:pic>
    </p:spTree>
    <p:extLst>
      <p:ext uri="{BB962C8B-B14F-4D97-AF65-F5344CB8AC3E}">
        <p14:creationId xmlns:p14="http://schemas.microsoft.com/office/powerpoint/2010/main" val="123355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Insertion</a:t>
            </a:r>
            <a:endParaRPr lang="en-US" dirty="0"/>
          </a:p>
        </p:txBody>
      </p:sp>
      <p:sp>
        <p:nvSpPr>
          <p:cNvPr id="3" name="Content Placeholder 2"/>
          <p:cNvSpPr>
            <a:spLocks noGrp="1"/>
          </p:cNvSpPr>
          <p:nvPr>
            <p:ph idx="1"/>
          </p:nvPr>
        </p:nvSpPr>
        <p:spPr/>
        <p:txBody>
          <a:bodyPr/>
          <a:lstStyle/>
          <a:p>
            <a:r>
              <a:rPr lang="en-US" dirty="0"/>
              <a:t>Example:</a:t>
            </a:r>
          </a:p>
          <a:p>
            <a:r>
              <a:rPr lang="en-US" dirty="0"/>
              <a:t>Tree is </a:t>
            </a:r>
            <a:r>
              <a:rPr lang="en-US" b="1" dirty="0"/>
              <a:t>Balanced.</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12</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884" y="1741170"/>
            <a:ext cx="3022127" cy="3518372"/>
          </a:xfrm>
          <a:prstGeom prst="rect">
            <a:avLst/>
          </a:prstGeom>
        </p:spPr>
      </p:pic>
    </p:spTree>
    <p:extLst>
      <p:ext uri="{BB962C8B-B14F-4D97-AF65-F5344CB8AC3E}">
        <p14:creationId xmlns:p14="http://schemas.microsoft.com/office/powerpoint/2010/main" val="3937085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Insertion</a:t>
            </a:r>
            <a:endParaRPr lang="en-US" dirty="0"/>
          </a:p>
        </p:txBody>
      </p:sp>
      <p:sp>
        <p:nvSpPr>
          <p:cNvPr id="3" name="Content Placeholder 2"/>
          <p:cNvSpPr>
            <a:spLocks noGrp="1"/>
          </p:cNvSpPr>
          <p:nvPr>
            <p:ph idx="1"/>
          </p:nvPr>
        </p:nvSpPr>
        <p:spPr/>
        <p:txBody>
          <a:bodyPr/>
          <a:lstStyle/>
          <a:p>
            <a:r>
              <a:rPr lang="en-US" dirty="0"/>
              <a:t>Example:</a:t>
            </a:r>
          </a:p>
          <a:p>
            <a:r>
              <a:rPr lang="en-US" dirty="0"/>
              <a:t>Tree is </a:t>
            </a:r>
            <a:r>
              <a:rPr lang="en-US" b="1" dirty="0"/>
              <a:t>Balanced.</a:t>
            </a:r>
          </a:p>
          <a:p>
            <a:r>
              <a:rPr lang="en-US" dirty="0"/>
              <a:t>Insert number </a:t>
            </a:r>
            <a:r>
              <a:rPr lang="en-US" b="1" dirty="0"/>
              <a:t>2</a:t>
            </a:r>
            <a:r>
              <a:rPr lang="en-US" dirty="0"/>
              <a:t>.</a:t>
            </a:r>
          </a:p>
          <a:p>
            <a:endParaRPr lang="en-US" b="1" dirty="0"/>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13</a:t>
            </a:fld>
            <a:endParaRPr lang="en-US"/>
          </a:p>
        </p:txBody>
      </p:sp>
      <p:pic>
        <p:nvPicPr>
          <p:cNvPr id="7" name="Picture 6" descr="Insertion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884" y="1752600"/>
            <a:ext cx="3022127" cy="3518371"/>
          </a:xfrm>
          <a:prstGeom prst="rect">
            <a:avLst/>
          </a:prstGeom>
        </p:spPr>
      </p:pic>
    </p:spTree>
    <p:extLst>
      <p:ext uri="{BB962C8B-B14F-4D97-AF65-F5344CB8AC3E}">
        <p14:creationId xmlns:p14="http://schemas.microsoft.com/office/powerpoint/2010/main" val="1112857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Insertion</a:t>
            </a:r>
            <a:endParaRPr lang="en-US" dirty="0"/>
          </a:p>
        </p:txBody>
      </p:sp>
      <p:sp>
        <p:nvSpPr>
          <p:cNvPr id="3" name="Content Placeholder 2"/>
          <p:cNvSpPr>
            <a:spLocks noGrp="1"/>
          </p:cNvSpPr>
          <p:nvPr>
            <p:ph idx="1"/>
          </p:nvPr>
        </p:nvSpPr>
        <p:spPr/>
        <p:txBody>
          <a:bodyPr/>
          <a:lstStyle/>
          <a:p>
            <a:r>
              <a:rPr lang="en-US" dirty="0"/>
              <a:t>Example:</a:t>
            </a:r>
          </a:p>
          <a:p>
            <a:r>
              <a:rPr lang="en-US" dirty="0"/>
              <a:t>Tree is </a:t>
            </a:r>
            <a:r>
              <a:rPr lang="en-US" b="1" dirty="0"/>
              <a:t>Balanced.</a:t>
            </a:r>
          </a:p>
          <a:p>
            <a:r>
              <a:rPr lang="en-US" dirty="0"/>
              <a:t>Insert number </a:t>
            </a:r>
            <a:r>
              <a:rPr lang="en-US" b="1" dirty="0"/>
              <a:t>2</a:t>
            </a:r>
            <a:r>
              <a:rPr lang="en-US" dirty="0"/>
              <a:t>.</a:t>
            </a:r>
          </a:p>
          <a:p>
            <a:endParaRPr lang="en-US" b="1" dirty="0"/>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14</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928" y="1765300"/>
            <a:ext cx="3386483" cy="4411663"/>
          </a:xfrm>
          <a:prstGeom prst="rect">
            <a:avLst/>
          </a:prstGeom>
        </p:spPr>
      </p:pic>
    </p:spTree>
    <p:extLst>
      <p:ext uri="{BB962C8B-B14F-4D97-AF65-F5344CB8AC3E}">
        <p14:creationId xmlns:p14="http://schemas.microsoft.com/office/powerpoint/2010/main" val="322059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Insertion</a:t>
            </a:r>
            <a:endParaRPr lang="en-US" dirty="0"/>
          </a:p>
        </p:txBody>
      </p:sp>
      <p:sp>
        <p:nvSpPr>
          <p:cNvPr id="3" name="Content Placeholder 2"/>
          <p:cNvSpPr>
            <a:spLocks noGrp="1"/>
          </p:cNvSpPr>
          <p:nvPr>
            <p:ph idx="1"/>
          </p:nvPr>
        </p:nvSpPr>
        <p:spPr>
          <a:xfrm>
            <a:off x="457200" y="1600200"/>
            <a:ext cx="3636958" cy="4525963"/>
          </a:xfrm>
        </p:spPr>
        <p:txBody>
          <a:bodyPr/>
          <a:lstStyle/>
          <a:p>
            <a:r>
              <a:rPr lang="en-US" dirty="0"/>
              <a:t>Example:</a:t>
            </a:r>
          </a:p>
          <a:p>
            <a:r>
              <a:rPr lang="en-US" dirty="0"/>
              <a:t>Tree is </a:t>
            </a:r>
            <a:r>
              <a:rPr lang="en-US" b="1" dirty="0"/>
              <a:t>Balanced.</a:t>
            </a:r>
          </a:p>
          <a:p>
            <a:r>
              <a:rPr lang="en-US" dirty="0"/>
              <a:t>Insert number </a:t>
            </a:r>
            <a:r>
              <a:rPr lang="en-US" b="1" dirty="0"/>
              <a:t>2</a:t>
            </a:r>
            <a:r>
              <a:rPr lang="en-US" dirty="0"/>
              <a:t>.</a:t>
            </a:r>
          </a:p>
          <a:p>
            <a:r>
              <a:rPr lang="en-US" dirty="0"/>
              <a:t>Tree becomes </a:t>
            </a:r>
            <a:r>
              <a:rPr lang="en-US" b="1" dirty="0"/>
              <a:t>unbalanced</a:t>
            </a:r>
            <a:r>
              <a:rPr lang="en-US" dirty="0"/>
              <a:t>.</a:t>
            </a:r>
          </a:p>
          <a:p>
            <a:endParaRPr lang="en-US" b="1" dirty="0"/>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158" y="1770810"/>
            <a:ext cx="3308711" cy="4380754"/>
          </a:xfrm>
          <a:prstGeom prst="rect">
            <a:avLst/>
          </a:prstGeom>
        </p:spPr>
      </p:pic>
      <p:sp>
        <p:nvSpPr>
          <p:cNvPr id="9" name="Oval 8"/>
          <p:cNvSpPr/>
          <p:nvPr/>
        </p:nvSpPr>
        <p:spPr>
          <a:xfrm>
            <a:off x="5873804" y="1761387"/>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194408" y="2641594"/>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p:cNvSpPr/>
          <p:nvPr/>
        </p:nvSpPr>
        <p:spPr>
          <a:xfrm>
            <a:off x="4835660" y="3530594"/>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407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Insertion</a:t>
            </a:r>
            <a:endParaRPr lang="en-US" dirty="0"/>
          </a:p>
        </p:txBody>
      </p:sp>
      <p:sp>
        <p:nvSpPr>
          <p:cNvPr id="3" name="Content Placeholder 2"/>
          <p:cNvSpPr>
            <a:spLocks noGrp="1"/>
          </p:cNvSpPr>
          <p:nvPr>
            <p:ph idx="1"/>
          </p:nvPr>
        </p:nvSpPr>
        <p:spPr>
          <a:xfrm>
            <a:off x="457200" y="1600200"/>
            <a:ext cx="3636958" cy="4525963"/>
          </a:xfrm>
        </p:spPr>
        <p:txBody>
          <a:bodyPr/>
          <a:lstStyle/>
          <a:p>
            <a:r>
              <a:rPr lang="en-US" dirty="0"/>
              <a:t>Example:</a:t>
            </a:r>
          </a:p>
          <a:p>
            <a:r>
              <a:rPr lang="en-US" dirty="0"/>
              <a:t>Start at the inserted node and move up.</a:t>
            </a:r>
            <a:endParaRPr lang="en-US" b="1" dirty="0"/>
          </a:p>
          <a:p>
            <a:r>
              <a:rPr lang="en-US" dirty="0"/>
              <a:t>Find the first node to violate AVL property.</a:t>
            </a:r>
          </a:p>
          <a:p>
            <a:r>
              <a:rPr lang="en-US" dirty="0"/>
              <a:t>Rebalance this sub-tree.</a:t>
            </a:r>
          </a:p>
          <a:p>
            <a:endParaRPr lang="en-US" b="1" dirty="0"/>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16</a:t>
            </a:fld>
            <a:endParaRPr lang="en-US"/>
          </a:p>
        </p:txBody>
      </p:sp>
      <p:sp>
        <p:nvSpPr>
          <p:cNvPr id="9" name="Oval 8"/>
          <p:cNvSpPr/>
          <p:nvPr/>
        </p:nvSpPr>
        <p:spPr>
          <a:xfrm>
            <a:off x="4824354" y="3548180"/>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068758" y="5406164"/>
            <a:ext cx="717496" cy="719999"/>
          </a:xfrm>
          <a:prstGeom prst="ellipse">
            <a:avLst/>
          </a:prstGeom>
          <a:noFill/>
          <a:ln w="19050" cmpd="sng">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928" y="1765300"/>
            <a:ext cx="3386483" cy="4411663"/>
          </a:xfrm>
          <a:prstGeom prst="rect">
            <a:avLst/>
          </a:prstGeom>
        </p:spPr>
      </p:pic>
    </p:spTree>
    <p:extLst>
      <p:ext uri="{BB962C8B-B14F-4D97-AF65-F5344CB8AC3E}">
        <p14:creationId xmlns:p14="http://schemas.microsoft.com/office/powerpoint/2010/main" val="187355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Insertion</a:t>
            </a:r>
            <a:endParaRPr lang="en-US" dirty="0"/>
          </a:p>
        </p:txBody>
      </p:sp>
      <p:sp>
        <p:nvSpPr>
          <p:cNvPr id="3" name="Content Placeholder 2"/>
          <p:cNvSpPr>
            <a:spLocks noGrp="1"/>
          </p:cNvSpPr>
          <p:nvPr>
            <p:ph idx="1"/>
          </p:nvPr>
        </p:nvSpPr>
        <p:spPr>
          <a:xfrm>
            <a:off x="457200" y="1600200"/>
            <a:ext cx="3636958" cy="4525963"/>
          </a:xfrm>
        </p:spPr>
        <p:txBody>
          <a:bodyPr/>
          <a:lstStyle/>
          <a:p>
            <a:r>
              <a:rPr lang="en-US" dirty="0"/>
              <a:t>Example:</a:t>
            </a:r>
          </a:p>
          <a:p>
            <a:r>
              <a:rPr lang="en-US" b="1" dirty="0"/>
              <a:t>Inserted Node's</a:t>
            </a:r>
            <a:r>
              <a:rPr lang="en-US" dirty="0"/>
              <a:t> </a:t>
            </a:r>
            <a:r>
              <a:rPr lang="en-US" b="1" dirty="0"/>
              <a:t>Grandparent</a:t>
            </a:r>
            <a:r>
              <a:rPr lang="en-US" dirty="0"/>
              <a:t> is placed at right child of it's own child.</a:t>
            </a:r>
          </a:p>
          <a:p>
            <a:endParaRPr lang="en-US" b="1" dirty="0"/>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17</a:t>
            </a:fld>
            <a:endParaRPr lang="en-US"/>
          </a:p>
        </p:txBody>
      </p:sp>
      <p:sp>
        <p:nvSpPr>
          <p:cNvPr id="9" name="Oval 8"/>
          <p:cNvSpPr/>
          <p:nvPr/>
        </p:nvSpPr>
        <p:spPr>
          <a:xfrm>
            <a:off x="5294254" y="4482963"/>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420680" y="4495663"/>
            <a:ext cx="717496" cy="719999"/>
          </a:xfrm>
          <a:prstGeom prst="ellipse">
            <a:avLst/>
          </a:prstGeom>
          <a:noFill/>
          <a:ln w="19050" cmpd="sng">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280" y="1765299"/>
            <a:ext cx="3042131" cy="3488463"/>
          </a:xfrm>
          <a:prstGeom prst="rect">
            <a:avLst/>
          </a:prstGeom>
        </p:spPr>
      </p:pic>
    </p:spTree>
    <p:extLst>
      <p:ext uri="{BB962C8B-B14F-4D97-AF65-F5344CB8AC3E}">
        <p14:creationId xmlns:p14="http://schemas.microsoft.com/office/powerpoint/2010/main" val="2231345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Rebalancing</a:t>
            </a:r>
          </a:p>
        </p:txBody>
      </p:sp>
      <p:sp>
        <p:nvSpPr>
          <p:cNvPr id="3" name="Content Placeholder 2"/>
          <p:cNvSpPr>
            <a:spLocks noGrp="1"/>
          </p:cNvSpPr>
          <p:nvPr>
            <p:ph idx="1"/>
          </p:nvPr>
        </p:nvSpPr>
        <p:spPr/>
        <p:txBody>
          <a:bodyPr/>
          <a:lstStyle/>
          <a:p>
            <a:r>
              <a:rPr lang="en-US" dirty="0"/>
              <a:t>The ordering of the nodes must be maintained.</a:t>
            </a:r>
          </a:p>
          <a:p>
            <a:r>
              <a:rPr lang="en-US" dirty="0"/>
              <a:t>Different rotations used to rebalance and maintain ordering.</a:t>
            </a:r>
          </a:p>
          <a:p>
            <a:r>
              <a:rPr lang="en-US" dirty="0"/>
              <a:t>Two basic rotations:</a:t>
            </a:r>
          </a:p>
          <a:p>
            <a:pPr lvl="1"/>
            <a:r>
              <a:rPr lang="en-US" dirty="0"/>
              <a:t>Right rotation</a:t>
            </a:r>
          </a:p>
          <a:p>
            <a:pPr lvl="1"/>
            <a:r>
              <a:rPr lang="en-US" dirty="0"/>
              <a:t>Left rotation</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18</a:t>
            </a:fld>
            <a:endParaRPr lang="en-US"/>
          </a:p>
        </p:txBody>
      </p:sp>
    </p:spTree>
    <p:extLst>
      <p:ext uri="{BB962C8B-B14F-4D97-AF65-F5344CB8AC3E}">
        <p14:creationId xmlns:p14="http://schemas.microsoft.com/office/powerpoint/2010/main" val="123355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09</a:t>
            </a:r>
          </a:p>
        </p:txBody>
      </p:sp>
      <p:sp>
        <p:nvSpPr>
          <p:cNvPr id="3" name="Content Placeholder 2"/>
          <p:cNvSpPr>
            <a:spLocks noGrp="1"/>
          </p:cNvSpPr>
          <p:nvPr>
            <p:ph idx="1"/>
          </p:nvPr>
        </p:nvSpPr>
        <p:spPr/>
        <p:txBody>
          <a:bodyPr/>
          <a:lstStyle/>
          <a:p>
            <a:r>
              <a:rPr lang="en-US" dirty="0"/>
              <a:t>AVL Trees &amp; B-Trees</a:t>
            </a:r>
          </a:p>
        </p:txBody>
      </p:sp>
      <p:sp>
        <p:nvSpPr>
          <p:cNvPr id="5" name="Slide Number Placeholder 4"/>
          <p:cNvSpPr>
            <a:spLocks noGrp="1"/>
          </p:cNvSpPr>
          <p:nvPr>
            <p:ph type="sldNum" sz="quarter" idx="12"/>
          </p:nvPr>
        </p:nvSpPr>
        <p:spPr/>
        <p:txBody>
          <a:bodyPr/>
          <a:lstStyle/>
          <a:p>
            <a:fld id="{E0C3B11F-BB69-5D4A-B4A6-002443704CE6}" type="slidenum">
              <a:rPr lang="en-US" smtClean="0"/>
              <a:t>1</a:t>
            </a:fld>
            <a:endParaRPr lang="en-US"/>
          </a:p>
        </p:txBody>
      </p:sp>
    </p:spTree>
    <p:extLst>
      <p:ext uri="{BB962C8B-B14F-4D97-AF65-F5344CB8AC3E}">
        <p14:creationId xmlns:p14="http://schemas.microsoft.com/office/powerpoint/2010/main" val="119746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Right Rotation</a:t>
            </a:r>
          </a:p>
        </p:txBody>
      </p:sp>
      <p:sp>
        <p:nvSpPr>
          <p:cNvPr id="3" name="Content Placeholder 2"/>
          <p:cNvSpPr>
            <a:spLocks noGrp="1"/>
          </p:cNvSpPr>
          <p:nvPr>
            <p:ph idx="1"/>
          </p:nvPr>
        </p:nvSpPr>
        <p:spPr/>
        <p:txBody>
          <a:bodyPr/>
          <a:lstStyle/>
          <a:p>
            <a:r>
              <a:rPr lang="en-US" dirty="0"/>
              <a:t>Example:</a:t>
            </a:r>
          </a:p>
        </p:txBody>
      </p:sp>
      <p:sp>
        <p:nvSpPr>
          <p:cNvPr id="5" name="Slide Number Placeholder 4"/>
          <p:cNvSpPr>
            <a:spLocks noGrp="1"/>
          </p:cNvSpPr>
          <p:nvPr>
            <p:ph type="sldNum" sz="quarter" idx="12"/>
          </p:nvPr>
        </p:nvSpPr>
        <p:spPr/>
        <p:txBody>
          <a:bodyPr/>
          <a:lstStyle/>
          <a:p>
            <a:fld id="{E0C3B11F-BB69-5D4A-B4A6-002443704CE6}" type="slidenum">
              <a:rPr lang="en-US" smtClean="0"/>
              <a:t>19</a:t>
            </a:fld>
            <a:endParaRPr lang="en-US"/>
          </a:p>
        </p:txBody>
      </p:sp>
      <p:pic>
        <p:nvPicPr>
          <p:cNvPr id="6" name="Content Placeholder 3" descr="Rotation1.png"/>
          <p:cNvPicPr>
            <a:picLocks noChangeAspect="1"/>
          </p:cNvPicPr>
          <p:nvPr/>
        </p:nvPicPr>
        <p:blipFill>
          <a:blip r:embed="rId3">
            <a:extLst>
              <a:ext uri="{28A0092B-C50C-407E-A947-70E740481C1C}">
                <a14:useLocalDpi xmlns:a14="http://schemas.microsoft.com/office/drawing/2010/main" val="0"/>
              </a:ext>
            </a:extLst>
          </a:blip>
          <a:srcRect l="1296" r="1296"/>
          <a:stretch>
            <a:fillRect/>
          </a:stretch>
        </p:blipFill>
        <p:spPr>
          <a:xfrm>
            <a:off x="1384299" y="2242961"/>
            <a:ext cx="5695653" cy="3375202"/>
          </a:xfrm>
          <a:prstGeom prst="rect">
            <a:avLst/>
          </a:prstGeom>
        </p:spPr>
      </p:pic>
      <p:sp>
        <p:nvSpPr>
          <p:cNvPr id="7" name="Oval 6"/>
          <p:cNvSpPr/>
          <p:nvPr/>
        </p:nvSpPr>
        <p:spPr>
          <a:xfrm>
            <a:off x="3871854" y="2230261"/>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388680" y="3144661"/>
            <a:ext cx="717496" cy="719999"/>
          </a:xfrm>
          <a:prstGeom prst="ellipse">
            <a:avLst/>
          </a:prstGeom>
          <a:noFill/>
          <a:ln w="19050" cmpd="sng">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
        <p:nvSpPr>
          <p:cNvPr id="9" name="Oval 8"/>
          <p:cNvSpPr/>
          <p:nvPr/>
        </p:nvSpPr>
        <p:spPr>
          <a:xfrm>
            <a:off x="3068076" y="3982820"/>
            <a:ext cx="717496" cy="719999"/>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Tree>
    <p:extLst>
      <p:ext uri="{BB962C8B-B14F-4D97-AF65-F5344CB8AC3E}">
        <p14:creationId xmlns:p14="http://schemas.microsoft.com/office/powerpoint/2010/main" val="224461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Right Rotation</a:t>
            </a:r>
          </a:p>
        </p:txBody>
      </p:sp>
      <p:sp>
        <p:nvSpPr>
          <p:cNvPr id="3" name="Content Placeholder 2"/>
          <p:cNvSpPr>
            <a:spLocks noGrp="1"/>
          </p:cNvSpPr>
          <p:nvPr>
            <p:ph idx="1"/>
          </p:nvPr>
        </p:nvSpPr>
        <p:spPr/>
        <p:txBody>
          <a:bodyPr/>
          <a:lstStyle/>
          <a:p>
            <a:r>
              <a:rPr lang="en-US" dirty="0"/>
              <a:t>Example:</a:t>
            </a:r>
          </a:p>
        </p:txBody>
      </p:sp>
      <p:sp>
        <p:nvSpPr>
          <p:cNvPr id="5" name="Slide Number Placeholder 4"/>
          <p:cNvSpPr>
            <a:spLocks noGrp="1"/>
          </p:cNvSpPr>
          <p:nvPr>
            <p:ph type="sldNum" sz="quarter" idx="12"/>
          </p:nvPr>
        </p:nvSpPr>
        <p:spPr/>
        <p:txBody>
          <a:bodyPr/>
          <a:lstStyle/>
          <a:p>
            <a:fld id="{E0C3B11F-BB69-5D4A-B4A6-002443704CE6}" type="slidenum">
              <a:rPr lang="en-US" smtClean="0"/>
              <a:t>20</a:t>
            </a:fld>
            <a:endParaRPr lang="en-US"/>
          </a:p>
        </p:txBody>
      </p:sp>
      <p:sp>
        <p:nvSpPr>
          <p:cNvPr id="7" name="Oval 6"/>
          <p:cNvSpPr/>
          <p:nvPr/>
        </p:nvSpPr>
        <p:spPr>
          <a:xfrm>
            <a:off x="4246028" y="3067341"/>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750154" y="2273549"/>
            <a:ext cx="717496" cy="719999"/>
          </a:xfrm>
          <a:prstGeom prst="ellipse">
            <a:avLst/>
          </a:prstGeom>
          <a:noFill/>
          <a:ln w="19050" cmpd="sng">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
        <p:nvSpPr>
          <p:cNvPr id="9" name="Oval 8"/>
          <p:cNvSpPr/>
          <p:nvPr/>
        </p:nvSpPr>
        <p:spPr>
          <a:xfrm>
            <a:off x="3454950" y="3948580"/>
            <a:ext cx="717496" cy="719999"/>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2298949"/>
            <a:ext cx="5758198" cy="4085730"/>
          </a:xfrm>
          <a:prstGeom prst="rect">
            <a:avLst/>
          </a:prstGeom>
        </p:spPr>
      </p:pic>
    </p:spTree>
    <p:extLst>
      <p:ext uri="{BB962C8B-B14F-4D97-AF65-F5344CB8AC3E}">
        <p14:creationId xmlns:p14="http://schemas.microsoft.com/office/powerpoint/2010/main" val="19218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Left Rotation</a:t>
            </a:r>
          </a:p>
        </p:txBody>
      </p:sp>
      <p:sp>
        <p:nvSpPr>
          <p:cNvPr id="3" name="Content Placeholder 2"/>
          <p:cNvSpPr>
            <a:spLocks noGrp="1"/>
          </p:cNvSpPr>
          <p:nvPr>
            <p:ph idx="1"/>
          </p:nvPr>
        </p:nvSpPr>
        <p:spPr/>
        <p:txBody>
          <a:bodyPr/>
          <a:lstStyle/>
          <a:p>
            <a:r>
              <a:rPr lang="en-US" dirty="0"/>
              <a:t>Example:</a:t>
            </a:r>
          </a:p>
        </p:txBody>
      </p:sp>
      <p:sp>
        <p:nvSpPr>
          <p:cNvPr id="5" name="Slide Number Placeholder 4"/>
          <p:cNvSpPr>
            <a:spLocks noGrp="1"/>
          </p:cNvSpPr>
          <p:nvPr>
            <p:ph type="sldNum" sz="quarter" idx="12"/>
          </p:nvPr>
        </p:nvSpPr>
        <p:spPr/>
        <p:txBody>
          <a:bodyPr/>
          <a:lstStyle/>
          <a:p>
            <a:fld id="{E0C3B11F-BB69-5D4A-B4A6-002443704CE6}" type="slidenum">
              <a:rPr lang="en-US" smtClean="0"/>
              <a:t>21</a:t>
            </a:fld>
            <a:endParaRPr lang="en-US"/>
          </a:p>
        </p:txBody>
      </p:sp>
      <p:pic>
        <p:nvPicPr>
          <p:cNvPr id="6" name="Content Placeholder 3" descr="Rotation1.png"/>
          <p:cNvPicPr>
            <a:picLocks noChangeAspect="1"/>
          </p:cNvPicPr>
          <p:nvPr/>
        </p:nvPicPr>
        <p:blipFill>
          <a:blip r:embed="rId3">
            <a:extLst>
              <a:ext uri="{28A0092B-C50C-407E-A947-70E740481C1C}">
                <a14:useLocalDpi xmlns:a14="http://schemas.microsoft.com/office/drawing/2010/main" val="0"/>
              </a:ext>
            </a:extLst>
          </a:blip>
          <a:srcRect l="1296" r="1296"/>
          <a:stretch>
            <a:fillRect/>
          </a:stretch>
        </p:blipFill>
        <p:spPr>
          <a:xfrm>
            <a:off x="1384299" y="2242961"/>
            <a:ext cx="5695653" cy="3375202"/>
          </a:xfrm>
          <a:prstGeom prst="rect">
            <a:avLst/>
          </a:prstGeom>
        </p:spPr>
      </p:pic>
      <p:sp>
        <p:nvSpPr>
          <p:cNvPr id="7" name="Oval 6"/>
          <p:cNvSpPr/>
          <p:nvPr/>
        </p:nvSpPr>
        <p:spPr>
          <a:xfrm>
            <a:off x="3871854" y="2230261"/>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627450" y="3982820"/>
            <a:ext cx="717496" cy="719999"/>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
        <p:nvSpPr>
          <p:cNvPr id="9" name="Oval 8"/>
          <p:cNvSpPr/>
          <p:nvPr/>
        </p:nvSpPr>
        <p:spPr>
          <a:xfrm>
            <a:off x="5332246" y="3144620"/>
            <a:ext cx="717496" cy="719999"/>
          </a:xfrm>
          <a:prstGeom prst="ellipse">
            <a:avLst/>
          </a:prstGeom>
          <a:noFill/>
          <a:ln w="19050"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Tree>
    <p:extLst>
      <p:ext uri="{BB962C8B-B14F-4D97-AF65-F5344CB8AC3E}">
        <p14:creationId xmlns:p14="http://schemas.microsoft.com/office/powerpoint/2010/main" val="5278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Left Rotation</a:t>
            </a:r>
          </a:p>
        </p:txBody>
      </p:sp>
      <p:sp>
        <p:nvSpPr>
          <p:cNvPr id="3" name="Content Placeholder 2"/>
          <p:cNvSpPr>
            <a:spLocks noGrp="1"/>
          </p:cNvSpPr>
          <p:nvPr>
            <p:ph idx="1"/>
          </p:nvPr>
        </p:nvSpPr>
        <p:spPr/>
        <p:txBody>
          <a:bodyPr/>
          <a:lstStyle/>
          <a:p>
            <a:r>
              <a:rPr lang="en-US" dirty="0"/>
              <a:t>Example:</a:t>
            </a:r>
          </a:p>
        </p:txBody>
      </p:sp>
      <p:sp>
        <p:nvSpPr>
          <p:cNvPr id="5" name="Slide Number Placeholder 4"/>
          <p:cNvSpPr>
            <a:spLocks noGrp="1"/>
          </p:cNvSpPr>
          <p:nvPr>
            <p:ph type="sldNum" sz="quarter" idx="12"/>
          </p:nvPr>
        </p:nvSpPr>
        <p:spPr/>
        <p:txBody>
          <a:bodyPr/>
          <a:lstStyle/>
          <a:p>
            <a:fld id="{E0C3B11F-BB69-5D4A-B4A6-002443704CE6}" type="slidenum">
              <a:rPr lang="en-US" smtClean="0"/>
              <a:t>22</a:t>
            </a:fld>
            <a:endParaRPr lang="en-US"/>
          </a:p>
        </p:txBody>
      </p:sp>
      <p:sp>
        <p:nvSpPr>
          <p:cNvPr id="7" name="Oval 6"/>
          <p:cNvSpPr/>
          <p:nvPr/>
        </p:nvSpPr>
        <p:spPr>
          <a:xfrm>
            <a:off x="3052758" y="3039160"/>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884554" y="4012039"/>
            <a:ext cx="717496" cy="719999"/>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
        <p:nvSpPr>
          <p:cNvPr id="9" name="Oval 8"/>
          <p:cNvSpPr/>
          <p:nvPr/>
        </p:nvSpPr>
        <p:spPr>
          <a:xfrm>
            <a:off x="3884554" y="2192160"/>
            <a:ext cx="717496" cy="719999"/>
          </a:xfrm>
          <a:prstGeom prst="ellipse">
            <a:avLst/>
          </a:prstGeom>
          <a:noFill/>
          <a:ln w="19050" cmpd="sng">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2230260"/>
            <a:ext cx="5173442" cy="4130131"/>
          </a:xfrm>
          <a:prstGeom prst="rect">
            <a:avLst/>
          </a:prstGeom>
        </p:spPr>
      </p:pic>
    </p:spTree>
    <p:extLst>
      <p:ext uri="{BB962C8B-B14F-4D97-AF65-F5344CB8AC3E}">
        <p14:creationId xmlns:p14="http://schemas.microsoft.com/office/powerpoint/2010/main" val="40362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Left Rotation</a:t>
            </a:r>
          </a:p>
        </p:txBody>
      </p:sp>
      <p:sp>
        <p:nvSpPr>
          <p:cNvPr id="3" name="Content Placeholder 2"/>
          <p:cNvSpPr>
            <a:spLocks noGrp="1"/>
          </p:cNvSpPr>
          <p:nvPr>
            <p:ph idx="1"/>
          </p:nvPr>
        </p:nvSpPr>
        <p:spPr/>
        <p:txBody>
          <a:bodyPr/>
          <a:lstStyle/>
          <a:p>
            <a:r>
              <a:rPr lang="en-US" dirty="0"/>
              <a:t>Example:</a:t>
            </a:r>
          </a:p>
          <a:p>
            <a:r>
              <a:rPr lang="en-US" dirty="0"/>
              <a:t>Insert 8.</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23</a:t>
            </a:fld>
            <a:endParaRPr lang="en-US"/>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1776399"/>
            <a:ext cx="4305300" cy="3580550"/>
          </a:xfrm>
          <a:prstGeom prst="rect">
            <a:avLst/>
          </a:prstGeom>
        </p:spPr>
      </p:pic>
    </p:spTree>
    <p:extLst>
      <p:ext uri="{BB962C8B-B14F-4D97-AF65-F5344CB8AC3E}">
        <p14:creationId xmlns:p14="http://schemas.microsoft.com/office/powerpoint/2010/main" val="2001528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Left Rotation</a:t>
            </a:r>
          </a:p>
        </p:txBody>
      </p:sp>
      <p:sp>
        <p:nvSpPr>
          <p:cNvPr id="3" name="Content Placeholder 2"/>
          <p:cNvSpPr>
            <a:spLocks noGrp="1"/>
          </p:cNvSpPr>
          <p:nvPr>
            <p:ph idx="1"/>
          </p:nvPr>
        </p:nvSpPr>
        <p:spPr/>
        <p:txBody>
          <a:bodyPr/>
          <a:lstStyle/>
          <a:p>
            <a:r>
              <a:rPr lang="en-US" dirty="0"/>
              <a:t>Example:</a:t>
            </a:r>
          </a:p>
          <a:p>
            <a:r>
              <a:rPr lang="en-US" dirty="0"/>
              <a:t>Insert 8.</a:t>
            </a:r>
          </a:p>
        </p:txBody>
      </p:sp>
      <p:sp>
        <p:nvSpPr>
          <p:cNvPr id="5" name="Slide Number Placeholder 4"/>
          <p:cNvSpPr>
            <a:spLocks noGrp="1"/>
          </p:cNvSpPr>
          <p:nvPr>
            <p:ph type="sldNum" sz="quarter" idx="12"/>
          </p:nvPr>
        </p:nvSpPr>
        <p:spPr/>
        <p:txBody>
          <a:bodyPr/>
          <a:lstStyle/>
          <a:p>
            <a:fld id="{E0C3B11F-BB69-5D4A-B4A6-002443704CE6}" type="slidenum">
              <a:rPr lang="en-US" smtClean="0"/>
              <a:t>24</a:t>
            </a:fld>
            <a:endParaRPr lang="en-US"/>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318" y="1776398"/>
            <a:ext cx="4279392" cy="4579951"/>
          </a:xfrm>
          <a:prstGeom prst="rect">
            <a:avLst/>
          </a:prstGeom>
        </p:spPr>
      </p:pic>
    </p:spTree>
    <p:extLst>
      <p:ext uri="{BB962C8B-B14F-4D97-AF65-F5344CB8AC3E}">
        <p14:creationId xmlns:p14="http://schemas.microsoft.com/office/powerpoint/2010/main" val="335637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Left Rotation</a:t>
            </a:r>
          </a:p>
        </p:txBody>
      </p:sp>
      <p:sp>
        <p:nvSpPr>
          <p:cNvPr id="3" name="Content Placeholder 2"/>
          <p:cNvSpPr>
            <a:spLocks noGrp="1"/>
          </p:cNvSpPr>
          <p:nvPr>
            <p:ph idx="1"/>
          </p:nvPr>
        </p:nvSpPr>
        <p:spPr/>
        <p:txBody>
          <a:bodyPr/>
          <a:lstStyle/>
          <a:p>
            <a:r>
              <a:rPr lang="en-US" dirty="0"/>
              <a:t>Example:</a:t>
            </a:r>
          </a:p>
          <a:p>
            <a:r>
              <a:rPr lang="en-US" dirty="0"/>
              <a:t>Insert 8.</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25</a:t>
            </a:fld>
            <a:endParaRPr lang="en-US"/>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318" y="1776398"/>
            <a:ext cx="4279392" cy="4579951"/>
          </a:xfrm>
          <a:prstGeom prst="rect">
            <a:avLst/>
          </a:prstGeom>
        </p:spPr>
      </p:pic>
      <p:sp>
        <p:nvSpPr>
          <p:cNvPr id="7" name="Oval 6"/>
          <p:cNvSpPr/>
          <p:nvPr/>
        </p:nvSpPr>
        <p:spPr>
          <a:xfrm>
            <a:off x="3636958" y="3610838"/>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710054" y="5598250"/>
            <a:ext cx="717496" cy="719999"/>
          </a:xfrm>
          <a:prstGeom prst="ellipse">
            <a:avLst/>
          </a:prstGeom>
          <a:noFill/>
          <a:ln w="190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
        <p:nvSpPr>
          <p:cNvPr id="10" name="Oval 9"/>
          <p:cNvSpPr/>
          <p:nvPr/>
        </p:nvSpPr>
        <p:spPr>
          <a:xfrm>
            <a:off x="4202054" y="4579938"/>
            <a:ext cx="717496" cy="719999"/>
          </a:xfrm>
          <a:prstGeom prst="ellipse">
            <a:avLst/>
          </a:prstGeom>
          <a:noFill/>
          <a:ln w="19050" cmpd="sng">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Tree>
    <p:extLst>
      <p:ext uri="{BB962C8B-B14F-4D97-AF65-F5344CB8AC3E}">
        <p14:creationId xmlns:p14="http://schemas.microsoft.com/office/powerpoint/2010/main" val="1330509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Left Rotation</a:t>
            </a:r>
          </a:p>
        </p:txBody>
      </p:sp>
      <p:sp>
        <p:nvSpPr>
          <p:cNvPr id="3" name="Content Placeholder 2"/>
          <p:cNvSpPr>
            <a:spLocks noGrp="1"/>
          </p:cNvSpPr>
          <p:nvPr>
            <p:ph idx="1"/>
          </p:nvPr>
        </p:nvSpPr>
        <p:spPr/>
        <p:txBody>
          <a:bodyPr/>
          <a:lstStyle/>
          <a:p>
            <a:r>
              <a:rPr lang="en-US" dirty="0"/>
              <a:t>Example:</a:t>
            </a:r>
          </a:p>
          <a:p>
            <a:r>
              <a:rPr lang="en-US" dirty="0"/>
              <a:t>Insert 8.</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26</a:t>
            </a:fld>
            <a:endParaRPr lang="en-US"/>
          </a:p>
        </p:txBody>
      </p:sp>
      <p:sp>
        <p:nvSpPr>
          <p:cNvPr id="7" name="Oval 6"/>
          <p:cNvSpPr/>
          <p:nvPr/>
        </p:nvSpPr>
        <p:spPr>
          <a:xfrm>
            <a:off x="3611558" y="4528235"/>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392554" y="4528235"/>
            <a:ext cx="717496" cy="719999"/>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
        <p:nvSpPr>
          <p:cNvPr id="10" name="Oval 9"/>
          <p:cNvSpPr/>
          <p:nvPr/>
        </p:nvSpPr>
        <p:spPr>
          <a:xfrm>
            <a:off x="3970306" y="3586123"/>
            <a:ext cx="717496" cy="719999"/>
          </a:xfrm>
          <a:prstGeom prst="ellipse">
            <a:avLst/>
          </a:prstGeom>
          <a:noFill/>
          <a:ln w="1905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pic>
        <p:nvPicPr>
          <p:cNvPr id="1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718" y="1776398"/>
            <a:ext cx="4246882" cy="3509937"/>
          </a:xfrm>
          <a:prstGeom prst="rect">
            <a:avLst/>
          </a:prstGeom>
        </p:spPr>
      </p:pic>
    </p:spTree>
    <p:extLst>
      <p:ext uri="{BB962C8B-B14F-4D97-AF65-F5344CB8AC3E}">
        <p14:creationId xmlns:p14="http://schemas.microsoft.com/office/powerpoint/2010/main" val="273451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Complex Rotation</a:t>
            </a:r>
          </a:p>
        </p:txBody>
      </p:sp>
      <p:sp>
        <p:nvSpPr>
          <p:cNvPr id="3" name="Content Placeholder 2"/>
          <p:cNvSpPr>
            <a:spLocks noGrp="1"/>
          </p:cNvSpPr>
          <p:nvPr>
            <p:ph idx="1"/>
          </p:nvPr>
        </p:nvSpPr>
        <p:spPr/>
        <p:txBody>
          <a:bodyPr/>
          <a:lstStyle/>
          <a:p>
            <a:r>
              <a:rPr lang="en-US" dirty="0"/>
              <a:t>Sometimes one rotation is not enough.</a:t>
            </a:r>
          </a:p>
          <a:p>
            <a:r>
              <a:rPr lang="en-US" dirty="0"/>
              <a:t>Left Right rotation:</a:t>
            </a:r>
          </a:p>
          <a:p>
            <a:pPr lvl="1"/>
            <a:r>
              <a:rPr lang="en-US" dirty="0"/>
              <a:t>Caused when balance goes from -1 to +2</a:t>
            </a:r>
          </a:p>
          <a:p>
            <a:r>
              <a:rPr lang="en-US" dirty="0"/>
              <a:t>Right Left rotation:</a:t>
            </a:r>
          </a:p>
          <a:p>
            <a:pPr lvl="1"/>
            <a:r>
              <a:rPr lang="en-US" dirty="0"/>
              <a:t>Caused when balance goes from +1 to -2</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27</a:t>
            </a:fld>
            <a:endParaRPr lang="en-US"/>
          </a:p>
        </p:txBody>
      </p:sp>
    </p:spTree>
    <p:extLst>
      <p:ext uri="{BB962C8B-B14F-4D97-AF65-F5344CB8AC3E}">
        <p14:creationId xmlns:p14="http://schemas.microsoft.com/office/powerpoint/2010/main" val="3366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Complex Rotation</a:t>
            </a:r>
          </a:p>
        </p:txBody>
      </p:sp>
      <p:sp>
        <p:nvSpPr>
          <p:cNvPr id="3" name="Content Placeholder 2"/>
          <p:cNvSpPr>
            <a:spLocks noGrp="1"/>
          </p:cNvSpPr>
          <p:nvPr>
            <p:ph idx="1"/>
          </p:nvPr>
        </p:nvSpPr>
        <p:spPr/>
        <p:txBody>
          <a:bodyPr/>
          <a:lstStyle/>
          <a:p>
            <a:r>
              <a:rPr lang="en-US" dirty="0"/>
              <a:t>Example of left-right rotation:</a:t>
            </a:r>
          </a:p>
        </p:txBody>
      </p:sp>
      <p:sp>
        <p:nvSpPr>
          <p:cNvPr id="5" name="Slide Number Placeholder 4"/>
          <p:cNvSpPr>
            <a:spLocks noGrp="1"/>
          </p:cNvSpPr>
          <p:nvPr>
            <p:ph type="sldNum" sz="quarter" idx="12"/>
          </p:nvPr>
        </p:nvSpPr>
        <p:spPr/>
        <p:txBody>
          <a:bodyPr/>
          <a:lstStyle/>
          <a:p>
            <a:fld id="{E0C3B11F-BB69-5D4A-B4A6-002443704CE6}" type="slidenum">
              <a:rPr lang="en-US" smtClean="0"/>
              <a:t>28</a:t>
            </a:fld>
            <a:endParaRPr lang="en-US"/>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363" y="2387597"/>
            <a:ext cx="3472848" cy="285750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571482855"/>
              </p:ext>
            </p:extLst>
          </p:nvPr>
        </p:nvGraphicFramePr>
        <p:xfrm>
          <a:off x="939800" y="2387596"/>
          <a:ext cx="1137048" cy="3406784"/>
        </p:xfrm>
        <a:graphic>
          <a:graphicData uri="http://schemas.openxmlformats.org/drawingml/2006/table">
            <a:tbl>
              <a:tblPr firstCol="1">
                <a:tableStyleId>{21E4AEA4-8DFA-4A89-87EB-49C32662AFE0}</a:tableStyleId>
              </a:tblPr>
              <a:tblGrid>
                <a:gridCol w="568524">
                  <a:extLst>
                    <a:ext uri="{9D8B030D-6E8A-4147-A177-3AD203B41FA5}">
                      <a16:colId xmlns:a16="http://schemas.microsoft.com/office/drawing/2014/main" val="20000"/>
                    </a:ext>
                  </a:extLst>
                </a:gridCol>
                <a:gridCol w="568524">
                  <a:extLst>
                    <a:ext uri="{9D8B030D-6E8A-4147-A177-3AD203B41FA5}">
                      <a16:colId xmlns:a16="http://schemas.microsoft.com/office/drawing/2014/main" val="20001"/>
                    </a:ext>
                  </a:extLst>
                </a:gridCol>
              </a:tblGrid>
              <a:tr h="425848">
                <a:tc>
                  <a:txBody>
                    <a:bodyPr/>
                    <a:lstStyle/>
                    <a:p>
                      <a:pPr algn="ctr"/>
                      <a:r>
                        <a:rPr lang="en-US" dirty="0">
                          <a:latin typeface="Ubuntu Light"/>
                          <a:cs typeface="Ubuntu Light"/>
                        </a:rPr>
                        <a:t>9</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0"/>
                  </a:ext>
                </a:extLst>
              </a:tr>
              <a:tr h="425848">
                <a:tc>
                  <a:txBody>
                    <a:bodyPr/>
                    <a:lstStyle/>
                    <a:p>
                      <a:pPr algn="ctr"/>
                      <a:r>
                        <a:rPr lang="en-US" dirty="0">
                          <a:latin typeface="Ubuntu Light"/>
                          <a:cs typeface="Ubuntu Light"/>
                        </a:rPr>
                        <a:t>6</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1"/>
                  </a:ext>
                </a:extLst>
              </a:tr>
              <a:tr h="425848">
                <a:tc>
                  <a:txBody>
                    <a:bodyPr/>
                    <a:lstStyle/>
                    <a:p>
                      <a:pPr algn="ctr"/>
                      <a:r>
                        <a:rPr lang="en-US" dirty="0">
                          <a:latin typeface="Ubuntu Light"/>
                          <a:cs typeface="Ubuntu Light"/>
                        </a:rPr>
                        <a:t>12</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2"/>
                  </a:ext>
                </a:extLst>
              </a:tr>
              <a:tr h="425848">
                <a:tc>
                  <a:txBody>
                    <a:bodyPr/>
                    <a:lstStyle/>
                    <a:p>
                      <a:pPr algn="ctr"/>
                      <a:r>
                        <a:rPr lang="en-US" dirty="0">
                          <a:latin typeface="Ubuntu Light"/>
                          <a:cs typeface="Ubuntu Light"/>
                        </a:rPr>
                        <a:t>3</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3"/>
                  </a:ext>
                </a:extLst>
              </a:tr>
              <a:tr h="425848">
                <a:tc>
                  <a:txBody>
                    <a:bodyPr/>
                    <a:lstStyle/>
                    <a:p>
                      <a:pPr algn="ctr"/>
                      <a:r>
                        <a:rPr lang="en-US" dirty="0">
                          <a:latin typeface="Ubuntu Light"/>
                          <a:cs typeface="Ubuntu Light"/>
                        </a:rPr>
                        <a:t>7</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4"/>
                  </a:ext>
                </a:extLst>
              </a:tr>
              <a:tr h="425848">
                <a:tc>
                  <a:txBody>
                    <a:bodyPr/>
                    <a:lstStyle/>
                    <a:p>
                      <a:pPr algn="ctr"/>
                      <a:r>
                        <a:rPr lang="en-US" dirty="0">
                          <a:latin typeface="Ubuntu Light"/>
                          <a:cs typeface="Ubuntu Light"/>
                        </a:rPr>
                        <a:t>2</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5"/>
                  </a:ext>
                </a:extLst>
              </a:tr>
              <a:tr h="425848">
                <a:tc>
                  <a:txBody>
                    <a:bodyPr/>
                    <a:lstStyle/>
                    <a:p>
                      <a:pPr algn="ctr"/>
                      <a:r>
                        <a:rPr lang="en-US" dirty="0">
                          <a:latin typeface="Ubuntu Light"/>
                          <a:cs typeface="Ubuntu Light"/>
                        </a:rPr>
                        <a:t>4</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6"/>
                  </a:ext>
                </a:extLst>
              </a:tr>
              <a:tr h="425848">
                <a:tc>
                  <a:txBody>
                    <a:bodyPr/>
                    <a:lstStyle/>
                    <a:p>
                      <a:pPr algn="ctr"/>
                      <a:r>
                        <a:rPr lang="en-US" dirty="0">
                          <a:latin typeface="Ubuntu Light"/>
                          <a:cs typeface="Ubuntu Light"/>
                        </a:rPr>
                        <a:t>17</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6584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3" name="Content Placeholder 2"/>
          <p:cNvSpPr>
            <a:spLocks noGrp="1"/>
          </p:cNvSpPr>
          <p:nvPr>
            <p:ph idx="1"/>
          </p:nvPr>
        </p:nvSpPr>
        <p:spPr/>
        <p:txBody>
          <a:bodyPr/>
          <a:lstStyle/>
          <a:p>
            <a:r>
              <a:rPr lang="en-US" dirty="0"/>
              <a:t>Designed to optimize the cost of insertion and retrieval.</a:t>
            </a:r>
          </a:p>
          <a:p>
            <a:r>
              <a:rPr lang="en-US" dirty="0"/>
              <a:t>At best Insertion &amp; Retrieval: O(log n)</a:t>
            </a:r>
          </a:p>
          <a:p>
            <a:r>
              <a:rPr lang="en-US" dirty="0"/>
              <a:t>At worst: O(n)</a:t>
            </a:r>
          </a:p>
          <a:p>
            <a:r>
              <a:rPr lang="en-US" dirty="0"/>
              <a:t>Example: </a:t>
            </a:r>
          </a:p>
          <a:p>
            <a:pPr lvl="1"/>
            <a:r>
              <a:rPr lang="en-US" dirty="0"/>
              <a:t>Consider creating binary search tree of: 2,4,5,6,7,9,10</a:t>
            </a:r>
          </a:p>
        </p:txBody>
      </p:sp>
      <p:sp>
        <p:nvSpPr>
          <p:cNvPr id="5" name="Slide Number Placeholder 4"/>
          <p:cNvSpPr>
            <a:spLocks noGrp="1"/>
          </p:cNvSpPr>
          <p:nvPr>
            <p:ph type="sldNum" sz="quarter" idx="12"/>
          </p:nvPr>
        </p:nvSpPr>
        <p:spPr/>
        <p:txBody>
          <a:bodyPr/>
          <a:lstStyle/>
          <a:p>
            <a:fld id="{E0C3B11F-BB69-5D4A-B4A6-002443704CE6}" type="slidenum">
              <a:rPr lang="en-US" smtClean="0"/>
              <a:t>2</a:t>
            </a:fld>
            <a:endParaRPr lang="en-US"/>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3883308"/>
            <a:ext cx="4838700" cy="2311343"/>
          </a:xfrm>
          <a:prstGeom prst="rect">
            <a:avLst/>
          </a:prstGeom>
        </p:spPr>
      </p:pic>
    </p:spTree>
    <p:extLst>
      <p:ext uri="{BB962C8B-B14F-4D97-AF65-F5344CB8AC3E}">
        <p14:creationId xmlns:p14="http://schemas.microsoft.com/office/powerpoint/2010/main" val="368282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Complex Rotation</a:t>
            </a:r>
          </a:p>
        </p:txBody>
      </p:sp>
      <p:sp>
        <p:nvSpPr>
          <p:cNvPr id="3" name="Content Placeholder 2"/>
          <p:cNvSpPr>
            <a:spLocks noGrp="1"/>
          </p:cNvSpPr>
          <p:nvPr>
            <p:ph idx="1"/>
          </p:nvPr>
        </p:nvSpPr>
        <p:spPr/>
        <p:txBody>
          <a:bodyPr/>
          <a:lstStyle/>
          <a:p>
            <a:r>
              <a:rPr lang="en-US" dirty="0"/>
              <a:t>Example of left-right rotation </a:t>
            </a:r>
            <a:r>
              <a:rPr lang="en-US" sz="1800" dirty="0"/>
              <a:t>(</a:t>
            </a:r>
            <a:r>
              <a:rPr lang="en-US" sz="1800" b="1" dirty="0"/>
              <a:t>Insert 5</a:t>
            </a:r>
            <a:r>
              <a:rPr lang="en-US" sz="1800" dirty="0"/>
              <a:t>)</a:t>
            </a:r>
            <a:r>
              <a:rPr lang="en-US" dirty="0"/>
              <a:t>:</a:t>
            </a:r>
          </a:p>
        </p:txBody>
      </p:sp>
      <p:sp>
        <p:nvSpPr>
          <p:cNvPr id="5" name="Slide Number Placeholder 4"/>
          <p:cNvSpPr>
            <a:spLocks noGrp="1"/>
          </p:cNvSpPr>
          <p:nvPr>
            <p:ph type="sldNum" sz="quarter" idx="12"/>
          </p:nvPr>
        </p:nvSpPr>
        <p:spPr/>
        <p:txBody>
          <a:bodyPr/>
          <a:lstStyle/>
          <a:p>
            <a:fld id="{E0C3B11F-BB69-5D4A-B4A6-002443704CE6}" type="slidenum">
              <a:rPr lang="en-US" smtClean="0"/>
              <a:t>29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057939596"/>
              </p:ext>
            </p:extLst>
          </p:nvPr>
        </p:nvGraphicFramePr>
        <p:xfrm>
          <a:off x="939800" y="2387596"/>
          <a:ext cx="1137048" cy="3832632"/>
        </p:xfrm>
        <a:graphic>
          <a:graphicData uri="http://schemas.openxmlformats.org/drawingml/2006/table">
            <a:tbl>
              <a:tblPr firstCol="1">
                <a:tableStyleId>{21E4AEA4-8DFA-4A89-87EB-49C32662AFE0}</a:tableStyleId>
              </a:tblPr>
              <a:tblGrid>
                <a:gridCol w="568524">
                  <a:extLst>
                    <a:ext uri="{9D8B030D-6E8A-4147-A177-3AD203B41FA5}">
                      <a16:colId xmlns:a16="http://schemas.microsoft.com/office/drawing/2014/main" val="20000"/>
                    </a:ext>
                  </a:extLst>
                </a:gridCol>
                <a:gridCol w="568524">
                  <a:extLst>
                    <a:ext uri="{9D8B030D-6E8A-4147-A177-3AD203B41FA5}">
                      <a16:colId xmlns:a16="http://schemas.microsoft.com/office/drawing/2014/main" val="20001"/>
                    </a:ext>
                  </a:extLst>
                </a:gridCol>
              </a:tblGrid>
              <a:tr h="425848">
                <a:tc>
                  <a:txBody>
                    <a:bodyPr/>
                    <a:lstStyle/>
                    <a:p>
                      <a:pPr algn="ctr"/>
                      <a:r>
                        <a:rPr lang="en-US" dirty="0">
                          <a:latin typeface="Ubuntu Light"/>
                          <a:cs typeface="Ubuntu Light"/>
                        </a:rPr>
                        <a:t>9</a:t>
                      </a:r>
                    </a:p>
                  </a:txBody>
                  <a:tcPr/>
                </a:tc>
                <a:tc>
                  <a:txBody>
                    <a:bodyPr/>
                    <a:lstStyle/>
                    <a:p>
                      <a:pPr algn="ctr"/>
                      <a:r>
                        <a:rPr lang="en-US" dirty="0">
                          <a:latin typeface="Ubuntu Light"/>
                          <a:cs typeface="Ubuntu Light"/>
                        </a:rPr>
                        <a:t>2</a:t>
                      </a:r>
                    </a:p>
                  </a:txBody>
                  <a:tcPr/>
                </a:tc>
                <a:extLst>
                  <a:ext uri="{0D108BD9-81ED-4DB2-BD59-A6C34878D82A}">
                    <a16:rowId xmlns:a16="http://schemas.microsoft.com/office/drawing/2014/main" val="10000"/>
                  </a:ext>
                </a:extLst>
              </a:tr>
              <a:tr h="425848">
                <a:tc>
                  <a:txBody>
                    <a:bodyPr/>
                    <a:lstStyle/>
                    <a:p>
                      <a:pPr algn="ctr"/>
                      <a:r>
                        <a:rPr lang="en-US" dirty="0">
                          <a:latin typeface="Ubuntu Light"/>
                          <a:cs typeface="Ubuntu Light"/>
                        </a:rPr>
                        <a:t>6</a:t>
                      </a:r>
                    </a:p>
                  </a:txBody>
                  <a:tcPr/>
                </a:tc>
                <a:tc>
                  <a:txBody>
                    <a:bodyPr/>
                    <a:lstStyle/>
                    <a:p>
                      <a:pPr algn="ctr"/>
                      <a:r>
                        <a:rPr lang="en-US" dirty="0">
                          <a:latin typeface="Ubuntu Light"/>
                          <a:cs typeface="Ubuntu Light"/>
                        </a:rPr>
                        <a:t>2</a:t>
                      </a:r>
                    </a:p>
                  </a:txBody>
                  <a:tcPr/>
                </a:tc>
                <a:extLst>
                  <a:ext uri="{0D108BD9-81ED-4DB2-BD59-A6C34878D82A}">
                    <a16:rowId xmlns:a16="http://schemas.microsoft.com/office/drawing/2014/main" val="10001"/>
                  </a:ext>
                </a:extLst>
              </a:tr>
              <a:tr h="425848">
                <a:tc>
                  <a:txBody>
                    <a:bodyPr/>
                    <a:lstStyle/>
                    <a:p>
                      <a:pPr algn="ctr"/>
                      <a:r>
                        <a:rPr lang="en-US" dirty="0">
                          <a:latin typeface="Ubuntu Light"/>
                          <a:cs typeface="Ubuntu Light"/>
                        </a:rPr>
                        <a:t>12</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2"/>
                  </a:ext>
                </a:extLst>
              </a:tr>
              <a:tr h="425848">
                <a:tc>
                  <a:txBody>
                    <a:bodyPr/>
                    <a:lstStyle/>
                    <a:p>
                      <a:pPr algn="ctr"/>
                      <a:r>
                        <a:rPr lang="en-US" dirty="0">
                          <a:latin typeface="Ubuntu Light"/>
                          <a:cs typeface="Ubuntu Light"/>
                        </a:rPr>
                        <a:t>3</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3"/>
                  </a:ext>
                </a:extLst>
              </a:tr>
              <a:tr h="425848">
                <a:tc>
                  <a:txBody>
                    <a:bodyPr/>
                    <a:lstStyle/>
                    <a:p>
                      <a:pPr algn="ctr"/>
                      <a:r>
                        <a:rPr lang="en-US" dirty="0">
                          <a:latin typeface="Ubuntu Light"/>
                          <a:cs typeface="Ubuntu Light"/>
                        </a:rPr>
                        <a:t>7</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4"/>
                  </a:ext>
                </a:extLst>
              </a:tr>
              <a:tr h="425848">
                <a:tc>
                  <a:txBody>
                    <a:bodyPr/>
                    <a:lstStyle/>
                    <a:p>
                      <a:pPr algn="ctr"/>
                      <a:r>
                        <a:rPr lang="en-US" dirty="0">
                          <a:latin typeface="Ubuntu Light"/>
                          <a:cs typeface="Ubuntu Light"/>
                        </a:rPr>
                        <a:t>2</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5"/>
                  </a:ext>
                </a:extLst>
              </a:tr>
              <a:tr h="425848">
                <a:tc>
                  <a:txBody>
                    <a:bodyPr/>
                    <a:lstStyle/>
                    <a:p>
                      <a:pPr algn="ctr"/>
                      <a:r>
                        <a:rPr lang="en-US" dirty="0">
                          <a:latin typeface="Ubuntu Light"/>
                          <a:cs typeface="Ubuntu Light"/>
                        </a:rPr>
                        <a:t>4</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6"/>
                  </a:ext>
                </a:extLst>
              </a:tr>
              <a:tr h="425848">
                <a:tc>
                  <a:txBody>
                    <a:bodyPr/>
                    <a:lstStyle/>
                    <a:p>
                      <a:pPr algn="ctr"/>
                      <a:r>
                        <a:rPr lang="en-US" dirty="0">
                          <a:latin typeface="Ubuntu Light"/>
                          <a:cs typeface="Ubuntu Light"/>
                        </a:rPr>
                        <a:t>17</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7"/>
                  </a:ext>
                </a:extLst>
              </a:tr>
              <a:tr h="425848">
                <a:tc>
                  <a:txBody>
                    <a:bodyPr/>
                    <a:lstStyle/>
                    <a:p>
                      <a:pPr algn="ctr"/>
                      <a:r>
                        <a:rPr lang="en-US" dirty="0">
                          <a:latin typeface="Ubuntu Light"/>
                          <a:cs typeface="Ubuntu Light"/>
                        </a:rPr>
                        <a:t>5</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8"/>
                  </a:ext>
                </a:extLst>
              </a:tr>
            </a:tbl>
          </a:graphicData>
        </a:graphic>
      </p:graphicFrame>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363" y="2387597"/>
            <a:ext cx="3472848" cy="3630530"/>
          </a:xfrm>
          <a:prstGeom prst="rect">
            <a:avLst/>
          </a:prstGeom>
        </p:spPr>
      </p:pic>
      <p:sp>
        <p:nvSpPr>
          <p:cNvPr id="10" name="Oval 9"/>
          <p:cNvSpPr/>
          <p:nvPr/>
        </p:nvSpPr>
        <p:spPr>
          <a:xfrm>
            <a:off x="3586158" y="3801198"/>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214754" y="5336228"/>
            <a:ext cx="717496" cy="719999"/>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
        <p:nvSpPr>
          <p:cNvPr id="12" name="Oval 11"/>
          <p:cNvSpPr/>
          <p:nvPr/>
        </p:nvSpPr>
        <p:spPr>
          <a:xfrm>
            <a:off x="3906806" y="4554535"/>
            <a:ext cx="717496" cy="719999"/>
          </a:xfrm>
          <a:prstGeom prst="ellipse">
            <a:avLst/>
          </a:prstGeom>
          <a:noFill/>
          <a:ln w="19050" cmpd="sng">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Tree>
    <p:extLst>
      <p:ext uri="{BB962C8B-B14F-4D97-AF65-F5344CB8AC3E}">
        <p14:creationId xmlns:p14="http://schemas.microsoft.com/office/powerpoint/2010/main" val="158788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Complex Rotation</a:t>
            </a:r>
          </a:p>
        </p:txBody>
      </p:sp>
      <p:sp>
        <p:nvSpPr>
          <p:cNvPr id="3" name="Content Placeholder 2"/>
          <p:cNvSpPr>
            <a:spLocks noGrp="1"/>
          </p:cNvSpPr>
          <p:nvPr>
            <p:ph idx="1"/>
          </p:nvPr>
        </p:nvSpPr>
        <p:spPr/>
        <p:txBody>
          <a:bodyPr/>
          <a:lstStyle/>
          <a:p>
            <a:r>
              <a:rPr lang="en-US" dirty="0"/>
              <a:t>Example of left-right rotation:</a:t>
            </a:r>
          </a:p>
        </p:txBody>
      </p:sp>
      <p:sp>
        <p:nvSpPr>
          <p:cNvPr id="5" name="Slide Number Placeholder 4"/>
          <p:cNvSpPr>
            <a:spLocks noGrp="1"/>
          </p:cNvSpPr>
          <p:nvPr>
            <p:ph type="sldNum" sz="quarter" idx="12"/>
          </p:nvPr>
        </p:nvSpPr>
        <p:spPr/>
        <p:txBody>
          <a:bodyPr/>
          <a:lstStyle/>
          <a:p>
            <a:fld id="{E0C3B11F-BB69-5D4A-B4A6-002443704CE6}" type="slidenum">
              <a:rPr lang="en-US" smtClean="0"/>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01021133"/>
              </p:ext>
            </p:extLst>
          </p:nvPr>
        </p:nvGraphicFramePr>
        <p:xfrm>
          <a:off x="939800" y="2387596"/>
          <a:ext cx="1137048" cy="3832632"/>
        </p:xfrm>
        <a:graphic>
          <a:graphicData uri="http://schemas.openxmlformats.org/drawingml/2006/table">
            <a:tbl>
              <a:tblPr firstCol="1">
                <a:tableStyleId>{21E4AEA4-8DFA-4A89-87EB-49C32662AFE0}</a:tableStyleId>
              </a:tblPr>
              <a:tblGrid>
                <a:gridCol w="568524">
                  <a:extLst>
                    <a:ext uri="{9D8B030D-6E8A-4147-A177-3AD203B41FA5}">
                      <a16:colId xmlns:a16="http://schemas.microsoft.com/office/drawing/2014/main" val="20000"/>
                    </a:ext>
                  </a:extLst>
                </a:gridCol>
                <a:gridCol w="568524">
                  <a:extLst>
                    <a:ext uri="{9D8B030D-6E8A-4147-A177-3AD203B41FA5}">
                      <a16:colId xmlns:a16="http://schemas.microsoft.com/office/drawing/2014/main" val="20001"/>
                    </a:ext>
                  </a:extLst>
                </a:gridCol>
              </a:tblGrid>
              <a:tr h="425848">
                <a:tc>
                  <a:txBody>
                    <a:bodyPr/>
                    <a:lstStyle/>
                    <a:p>
                      <a:pPr algn="ctr"/>
                      <a:r>
                        <a:rPr lang="en-US" dirty="0">
                          <a:latin typeface="Ubuntu Light"/>
                          <a:cs typeface="Ubuntu Light"/>
                        </a:rPr>
                        <a:t>9</a:t>
                      </a:r>
                    </a:p>
                  </a:txBody>
                  <a:tcPr/>
                </a:tc>
                <a:tc>
                  <a:txBody>
                    <a:bodyPr/>
                    <a:lstStyle/>
                    <a:p>
                      <a:pPr algn="ctr"/>
                      <a:r>
                        <a:rPr lang="en-US" dirty="0">
                          <a:latin typeface="Ubuntu Light"/>
                          <a:cs typeface="Ubuntu Light"/>
                        </a:rPr>
                        <a:t>2</a:t>
                      </a:r>
                    </a:p>
                  </a:txBody>
                  <a:tcPr/>
                </a:tc>
                <a:extLst>
                  <a:ext uri="{0D108BD9-81ED-4DB2-BD59-A6C34878D82A}">
                    <a16:rowId xmlns:a16="http://schemas.microsoft.com/office/drawing/2014/main" val="10000"/>
                  </a:ext>
                </a:extLst>
              </a:tr>
              <a:tr h="425848">
                <a:tc>
                  <a:txBody>
                    <a:bodyPr/>
                    <a:lstStyle/>
                    <a:p>
                      <a:pPr algn="ctr"/>
                      <a:r>
                        <a:rPr lang="en-US" dirty="0">
                          <a:latin typeface="Ubuntu Light"/>
                          <a:cs typeface="Ubuntu Light"/>
                        </a:rPr>
                        <a:t>6</a:t>
                      </a:r>
                    </a:p>
                  </a:txBody>
                  <a:tcPr/>
                </a:tc>
                <a:tc>
                  <a:txBody>
                    <a:bodyPr/>
                    <a:lstStyle/>
                    <a:p>
                      <a:pPr algn="ctr"/>
                      <a:r>
                        <a:rPr lang="en-US" dirty="0">
                          <a:latin typeface="Ubuntu Light"/>
                          <a:cs typeface="Ubuntu Light"/>
                        </a:rPr>
                        <a:t>2</a:t>
                      </a:r>
                    </a:p>
                  </a:txBody>
                  <a:tcPr/>
                </a:tc>
                <a:extLst>
                  <a:ext uri="{0D108BD9-81ED-4DB2-BD59-A6C34878D82A}">
                    <a16:rowId xmlns:a16="http://schemas.microsoft.com/office/drawing/2014/main" val="10001"/>
                  </a:ext>
                </a:extLst>
              </a:tr>
              <a:tr h="425848">
                <a:tc>
                  <a:txBody>
                    <a:bodyPr/>
                    <a:lstStyle/>
                    <a:p>
                      <a:pPr algn="ctr"/>
                      <a:r>
                        <a:rPr lang="en-US" dirty="0">
                          <a:latin typeface="Ubuntu Light"/>
                          <a:cs typeface="Ubuntu Light"/>
                        </a:rPr>
                        <a:t>12</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2"/>
                  </a:ext>
                </a:extLst>
              </a:tr>
              <a:tr h="425848">
                <a:tc>
                  <a:txBody>
                    <a:bodyPr/>
                    <a:lstStyle/>
                    <a:p>
                      <a:pPr algn="ctr"/>
                      <a:r>
                        <a:rPr lang="en-US" dirty="0">
                          <a:latin typeface="Ubuntu Light"/>
                          <a:cs typeface="Ubuntu Light"/>
                        </a:rPr>
                        <a:t>3</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3"/>
                  </a:ext>
                </a:extLst>
              </a:tr>
              <a:tr h="425848">
                <a:tc>
                  <a:txBody>
                    <a:bodyPr/>
                    <a:lstStyle/>
                    <a:p>
                      <a:pPr algn="ctr"/>
                      <a:r>
                        <a:rPr lang="en-US" dirty="0">
                          <a:latin typeface="Ubuntu Light"/>
                          <a:cs typeface="Ubuntu Light"/>
                        </a:rPr>
                        <a:t>7</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4"/>
                  </a:ext>
                </a:extLst>
              </a:tr>
              <a:tr h="425848">
                <a:tc>
                  <a:txBody>
                    <a:bodyPr/>
                    <a:lstStyle/>
                    <a:p>
                      <a:pPr algn="ctr"/>
                      <a:r>
                        <a:rPr lang="en-US" dirty="0">
                          <a:latin typeface="Ubuntu Light"/>
                          <a:cs typeface="Ubuntu Light"/>
                        </a:rPr>
                        <a:t>2</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5"/>
                  </a:ext>
                </a:extLst>
              </a:tr>
              <a:tr h="425848">
                <a:tc>
                  <a:txBody>
                    <a:bodyPr/>
                    <a:lstStyle/>
                    <a:p>
                      <a:pPr algn="ctr"/>
                      <a:r>
                        <a:rPr lang="en-US" dirty="0">
                          <a:latin typeface="Ubuntu Light"/>
                          <a:cs typeface="Ubuntu Light"/>
                        </a:rPr>
                        <a:t>4</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6"/>
                  </a:ext>
                </a:extLst>
              </a:tr>
              <a:tr h="425848">
                <a:tc>
                  <a:txBody>
                    <a:bodyPr/>
                    <a:lstStyle/>
                    <a:p>
                      <a:pPr algn="ctr"/>
                      <a:r>
                        <a:rPr lang="en-US" dirty="0">
                          <a:latin typeface="Ubuntu Light"/>
                          <a:cs typeface="Ubuntu Light"/>
                        </a:rPr>
                        <a:t>17</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7"/>
                  </a:ext>
                </a:extLst>
              </a:tr>
              <a:tr h="425848">
                <a:tc>
                  <a:txBody>
                    <a:bodyPr/>
                    <a:lstStyle/>
                    <a:p>
                      <a:pPr algn="ctr"/>
                      <a:r>
                        <a:rPr lang="en-US" dirty="0">
                          <a:latin typeface="Ubuntu Light"/>
                          <a:cs typeface="Ubuntu Light"/>
                        </a:rPr>
                        <a:t>5</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8"/>
                  </a:ext>
                </a:extLst>
              </a:tr>
            </a:tbl>
          </a:graphicData>
        </a:graphic>
      </p:graphicFrame>
      <p:sp>
        <p:nvSpPr>
          <p:cNvPr id="10" name="Oval 9"/>
          <p:cNvSpPr/>
          <p:nvPr/>
        </p:nvSpPr>
        <p:spPr>
          <a:xfrm>
            <a:off x="3255958" y="4601799"/>
            <a:ext cx="645496" cy="647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35354" y="4601799"/>
            <a:ext cx="649346" cy="650099"/>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
        <p:nvSpPr>
          <p:cNvPr id="12" name="Oval 11"/>
          <p:cNvSpPr/>
          <p:nvPr/>
        </p:nvSpPr>
        <p:spPr>
          <a:xfrm>
            <a:off x="3576606" y="3805600"/>
            <a:ext cx="717496" cy="719999"/>
          </a:xfrm>
          <a:prstGeom prst="ellipse">
            <a:avLst/>
          </a:prstGeom>
          <a:noFill/>
          <a:ln w="19050" cmpd="sng">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pic>
        <p:nvPicPr>
          <p:cNvPr id="1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933" y="2387596"/>
            <a:ext cx="3724278" cy="3643231"/>
          </a:xfrm>
          <a:prstGeom prst="rect">
            <a:avLst/>
          </a:prstGeom>
        </p:spPr>
      </p:pic>
    </p:spTree>
    <p:extLst>
      <p:ext uri="{BB962C8B-B14F-4D97-AF65-F5344CB8AC3E}">
        <p14:creationId xmlns:p14="http://schemas.microsoft.com/office/powerpoint/2010/main" val="425013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933" y="2387596"/>
            <a:ext cx="3724278" cy="3643231"/>
          </a:xfrm>
          <a:prstGeom prst="rect">
            <a:avLst/>
          </a:prstGeom>
        </p:spPr>
      </p:pic>
      <p:sp>
        <p:nvSpPr>
          <p:cNvPr id="2" name="Title 1"/>
          <p:cNvSpPr>
            <a:spLocks noGrp="1"/>
          </p:cNvSpPr>
          <p:nvPr>
            <p:ph type="title"/>
          </p:nvPr>
        </p:nvSpPr>
        <p:spPr/>
        <p:txBody>
          <a:bodyPr/>
          <a:lstStyle/>
          <a:p>
            <a:r>
              <a:rPr lang="en-US" dirty="0"/>
              <a:t>AVL Trees – Complex Rotation</a:t>
            </a:r>
          </a:p>
        </p:txBody>
      </p:sp>
      <p:sp>
        <p:nvSpPr>
          <p:cNvPr id="3" name="Content Placeholder 2"/>
          <p:cNvSpPr>
            <a:spLocks noGrp="1"/>
          </p:cNvSpPr>
          <p:nvPr>
            <p:ph idx="1"/>
          </p:nvPr>
        </p:nvSpPr>
        <p:spPr/>
        <p:txBody>
          <a:bodyPr/>
          <a:lstStyle/>
          <a:p>
            <a:r>
              <a:rPr lang="en-US" dirty="0"/>
              <a:t>Example of left-right rotation:</a:t>
            </a:r>
          </a:p>
        </p:txBody>
      </p:sp>
      <p:sp>
        <p:nvSpPr>
          <p:cNvPr id="5" name="Slide Number Placeholder 4"/>
          <p:cNvSpPr>
            <a:spLocks noGrp="1"/>
          </p:cNvSpPr>
          <p:nvPr>
            <p:ph type="sldNum" sz="quarter" idx="12"/>
          </p:nvPr>
        </p:nvSpPr>
        <p:spPr/>
        <p:txBody>
          <a:bodyPr/>
          <a:lstStyle/>
          <a:p>
            <a:fld id="{E0C3B11F-BB69-5D4A-B4A6-002443704CE6}" type="slidenum">
              <a:rPr lang="en-US" smtClean="0"/>
              <a:t>31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99655445"/>
              </p:ext>
            </p:extLst>
          </p:nvPr>
        </p:nvGraphicFramePr>
        <p:xfrm>
          <a:off x="939800" y="2387596"/>
          <a:ext cx="1137048" cy="3832632"/>
        </p:xfrm>
        <a:graphic>
          <a:graphicData uri="http://schemas.openxmlformats.org/drawingml/2006/table">
            <a:tbl>
              <a:tblPr firstCol="1">
                <a:tableStyleId>{21E4AEA4-8DFA-4A89-87EB-49C32662AFE0}</a:tableStyleId>
              </a:tblPr>
              <a:tblGrid>
                <a:gridCol w="568524">
                  <a:extLst>
                    <a:ext uri="{9D8B030D-6E8A-4147-A177-3AD203B41FA5}">
                      <a16:colId xmlns:a16="http://schemas.microsoft.com/office/drawing/2014/main" val="20000"/>
                    </a:ext>
                  </a:extLst>
                </a:gridCol>
                <a:gridCol w="568524">
                  <a:extLst>
                    <a:ext uri="{9D8B030D-6E8A-4147-A177-3AD203B41FA5}">
                      <a16:colId xmlns:a16="http://schemas.microsoft.com/office/drawing/2014/main" val="20001"/>
                    </a:ext>
                  </a:extLst>
                </a:gridCol>
              </a:tblGrid>
              <a:tr h="425848">
                <a:tc>
                  <a:txBody>
                    <a:bodyPr/>
                    <a:lstStyle/>
                    <a:p>
                      <a:pPr algn="ctr"/>
                      <a:r>
                        <a:rPr lang="en-US" dirty="0">
                          <a:latin typeface="Ubuntu Light"/>
                          <a:cs typeface="Ubuntu Light"/>
                        </a:rPr>
                        <a:t>9</a:t>
                      </a:r>
                    </a:p>
                  </a:txBody>
                  <a:tcPr/>
                </a:tc>
                <a:tc>
                  <a:txBody>
                    <a:bodyPr/>
                    <a:lstStyle/>
                    <a:p>
                      <a:pPr algn="ctr"/>
                      <a:r>
                        <a:rPr lang="en-US" dirty="0">
                          <a:latin typeface="Ubuntu Light"/>
                          <a:cs typeface="Ubuntu Light"/>
                        </a:rPr>
                        <a:t>2</a:t>
                      </a:r>
                    </a:p>
                  </a:txBody>
                  <a:tcPr/>
                </a:tc>
                <a:extLst>
                  <a:ext uri="{0D108BD9-81ED-4DB2-BD59-A6C34878D82A}">
                    <a16:rowId xmlns:a16="http://schemas.microsoft.com/office/drawing/2014/main" val="10000"/>
                  </a:ext>
                </a:extLst>
              </a:tr>
              <a:tr h="425848">
                <a:tc>
                  <a:txBody>
                    <a:bodyPr/>
                    <a:lstStyle/>
                    <a:p>
                      <a:pPr algn="ctr"/>
                      <a:r>
                        <a:rPr lang="en-US" dirty="0">
                          <a:latin typeface="Ubuntu Light"/>
                          <a:cs typeface="Ubuntu Light"/>
                        </a:rPr>
                        <a:t>6</a:t>
                      </a:r>
                    </a:p>
                  </a:txBody>
                  <a:tcPr/>
                </a:tc>
                <a:tc>
                  <a:txBody>
                    <a:bodyPr/>
                    <a:lstStyle/>
                    <a:p>
                      <a:pPr algn="ctr"/>
                      <a:r>
                        <a:rPr lang="en-US" dirty="0">
                          <a:latin typeface="Ubuntu Light"/>
                          <a:cs typeface="Ubuntu Light"/>
                        </a:rPr>
                        <a:t>2</a:t>
                      </a:r>
                    </a:p>
                  </a:txBody>
                  <a:tcPr/>
                </a:tc>
                <a:extLst>
                  <a:ext uri="{0D108BD9-81ED-4DB2-BD59-A6C34878D82A}">
                    <a16:rowId xmlns:a16="http://schemas.microsoft.com/office/drawing/2014/main" val="10001"/>
                  </a:ext>
                </a:extLst>
              </a:tr>
              <a:tr h="425848">
                <a:tc>
                  <a:txBody>
                    <a:bodyPr/>
                    <a:lstStyle/>
                    <a:p>
                      <a:pPr algn="ctr"/>
                      <a:r>
                        <a:rPr lang="en-US" dirty="0">
                          <a:latin typeface="Ubuntu Light"/>
                          <a:cs typeface="Ubuntu Light"/>
                        </a:rPr>
                        <a:t>12</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2"/>
                  </a:ext>
                </a:extLst>
              </a:tr>
              <a:tr h="425848">
                <a:tc>
                  <a:txBody>
                    <a:bodyPr/>
                    <a:lstStyle/>
                    <a:p>
                      <a:pPr algn="ctr"/>
                      <a:r>
                        <a:rPr lang="en-US" dirty="0">
                          <a:latin typeface="Ubuntu Light"/>
                          <a:cs typeface="Ubuntu Light"/>
                        </a:rPr>
                        <a:t>3</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3"/>
                  </a:ext>
                </a:extLst>
              </a:tr>
              <a:tr h="425848">
                <a:tc>
                  <a:txBody>
                    <a:bodyPr/>
                    <a:lstStyle/>
                    <a:p>
                      <a:pPr algn="ctr"/>
                      <a:r>
                        <a:rPr lang="en-US" dirty="0">
                          <a:latin typeface="Ubuntu Light"/>
                          <a:cs typeface="Ubuntu Light"/>
                        </a:rPr>
                        <a:t>7</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4"/>
                  </a:ext>
                </a:extLst>
              </a:tr>
              <a:tr h="425848">
                <a:tc>
                  <a:txBody>
                    <a:bodyPr/>
                    <a:lstStyle/>
                    <a:p>
                      <a:pPr algn="ctr"/>
                      <a:r>
                        <a:rPr lang="en-US" dirty="0">
                          <a:latin typeface="Ubuntu Light"/>
                          <a:cs typeface="Ubuntu Light"/>
                        </a:rPr>
                        <a:t>2</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5"/>
                  </a:ext>
                </a:extLst>
              </a:tr>
              <a:tr h="425848">
                <a:tc>
                  <a:txBody>
                    <a:bodyPr/>
                    <a:lstStyle/>
                    <a:p>
                      <a:pPr algn="ctr"/>
                      <a:r>
                        <a:rPr lang="en-US" dirty="0">
                          <a:latin typeface="Ubuntu Light"/>
                          <a:cs typeface="Ubuntu Light"/>
                        </a:rPr>
                        <a:t>4</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6"/>
                  </a:ext>
                </a:extLst>
              </a:tr>
              <a:tr h="425848">
                <a:tc>
                  <a:txBody>
                    <a:bodyPr/>
                    <a:lstStyle/>
                    <a:p>
                      <a:pPr algn="ctr"/>
                      <a:r>
                        <a:rPr lang="en-US" dirty="0">
                          <a:latin typeface="Ubuntu Light"/>
                          <a:cs typeface="Ubuntu Light"/>
                        </a:rPr>
                        <a:t>17</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7"/>
                  </a:ext>
                </a:extLst>
              </a:tr>
              <a:tr h="425848">
                <a:tc>
                  <a:txBody>
                    <a:bodyPr/>
                    <a:lstStyle/>
                    <a:p>
                      <a:pPr algn="ctr"/>
                      <a:r>
                        <a:rPr lang="en-US" dirty="0">
                          <a:latin typeface="Ubuntu Light"/>
                          <a:cs typeface="Ubuntu Light"/>
                        </a:rPr>
                        <a:t>5</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8"/>
                  </a:ext>
                </a:extLst>
              </a:tr>
            </a:tbl>
          </a:graphicData>
        </a:graphic>
      </p:graphicFrame>
      <p:sp>
        <p:nvSpPr>
          <p:cNvPr id="10" name="Oval 9"/>
          <p:cNvSpPr/>
          <p:nvPr/>
        </p:nvSpPr>
        <p:spPr>
          <a:xfrm>
            <a:off x="3907854" y="3103199"/>
            <a:ext cx="645496" cy="647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35841" y="4597566"/>
            <a:ext cx="649346" cy="650099"/>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
        <p:nvSpPr>
          <p:cNvPr id="12" name="Oval 11"/>
          <p:cNvSpPr/>
          <p:nvPr/>
        </p:nvSpPr>
        <p:spPr>
          <a:xfrm>
            <a:off x="3576606" y="3805600"/>
            <a:ext cx="717496" cy="719999"/>
          </a:xfrm>
          <a:prstGeom prst="ellipse">
            <a:avLst/>
          </a:prstGeom>
          <a:noFill/>
          <a:ln w="19050" cmpd="sng">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58ED5"/>
              </a:solidFill>
            </a:endParaRPr>
          </a:p>
        </p:txBody>
      </p:sp>
    </p:spTree>
    <p:extLst>
      <p:ext uri="{BB962C8B-B14F-4D97-AF65-F5344CB8AC3E}">
        <p14:creationId xmlns:p14="http://schemas.microsoft.com/office/powerpoint/2010/main" val="2239937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Complex Rotation</a:t>
            </a:r>
          </a:p>
        </p:txBody>
      </p:sp>
      <p:sp>
        <p:nvSpPr>
          <p:cNvPr id="3" name="Content Placeholder 2"/>
          <p:cNvSpPr>
            <a:spLocks noGrp="1"/>
          </p:cNvSpPr>
          <p:nvPr>
            <p:ph idx="1"/>
          </p:nvPr>
        </p:nvSpPr>
        <p:spPr/>
        <p:txBody>
          <a:bodyPr/>
          <a:lstStyle/>
          <a:p>
            <a:r>
              <a:rPr lang="en-US" dirty="0"/>
              <a:t>Example of left-right rotation:</a:t>
            </a:r>
          </a:p>
        </p:txBody>
      </p:sp>
      <p:sp>
        <p:nvSpPr>
          <p:cNvPr id="5" name="Slide Number Placeholder 4"/>
          <p:cNvSpPr>
            <a:spLocks noGrp="1"/>
          </p:cNvSpPr>
          <p:nvPr>
            <p:ph type="sldNum" sz="quarter" idx="12"/>
          </p:nvPr>
        </p:nvSpPr>
        <p:spPr/>
        <p:txBody>
          <a:bodyPr/>
          <a:lstStyle/>
          <a:p>
            <a:fld id="{E0C3B11F-BB69-5D4A-B4A6-002443704CE6}" type="slidenum">
              <a:rPr lang="en-US" smtClean="0"/>
              <a:t>32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71284664"/>
              </p:ext>
            </p:extLst>
          </p:nvPr>
        </p:nvGraphicFramePr>
        <p:xfrm>
          <a:off x="939800" y="2387596"/>
          <a:ext cx="1137048" cy="3832632"/>
        </p:xfrm>
        <a:graphic>
          <a:graphicData uri="http://schemas.openxmlformats.org/drawingml/2006/table">
            <a:tbl>
              <a:tblPr firstCol="1">
                <a:tableStyleId>{21E4AEA4-8DFA-4A89-87EB-49C32662AFE0}</a:tableStyleId>
              </a:tblPr>
              <a:tblGrid>
                <a:gridCol w="568524">
                  <a:extLst>
                    <a:ext uri="{9D8B030D-6E8A-4147-A177-3AD203B41FA5}">
                      <a16:colId xmlns:a16="http://schemas.microsoft.com/office/drawing/2014/main" val="20000"/>
                    </a:ext>
                  </a:extLst>
                </a:gridCol>
                <a:gridCol w="568524">
                  <a:extLst>
                    <a:ext uri="{9D8B030D-6E8A-4147-A177-3AD203B41FA5}">
                      <a16:colId xmlns:a16="http://schemas.microsoft.com/office/drawing/2014/main" val="20001"/>
                    </a:ext>
                  </a:extLst>
                </a:gridCol>
              </a:tblGrid>
              <a:tr h="425848">
                <a:tc>
                  <a:txBody>
                    <a:bodyPr/>
                    <a:lstStyle/>
                    <a:p>
                      <a:pPr algn="ctr"/>
                      <a:r>
                        <a:rPr lang="en-US" dirty="0">
                          <a:latin typeface="Ubuntu Light"/>
                          <a:cs typeface="Ubuntu Light"/>
                        </a:rPr>
                        <a:t>9</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0"/>
                  </a:ext>
                </a:extLst>
              </a:tr>
              <a:tr h="425848">
                <a:tc>
                  <a:txBody>
                    <a:bodyPr/>
                    <a:lstStyle/>
                    <a:p>
                      <a:pPr algn="ctr"/>
                      <a:r>
                        <a:rPr lang="en-US" dirty="0">
                          <a:latin typeface="Ubuntu Light"/>
                          <a:cs typeface="Ubuntu Light"/>
                        </a:rPr>
                        <a:t>6</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1"/>
                  </a:ext>
                </a:extLst>
              </a:tr>
              <a:tr h="425848">
                <a:tc>
                  <a:txBody>
                    <a:bodyPr/>
                    <a:lstStyle/>
                    <a:p>
                      <a:pPr algn="ctr"/>
                      <a:r>
                        <a:rPr lang="en-US" dirty="0">
                          <a:latin typeface="Ubuntu Light"/>
                          <a:cs typeface="Ubuntu Light"/>
                        </a:rPr>
                        <a:t>12</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2"/>
                  </a:ext>
                </a:extLst>
              </a:tr>
              <a:tr h="425848">
                <a:tc>
                  <a:txBody>
                    <a:bodyPr/>
                    <a:lstStyle/>
                    <a:p>
                      <a:pPr algn="ctr"/>
                      <a:r>
                        <a:rPr lang="en-US" dirty="0">
                          <a:latin typeface="Ubuntu Light"/>
                          <a:cs typeface="Ubuntu Light"/>
                        </a:rPr>
                        <a:t>3</a:t>
                      </a:r>
                    </a:p>
                  </a:txBody>
                  <a:tcPr/>
                </a:tc>
                <a:tc>
                  <a:txBody>
                    <a:bodyPr/>
                    <a:lstStyle/>
                    <a:p>
                      <a:pPr algn="ctr"/>
                      <a:r>
                        <a:rPr lang="en-US" dirty="0">
                          <a:latin typeface="Ubuntu Light"/>
                          <a:cs typeface="Ubuntu Light"/>
                        </a:rPr>
                        <a:t>1</a:t>
                      </a:r>
                    </a:p>
                  </a:txBody>
                  <a:tcPr/>
                </a:tc>
                <a:extLst>
                  <a:ext uri="{0D108BD9-81ED-4DB2-BD59-A6C34878D82A}">
                    <a16:rowId xmlns:a16="http://schemas.microsoft.com/office/drawing/2014/main" val="10003"/>
                  </a:ext>
                </a:extLst>
              </a:tr>
              <a:tr h="425848">
                <a:tc>
                  <a:txBody>
                    <a:bodyPr/>
                    <a:lstStyle/>
                    <a:p>
                      <a:pPr algn="ctr"/>
                      <a:r>
                        <a:rPr lang="en-US" dirty="0">
                          <a:latin typeface="Ubuntu Light"/>
                          <a:cs typeface="Ubuntu Light"/>
                        </a:rPr>
                        <a:t>7</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4"/>
                  </a:ext>
                </a:extLst>
              </a:tr>
              <a:tr h="425848">
                <a:tc>
                  <a:txBody>
                    <a:bodyPr/>
                    <a:lstStyle/>
                    <a:p>
                      <a:pPr algn="ctr"/>
                      <a:r>
                        <a:rPr lang="en-US" dirty="0">
                          <a:latin typeface="Ubuntu Light"/>
                          <a:cs typeface="Ubuntu Light"/>
                        </a:rPr>
                        <a:t>2</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5"/>
                  </a:ext>
                </a:extLst>
              </a:tr>
              <a:tr h="425848">
                <a:tc>
                  <a:txBody>
                    <a:bodyPr/>
                    <a:lstStyle/>
                    <a:p>
                      <a:pPr algn="ctr"/>
                      <a:r>
                        <a:rPr lang="en-US" dirty="0">
                          <a:latin typeface="Ubuntu Light"/>
                          <a:cs typeface="Ubuntu Light"/>
                        </a:rPr>
                        <a:t>4</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6"/>
                  </a:ext>
                </a:extLst>
              </a:tr>
              <a:tr h="425848">
                <a:tc>
                  <a:txBody>
                    <a:bodyPr/>
                    <a:lstStyle/>
                    <a:p>
                      <a:pPr algn="ctr"/>
                      <a:r>
                        <a:rPr lang="en-US" dirty="0">
                          <a:latin typeface="Ubuntu Light"/>
                          <a:cs typeface="Ubuntu Light"/>
                        </a:rPr>
                        <a:t>17</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7"/>
                  </a:ext>
                </a:extLst>
              </a:tr>
              <a:tr h="425848">
                <a:tc>
                  <a:txBody>
                    <a:bodyPr/>
                    <a:lstStyle/>
                    <a:p>
                      <a:pPr algn="ctr"/>
                      <a:r>
                        <a:rPr lang="en-US" dirty="0">
                          <a:latin typeface="Ubuntu Light"/>
                          <a:cs typeface="Ubuntu Light"/>
                        </a:rPr>
                        <a:t>5</a:t>
                      </a:r>
                    </a:p>
                  </a:txBody>
                  <a:tcPr/>
                </a:tc>
                <a:tc>
                  <a:txBody>
                    <a:bodyPr/>
                    <a:lstStyle/>
                    <a:p>
                      <a:pPr algn="ctr"/>
                      <a:r>
                        <a:rPr lang="en-US" dirty="0">
                          <a:latin typeface="Ubuntu Light"/>
                          <a:cs typeface="Ubuntu Light"/>
                        </a:rPr>
                        <a:t>0</a:t>
                      </a:r>
                    </a:p>
                  </a:txBody>
                  <a:tcPr/>
                </a:tc>
                <a:extLst>
                  <a:ext uri="{0D108BD9-81ED-4DB2-BD59-A6C34878D82A}">
                    <a16:rowId xmlns:a16="http://schemas.microsoft.com/office/drawing/2014/main" val="10008"/>
                  </a:ext>
                </a:extLst>
              </a:tr>
            </a:tbl>
          </a:graphicData>
        </a:graphic>
      </p:graphicFrame>
      <p:pic>
        <p:nvPicPr>
          <p:cNvPr id="8" name="Content Placeholder 3"/>
          <p:cNvPicPr>
            <a:picLocks noChangeAspect="1"/>
          </p:cNvPicPr>
          <p:nvPr/>
        </p:nvPicPr>
        <p:blipFill rotWithShape="1">
          <a:blip r:embed="rId2"/>
          <a:srcRect l="-2259" r="-1248"/>
          <a:stretch/>
        </p:blipFill>
        <p:spPr>
          <a:xfrm>
            <a:off x="2908300" y="2417695"/>
            <a:ext cx="3847911" cy="3449705"/>
          </a:xfrm>
          <a:prstGeom prst="rect">
            <a:avLst/>
          </a:prstGeom>
        </p:spPr>
      </p:pic>
    </p:spTree>
    <p:extLst>
      <p:ext uri="{BB962C8B-B14F-4D97-AF65-F5344CB8AC3E}">
        <p14:creationId xmlns:p14="http://schemas.microsoft.com/office/powerpoint/2010/main" val="3341740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3" name="Content Placeholder 2"/>
          <p:cNvSpPr>
            <a:spLocks noGrp="1"/>
          </p:cNvSpPr>
          <p:nvPr>
            <p:ph idx="1"/>
          </p:nvPr>
        </p:nvSpPr>
        <p:spPr/>
        <p:txBody>
          <a:bodyPr>
            <a:normAutofit/>
          </a:bodyPr>
          <a:lstStyle/>
          <a:p>
            <a:r>
              <a:rPr lang="en-US" dirty="0"/>
              <a:t>Cost of insertion and retrieval for AVL binary search tree is (log</a:t>
            </a:r>
            <a:r>
              <a:rPr lang="en-US" baseline="-25000" dirty="0"/>
              <a:t>2</a:t>
            </a:r>
            <a:r>
              <a:rPr lang="en-US" dirty="0"/>
              <a:t>N).</a:t>
            </a:r>
          </a:p>
          <a:p>
            <a:r>
              <a:rPr lang="en-US" dirty="0"/>
              <a:t>Can we improve on this?</a:t>
            </a:r>
          </a:p>
          <a:p>
            <a:r>
              <a:rPr lang="en-US" dirty="0"/>
              <a:t>Introduce multi-way binary search tree where access is to an entire group or page of ordered values.</a:t>
            </a:r>
          </a:p>
          <a:p>
            <a:r>
              <a:rPr lang="en-US" dirty="0"/>
              <a:t>For example:</a:t>
            </a:r>
          </a:p>
          <a:p>
            <a:pPr lvl="1"/>
            <a:r>
              <a:rPr lang="en-US" dirty="0"/>
              <a:t>Suppose page size = 1000</a:t>
            </a:r>
          </a:p>
          <a:p>
            <a:pPr lvl="1"/>
            <a:r>
              <a:rPr lang="en-US" dirty="0"/>
              <a:t>Cost of insertion and retrieval is log</a:t>
            </a:r>
            <a:r>
              <a:rPr lang="en-US" baseline="-25000" dirty="0"/>
              <a:t>1000</a:t>
            </a:r>
            <a:r>
              <a:rPr lang="en-US" dirty="0"/>
              <a:t>N</a:t>
            </a:r>
          </a:p>
          <a:p>
            <a:pPr lvl="1"/>
            <a:r>
              <a:rPr lang="en-US" dirty="0"/>
              <a:t>Log</a:t>
            </a:r>
            <a:r>
              <a:rPr lang="en-US" baseline="-25000" dirty="0"/>
              <a:t>1000</a:t>
            </a:r>
            <a:r>
              <a:rPr lang="en-US" dirty="0"/>
              <a:t>1000</a:t>
            </a:r>
            <a:r>
              <a:rPr lang="en-US" baseline="30000" dirty="0"/>
              <a:t>3</a:t>
            </a:r>
            <a:r>
              <a:rPr lang="en-US" dirty="0"/>
              <a:t> = 3*log</a:t>
            </a:r>
            <a:r>
              <a:rPr lang="en-US" baseline="-25000" dirty="0"/>
              <a:t>1000</a:t>
            </a:r>
            <a:r>
              <a:rPr lang="en-US" dirty="0"/>
              <a:t>1000 = 3*1 = 3</a:t>
            </a:r>
            <a:endParaRPr lang="en-US" baseline="30000" dirty="0"/>
          </a:p>
          <a:p>
            <a:endParaRPr lang="en-US" dirty="0"/>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33</a:t>
            </a:fld>
            <a:endParaRPr lang="en-US"/>
          </a:p>
        </p:txBody>
      </p:sp>
    </p:spTree>
    <p:extLst>
      <p:ext uri="{BB962C8B-B14F-4D97-AF65-F5344CB8AC3E}">
        <p14:creationId xmlns:p14="http://schemas.microsoft.com/office/powerpoint/2010/main" val="251193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3" name="Content Placeholder 2"/>
          <p:cNvSpPr>
            <a:spLocks noGrp="1"/>
          </p:cNvSpPr>
          <p:nvPr>
            <p:ph idx="1"/>
          </p:nvPr>
        </p:nvSpPr>
        <p:spPr/>
        <p:txBody>
          <a:bodyPr/>
          <a:lstStyle/>
          <a:p>
            <a:r>
              <a:rPr lang="en-US" dirty="0"/>
              <a:t>Bayer and </a:t>
            </a:r>
            <a:r>
              <a:rPr lang="en-US" dirty="0" err="1"/>
              <a:t>McCreight</a:t>
            </a:r>
            <a:r>
              <a:rPr lang="en-US" dirty="0"/>
              <a:t>(1972) came up with the idea of forcing the tree to grow from the bottom up.</a:t>
            </a:r>
          </a:p>
          <a:p>
            <a:r>
              <a:rPr lang="en-US" dirty="0"/>
              <a:t>Called these type of trees B-Trees</a:t>
            </a:r>
          </a:p>
          <a:p>
            <a:r>
              <a:rPr lang="en-US" dirty="0"/>
              <a:t>Used widely</a:t>
            </a:r>
          </a:p>
          <a:p>
            <a:pPr lvl="1"/>
            <a:r>
              <a:rPr lang="en-US" dirty="0"/>
              <a:t>Operating Systems (Unix file system)</a:t>
            </a:r>
          </a:p>
          <a:p>
            <a:pPr lvl="1"/>
            <a:r>
              <a:rPr lang="en-US" dirty="0"/>
              <a:t>Database Management Systems</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34</a:t>
            </a:fld>
            <a:endParaRPr lang="en-US"/>
          </a:p>
        </p:txBody>
      </p:sp>
    </p:spTree>
    <p:extLst>
      <p:ext uri="{BB962C8B-B14F-4D97-AF65-F5344CB8AC3E}">
        <p14:creationId xmlns:p14="http://schemas.microsoft.com/office/powerpoint/2010/main" val="3786946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3" name="Content Placeholder 2"/>
          <p:cNvSpPr>
            <a:spLocks noGrp="1"/>
          </p:cNvSpPr>
          <p:nvPr>
            <p:ph idx="1"/>
          </p:nvPr>
        </p:nvSpPr>
        <p:spPr/>
        <p:txBody>
          <a:bodyPr/>
          <a:lstStyle/>
          <a:p>
            <a:r>
              <a:rPr lang="en-US" dirty="0"/>
              <a:t>For example:</a:t>
            </a:r>
          </a:p>
          <a:p>
            <a:pPr lvl="1"/>
            <a:r>
              <a:rPr lang="en-US" dirty="0"/>
              <a:t>Tree of Order 2</a:t>
            </a:r>
          </a:p>
          <a:p>
            <a:pPr lvl="1"/>
            <a:r>
              <a:rPr lang="en-US" dirty="0"/>
              <a:t>Max number of items per page is 4</a:t>
            </a:r>
          </a:p>
          <a:p>
            <a:pPr lvl="1"/>
            <a:r>
              <a:rPr lang="en-US" dirty="0"/>
              <a:t>Insert 4 numbers</a:t>
            </a:r>
          </a:p>
          <a:p>
            <a:pPr lvl="1"/>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35</a:t>
            </a:fld>
            <a:endParaRPr lang="en-US"/>
          </a:p>
        </p:txBody>
      </p:sp>
      <p:pic>
        <p:nvPicPr>
          <p:cNvPr id="6" name="Picture 5" descr="B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425" y="3852169"/>
            <a:ext cx="1838176" cy="723998"/>
          </a:xfrm>
          <a:prstGeom prst="rect">
            <a:avLst/>
          </a:prstGeom>
        </p:spPr>
      </p:pic>
    </p:spTree>
    <p:extLst>
      <p:ext uri="{BB962C8B-B14F-4D97-AF65-F5344CB8AC3E}">
        <p14:creationId xmlns:p14="http://schemas.microsoft.com/office/powerpoint/2010/main" val="426091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3" name="Content Placeholder 2"/>
          <p:cNvSpPr>
            <a:spLocks noGrp="1"/>
          </p:cNvSpPr>
          <p:nvPr>
            <p:ph idx="1"/>
          </p:nvPr>
        </p:nvSpPr>
        <p:spPr/>
        <p:txBody>
          <a:bodyPr/>
          <a:lstStyle/>
          <a:p>
            <a:r>
              <a:rPr lang="en-US"/>
              <a:t>Insert </a:t>
            </a:r>
            <a:r>
              <a:rPr lang="en-US" b="1"/>
              <a:t>50</a:t>
            </a:r>
            <a:endParaRPr lang="en-US" dirty="0"/>
          </a:p>
          <a:p>
            <a:pPr marL="1828800" lvl="4" indent="0">
              <a:buNone/>
            </a:pPr>
            <a:endParaRPr lang="en-US" dirty="0"/>
          </a:p>
          <a:p>
            <a:pPr marL="1828800" lvl="4" indent="0">
              <a:buNone/>
            </a:pPr>
            <a:endParaRPr lang="en-US" dirty="0"/>
          </a:p>
          <a:p>
            <a:pPr marL="1828800" lvl="4" indent="0">
              <a:buNone/>
            </a:pPr>
            <a:endParaRPr lang="en-US" dirty="0"/>
          </a:p>
          <a:p>
            <a:r>
              <a:rPr lang="en-US" dirty="0"/>
              <a:t>This causes us to:</a:t>
            </a:r>
          </a:p>
          <a:p>
            <a:pPr lvl="1"/>
            <a:r>
              <a:rPr lang="en-US" sz="2000" dirty="0"/>
              <a:t>Split the node in two</a:t>
            </a:r>
            <a:endParaRPr lang="en-US" sz="2400" dirty="0"/>
          </a:p>
          <a:p>
            <a:pPr lvl="1"/>
            <a:r>
              <a:rPr lang="en-US" dirty="0"/>
              <a:t>Place the smallest numbers in the left node</a:t>
            </a:r>
          </a:p>
          <a:p>
            <a:pPr lvl="1"/>
            <a:r>
              <a:rPr lang="en-US" dirty="0"/>
              <a:t>Place the largest numbers in the right node</a:t>
            </a:r>
          </a:p>
          <a:p>
            <a:pPr lvl="1"/>
            <a:r>
              <a:rPr lang="en-US" dirty="0"/>
              <a:t>Create a new root node and insert the middle value into it</a:t>
            </a:r>
          </a:p>
          <a:p>
            <a:endParaRPr lang="en-US" dirty="0"/>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36</a:t>
            </a:fld>
            <a:endParaRPr lang="en-US"/>
          </a:p>
        </p:txBody>
      </p:sp>
      <p:pic>
        <p:nvPicPr>
          <p:cNvPr id="7" name="Picture 6" descr="B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197099"/>
            <a:ext cx="1493819" cy="588367"/>
          </a:xfrm>
          <a:prstGeom prst="rect">
            <a:avLst/>
          </a:prstGeom>
        </p:spPr>
      </p:pic>
      <p:pic>
        <p:nvPicPr>
          <p:cNvPr id="8" name="Content Placeholder 4" descr="B2.png"/>
          <p:cNvPicPr>
            <a:picLocks noChangeAspect="1"/>
          </p:cNvPicPr>
          <p:nvPr/>
        </p:nvPicPr>
        <p:blipFill>
          <a:blip r:embed="rId3">
            <a:extLst>
              <a:ext uri="{28A0092B-C50C-407E-A947-70E740481C1C}">
                <a14:useLocalDpi xmlns:a14="http://schemas.microsoft.com/office/drawing/2010/main" val="0"/>
              </a:ext>
            </a:extLst>
          </a:blip>
          <a:srcRect t="-13143" b="-13143"/>
          <a:stretch>
            <a:fillRect/>
          </a:stretch>
        </p:blipFill>
        <p:spPr>
          <a:xfrm>
            <a:off x="2364657" y="4741806"/>
            <a:ext cx="2956644" cy="1752085"/>
          </a:xfrm>
          <a:prstGeom prst="rect">
            <a:avLst/>
          </a:prstGeom>
        </p:spPr>
      </p:pic>
    </p:spTree>
    <p:extLst>
      <p:ext uri="{BB962C8B-B14F-4D97-AF65-F5344CB8AC3E}">
        <p14:creationId xmlns:p14="http://schemas.microsoft.com/office/powerpoint/2010/main" val="387722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3" name="Content Placeholder 2"/>
          <p:cNvSpPr>
            <a:spLocks noGrp="1"/>
          </p:cNvSpPr>
          <p:nvPr>
            <p:ph idx="1"/>
          </p:nvPr>
        </p:nvSpPr>
        <p:spPr/>
        <p:txBody>
          <a:bodyPr/>
          <a:lstStyle/>
          <a:p>
            <a:r>
              <a:rPr lang="en-US" dirty="0"/>
              <a:t>Insert </a:t>
            </a:r>
            <a:r>
              <a:rPr lang="en-US" b="1" dirty="0"/>
              <a:t>25</a:t>
            </a:r>
            <a:r>
              <a:rPr lang="en-US" dirty="0"/>
              <a:t>,</a:t>
            </a:r>
            <a:r>
              <a:rPr lang="en-US" b="1" dirty="0"/>
              <a:t> 42</a:t>
            </a:r>
            <a:r>
              <a:rPr lang="en-US" dirty="0"/>
              <a:t>,</a:t>
            </a:r>
            <a:r>
              <a:rPr lang="en-US" b="1" dirty="0"/>
              <a:t> </a:t>
            </a:r>
            <a:r>
              <a:rPr lang="en-US" dirty="0"/>
              <a:t>&amp;</a:t>
            </a:r>
            <a:r>
              <a:rPr lang="en-US" b="1" dirty="0"/>
              <a:t> 44</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37</a:t>
            </a:fld>
            <a:endParaRPr lang="en-US"/>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657" y="2230015"/>
            <a:ext cx="2913763" cy="1367278"/>
          </a:xfrm>
          <a:prstGeom prst="rect">
            <a:avLst/>
          </a:prstGeom>
        </p:spPr>
      </p:pic>
    </p:spTree>
    <p:extLst>
      <p:ext uri="{BB962C8B-B14F-4D97-AF65-F5344CB8AC3E}">
        <p14:creationId xmlns:p14="http://schemas.microsoft.com/office/powerpoint/2010/main" val="3877223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3" name="Content Placeholder 2"/>
          <p:cNvSpPr>
            <a:spLocks noGrp="1"/>
          </p:cNvSpPr>
          <p:nvPr>
            <p:ph idx="1"/>
          </p:nvPr>
        </p:nvSpPr>
        <p:spPr/>
        <p:txBody>
          <a:bodyPr/>
          <a:lstStyle/>
          <a:p>
            <a:r>
              <a:rPr lang="en-US" dirty="0"/>
              <a:t>Insert </a:t>
            </a:r>
            <a:r>
              <a:rPr lang="en-US" b="1" dirty="0"/>
              <a:t>41</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38</a:t>
            </a:fld>
            <a:endParaRPr lang="en-US"/>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280" y="2230015"/>
            <a:ext cx="4565120" cy="1459737"/>
          </a:xfrm>
          <a:prstGeom prst="rect">
            <a:avLst/>
          </a:prstGeom>
        </p:spPr>
      </p:pic>
    </p:spTree>
    <p:extLst>
      <p:ext uri="{BB962C8B-B14F-4D97-AF65-F5344CB8AC3E}">
        <p14:creationId xmlns:p14="http://schemas.microsoft.com/office/powerpoint/2010/main" val="387722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3" name="Content Placeholder 2"/>
          <p:cNvSpPr>
            <a:spLocks noGrp="1"/>
          </p:cNvSpPr>
          <p:nvPr>
            <p:ph idx="1"/>
          </p:nvPr>
        </p:nvSpPr>
        <p:spPr/>
        <p:txBody>
          <a:bodyPr/>
          <a:lstStyle/>
          <a:p>
            <a:r>
              <a:rPr lang="en-US" dirty="0"/>
              <a:t>Ideal would be to get a </a:t>
            </a:r>
            <a:r>
              <a:rPr lang="en-US" b="1" dirty="0"/>
              <a:t>complete</a:t>
            </a:r>
            <a:r>
              <a:rPr lang="en-US" dirty="0"/>
              <a:t> binary tree.</a:t>
            </a:r>
          </a:p>
          <a:p>
            <a:r>
              <a:rPr lang="en-US" dirty="0"/>
              <a:t>For example:</a:t>
            </a:r>
          </a:p>
        </p:txBody>
      </p:sp>
      <p:sp>
        <p:nvSpPr>
          <p:cNvPr id="5" name="Slide Number Placeholder 4"/>
          <p:cNvSpPr>
            <a:spLocks noGrp="1"/>
          </p:cNvSpPr>
          <p:nvPr>
            <p:ph type="sldNum" sz="quarter" idx="12"/>
          </p:nvPr>
        </p:nvSpPr>
        <p:spPr/>
        <p:txBody>
          <a:bodyPr/>
          <a:lstStyle/>
          <a:p>
            <a:fld id="{E0C3B11F-BB69-5D4A-B4A6-002443704CE6}" type="slidenum">
              <a:rPr lang="en-US" smtClean="0"/>
              <a:t>3</a:t>
            </a:fld>
            <a:endParaRPr lang="en-US"/>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100" y="2768600"/>
            <a:ext cx="2849284" cy="2558943"/>
          </a:xfrm>
          <a:prstGeom prst="rect">
            <a:avLst/>
          </a:prstGeom>
        </p:spPr>
      </p:pic>
    </p:spTree>
    <p:extLst>
      <p:ext uri="{BB962C8B-B14F-4D97-AF65-F5344CB8AC3E}">
        <p14:creationId xmlns:p14="http://schemas.microsoft.com/office/powerpoint/2010/main" val="3033878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3" name="Content Placeholder 2"/>
          <p:cNvSpPr>
            <a:spLocks noGrp="1"/>
          </p:cNvSpPr>
          <p:nvPr>
            <p:ph idx="1"/>
          </p:nvPr>
        </p:nvSpPr>
        <p:spPr/>
        <p:txBody>
          <a:bodyPr/>
          <a:lstStyle/>
          <a:p>
            <a:r>
              <a:rPr lang="en-US" dirty="0"/>
              <a:t>Insert </a:t>
            </a:r>
            <a:r>
              <a:rPr lang="en-US" b="1" dirty="0"/>
              <a:t>32</a:t>
            </a:r>
            <a:r>
              <a:rPr lang="en-US" dirty="0"/>
              <a:t>, </a:t>
            </a:r>
            <a:r>
              <a:rPr lang="en-US" b="1" dirty="0"/>
              <a:t>38</a:t>
            </a:r>
            <a:r>
              <a:rPr lang="en-US" dirty="0"/>
              <a:t>, </a:t>
            </a:r>
            <a:r>
              <a:rPr lang="en-US" b="1" dirty="0"/>
              <a:t>56</a:t>
            </a:r>
            <a:r>
              <a:rPr lang="en-US" dirty="0"/>
              <a:t>, &amp; </a:t>
            </a:r>
            <a:r>
              <a:rPr lang="en-US" b="1" dirty="0"/>
              <a:t>34</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39</a:t>
            </a:fld>
            <a:endParaRPr lang="en-US"/>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101" y="2230014"/>
            <a:ext cx="5754735" cy="1459737"/>
          </a:xfrm>
          <a:prstGeom prst="rect">
            <a:avLst/>
          </a:prstGeom>
        </p:spPr>
      </p:pic>
    </p:spTree>
    <p:extLst>
      <p:ext uri="{BB962C8B-B14F-4D97-AF65-F5344CB8AC3E}">
        <p14:creationId xmlns:p14="http://schemas.microsoft.com/office/powerpoint/2010/main" val="1827750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a:t>
            </a:r>
          </a:p>
        </p:txBody>
      </p:sp>
      <p:sp>
        <p:nvSpPr>
          <p:cNvPr id="3" name="Content Placeholder 2"/>
          <p:cNvSpPr>
            <a:spLocks noGrp="1"/>
          </p:cNvSpPr>
          <p:nvPr>
            <p:ph idx="1"/>
          </p:nvPr>
        </p:nvSpPr>
        <p:spPr/>
        <p:txBody>
          <a:bodyPr/>
          <a:lstStyle/>
          <a:p>
            <a:r>
              <a:rPr lang="en-US" dirty="0"/>
              <a:t>Insert </a:t>
            </a:r>
            <a:r>
              <a:rPr lang="en-US" b="1" dirty="0"/>
              <a:t>58</a:t>
            </a:r>
            <a:r>
              <a:rPr lang="en-US" dirty="0"/>
              <a:t>, </a:t>
            </a:r>
            <a:r>
              <a:rPr lang="en-US" b="1" dirty="0"/>
              <a:t>60</a:t>
            </a:r>
            <a:r>
              <a:rPr lang="en-US" dirty="0"/>
              <a:t>, </a:t>
            </a:r>
            <a:r>
              <a:rPr lang="en-US" b="1" dirty="0"/>
              <a:t>52</a:t>
            </a:r>
            <a:r>
              <a:rPr lang="en-US" dirty="0"/>
              <a:t>, </a:t>
            </a:r>
            <a:r>
              <a:rPr lang="en-US" b="1" dirty="0"/>
              <a:t>54</a:t>
            </a:r>
            <a:r>
              <a:rPr lang="en-US" dirty="0"/>
              <a:t>,  &amp; </a:t>
            </a:r>
            <a:r>
              <a:rPr lang="en-US" b="1" dirty="0"/>
              <a:t>46</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40</a:t>
            </a:fld>
            <a:endParaRPr lang="en-US"/>
          </a:p>
        </p:txBody>
      </p:sp>
      <p:pic>
        <p:nvPicPr>
          <p:cNvPr id="6"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883" y="2236765"/>
            <a:ext cx="7985117" cy="2214986"/>
          </a:xfrm>
          <a:prstGeom prst="rect">
            <a:avLst/>
          </a:prstGeom>
        </p:spPr>
      </p:pic>
    </p:spTree>
    <p:extLst>
      <p:ext uri="{BB962C8B-B14F-4D97-AF65-F5344CB8AC3E}">
        <p14:creationId xmlns:p14="http://schemas.microsoft.com/office/powerpoint/2010/main" val="1827750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B-Trees – Why are they important?</a:t>
            </a:r>
          </a:p>
        </p:txBody>
      </p:sp>
      <p:sp>
        <p:nvSpPr>
          <p:cNvPr id="3" name="Content Placeholder 2"/>
          <p:cNvSpPr>
            <a:spLocks noGrp="1"/>
          </p:cNvSpPr>
          <p:nvPr>
            <p:ph idx="1"/>
          </p:nvPr>
        </p:nvSpPr>
        <p:spPr/>
        <p:txBody>
          <a:bodyPr/>
          <a:lstStyle/>
          <a:p>
            <a:r>
              <a:rPr lang="en-US" dirty="0"/>
              <a:t>Suppose you create a file directory.</a:t>
            </a:r>
          </a:p>
          <a:p>
            <a:r>
              <a:rPr lang="en-US" dirty="0"/>
              <a:t>Index keys on the file stored in memory using a </a:t>
            </a:r>
            <a:r>
              <a:rPr lang="en-US" b="1" dirty="0"/>
              <a:t>HashTable</a:t>
            </a:r>
            <a:r>
              <a:rPr lang="en-US" dirty="0"/>
              <a:t>.</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41</a:t>
            </a:fld>
            <a:endParaRPr lang="en-US"/>
          </a:p>
        </p:txBody>
      </p:sp>
      <p:pic>
        <p:nvPicPr>
          <p:cNvPr id="6" name="Content Placeholder 3"/>
          <p:cNvPicPr>
            <a:picLocks/>
          </p:cNvPicPr>
          <p:nvPr/>
        </p:nvPicPr>
        <p:blipFill rotWithShape="1">
          <a:blip r:embed="rId2"/>
          <a:srcRect l="-2221" r="-864"/>
          <a:stretch/>
        </p:blipFill>
        <p:spPr bwMode="auto">
          <a:xfrm>
            <a:off x="1638300" y="2971800"/>
            <a:ext cx="4318000" cy="3273772"/>
          </a:xfrm>
          <a:prstGeom prst="rect">
            <a:avLst/>
          </a:prstGeom>
          <a:noFill/>
          <a:ln w="9525">
            <a:noFill/>
            <a:miter lim="800000"/>
            <a:headEnd/>
            <a:tailEnd/>
          </a:ln>
        </p:spPr>
      </p:pic>
    </p:spTree>
    <p:extLst>
      <p:ext uri="{BB962C8B-B14F-4D97-AF65-F5344CB8AC3E}">
        <p14:creationId xmlns:p14="http://schemas.microsoft.com/office/powerpoint/2010/main" val="2408901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B-Trees – Why are they important?</a:t>
            </a:r>
          </a:p>
        </p:txBody>
      </p:sp>
      <p:sp>
        <p:nvSpPr>
          <p:cNvPr id="3" name="Content Placeholder 2"/>
          <p:cNvSpPr>
            <a:spLocks noGrp="1"/>
          </p:cNvSpPr>
          <p:nvPr>
            <p:ph idx="1"/>
          </p:nvPr>
        </p:nvSpPr>
        <p:spPr/>
        <p:txBody>
          <a:bodyPr/>
          <a:lstStyle/>
          <a:p>
            <a:r>
              <a:rPr lang="en-US" dirty="0"/>
              <a:t>Works well as long as the index data can be stored in memory.</a:t>
            </a:r>
          </a:p>
          <a:p>
            <a:r>
              <a:rPr lang="en-US" dirty="0"/>
              <a:t>What happens if index file too big for memory.</a:t>
            </a:r>
          </a:p>
          <a:p>
            <a:r>
              <a:rPr lang="en-US" dirty="0"/>
              <a:t>Create a </a:t>
            </a:r>
            <a:r>
              <a:rPr lang="en-US" b="1" dirty="0"/>
              <a:t>B-Tree </a:t>
            </a:r>
            <a:r>
              <a:rPr lang="en-US" dirty="0"/>
              <a:t>and root pages can be stored in memory.</a:t>
            </a:r>
          </a:p>
          <a:p>
            <a:r>
              <a:rPr lang="en-US" dirty="0"/>
              <a:t>Other pages lower down the tree only loaded on demand.</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42</a:t>
            </a:fld>
            <a:endParaRPr lang="en-US"/>
          </a:p>
        </p:txBody>
      </p:sp>
    </p:spTree>
    <p:extLst>
      <p:ext uri="{BB962C8B-B14F-4D97-AF65-F5344CB8AC3E}">
        <p14:creationId xmlns:p14="http://schemas.microsoft.com/office/powerpoint/2010/main" val="213734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a:t>
            </a:r>
          </a:p>
        </p:txBody>
      </p:sp>
      <p:sp>
        <p:nvSpPr>
          <p:cNvPr id="3" name="Content Placeholder 2"/>
          <p:cNvSpPr>
            <a:spLocks noGrp="1"/>
          </p:cNvSpPr>
          <p:nvPr>
            <p:ph idx="1"/>
          </p:nvPr>
        </p:nvSpPr>
        <p:spPr/>
        <p:txBody>
          <a:bodyPr/>
          <a:lstStyle/>
          <a:p>
            <a:r>
              <a:rPr lang="en-US" dirty="0"/>
              <a:t>Adelson-Velski and Landis (1962) introduced self balancing binary tree. </a:t>
            </a:r>
          </a:p>
          <a:p>
            <a:r>
              <a:rPr lang="en-US" dirty="0"/>
              <a:t>The number of </a:t>
            </a:r>
            <a:r>
              <a:rPr lang="en-US" b="1" dirty="0"/>
              <a:t>left</a:t>
            </a:r>
            <a:r>
              <a:rPr lang="en-US" dirty="0"/>
              <a:t> nodes and </a:t>
            </a:r>
            <a:r>
              <a:rPr lang="en-US" b="1" dirty="0"/>
              <a:t>right</a:t>
            </a:r>
            <a:r>
              <a:rPr lang="en-US" dirty="0"/>
              <a:t> nodes of any node cannot differ by more than 1.</a:t>
            </a:r>
          </a:p>
          <a:p>
            <a:r>
              <a:rPr lang="en-US" dirty="0"/>
              <a:t>Each node in the tree has a </a:t>
            </a:r>
            <a:r>
              <a:rPr lang="en-US" b="1" dirty="0"/>
              <a:t>balance factor</a:t>
            </a:r>
            <a:r>
              <a:rPr lang="en-US" dirty="0"/>
              <a:t>.</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a:t>
            </a:fld>
            <a:endParaRPr lang="en-US"/>
          </a:p>
        </p:txBody>
      </p:sp>
    </p:spTree>
    <p:extLst>
      <p:ext uri="{BB962C8B-B14F-4D97-AF65-F5344CB8AC3E}">
        <p14:creationId xmlns:p14="http://schemas.microsoft.com/office/powerpoint/2010/main" val="36490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600" dirty="0"/>
              <a:t>Balance Factor</a:t>
            </a:r>
            <a:endParaRPr lang="en-US" dirty="0"/>
          </a:p>
        </p:txBody>
      </p:sp>
      <p:sp>
        <p:nvSpPr>
          <p:cNvPr id="3" name="Content Placeholder 2"/>
          <p:cNvSpPr>
            <a:spLocks noGrp="1"/>
          </p:cNvSpPr>
          <p:nvPr>
            <p:ph idx="1"/>
          </p:nvPr>
        </p:nvSpPr>
        <p:spPr/>
        <p:txBody>
          <a:bodyPr/>
          <a:lstStyle/>
          <a:p>
            <a:r>
              <a:rPr lang="en-US" dirty="0"/>
              <a:t>Each Node has a Balance Factor.</a:t>
            </a:r>
          </a:p>
          <a:p>
            <a:pPr lvl="1"/>
            <a:r>
              <a:rPr lang="en-US" dirty="0"/>
              <a:t>Balance Factor is difference between height of left sub-tree and right sub-tree.</a:t>
            </a:r>
          </a:p>
          <a:p>
            <a:r>
              <a:rPr lang="en-US" dirty="0"/>
              <a:t>An AVL tree may have nodes with Balance Factor of </a:t>
            </a:r>
            <a:r>
              <a:rPr lang="en-US" b="1" dirty="0"/>
              <a:t>1</a:t>
            </a:r>
            <a:r>
              <a:rPr lang="en-US" dirty="0"/>
              <a:t>, </a:t>
            </a:r>
            <a:r>
              <a:rPr lang="en-US" b="1" dirty="0"/>
              <a:t>0</a:t>
            </a:r>
            <a:r>
              <a:rPr lang="en-US" dirty="0"/>
              <a:t> or </a:t>
            </a:r>
            <a:r>
              <a:rPr lang="en-US" b="1" dirty="0"/>
              <a:t>-1</a:t>
            </a:r>
            <a:r>
              <a:rPr lang="en-US" dirty="0"/>
              <a:t>.</a:t>
            </a:r>
          </a:p>
          <a:p>
            <a:r>
              <a:rPr lang="en-US" dirty="0"/>
              <a:t>Balance Factor is calculated by subtracting the height of right sub-tree from height of left sub-tree.</a:t>
            </a:r>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a:t>
            </a:fld>
            <a:endParaRPr lang="en-US"/>
          </a:p>
        </p:txBody>
      </p:sp>
    </p:spTree>
    <p:extLst>
      <p:ext uri="{BB962C8B-B14F-4D97-AF65-F5344CB8AC3E}">
        <p14:creationId xmlns:p14="http://schemas.microsoft.com/office/powerpoint/2010/main" val="36490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Balance Factor</a:t>
            </a:r>
            <a:endParaRPr lang="en-US" dirty="0"/>
          </a:p>
        </p:txBody>
      </p:sp>
      <p:sp>
        <p:nvSpPr>
          <p:cNvPr id="3" name="Content Placeholder 2"/>
          <p:cNvSpPr>
            <a:spLocks noGrp="1"/>
          </p:cNvSpPr>
          <p:nvPr>
            <p:ph idx="1"/>
          </p:nvPr>
        </p:nvSpPr>
        <p:spPr>
          <a:xfrm>
            <a:off x="457200" y="1600200"/>
            <a:ext cx="3937000" cy="4525963"/>
          </a:xfrm>
        </p:spPr>
        <p:txBody>
          <a:bodyPr/>
          <a:lstStyle/>
          <a:p>
            <a:r>
              <a:rPr lang="en-US" dirty="0"/>
              <a:t>Example:</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6</a:t>
            </a:fld>
            <a:endParaRPr lang="en-US"/>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700" y="2028436"/>
            <a:ext cx="3035300" cy="3680106"/>
          </a:xfrm>
          <a:prstGeom prst="rect">
            <a:avLst/>
          </a:prstGeom>
        </p:spPr>
      </p:pic>
    </p:spTree>
    <p:extLst>
      <p:ext uri="{BB962C8B-B14F-4D97-AF65-F5344CB8AC3E}">
        <p14:creationId xmlns:p14="http://schemas.microsoft.com/office/powerpoint/2010/main" val="156499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Balance Factor</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7</a:t>
            </a:fld>
            <a:endParaRPr lang="en-US"/>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098" y="2028436"/>
            <a:ext cx="3035301" cy="3680106"/>
          </a:xfrm>
          <a:prstGeom prst="rect">
            <a:avLst/>
          </a:prstGeom>
        </p:spPr>
      </p:pic>
      <p:sp>
        <p:nvSpPr>
          <p:cNvPr id="8" name="Content Placeholder 2"/>
          <p:cNvSpPr>
            <a:spLocks noGrp="1"/>
          </p:cNvSpPr>
          <p:nvPr>
            <p:ph idx="1"/>
          </p:nvPr>
        </p:nvSpPr>
        <p:spPr>
          <a:xfrm>
            <a:off x="457200" y="1600200"/>
            <a:ext cx="3937000" cy="4525963"/>
          </a:xfrm>
        </p:spPr>
        <p:txBody>
          <a:bodyPr/>
          <a:lstStyle/>
          <a:p>
            <a:r>
              <a:rPr lang="en-US" dirty="0"/>
              <a:t>Example:</a:t>
            </a:r>
          </a:p>
          <a:p>
            <a:r>
              <a:rPr lang="en-US" dirty="0"/>
              <a:t>Leaf Nodes have no children as such have balance factor of </a:t>
            </a:r>
            <a:r>
              <a:rPr lang="en-US" b="1" dirty="0"/>
              <a:t>0</a:t>
            </a:r>
            <a:r>
              <a:rPr lang="en-US" dirty="0"/>
              <a:t>.</a:t>
            </a:r>
          </a:p>
          <a:p>
            <a:endParaRPr lang="en-US" dirty="0"/>
          </a:p>
          <a:p>
            <a:endParaRPr lang="en-US" dirty="0"/>
          </a:p>
          <a:p>
            <a:endParaRPr lang="en-US" dirty="0"/>
          </a:p>
          <a:p>
            <a:endParaRPr lang="en-US" dirty="0"/>
          </a:p>
        </p:txBody>
      </p:sp>
      <p:sp>
        <p:nvSpPr>
          <p:cNvPr id="10" name="Oval 9"/>
          <p:cNvSpPr/>
          <p:nvPr/>
        </p:nvSpPr>
        <p:spPr>
          <a:xfrm>
            <a:off x="4775201" y="3962400"/>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524501" y="3962400"/>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632655" y="4898299"/>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016803" y="3962400"/>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62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 – </a:t>
            </a:r>
            <a:r>
              <a:rPr lang="en-IE" sz="3200" dirty="0"/>
              <a:t>Balance Factor</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8</a:t>
            </a:fld>
            <a:endParaRPr lang="en-US"/>
          </a:p>
        </p:txBody>
      </p:sp>
      <p:sp>
        <p:nvSpPr>
          <p:cNvPr id="8" name="Content Placeholder 2"/>
          <p:cNvSpPr>
            <a:spLocks noGrp="1"/>
          </p:cNvSpPr>
          <p:nvPr>
            <p:ph idx="1"/>
          </p:nvPr>
        </p:nvSpPr>
        <p:spPr>
          <a:xfrm>
            <a:off x="457200" y="1600200"/>
            <a:ext cx="3937000" cy="4525963"/>
          </a:xfrm>
        </p:spPr>
        <p:txBody>
          <a:bodyPr/>
          <a:lstStyle/>
          <a:p>
            <a:r>
              <a:rPr lang="en-US" dirty="0"/>
              <a:t>Example:</a:t>
            </a:r>
          </a:p>
          <a:p>
            <a:r>
              <a:rPr lang="en-US" dirty="0"/>
              <a:t>Leaf Nodes have no children as such have balance factor of 0.</a:t>
            </a:r>
          </a:p>
          <a:p>
            <a:r>
              <a:rPr lang="en-US" dirty="0"/>
              <a:t>For each Node calculate by subtracting the height of right sub-tree from height of left sub-tree.</a:t>
            </a:r>
          </a:p>
          <a:p>
            <a:endParaRPr lang="en-US" dirty="0"/>
          </a:p>
          <a:p>
            <a:endParaRPr lang="en-US" dirty="0"/>
          </a:p>
          <a:p>
            <a:endParaRPr lang="en-US" dirty="0"/>
          </a:p>
          <a:p>
            <a:endParaRPr lang="en-US" dirty="0"/>
          </a:p>
          <a:p>
            <a:endParaRPr lang="en-US" dirty="0"/>
          </a:p>
        </p:txBody>
      </p:sp>
      <p:sp>
        <p:nvSpPr>
          <p:cNvPr id="11" name="Oval 10"/>
          <p:cNvSpPr/>
          <p:nvPr/>
        </p:nvSpPr>
        <p:spPr>
          <a:xfrm>
            <a:off x="5143501" y="3014798"/>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588151" y="3014798"/>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254803" y="3975100"/>
            <a:ext cx="717496" cy="719999"/>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1" y="2020342"/>
            <a:ext cx="3073398" cy="3726298"/>
          </a:xfrm>
          <a:prstGeom prst="rect">
            <a:avLst/>
          </a:prstGeom>
        </p:spPr>
      </p:pic>
    </p:spTree>
    <p:extLst>
      <p:ext uri="{BB962C8B-B14F-4D97-AF65-F5344CB8AC3E}">
        <p14:creationId xmlns:p14="http://schemas.microsoft.com/office/powerpoint/2010/main" val="36402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theme/theme1.xml><?xml version="1.0" encoding="utf-8"?>
<a:theme xmlns:a="http://schemas.openxmlformats.org/drawingml/2006/main" name="lecture_slide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lecture_slides_template.potx</Template>
  <TotalTime>24460</TotalTime>
  <Words>1623</Words>
  <Application>Microsoft Macintosh PowerPoint</Application>
  <PresentationFormat>Affichage à l'écran (4:3)</PresentationFormat>
  <Paragraphs>309</Paragraphs>
  <Slides>43</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43</vt:i4>
      </vt:variant>
    </vt:vector>
  </HeadingPairs>
  <TitlesOfParts>
    <vt:vector size="48" baseType="lpstr">
      <vt:lpstr>Arial</vt:lpstr>
      <vt:lpstr>Calibri</vt:lpstr>
      <vt:lpstr>Ubuntu</vt:lpstr>
      <vt:lpstr>Ubuntu Light</vt:lpstr>
      <vt:lpstr>lecture_slides_template</vt:lpstr>
      <vt:lpstr>Data Structures &amp; Algorithms</vt:lpstr>
      <vt:lpstr>Lecture 09</vt:lpstr>
      <vt:lpstr>Binary Search Tree</vt:lpstr>
      <vt:lpstr>Binary Search Tree</vt:lpstr>
      <vt:lpstr>AVL Trees</vt:lpstr>
      <vt:lpstr>AVL Trees – Balance Factor</vt:lpstr>
      <vt:lpstr>AVL Trees – Balance Factor</vt:lpstr>
      <vt:lpstr>AVL Trees – Balance Factor</vt:lpstr>
      <vt:lpstr>AVL Trees – Balance Factor</vt:lpstr>
      <vt:lpstr>AVL Trees – Balance Factor</vt:lpstr>
      <vt:lpstr>AVL Trees – Insertion</vt:lpstr>
      <vt:lpstr>AVL Trees – Insertion</vt:lpstr>
      <vt:lpstr>AVL Trees – Insertion</vt:lpstr>
      <vt:lpstr>AVL Trees – Insertion</vt:lpstr>
      <vt:lpstr>AVL Trees – Insertion</vt:lpstr>
      <vt:lpstr>AVL Trees – Insertion</vt:lpstr>
      <vt:lpstr>AVL Trees – Insertion</vt:lpstr>
      <vt:lpstr>AVL Trees – Insertion</vt:lpstr>
      <vt:lpstr>AVL Trees – Rebalancing</vt:lpstr>
      <vt:lpstr>AVL Trees – Right Rotation</vt:lpstr>
      <vt:lpstr>AVL Trees – Right Rotation</vt:lpstr>
      <vt:lpstr>AVL Trees – Left Rotation</vt:lpstr>
      <vt:lpstr>AVL Trees – Left Rotation</vt:lpstr>
      <vt:lpstr>AVL Trees – Left Rotation</vt:lpstr>
      <vt:lpstr>AVL Trees – Left Rotation</vt:lpstr>
      <vt:lpstr>AVL Trees – Left Rotation</vt:lpstr>
      <vt:lpstr>AVL Trees – Left Rotation</vt:lpstr>
      <vt:lpstr>AVL Trees – Complex Rotation</vt:lpstr>
      <vt:lpstr>AVL Trees – Complex Rotation</vt:lpstr>
      <vt:lpstr>AVL Trees – Complex Rotation</vt:lpstr>
      <vt:lpstr>AVL Trees – Complex Rotation</vt:lpstr>
      <vt:lpstr>AVL Trees – Complex Rotation</vt:lpstr>
      <vt:lpstr>AVL Trees – Complex Rotation</vt:lpstr>
      <vt:lpstr>B-Tree</vt:lpstr>
      <vt:lpstr>B-Tree</vt:lpstr>
      <vt:lpstr>B-Tree</vt:lpstr>
      <vt:lpstr>B-Tree</vt:lpstr>
      <vt:lpstr>B-Tree</vt:lpstr>
      <vt:lpstr>B-Tree</vt:lpstr>
      <vt:lpstr>B-Tree</vt:lpstr>
      <vt:lpstr>B-Tree</vt:lpstr>
      <vt:lpstr>B-Trees – Why are they important?</vt:lpstr>
      <vt:lpstr>B-Trees – Why are they important?</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H. Kazmi</dc:creator>
  <cp:lastModifiedBy>tom-eliott herfray</cp:lastModifiedBy>
  <cp:revision>1825</cp:revision>
  <cp:lastPrinted>2015-04-09T15:31:05Z</cp:lastPrinted>
  <dcterms:created xsi:type="dcterms:W3CDTF">2014-09-17T16:20:56Z</dcterms:created>
  <dcterms:modified xsi:type="dcterms:W3CDTF">2019-05-16T11:38:21Z</dcterms:modified>
</cp:coreProperties>
</file>