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2" r:id="rId13"/>
    <p:sldId id="351" r:id="rId14"/>
    <p:sldId id="315" r:id="rId15"/>
    <p:sldId id="321" r:id="rId16"/>
    <p:sldId id="322" r:id="rId17"/>
    <p:sldId id="323" r:id="rId18"/>
    <p:sldId id="324" r:id="rId19"/>
    <p:sldId id="325" r:id="rId20"/>
    <p:sldId id="339" r:id="rId21"/>
    <p:sldId id="317" r:id="rId22"/>
    <p:sldId id="319" r:id="rId23"/>
    <p:sldId id="326" r:id="rId24"/>
    <p:sldId id="327" r:id="rId25"/>
    <p:sldId id="328" r:id="rId26"/>
    <p:sldId id="329" r:id="rId27"/>
    <p:sldId id="341" r:id="rId28"/>
    <p:sldId id="330" r:id="rId29"/>
    <p:sldId id="340" r:id="rId30"/>
    <p:sldId id="313" r:id="rId31"/>
    <p:sldId id="331" r:id="rId32"/>
    <p:sldId id="332" r:id="rId33"/>
    <p:sldId id="333" r:id="rId34"/>
    <p:sldId id="334" r:id="rId35"/>
    <p:sldId id="335" r:id="rId36"/>
    <p:sldId id="342" r:id="rId37"/>
    <p:sldId id="343" r:id="rId38"/>
    <p:sldId id="344" r:id="rId39"/>
    <p:sldId id="346" r:id="rId40"/>
    <p:sldId id="347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3213"/>
    <a:srgbClr val="555555"/>
    <a:srgbClr val="0C2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/>
    <p:restoredTop sz="91367" autoAdjust="0"/>
  </p:normalViewPr>
  <p:slideViewPr>
    <p:cSldViewPr snapToGrid="0" snapToObjects="1">
      <p:cViewPr varScale="1">
        <p:scale>
          <a:sx n="83" d="100"/>
          <a:sy n="83" d="100"/>
        </p:scale>
        <p:origin x="102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D4885-CCC7-0446-94ED-5E381BDF89DA}" type="datetime1">
              <a:rPr lang="en-IE" smtClean="0"/>
              <a:t>17/04/2019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5CF10-9978-FA4C-9A2B-A99C9B30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35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C7B95-7B7E-394D-B686-9DB1E168EA9F}" type="datetime1">
              <a:rPr lang="en-IE" smtClean="0"/>
              <a:t>17/04/2019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75993-BCCA-BA4A-83E1-56093410B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70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Rule</a:t>
            </a:r>
            <a:r>
              <a:rPr lang="en-US" b="1" baseline="0" dirty="0"/>
              <a:t> 1: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 the next unvisited vertex (if there is one) that’s adjacent to the current vertex, mark it,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insert it into the queue.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07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Rule</a:t>
            </a:r>
            <a:r>
              <a:rPr lang="en-US" b="1" baseline="0" dirty="0"/>
              <a:t> 1: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 the next unvisited vertex (if there is one) that’s adjacent to the current vertex, mark it,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insert it into the queue.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41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Rule</a:t>
            </a:r>
            <a:r>
              <a:rPr lang="en-US" b="1" baseline="0" dirty="0"/>
              <a:t> 1: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 the next unvisited vertex (if there is one) that’s adjacent to the current vertex, mark it,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insert it into the queue. 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60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Rule</a:t>
            </a:r>
            <a:r>
              <a:rPr lang="en-US" b="1" baseline="0" dirty="0"/>
              <a:t> 1: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 the next unvisited vertex (if there is one) that’s adjacent to the current vertex, mark it,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insert it into the queue.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76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Rule 2: </a:t>
            </a:r>
            <a:r>
              <a:rPr lang="en-US" b="0" dirty="0"/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you can’t carry out Rule 1 because there are no more unvisited vertices, remove a vertex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queue (if possible) and make it the current vertex. 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73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Rule</a:t>
            </a:r>
            <a:r>
              <a:rPr lang="en-US" b="1" baseline="0" dirty="0"/>
              <a:t> 1: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 the next unvisited vertex (if there is one) that’s adjacent to the current vertex, mark it,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insert it into the queue.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1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Rule</a:t>
            </a:r>
            <a:r>
              <a:rPr lang="en-US" b="1" baseline="0" dirty="0"/>
              <a:t> 1: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 the next unvisited vertex (if there is one) that’s adjacent to the current vertex, mark it,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insert it into the queue.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18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</a:t>
            </a:r>
            <a:r>
              <a:rPr lang="en-US" baseline="0" dirty="0"/>
              <a:t> 2 again… remove all vertices one by one!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52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Dik</a:t>
            </a:r>
            <a:r>
              <a:rPr lang="en-US" baseline="0" dirty="0"/>
              <a:t> </a:t>
            </a:r>
            <a:r>
              <a:rPr lang="en-US" dirty="0" err="1"/>
              <a:t>stra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60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cs.nyu.edu</a:t>
            </a:r>
            <a:r>
              <a:rPr lang="en-GB" dirty="0"/>
              <a:t>/courses/summer07/G22.2340-001/Presentations/</a:t>
            </a:r>
            <a:r>
              <a:rPr lang="en-GB" dirty="0" err="1"/>
              <a:t>Puthuparampil.pdf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68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5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25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4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 1: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then do three things: visit a vertex, push it onto a stack so you can remember it, and mark it “visited” so you won’t visit it again.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1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 1: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then do three things: visit a vertex, push it onto a stack so you can remember it, and mark it “visited” so you won’t visit it again.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82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 1: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then do three things: visit a vertex, push it onto a stack so you can remember it, and mark it “visited” so you won’t visit it again.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98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 2: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can’t follow Rule 1, then, if possible, pop a vertex off the stack.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27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 2: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can’t follow Rule 1, then, if possible, pop a vertex off the stack.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 1: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then do three things: visit a vertex, push it onto a stack so you can remember it, and mark it “visited” so you won’t visit it again. 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33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 2: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can’t follow Rule 1, then, if possible, pop a vertex off the stack.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8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2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6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0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buntu"/>
                <a:cs typeface="Ubuntu"/>
              </a:defRPr>
            </a:lvl1pPr>
          </a:lstStyle>
          <a:p>
            <a:r>
              <a:rPr lang="en-IE"/>
              <a:t>23/04/2018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buntu"/>
                <a:cs typeface="Ubuntu"/>
              </a:defRPr>
            </a:lvl1pPr>
          </a:lstStyle>
          <a:p>
            <a:fld id="{E0C3B11F-BB69-5D4A-B4A6-002443704C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6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4"/>
          <p:cNvSpPr txBox="1">
            <a:spLocks/>
          </p:cNvSpPr>
          <p:nvPr userDrawn="1"/>
        </p:nvSpPr>
        <p:spPr>
          <a:xfrm>
            <a:off x="330843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Ubuntu"/>
                <a:ea typeface="+mn-ea"/>
                <a:cs typeface="Ubuntu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8356" y="6356350"/>
            <a:ext cx="2427288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ga-IE" dirty="0"/>
              <a:t>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490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8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1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325378"/>
            <a:ext cx="9144001" cy="4270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  <a:latin typeface="Ubuntu"/>
                <a:cs typeface="Ubuntu"/>
              </a:defRPr>
            </a:lvl1pPr>
          </a:lstStyle>
          <a:p>
            <a:fld id="{E0C3B11F-BB69-5D4A-B4A6-002443704C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Ubuntu"/>
                <a:cs typeface="Ubuntu"/>
              </a:defRPr>
            </a:lvl1pPr>
          </a:lstStyle>
          <a:p>
            <a:r>
              <a:rPr lang="en-IE"/>
              <a:t>23/04/2018</a:t>
            </a:r>
            <a:endParaRPr lang="en-US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3358800" y="6356350"/>
            <a:ext cx="2427288" cy="365125"/>
          </a:xfrm>
          <a:prstGeom prst="rect">
            <a:avLst/>
          </a:prstGeom>
        </p:spPr>
        <p:txBody>
          <a:bodyPr tIns="82800" bIns="4680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>
                <a:solidFill>
                  <a:schemeClr val="tx1"/>
                </a:solidFill>
                <a:latin typeface="Ubuntu Light"/>
                <a:ea typeface="+mn-ea"/>
                <a:cs typeface="Ubuntu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ga-IE" dirty="0">
                <a:solidFill>
                  <a:schemeClr val="bg1"/>
                </a:solidFill>
              </a:rPr>
              <a:t>Data Structures &amp; Algorithms</a:t>
            </a:r>
          </a:p>
        </p:txBody>
      </p:sp>
    </p:spTree>
    <p:extLst>
      <p:ext uri="{BB962C8B-B14F-4D97-AF65-F5344CB8AC3E}">
        <p14:creationId xmlns:p14="http://schemas.microsoft.com/office/powerpoint/2010/main" val="60749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400" b="0" i="0" kern="1200">
          <a:solidFill>
            <a:schemeClr val="tx1"/>
          </a:solidFill>
          <a:latin typeface="Ubuntu"/>
          <a:ea typeface="+mj-ea"/>
          <a:cs typeface="Ubuntu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Ubuntu Light"/>
          <a:ea typeface="+mn-ea"/>
          <a:cs typeface="Ubuntu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Ubuntu"/>
          <a:ea typeface="+mn-ea"/>
          <a:cs typeface="Ubuntu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Ubuntu"/>
          <a:ea typeface="+mn-ea"/>
          <a:cs typeface="Ubuntu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Ubuntu"/>
          <a:ea typeface="+mn-ea"/>
          <a:cs typeface="Ubuntu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Ubuntu"/>
          <a:ea typeface="+mn-ea"/>
          <a:cs typeface="Ubuntu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Structures &amp; Algorithms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AD768B-CB09-4BEB-9119-A25A30698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0305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b="1" dirty="0"/>
              <a:t>V</a:t>
            </a:r>
            <a:r>
              <a:rPr lang="en-US" dirty="0"/>
              <a:t> = {0, 1, 2, 3, 4, 5, 6, 7, 8, 9, 10} </a:t>
            </a:r>
          </a:p>
          <a:p>
            <a:r>
              <a:rPr lang="en-US" b="1" dirty="0"/>
              <a:t>E</a:t>
            </a:r>
            <a:r>
              <a:rPr lang="en-US" dirty="0"/>
              <a:t> = {(0, 1), (0, 5), (1, 2), (1, 3), (1, 5), (2, 4), (4, 3), (5, 6), (6, 8), (7, 3), (7, 8), (8, 10), (9, 4),(9, 7), (9, 10)}</a:t>
            </a:r>
          </a:p>
          <a:p>
            <a:endParaRPr lang="en-US" dirty="0"/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>
                <a:latin typeface="Ubuntu Light"/>
                <a:cs typeface="Ubuntu Light"/>
              </a:rPr>
              <a:t>Order is </a:t>
            </a:r>
            <a:r>
              <a:rPr lang="en-US" b="1" dirty="0">
                <a:latin typeface="Ubuntu Light"/>
                <a:cs typeface="Ubuntu Light"/>
              </a:rPr>
              <a:t>11</a:t>
            </a:r>
          </a:p>
          <a:p>
            <a:pPr marL="400050" lvl="1" indent="0">
              <a:buNone/>
            </a:pPr>
            <a:r>
              <a:rPr lang="en-US" dirty="0">
                <a:latin typeface="Ubuntu Light"/>
                <a:cs typeface="Ubuntu Light"/>
              </a:rPr>
              <a:t>Size is </a:t>
            </a:r>
            <a:r>
              <a:rPr lang="en-US" b="1" dirty="0">
                <a:latin typeface="Ubuntu Light"/>
                <a:cs typeface="Ubuntu Light"/>
              </a:rPr>
              <a:t>15</a:t>
            </a:r>
          </a:p>
          <a:p>
            <a:pPr marL="400050" lvl="1" indent="0">
              <a:buNone/>
            </a:pPr>
            <a:r>
              <a:rPr lang="en-US" dirty="0">
                <a:latin typeface="Ubuntu Light"/>
                <a:cs typeface="Ubuntu Light"/>
              </a:rPr>
              <a:t>Outdegree of 0 is </a:t>
            </a:r>
            <a:r>
              <a:rPr lang="en-US" b="1" dirty="0">
                <a:latin typeface="Ubuntu Light"/>
                <a:cs typeface="Ubuntu Light"/>
              </a:rPr>
              <a:t>2</a:t>
            </a:r>
          </a:p>
          <a:p>
            <a:pPr marL="400050" lvl="1" indent="0">
              <a:buNone/>
            </a:pPr>
            <a:r>
              <a:rPr lang="en-US" dirty="0">
                <a:latin typeface="Ubuntu Light"/>
                <a:cs typeface="Ubuntu Light"/>
              </a:rPr>
              <a:t>Indegree of 4 is </a:t>
            </a:r>
            <a:r>
              <a:rPr lang="en-US" b="1" dirty="0">
                <a:latin typeface="Ubuntu Light"/>
                <a:cs typeface="Ubuntu Light"/>
              </a:rPr>
              <a:t>2</a:t>
            </a:r>
          </a:p>
          <a:p>
            <a:pPr marL="400050" lvl="1" indent="0">
              <a:buNone/>
            </a:pPr>
            <a:r>
              <a:rPr lang="en-US" dirty="0">
                <a:latin typeface="Ubuntu Light"/>
                <a:cs typeface="Ubuntu Light"/>
              </a:rPr>
              <a:t>There are </a:t>
            </a:r>
            <a:r>
              <a:rPr lang="en-US" b="1" dirty="0">
                <a:latin typeface="Ubuntu Light"/>
                <a:cs typeface="Ubuntu Light"/>
              </a:rPr>
              <a:t>no</a:t>
            </a:r>
            <a:r>
              <a:rPr lang="en-US" dirty="0">
                <a:latin typeface="Ubuntu Light"/>
                <a:cs typeface="Ubuntu Light"/>
              </a:rPr>
              <a:t> </a:t>
            </a:r>
            <a:r>
              <a:rPr lang="en-US" b="1" dirty="0">
                <a:latin typeface="Ubuntu Light"/>
                <a:cs typeface="Ubuntu Light"/>
              </a:rPr>
              <a:t>cycles</a:t>
            </a:r>
            <a:r>
              <a:rPr lang="en-US" dirty="0">
                <a:latin typeface="Ubuntu Light"/>
                <a:cs typeface="Ubuntu Light"/>
              </a:rPr>
              <a:t> in the graph.</a:t>
            </a:r>
          </a:p>
          <a:p>
            <a:pPr marL="400050" lvl="1" indent="0">
              <a:buNone/>
            </a:pPr>
            <a:r>
              <a:rPr lang="en-US" dirty="0">
                <a:latin typeface="Ubuntu Light"/>
                <a:cs typeface="Ubuntu Light"/>
              </a:rPr>
              <a:t>The path from 0 to vertex 3 is: </a:t>
            </a:r>
            <a:r>
              <a:rPr lang="en-US" b="1" dirty="0">
                <a:latin typeface="Ubuntu Light"/>
                <a:cs typeface="Ubuntu Light"/>
              </a:rPr>
              <a:t>0 – 1 – 3 </a:t>
            </a:r>
            <a:r>
              <a:rPr lang="en-US" dirty="0">
                <a:latin typeface="Ubuntu Light"/>
                <a:cs typeface="Ubuntu Light"/>
              </a:rPr>
              <a:t>or </a:t>
            </a:r>
            <a:r>
              <a:rPr lang="en-US" b="1" dirty="0">
                <a:latin typeface="Ubuntu Light"/>
                <a:cs typeface="Ubuntu Light"/>
              </a:rPr>
              <a:t>0 – 1 – 2 – 4 – 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3" descr="G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3" r="712"/>
          <a:stretch/>
        </p:blipFill>
        <p:spPr>
          <a:xfrm>
            <a:off x="4625628" y="2964574"/>
            <a:ext cx="3618081" cy="25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 can be represented by what are called </a:t>
            </a:r>
            <a:r>
              <a:rPr lang="en-US" b="1" dirty="0"/>
              <a:t>adjacency lists.</a:t>
            </a:r>
            <a:endParaRPr lang="en-US" dirty="0"/>
          </a:p>
          <a:p>
            <a:r>
              <a:rPr lang="en-US" dirty="0"/>
              <a:t>Array of linked lists where the indices correspond to the vertices in the graph.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4"/>
          <p:cNvPicPr>
            <a:picLocks/>
          </p:cNvPicPr>
          <p:nvPr/>
        </p:nvPicPr>
        <p:blipFill rotWithShape="1">
          <a:blip r:embed="rId2" cstate="print"/>
          <a:srcRect l="-2595" r="-2068"/>
          <a:stretch/>
        </p:blipFill>
        <p:spPr bwMode="auto">
          <a:xfrm>
            <a:off x="4995326" y="3282951"/>
            <a:ext cx="3352800" cy="303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3" descr="G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3" r="712"/>
          <a:stretch/>
        </p:blipFill>
        <p:spPr>
          <a:xfrm>
            <a:off x="747893" y="3674536"/>
            <a:ext cx="3106243" cy="21505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85948" y="4459700"/>
            <a:ext cx="531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Ubuntu Light"/>
                <a:cs typeface="Ubuntu Light"/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386585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different traversals:</a:t>
            </a:r>
          </a:p>
          <a:p>
            <a:pPr lvl="1"/>
            <a:r>
              <a:rPr lang="en-US" dirty="0"/>
              <a:t>Depth first traversal</a:t>
            </a:r>
          </a:p>
          <a:p>
            <a:pPr lvl="1"/>
            <a:r>
              <a:rPr lang="en-US" dirty="0"/>
              <a:t>Breadth first traversal</a:t>
            </a:r>
          </a:p>
          <a:p>
            <a:r>
              <a:rPr lang="en-US" dirty="0"/>
              <a:t>The main difference between depth-first and breadth-first traversal is the order in which the vertices are visited.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0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Traversals – Depth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Formally, </a:t>
            </a:r>
            <a:r>
              <a:rPr lang="en-US" b="1" dirty="0"/>
              <a:t>depth first traversal </a:t>
            </a:r>
            <a:r>
              <a:rPr lang="en-US" dirty="0"/>
              <a:t>progresses by expanding the first vertex of the graph going deeper and deeper until it finds a vertex that has no edges. </a:t>
            </a:r>
          </a:p>
          <a:p>
            <a:r>
              <a:rPr lang="en-US" dirty="0"/>
              <a:t>Then the search backtracks, returning to the most recent vertex it hasn't visited.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62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Traversals – Depth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V = {1, 2, 3, 4, 5}</a:t>
            </a:r>
          </a:p>
          <a:p>
            <a:pPr lvl="1"/>
            <a:r>
              <a:rPr lang="en-US" dirty="0"/>
              <a:t>E = {(1, 2), (1, 3), (2, 5), (3, 4),(2, 4)}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Order of node visit: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9652" y="3025735"/>
            <a:ext cx="3041574" cy="1389326"/>
            <a:chOff x="1303890" y="4482801"/>
            <a:chExt cx="3041574" cy="1389326"/>
          </a:xfrm>
        </p:grpSpPr>
        <p:sp>
          <p:nvSpPr>
            <p:cNvPr id="7" name="Oval 6"/>
            <p:cNvSpPr/>
            <p:nvPr/>
          </p:nvSpPr>
          <p:spPr>
            <a:xfrm>
              <a:off x="1303890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303890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24691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911599" y="497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24691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2</a:t>
              </a:r>
            </a:p>
          </p:txBody>
        </p:sp>
        <p:cxnSp>
          <p:nvCxnSpPr>
            <p:cNvPr id="12" name="Straight Arrow Connector 11"/>
            <p:cNvCxnSpPr>
              <a:stCxn id="7" idx="6"/>
              <a:endCxn id="11" idx="2"/>
            </p:cNvCxnSpPr>
            <p:nvPr/>
          </p:nvCxnSpPr>
          <p:spPr>
            <a:xfrm>
              <a:off x="1737755" y="4698801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4"/>
              <a:endCxn id="8" idx="0"/>
            </p:cNvCxnSpPr>
            <p:nvPr/>
          </p:nvCxnSpPr>
          <p:spPr>
            <a:xfrm>
              <a:off x="1520823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6"/>
            </p:cNvCxnSpPr>
            <p:nvPr/>
          </p:nvCxnSpPr>
          <p:spPr>
            <a:xfrm>
              <a:off x="3058556" y="4698801"/>
              <a:ext cx="853043" cy="48732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>
              <a:off x="1737755" y="5656128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4"/>
              <a:endCxn id="9" idx="0"/>
            </p:cNvCxnSpPr>
            <p:nvPr/>
          </p:nvCxnSpPr>
          <p:spPr>
            <a:xfrm>
              <a:off x="2841624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167239"/>
              </p:ext>
            </p:extLst>
          </p:nvPr>
        </p:nvGraphicFramePr>
        <p:xfrm>
          <a:off x="6316117" y="3025735"/>
          <a:ext cx="575733" cy="1979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316117" y="5004765"/>
            <a:ext cx="609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Ubuntu Light"/>
                <a:cs typeface="Ubuntu Light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75976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Traversals – Depth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V = {1, 2, 3, 4, 5}</a:t>
            </a:r>
          </a:p>
          <a:p>
            <a:pPr lvl="1"/>
            <a:r>
              <a:rPr lang="en-US" dirty="0"/>
              <a:t>E = {(1, 2), (1, 3), (2, 5), (3, 4),(2, 4)}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Order of node visit: </a:t>
            </a:r>
            <a:r>
              <a:rPr lang="en-US" b="1" dirty="0"/>
              <a:t>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9652" y="3025735"/>
            <a:ext cx="3041574" cy="1389326"/>
            <a:chOff x="1303890" y="4482801"/>
            <a:chExt cx="3041574" cy="1389326"/>
          </a:xfrm>
        </p:grpSpPr>
        <p:sp>
          <p:nvSpPr>
            <p:cNvPr id="7" name="Oval 6"/>
            <p:cNvSpPr/>
            <p:nvPr/>
          </p:nvSpPr>
          <p:spPr>
            <a:xfrm>
              <a:off x="1303890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303890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24691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911599" y="497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24691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2</a:t>
              </a:r>
            </a:p>
          </p:txBody>
        </p:sp>
        <p:cxnSp>
          <p:nvCxnSpPr>
            <p:cNvPr id="12" name="Straight Arrow Connector 11"/>
            <p:cNvCxnSpPr>
              <a:stCxn id="7" idx="6"/>
              <a:endCxn id="11" idx="2"/>
            </p:cNvCxnSpPr>
            <p:nvPr/>
          </p:nvCxnSpPr>
          <p:spPr>
            <a:xfrm>
              <a:off x="1737755" y="4698801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4"/>
              <a:endCxn id="8" idx="0"/>
            </p:cNvCxnSpPr>
            <p:nvPr/>
          </p:nvCxnSpPr>
          <p:spPr>
            <a:xfrm>
              <a:off x="1520823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6"/>
            </p:cNvCxnSpPr>
            <p:nvPr/>
          </p:nvCxnSpPr>
          <p:spPr>
            <a:xfrm>
              <a:off x="3058556" y="4698801"/>
              <a:ext cx="853043" cy="48732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>
              <a:off x="1737755" y="5656128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4"/>
              <a:endCxn id="9" idx="0"/>
            </p:cNvCxnSpPr>
            <p:nvPr/>
          </p:nvCxnSpPr>
          <p:spPr>
            <a:xfrm>
              <a:off x="2841624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1158853" y="297493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621671"/>
              </p:ext>
            </p:extLst>
          </p:nvPr>
        </p:nvGraphicFramePr>
        <p:xfrm>
          <a:off x="7247450" y="3025735"/>
          <a:ext cx="575733" cy="1979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8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buntu Light"/>
                          <a:cs typeface="Ubuntu Ligh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247450" y="5004765"/>
            <a:ext cx="609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Stack</a:t>
            </a:r>
          </a:p>
          <a:p>
            <a:pPr algn="ctr"/>
            <a:r>
              <a:rPr lang="en-US" sz="1400" dirty="0">
                <a:latin typeface="Ubuntu Light"/>
                <a:cs typeface="Ubuntu Light"/>
              </a:rPr>
              <a:t>After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9747"/>
              </p:ext>
            </p:extLst>
          </p:nvPr>
        </p:nvGraphicFramePr>
        <p:xfrm>
          <a:off x="6316117" y="3025735"/>
          <a:ext cx="575733" cy="1979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242823" y="5004765"/>
            <a:ext cx="733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Stack</a:t>
            </a:r>
          </a:p>
          <a:p>
            <a:pPr algn="ctr"/>
            <a:r>
              <a:rPr lang="en-US" sz="1400" dirty="0">
                <a:latin typeface="Ubuntu Light"/>
                <a:cs typeface="Ubuntu Light"/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416215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Traversals – Depth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V = {1, 2, 3, 4, 5}</a:t>
            </a:r>
          </a:p>
          <a:p>
            <a:pPr lvl="1"/>
            <a:r>
              <a:rPr lang="en-US" dirty="0"/>
              <a:t>E = {(1, 2), (1, 3), (2, 5), (3, 4),(2, 4)}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Order of node visit: </a:t>
            </a:r>
            <a:r>
              <a:rPr lang="en-US" b="1" dirty="0"/>
              <a:t>1, 2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9652" y="3025735"/>
            <a:ext cx="3041574" cy="1389326"/>
            <a:chOff x="1303890" y="4482801"/>
            <a:chExt cx="3041574" cy="1389326"/>
          </a:xfrm>
        </p:grpSpPr>
        <p:sp>
          <p:nvSpPr>
            <p:cNvPr id="7" name="Oval 6"/>
            <p:cNvSpPr/>
            <p:nvPr/>
          </p:nvSpPr>
          <p:spPr>
            <a:xfrm>
              <a:off x="1303890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303890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24691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911599" y="497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24691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2</a:t>
              </a:r>
            </a:p>
          </p:txBody>
        </p:sp>
        <p:cxnSp>
          <p:nvCxnSpPr>
            <p:cNvPr id="12" name="Straight Arrow Connector 11"/>
            <p:cNvCxnSpPr>
              <a:stCxn id="7" idx="6"/>
              <a:endCxn id="11" idx="2"/>
            </p:cNvCxnSpPr>
            <p:nvPr/>
          </p:nvCxnSpPr>
          <p:spPr>
            <a:xfrm>
              <a:off x="1737755" y="4698801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4"/>
              <a:endCxn id="8" idx="0"/>
            </p:cNvCxnSpPr>
            <p:nvPr/>
          </p:nvCxnSpPr>
          <p:spPr>
            <a:xfrm>
              <a:off x="1520823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6"/>
            </p:cNvCxnSpPr>
            <p:nvPr/>
          </p:nvCxnSpPr>
          <p:spPr>
            <a:xfrm>
              <a:off x="3058556" y="4698801"/>
              <a:ext cx="853043" cy="48732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>
              <a:off x="1737755" y="5656128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4"/>
              <a:endCxn id="9" idx="0"/>
            </p:cNvCxnSpPr>
            <p:nvPr/>
          </p:nvCxnSpPr>
          <p:spPr>
            <a:xfrm>
              <a:off x="2841624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1158853" y="297493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76453" y="297493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28032"/>
              </p:ext>
            </p:extLst>
          </p:nvPr>
        </p:nvGraphicFramePr>
        <p:xfrm>
          <a:off x="7247450" y="3025735"/>
          <a:ext cx="575733" cy="1979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8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buntu Light"/>
                          <a:cs typeface="Ubuntu Ligh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buntu Light"/>
                          <a:cs typeface="Ubuntu Ligh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247450" y="5004765"/>
            <a:ext cx="609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Stack</a:t>
            </a:r>
          </a:p>
          <a:p>
            <a:pPr algn="ctr"/>
            <a:r>
              <a:rPr lang="en-US" sz="1400" dirty="0">
                <a:latin typeface="Ubuntu Light"/>
                <a:cs typeface="Ubuntu Light"/>
              </a:rPr>
              <a:t>After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856982"/>
              </p:ext>
            </p:extLst>
          </p:nvPr>
        </p:nvGraphicFramePr>
        <p:xfrm>
          <a:off x="6316117" y="3025735"/>
          <a:ext cx="575733" cy="1979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8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buntu Light"/>
                          <a:cs typeface="Ubuntu Ligh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242823" y="5004765"/>
            <a:ext cx="733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Stack</a:t>
            </a:r>
          </a:p>
          <a:p>
            <a:pPr algn="ctr"/>
            <a:r>
              <a:rPr lang="en-US" sz="1400" dirty="0">
                <a:latin typeface="Ubuntu Light"/>
                <a:cs typeface="Ubuntu Light"/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4153917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Traversals – Depth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V = {1, 2, 3, 4, 5}</a:t>
            </a:r>
          </a:p>
          <a:p>
            <a:pPr lvl="1"/>
            <a:r>
              <a:rPr lang="en-US" dirty="0"/>
              <a:t>E = {(1, 2), (1, 3), (2, 5), (3, 4),(2, 4)}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Order of node visit: </a:t>
            </a:r>
            <a:r>
              <a:rPr lang="en-US" b="1" dirty="0"/>
              <a:t>1, 2, 4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9652" y="3025735"/>
            <a:ext cx="3041574" cy="1389326"/>
            <a:chOff x="1303890" y="4482801"/>
            <a:chExt cx="3041574" cy="1389326"/>
          </a:xfrm>
        </p:grpSpPr>
        <p:sp>
          <p:nvSpPr>
            <p:cNvPr id="7" name="Oval 6"/>
            <p:cNvSpPr/>
            <p:nvPr/>
          </p:nvSpPr>
          <p:spPr>
            <a:xfrm>
              <a:off x="1303890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303890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24691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911599" y="497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24691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2</a:t>
              </a:r>
            </a:p>
          </p:txBody>
        </p:sp>
        <p:cxnSp>
          <p:nvCxnSpPr>
            <p:cNvPr id="12" name="Straight Arrow Connector 11"/>
            <p:cNvCxnSpPr>
              <a:stCxn id="7" idx="6"/>
              <a:endCxn id="11" idx="2"/>
            </p:cNvCxnSpPr>
            <p:nvPr/>
          </p:nvCxnSpPr>
          <p:spPr>
            <a:xfrm>
              <a:off x="1737755" y="4698801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4"/>
              <a:endCxn id="8" idx="0"/>
            </p:cNvCxnSpPr>
            <p:nvPr/>
          </p:nvCxnSpPr>
          <p:spPr>
            <a:xfrm>
              <a:off x="1520823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6"/>
            </p:cNvCxnSpPr>
            <p:nvPr/>
          </p:nvCxnSpPr>
          <p:spPr>
            <a:xfrm>
              <a:off x="3058556" y="4698801"/>
              <a:ext cx="853043" cy="48732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>
              <a:off x="1737755" y="5656128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4"/>
              <a:endCxn id="9" idx="0"/>
            </p:cNvCxnSpPr>
            <p:nvPr/>
          </p:nvCxnSpPr>
          <p:spPr>
            <a:xfrm>
              <a:off x="2841624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1158853" y="297493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76453" y="297493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476453" y="3929062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15238"/>
              </p:ext>
            </p:extLst>
          </p:nvPr>
        </p:nvGraphicFramePr>
        <p:xfrm>
          <a:off x="7247450" y="3025735"/>
          <a:ext cx="575733" cy="1979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8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buntu Light"/>
                          <a:cs typeface="Ubuntu Ligh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buntu Light"/>
                          <a:cs typeface="Ubuntu Ligh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buntu Light"/>
                          <a:cs typeface="Ubuntu Ligh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247450" y="5004765"/>
            <a:ext cx="609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Stack</a:t>
            </a:r>
          </a:p>
          <a:p>
            <a:pPr algn="ctr"/>
            <a:r>
              <a:rPr lang="en-US" sz="1400" dirty="0">
                <a:latin typeface="Ubuntu Light"/>
                <a:cs typeface="Ubuntu Light"/>
              </a:rPr>
              <a:t>After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72449"/>
              </p:ext>
            </p:extLst>
          </p:nvPr>
        </p:nvGraphicFramePr>
        <p:xfrm>
          <a:off x="6316117" y="3025735"/>
          <a:ext cx="575733" cy="1979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8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buntu Light"/>
                          <a:cs typeface="Ubuntu Ligh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buntu Light"/>
                          <a:cs typeface="Ubuntu Ligh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242823" y="5004765"/>
            <a:ext cx="733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Stack</a:t>
            </a:r>
          </a:p>
          <a:p>
            <a:pPr algn="ctr"/>
            <a:r>
              <a:rPr lang="en-US" sz="1400" dirty="0">
                <a:latin typeface="Ubuntu Light"/>
                <a:cs typeface="Ubuntu Light"/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4153917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Traversals – Depth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V = {1, 2, 3, 4, 5}</a:t>
            </a:r>
          </a:p>
          <a:p>
            <a:pPr lvl="1"/>
            <a:r>
              <a:rPr lang="en-US" dirty="0"/>
              <a:t>E = {(1, 2), (1, 3), (2, 5), (3, 4),(2, 4)}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Order of node visit: </a:t>
            </a:r>
            <a:r>
              <a:rPr lang="en-US" b="1" dirty="0"/>
              <a:t>1, 2, 4, 5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9652" y="3025735"/>
            <a:ext cx="3041574" cy="1389326"/>
            <a:chOff x="1303890" y="4482801"/>
            <a:chExt cx="3041574" cy="1389326"/>
          </a:xfrm>
        </p:grpSpPr>
        <p:sp>
          <p:nvSpPr>
            <p:cNvPr id="7" name="Oval 6"/>
            <p:cNvSpPr/>
            <p:nvPr/>
          </p:nvSpPr>
          <p:spPr>
            <a:xfrm>
              <a:off x="1303890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303890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24691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911599" y="497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24691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2</a:t>
              </a:r>
            </a:p>
          </p:txBody>
        </p:sp>
        <p:cxnSp>
          <p:nvCxnSpPr>
            <p:cNvPr id="12" name="Straight Arrow Connector 11"/>
            <p:cNvCxnSpPr>
              <a:stCxn id="7" idx="6"/>
              <a:endCxn id="11" idx="2"/>
            </p:cNvCxnSpPr>
            <p:nvPr/>
          </p:nvCxnSpPr>
          <p:spPr>
            <a:xfrm>
              <a:off x="1737755" y="4698801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4"/>
              <a:endCxn id="8" idx="0"/>
            </p:cNvCxnSpPr>
            <p:nvPr/>
          </p:nvCxnSpPr>
          <p:spPr>
            <a:xfrm>
              <a:off x="1520823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6"/>
            </p:cNvCxnSpPr>
            <p:nvPr/>
          </p:nvCxnSpPr>
          <p:spPr>
            <a:xfrm>
              <a:off x="3058556" y="4698801"/>
              <a:ext cx="853043" cy="48732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>
              <a:off x="1737755" y="5656128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4"/>
              <a:endCxn id="9" idx="0"/>
            </p:cNvCxnSpPr>
            <p:nvPr/>
          </p:nvCxnSpPr>
          <p:spPr>
            <a:xfrm>
              <a:off x="2841624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1158853" y="297493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76453" y="297493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66562" y="345999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76453" y="3925861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79456"/>
              </p:ext>
            </p:extLst>
          </p:nvPr>
        </p:nvGraphicFramePr>
        <p:xfrm>
          <a:off x="7247450" y="3025735"/>
          <a:ext cx="575733" cy="1979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8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buntu Light"/>
                          <a:cs typeface="Ubuntu Ligh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buntu Light"/>
                          <a:cs typeface="Ubuntu Ligh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buntu Light"/>
                          <a:cs typeface="Ubuntu Ligh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247450" y="5004765"/>
            <a:ext cx="609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Stack</a:t>
            </a:r>
          </a:p>
          <a:p>
            <a:pPr algn="ctr"/>
            <a:r>
              <a:rPr lang="en-US" sz="1400" dirty="0">
                <a:latin typeface="Ubuntu Light"/>
                <a:cs typeface="Ubuntu Light"/>
              </a:rPr>
              <a:t>After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72449"/>
              </p:ext>
            </p:extLst>
          </p:nvPr>
        </p:nvGraphicFramePr>
        <p:xfrm>
          <a:off x="6316117" y="3025735"/>
          <a:ext cx="575733" cy="1979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8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buntu Light"/>
                          <a:cs typeface="Ubuntu Ligh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buntu Light"/>
                          <a:cs typeface="Ubuntu Ligh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buntu Light"/>
                          <a:cs typeface="Ubuntu Ligh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242823" y="5004765"/>
            <a:ext cx="733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Stack</a:t>
            </a:r>
          </a:p>
          <a:p>
            <a:pPr algn="ctr"/>
            <a:r>
              <a:rPr lang="en-US" sz="1400" dirty="0">
                <a:latin typeface="Ubuntu Light"/>
                <a:cs typeface="Ubuntu Light"/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3637800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Traversals – Depth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V = {1, 2, 3, 4, 5}</a:t>
            </a:r>
          </a:p>
          <a:p>
            <a:pPr lvl="1"/>
            <a:r>
              <a:rPr lang="en-US" dirty="0"/>
              <a:t>E = {(1, 2), (1, 3), (2, 5), (3, 4),(2, 4)}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Order of node visit: </a:t>
            </a:r>
            <a:r>
              <a:rPr lang="en-US" b="1" dirty="0"/>
              <a:t>1, 2, 4, 5, 3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9652" y="3025735"/>
            <a:ext cx="3041574" cy="1389326"/>
            <a:chOff x="1303890" y="4482801"/>
            <a:chExt cx="3041574" cy="1389326"/>
          </a:xfrm>
        </p:grpSpPr>
        <p:sp>
          <p:nvSpPr>
            <p:cNvPr id="7" name="Oval 6"/>
            <p:cNvSpPr/>
            <p:nvPr/>
          </p:nvSpPr>
          <p:spPr>
            <a:xfrm>
              <a:off x="1303890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303890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24691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911599" y="497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24691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2</a:t>
              </a:r>
            </a:p>
          </p:txBody>
        </p:sp>
        <p:cxnSp>
          <p:nvCxnSpPr>
            <p:cNvPr id="12" name="Straight Arrow Connector 11"/>
            <p:cNvCxnSpPr>
              <a:stCxn id="7" idx="6"/>
              <a:endCxn id="11" idx="2"/>
            </p:cNvCxnSpPr>
            <p:nvPr/>
          </p:nvCxnSpPr>
          <p:spPr>
            <a:xfrm>
              <a:off x="1737755" y="4698801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4"/>
              <a:endCxn id="8" idx="0"/>
            </p:cNvCxnSpPr>
            <p:nvPr/>
          </p:nvCxnSpPr>
          <p:spPr>
            <a:xfrm>
              <a:off x="1520823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6"/>
            </p:cNvCxnSpPr>
            <p:nvPr/>
          </p:nvCxnSpPr>
          <p:spPr>
            <a:xfrm>
              <a:off x="3058556" y="4698801"/>
              <a:ext cx="853043" cy="48732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>
              <a:off x="1737755" y="5656128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4"/>
              <a:endCxn id="9" idx="0"/>
            </p:cNvCxnSpPr>
            <p:nvPr/>
          </p:nvCxnSpPr>
          <p:spPr>
            <a:xfrm>
              <a:off x="2841624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1158853" y="297493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76453" y="297493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66562" y="345999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76453" y="3925861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55652" y="3925861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73584"/>
              </p:ext>
            </p:extLst>
          </p:nvPr>
        </p:nvGraphicFramePr>
        <p:xfrm>
          <a:off x="7247450" y="3025735"/>
          <a:ext cx="575733" cy="1979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8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buntu Light"/>
                          <a:cs typeface="Ubuntu Ligh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buntu Light"/>
                          <a:cs typeface="Ubuntu Ligh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247450" y="5004765"/>
            <a:ext cx="609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Stack</a:t>
            </a:r>
          </a:p>
          <a:p>
            <a:pPr algn="ctr"/>
            <a:r>
              <a:rPr lang="en-US" sz="1400" dirty="0">
                <a:latin typeface="Ubuntu Light"/>
                <a:cs typeface="Ubuntu Light"/>
              </a:rPr>
              <a:t>After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72449"/>
              </p:ext>
            </p:extLst>
          </p:nvPr>
        </p:nvGraphicFramePr>
        <p:xfrm>
          <a:off x="6316117" y="3025735"/>
          <a:ext cx="575733" cy="1979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8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buntu Light"/>
                          <a:cs typeface="Ubuntu Ligh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buntu Light"/>
                          <a:cs typeface="Ubuntu Ligh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buntu Light"/>
                          <a:cs typeface="Ubuntu Ligh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242823" y="5004765"/>
            <a:ext cx="733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Stack</a:t>
            </a:r>
          </a:p>
          <a:p>
            <a:pPr algn="ctr"/>
            <a:r>
              <a:rPr lang="en-US" sz="1400" dirty="0">
                <a:latin typeface="Ubuntu Light"/>
                <a:cs typeface="Ubuntu Light"/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363780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60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Traversals – Depth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V = {1, 2, 3, 4, 5}</a:t>
            </a:r>
          </a:p>
          <a:p>
            <a:pPr lvl="1"/>
            <a:r>
              <a:rPr lang="en-US" dirty="0"/>
              <a:t>E = {(1, 2), (1, 3), (2, 5), (3, 4),(2, 4)}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Order of node visit: </a:t>
            </a:r>
            <a:r>
              <a:rPr lang="en-US" b="1" dirty="0"/>
              <a:t>1, 2, 4, 5, 3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9652" y="3025735"/>
            <a:ext cx="3041574" cy="1389326"/>
            <a:chOff x="1303890" y="4482801"/>
            <a:chExt cx="3041574" cy="1389326"/>
          </a:xfrm>
        </p:grpSpPr>
        <p:sp>
          <p:nvSpPr>
            <p:cNvPr id="7" name="Oval 6"/>
            <p:cNvSpPr/>
            <p:nvPr/>
          </p:nvSpPr>
          <p:spPr>
            <a:xfrm>
              <a:off x="1303890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303890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24691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911599" y="497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24691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2</a:t>
              </a:r>
            </a:p>
          </p:txBody>
        </p:sp>
        <p:cxnSp>
          <p:nvCxnSpPr>
            <p:cNvPr id="12" name="Straight Arrow Connector 11"/>
            <p:cNvCxnSpPr>
              <a:stCxn id="7" idx="6"/>
              <a:endCxn id="11" idx="2"/>
            </p:cNvCxnSpPr>
            <p:nvPr/>
          </p:nvCxnSpPr>
          <p:spPr>
            <a:xfrm>
              <a:off x="1737755" y="4698801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4"/>
              <a:endCxn id="8" idx="0"/>
            </p:cNvCxnSpPr>
            <p:nvPr/>
          </p:nvCxnSpPr>
          <p:spPr>
            <a:xfrm>
              <a:off x="1520823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6"/>
            </p:cNvCxnSpPr>
            <p:nvPr/>
          </p:nvCxnSpPr>
          <p:spPr>
            <a:xfrm>
              <a:off x="3058556" y="4698801"/>
              <a:ext cx="853043" cy="48732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>
              <a:off x="1737755" y="5656128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4"/>
              <a:endCxn id="9" idx="0"/>
            </p:cNvCxnSpPr>
            <p:nvPr/>
          </p:nvCxnSpPr>
          <p:spPr>
            <a:xfrm>
              <a:off x="2841624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1158853" y="297493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76453" y="297493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66562" y="345999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76453" y="3925861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55652" y="3925861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337542"/>
              </p:ext>
            </p:extLst>
          </p:nvPr>
        </p:nvGraphicFramePr>
        <p:xfrm>
          <a:off x="7247450" y="3025735"/>
          <a:ext cx="575733" cy="1979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247450" y="5004765"/>
            <a:ext cx="609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Stack</a:t>
            </a:r>
          </a:p>
          <a:p>
            <a:pPr algn="ctr"/>
            <a:r>
              <a:rPr lang="en-US" sz="1400" dirty="0">
                <a:latin typeface="Ubuntu Light"/>
                <a:cs typeface="Ubuntu Light"/>
              </a:rPr>
              <a:t>After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113562"/>
              </p:ext>
            </p:extLst>
          </p:nvPr>
        </p:nvGraphicFramePr>
        <p:xfrm>
          <a:off x="6316117" y="3025735"/>
          <a:ext cx="575733" cy="1979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8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buntu Light"/>
                          <a:cs typeface="Ubuntu Ligh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buntu Light"/>
                          <a:cs typeface="Ubuntu Ligh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8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242823" y="5004765"/>
            <a:ext cx="733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Stack</a:t>
            </a:r>
          </a:p>
          <a:p>
            <a:pPr algn="ctr"/>
            <a:r>
              <a:rPr lang="en-US" sz="1400" dirty="0">
                <a:latin typeface="Ubuntu Light"/>
                <a:cs typeface="Ubuntu Light"/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735006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Traversals – Breadth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breadth first traversal </a:t>
            </a:r>
            <a:r>
              <a:rPr lang="en-US" dirty="0"/>
              <a:t>visits all the vertices at a given level before visiting the vertices at the next level. </a:t>
            </a:r>
          </a:p>
          <a:p>
            <a:r>
              <a:rPr lang="en-US" dirty="0"/>
              <a:t>An iterative algorithm for breadth first uses a queue to store next level vertices while processing higher-level vertices.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Traversals – Breadth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V = {1, 2, 3, 4, 5}</a:t>
            </a:r>
          </a:p>
          <a:p>
            <a:pPr lvl="1"/>
            <a:r>
              <a:rPr lang="en-US" dirty="0"/>
              <a:t>E = {(1, 2), (1, 3), (2, 5), (3, 4),(2, 4)}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Order of node visit: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21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9652" y="3025735"/>
            <a:ext cx="3041574" cy="1389326"/>
            <a:chOff x="1303890" y="4482801"/>
            <a:chExt cx="3041574" cy="1389326"/>
          </a:xfrm>
        </p:grpSpPr>
        <p:sp>
          <p:nvSpPr>
            <p:cNvPr id="7" name="Oval 6"/>
            <p:cNvSpPr/>
            <p:nvPr/>
          </p:nvSpPr>
          <p:spPr>
            <a:xfrm>
              <a:off x="1303890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303890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24691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911599" y="497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24691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2</a:t>
              </a:r>
            </a:p>
          </p:txBody>
        </p:sp>
        <p:cxnSp>
          <p:nvCxnSpPr>
            <p:cNvPr id="12" name="Straight Arrow Connector 11"/>
            <p:cNvCxnSpPr>
              <a:stCxn id="7" idx="6"/>
              <a:endCxn id="11" idx="2"/>
            </p:cNvCxnSpPr>
            <p:nvPr/>
          </p:nvCxnSpPr>
          <p:spPr>
            <a:xfrm>
              <a:off x="1737755" y="4698801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4"/>
              <a:endCxn id="8" idx="0"/>
            </p:cNvCxnSpPr>
            <p:nvPr/>
          </p:nvCxnSpPr>
          <p:spPr>
            <a:xfrm>
              <a:off x="1520823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6"/>
            </p:cNvCxnSpPr>
            <p:nvPr/>
          </p:nvCxnSpPr>
          <p:spPr>
            <a:xfrm>
              <a:off x="3058556" y="4698801"/>
              <a:ext cx="853043" cy="48732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>
              <a:off x="1737755" y="5656128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4"/>
              <a:endCxn id="9" idx="0"/>
            </p:cNvCxnSpPr>
            <p:nvPr/>
          </p:nvCxnSpPr>
          <p:spPr>
            <a:xfrm>
              <a:off x="2841624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7645884" y="3211998"/>
            <a:ext cx="724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Queue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962656"/>
              </p:ext>
            </p:extLst>
          </p:nvPr>
        </p:nvGraphicFramePr>
        <p:xfrm>
          <a:off x="4918659" y="3198793"/>
          <a:ext cx="27272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 Light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675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Traversals – Breadth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V = {1, 2, 3, 4, 5}</a:t>
            </a:r>
          </a:p>
          <a:p>
            <a:pPr lvl="1"/>
            <a:r>
              <a:rPr lang="en-US" dirty="0"/>
              <a:t>E = {(1, 2), (1, 3), (2, 5), (3, 4),(2, 4)}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Order of node visit: </a:t>
            </a:r>
            <a:r>
              <a:rPr lang="en-US" b="1" dirty="0"/>
              <a:t>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22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9652" y="3025735"/>
            <a:ext cx="3041574" cy="1389326"/>
            <a:chOff x="1303890" y="4482801"/>
            <a:chExt cx="3041574" cy="1389326"/>
          </a:xfrm>
        </p:grpSpPr>
        <p:sp>
          <p:nvSpPr>
            <p:cNvPr id="7" name="Oval 6"/>
            <p:cNvSpPr/>
            <p:nvPr/>
          </p:nvSpPr>
          <p:spPr>
            <a:xfrm>
              <a:off x="1303890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303890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24691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911599" y="497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24691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2</a:t>
              </a:r>
            </a:p>
          </p:txBody>
        </p:sp>
        <p:cxnSp>
          <p:nvCxnSpPr>
            <p:cNvPr id="12" name="Straight Arrow Connector 11"/>
            <p:cNvCxnSpPr>
              <a:stCxn id="7" idx="6"/>
              <a:endCxn id="11" idx="2"/>
            </p:cNvCxnSpPr>
            <p:nvPr/>
          </p:nvCxnSpPr>
          <p:spPr>
            <a:xfrm>
              <a:off x="1737755" y="4698801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4"/>
              <a:endCxn id="8" idx="0"/>
            </p:cNvCxnSpPr>
            <p:nvPr/>
          </p:nvCxnSpPr>
          <p:spPr>
            <a:xfrm>
              <a:off x="1520823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6"/>
            </p:cNvCxnSpPr>
            <p:nvPr/>
          </p:nvCxnSpPr>
          <p:spPr>
            <a:xfrm>
              <a:off x="3058556" y="4698801"/>
              <a:ext cx="853043" cy="48732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>
              <a:off x="1737755" y="5656128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4"/>
              <a:endCxn id="9" idx="0"/>
            </p:cNvCxnSpPr>
            <p:nvPr/>
          </p:nvCxnSpPr>
          <p:spPr>
            <a:xfrm>
              <a:off x="2841624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1158853" y="297493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28951" y="3215726"/>
            <a:ext cx="1314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Queue Before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772829"/>
              </p:ext>
            </p:extLst>
          </p:nvPr>
        </p:nvGraphicFramePr>
        <p:xfrm>
          <a:off x="4918659" y="3198793"/>
          <a:ext cx="27272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Ubuntu Light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Ubuntu Light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Ubuntu Light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645884" y="3846106"/>
            <a:ext cx="1183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Queue After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77906"/>
              </p:ext>
            </p:extLst>
          </p:nvPr>
        </p:nvGraphicFramePr>
        <p:xfrm>
          <a:off x="4918659" y="3831508"/>
          <a:ext cx="27272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Ubuntu Light"/>
                          <a:ea typeface="+mn-ea"/>
                          <a:cs typeface="Ubuntu Light"/>
                        </a:rPr>
                        <a:t>1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Ubuntu Light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Ubuntu Light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Ubuntu Light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651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Traversals – Breadth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V = {1, 2, 3, 4, 5}</a:t>
            </a:r>
          </a:p>
          <a:p>
            <a:pPr lvl="1"/>
            <a:r>
              <a:rPr lang="en-US" dirty="0"/>
              <a:t>E = {(1, 2), (1, 3), (2, 5), (3, 4),(2, 4)}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Order of node visit: </a:t>
            </a:r>
            <a:r>
              <a:rPr lang="en-US" b="1" dirty="0"/>
              <a:t>1, 2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23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9652" y="3025735"/>
            <a:ext cx="3041574" cy="1389326"/>
            <a:chOff x="1303890" y="4482801"/>
            <a:chExt cx="3041574" cy="1389326"/>
          </a:xfrm>
        </p:grpSpPr>
        <p:sp>
          <p:nvSpPr>
            <p:cNvPr id="7" name="Oval 6"/>
            <p:cNvSpPr/>
            <p:nvPr/>
          </p:nvSpPr>
          <p:spPr>
            <a:xfrm>
              <a:off x="1303890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303890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24691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911599" y="497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24691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2</a:t>
              </a:r>
            </a:p>
          </p:txBody>
        </p:sp>
        <p:cxnSp>
          <p:nvCxnSpPr>
            <p:cNvPr id="12" name="Straight Arrow Connector 11"/>
            <p:cNvCxnSpPr>
              <a:stCxn id="7" idx="6"/>
              <a:endCxn id="11" idx="2"/>
            </p:cNvCxnSpPr>
            <p:nvPr/>
          </p:nvCxnSpPr>
          <p:spPr>
            <a:xfrm>
              <a:off x="1737755" y="4698801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4"/>
              <a:endCxn id="8" idx="0"/>
            </p:cNvCxnSpPr>
            <p:nvPr/>
          </p:nvCxnSpPr>
          <p:spPr>
            <a:xfrm>
              <a:off x="1520823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6"/>
            </p:cNvCxnSpPr>
            <p:nvPr/>
          </p:nvCxnSpPr>
          <p:spPr>
            <a:xfrm>
              <a:off x="3058556" y="4698801"/>
              <a:ext cx="853043" cy="48732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>
              <a:off x="1737755" y="5656128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4"/>
              <a:endCxn id="9" idx="0"/>
            </p:cNvCxnSpPr>
            <p:nvPr/>
          </p:nvCxnSpPr>
          <p:spPr>
            <a:xfrm>
              <a:off x="2841624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1158853" y="297493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76453" y="297493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28951" y="3215726"/>
            <a:ext cx="1314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Queue Before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47491"/>
              </p:ext>
            </p:extLst>
          </p:nvPr>
        </p:nvGraphicFramePr>
        <p:xfrm>
          <a:off x="4918659" y="3198793"/>
          <a:ext cx="27272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Ubuntu Light"/>
                          <a:ea typeface="+mn-ea"/>
                          <a:cs typeface="Ubuntu Light"/>
                        </a:rPr>
                        <a:t>1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Ubuntu Light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Ubuntu Light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Ubuntu Light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645884" y="3846106"/>
            <a:ext cx="1183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Queue After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466128"/>
              </p:ext>
            </p:extLst>
          </p:nvPr>
        </p:nvGraphicFramePr>
        <p:xfrm>
          <a:off x="4918659" y="3831508"/>
          <a:ext cx="27272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Ubuntu Light"/>
                          <a:ea typeface="+mn-ea"/>
                          <a:cs typeface="Ubuntu Light"/>
                        </a:rPr>
                        <a:t>2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Ubuntu Light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Ubuntu Light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651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Traversals – Breadth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V = {1, 2, 3, 4, 5}</a:t>
            </a:r>
          </a:p>
          <a:p>
            <a:pPr lvl="1"/>
            <a:r>
              <a:rPr lang="en-US" dirty="0"/>
              <a:t>E = {(1, 2), (1, 3), (2, 5), (3, 4),(2, 4)}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Order of node visit: </a:t>
            </a:r>
            <a:r>
              <a:rPr lang="en-US" b="1" dirty="0"/>
              <a:t>1, 2, 3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24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9652" y="3025735"/>
            <a:ext cx="3041574" cy="1389326"/>
            <a:chOff x="1303890" y="4482801"/>
            <a:chExt cx="3041574" cy="1389326"/>
          </a:xfrm>
        </p:grpSpPr>
        <p:sp>
          <p:nvSpPr>
            <p:cNvPr id="7" name="Oval 6"/>
            <p:cNvSpPr/>
            <p:nvPr/>
          </p:nvSpPr>
          <p:spPr>
            <a:xfrm>
              <a:off x="1303890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303890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24691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911599" y="497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24691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2</a:t>
              </a:r>
            </a:p>
          </p:txBody>
        </p:sp>
        <p:cxnSp>
          <p:nvCxnSpPr>
            <p:cNvPr id="12" name="Straight Arrow Connector 11"/>
            <p:cNvCxnSpPr>
              <a:stCxn id="7" idx="6"/>
              <a:endCxn id="11" idx="2"/>
            </p:cNvCxnSpPr>
            <p:nvPr/>
          </p:nvCxnSpPr>
          <p:spPr>
            <a:xfrm>
              <a:off x="1737755" y="4698801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4"/>
              <a:endCxn id="8" idx="0"/>
            </p:cNvCxnSpPr>
            <p:nvPr/>
          </p:nvCxnSpPr>
          <p:spPr>
            <a:xfrm>
              <a:off x="1520823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6"/>
            </p:cNvCxnSpPr>
            <p:nvPr/>
          </p:nvCxnSpPr>
          <p:spPr>
            <a:xfrm>
              <a:off x="3058556" y="4698801"/>
              <a:ext cx="853043" cy="48732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>
              <a:off x="1737755" y="5656128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4"/>
              <a:endCxn id="9" idx="0"/>
            </p:cNvCxnSpPr>
            <p:nvPr/>
          </p:nvCxnSpPr>
          <p:spPr>
            <a:xfrm>
              <a:off x="2841624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1158853" y="297493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76453" y="297493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55652" y="3925861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28951" y="3215726"/>
            <a:ext cx="1314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Queue Before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814002"/>
              </p:ext>
            </p:extLst>
          </p:nvPr>
        </p:nvGraphicFramePr>
        <p:xfrm>
          <a:off x="4918659" y="3198793"/>
          <a:ext cx="27272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Ubuntu Light"/>
                          <a:ea typeface="+mn-ea"/>
                          <a:cs typeface="Ubuntu Light"/>
                        </a:rPr>
                        <a:t>2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Ubuntu Light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Ubuntu Light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645884" y="3846106"/>
            <a:ext cx="1183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Queue After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41741"/>
              </p:ext>
            </p:extLst>
          </p:nvPr>
        </p:nvGraphicFramePr>
        <p:xfrm>
          <a:off x="4918659" y="3831508"/>
          <a:ext cx="27272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Ubuntu Light"/>
                          <a:ea typeface="+mn-ea"/>
                          <a:cs typeface="Ubuntu Light"/>
                        </a:rPr>
                        <a:t>3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Ubuntu Light"/>
                          <a:ea typeface="+mn-ea"/>
                          <a:cs typeface="Ubuntu Light"/>
                        </a:rPr>
                        <a:t>2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Ubuntu Light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651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Traversals – Breadth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V = {1, 2, 3, 4, 5}</a:t>
            </a:r>
          </a:p>
          <a:p>
            <a:pPr lvl="1"/>
            <a:r>
              <a:rPr lang="en-US" dirty="0"/>
              <a:t>E = {(1, 2), (1, 3), (2, 5), (3, 4),(2, 4)}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Order of node visit: </a:t>
            </a:r>
            <a:r>
              <a:rPr lang="en-US" b="1" dirty="0"/>
              <a:t>1, 2, 3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25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9652" y="3025735"/>
            <a:ext cx="3041574" cy="1389326"/>
            <a:chOff x="1303890" y="4482801"/>
            <a:chExt cx="3041574" cy="1389326"/>
          </a:xfrm>
        </p:grpSpPr>
        <p:sp>
          <p:nvSpPr>
            <p:cNvPr id="7" name="Oval 6"/>
            <p:cNvSpPr/>
            <p:nvPr/>
          </p:nvSpPr>
          <p:spPr>
            <a:xfrm>
              <a:off x="1303890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303890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24691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911599" y="497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24691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2</a:t>
              </a:r>
            </a:p>
          </p:txBody>
        </p:sp>
        <p:cxnSp>
          <p:nvCxnSpPr>
            <p:cNvPr id="12" name="Straight Arrow Connector 11"/>
            <p:cNvCxnSpPr>
              <a:stCxn id="7" idx="6"/>
              <a:endCxn id="11" idx="2"/>
            </p:cNvCxnSpPr>
            <p:nvPr/>
          </p:nvCxnSpPr>
          <p:spPr>
            <a:xfrm>
              <a:off x="1737755" y="4698801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4"/>
              <a:endCxn id="8" idx="0"/>
            </p:cNvCxnSpPr>
            <p:nvPr/>
          </p:nvCxnSpPr>
          <p:spPr>
            <a:xfrm>
              <a:off x="1520823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6"/>
            </p:cNvCxnSpPr>
            <p:nvPr/>
          </p:nvCxnSpPr>
          <p:spPr>
            <a:xfrm>
              <a:off x="3058556" y="4698801"/>
              <a:ext cx="853043" cy="48732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>
              <a:off x="1737755" y="5656128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4"/>
              <a:endCxn id="9" idx="0"/>
            </p:cNvCxnSpPr>
            <p:nvPr/>
          </p:nvCxnSpPr>
          <p:spPr>
            <a:xfrm>
              <a:off x="2841624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1158853" y="297493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76453" y="297493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55652" y="3925861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28951" y="3215726"/>
            <a:ext cx="1314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Queue Before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765"/>
              </p:ext>
            </p:extLst>
          </p:nvPr>
        </p:nvGraphicFramePr>
        <p:xfrm>
          <a:off x="4918659" y="3198793"/>
          <a:ext cx="27272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Ubuntu Light"/>
                          <a:ea typeface="+mn-ea"/>
                          <a:cs typeface="Ubuntu Light"/>
                        </a:rPr>
                        <a:t>3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Ubuntu Light"/>
                          <a:ea typeface="+mn-ea"/>
                          <a:cs typeface="Ubuntu Light"/>
                        </a:rPr>
                        <a:t>2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Ubuntu Light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645884" y="3846106"/>
            <a:ext cx="1183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Queue After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22834"/>
              </p:ext>
            </p:extLst>
          </p:nvPr>
        </p:nvGraphicFramePr>
        <p:xfrm>
          <a:off x="4918659" y="3831508"/>
          <a:ext cx="27272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Ubuntu Light"/>
                          <a:ea typeface="+mn-ea"/>
                          <a:cs typeface="Ubuntu Light"/>
                        </a:rPr>
                        <a:t>3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Ubuntu Light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651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Traversals – Breadth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V = {1, 2, 3, 4, 5}</a:t>
            </a:r>
          </a:p>
          <a:p>
            <a:pPr lvl="1"/>
            <a:r>
              <a:rPr lang="en-US" dirty="0"/>
              <a:t>E = {(1, 2), (1, 3), (2, 5), (3, 4),(2, 4)}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Order of node visit: </a:t>
            </a:r>
            <a:r>
              <a:rPr lang="en-US" b="1" dirty="0"/>
              <a:t>1, 2, 3, 4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26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9652" y="3025735"/>
            <a:ext cx="3041574" cy="1389326"/>
            <a:chOff x="1303890" y="4482801"/>
            <a:chExt cx="3041574" cy="1389326"/>
          </a:xfrm>
        </p:grpSpPr>
        <p:sp>
          <p:nvSpPr>
            <p:cNvPr id="7" name="Oval 6"/>
            <p:cNvSpPr/>
            <p:nvPr/>
          </p:nvSpPr>
          <p:spPr>
            <a:xfrm>
              <a:off x="1303890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303890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24691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911599" y="497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24691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2</a:t>
              </a:r>
            </a:p>
          </p:txBody>
        </p:sp>
        <p:cxnSp>
          <p:nvCxnSpPr>
            <p:cNvPr id="12" name="Straight Arrow Connector 11"/>
            <p:cNvCxnSpPr>
              <a:stCxn id="7" idx="6"/>
              <a:endCxn id="11" idx="2"/>
            </p:cNvCxnSpPr>
            <p:nvPr/>
          </p:nvCxnSpPr>
          <p:spPr>
            <a:xfrm>
              <a:off x="1737755" y="4698801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4"/>
              <a:endCxn id="8" idx="0"/>
            </p:cNvCxnSpPr>
            <p:nvPr/>
          </p:nvCxnSpPr>
          <p:spPr>
            <a:xfrm>
              <a:off x="1520823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6"/>
            </p:cNvCxnSpPr>
            <p:nvPr/>
          </p:nvCxnSpPr>
          <p:spPr>
            <a:xfrm>
              <a:off x="3058556" y="4698801"/>
              <a:ext cx="853043" cy="48732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>
              <a:off x="1737755" y="5656128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4"/>
              <a:endCxn id="9" idx="0"/>
            </p:cNvCxnSpPr>
            <p:nvPr/>
          </p:nvCxnSpPr>
          <p:spPr>
            <a:xfrm>
              <a:off x="2841624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1158853" y="297493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76453" y="297493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476453" y="3932348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55652" y="3925861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28951" y="3215726"/>
            <a:ext cx="1314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Queue Before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680447"/>
              </p:ext>
            </p:extLst>
          </p:nvPr>
        </p:nvGraphicFramePr>
        <p:xfrm>
          <a:off x="4918659" y="3198793"/>
          <a:ext cx="27272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Ubuntu Light"/>
                          <a:ea typeface="+mn-ea"/>
                          <a:cs typeface="Ubuntu Light"/>
                        </a:rPr>
                        <a:t>3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Ubuntu Light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645884" y="3846106"/>
            <a:ext cx="1183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Queue After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496051"/>
              </p:ext>
            </p:extLst>
          </p:nvPr>
        </p:nvGraphicFramePr>
        <p:xfrm>
          <a:off x="4918659" y="3831508"/>
          <a:ext cx="27272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Ubuntu Light"/>
                          <a:ea typeface="+mn-ea"/>
                          <a:cs typeface="Ubuntu Light"/>
                        </a:rPr>
                        <a:t>4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Ubuntu Light"/>
                          <a:ea typeface="+mn-ea"/>
                          <a:cs typeface="Ubuntu Light"/>
                        </a:rPr>
                        <a:t>3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Ubuntu Light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101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Traversals – Breadth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V = {1, 2, 3, 4, 5}</a:t>
            </a:r>
          </a:p>
          <a:p>
            <a:pPr lvl="1"/>
            <a:r>
              <a:rPr lang="en-US" dirty="0"/>
              <a:t>E = {(1, 2), (1, 3), (2, 5), (3, 4),(2, 4)}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Order of node visit: </a:t>
            </a:r>
            <a:r>
              <a:rPr lang="en-US" b="1" dirty="0"/>
              <a:t>1, 2, 3, 4, 5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27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9652" y="3025735"/>
            <a:ext cx="3041574" cy="1389326"/>
            <a:chOff x="1303890" y="4482801"/>
            <a:chExt cx="3041574" cy="1389326"/>
          </a:xfrm>
        </p:grpSpPr>
        <p:sp>
          <p:nvSpPr>
            <p:cNvPr id="7" name="Oval 6"/>
            <p:cNvSpPr/>
            <p:nvPr/>
          </p:nvSpPr>
          <p:spPr>
            <a:xfrm>
              <a:off x="1303890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303890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24691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911599" y="497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24691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2</a:t>
              </a:r>
            </a:p>
          </p:txBody>
        </p:sp>
        <p:cxnSp>
          <p:nvCxnSpPr>
            <p:cNvPr id="12" name="Straight Arrow Connector 11"/>
            <p:cNvCxnSpPr>
              <a:stCxn id="7" idx="6"/>
              <a:endCxn id="11" idx="2"/>
            </p:cNvCxnSpPr>
            <p:nvPr/>
          </p:nvCxnSpPr>
          <p:spPr>
            <a:xfrm>
              <a:off x="1737755" y="4698801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4"/>
              <a:endCxn id="8" idx="0"/>
            </p:cNvCxnSpPr>
            <p:nvPr/>
          </p:nvCxnSpPr>
          <p:spPr>
            <a:xfrm>
              <a:off x="1520823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6"/>
            </p:cNvCxnSpPr>
            <p:nvPr/>
          </p:nvCxnSpPr>
          <p:spPr>
            <a:xfrm>
              <a:off x="3058556" y="4698801"/>
              <a:ext cx="853043" cy="48732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>
              <a:off x="1737755" y="5656128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4"/>
              <a:endCxn id="9" idx="0"/>
            </p:cNvCxnSpPr>
            <p:nvPr/>
          </p:nvCxnSpPr>
          <p:spPr>
            <a:xfrm>
              <a:off x="2841624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1158853" y="297493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76453" y="297493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66562" y="345999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76453" y="3925861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55652" y="3925861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28951" y="3215726"/>
            <a:ext cx="1314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Queue Before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334757"/>
              </p:ext>
            </p:extLst>
          </p:nvPr>
        </p:nvGraphicFramePr>
        <p:xfrm>
          <a:off x="4918659" y="3198793"/>
          <a:ext cx="27272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Ubuntu Light"/>
                          <a:ea typeface="+mn-ea"/>
                          <a:cs typeface="Ubuntu Light"/>
                        </a:rPr>
                        <a:t>4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Ubuntu Light"/>
                          <a:ea typeface="+mn-ea"/>
                          <a:cs typeface="Ubuntu Light"/>
                        </a:rPr>
                        <a:t>3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Ubuntu Light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645884" y="3846106"/>
            <a:ext cx="1183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Queue After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65641"/>
              </p:ext>
            </p:extLst>
          </p:nvPr>
        </p:nvGraphicFramePr>
        <p:xfrm>
          <a:off x="4918659" y="3831508"/>
          <a:ext cx="27272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Ubuntu Light"/>
                          <a:ea typeface="+mn-ea"/>
                          <a:cs typeface="Ubuntu Light"/>
                        </a:rPr>
                        <a:t>5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Ubuntu Light"/>
                          <a:ea typeface="+mn-ea"/>
                          <a:cs typeface="Ubuntu Light"/>
                        </a:rPr>
                        <a:t>4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Ubuntu Light"/>
                          <a:ea typeface="+mn-ea"/>
                          <a:cs typeface="Ubuntu Light"/>
                        </a:rPr>
                        <a:t>3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651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Traversals – Breadth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V = {1, 2, 3, 4, 5}</a:t>
            </a:r>
          </a:p>
          <a:p>
            <a:pPr lvl="1"/>
            <a:r>
              <a:rPr lang="en-US" dirty="0"/>
              <a:t>E = {(1, 2), (1, 3), (2, 5), (3, 4),(2, 4)}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Order of node visit: </a:t>
            </a:r>
            <a:r>
              <a:rPr lang="en-US" b="1" dirty="0"/>
              <a:t>1, 2, 3, 4, 5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28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9652" y="3025735"/>
            <a:ext cx="3041574" cy="1389326"/>
            <a:chOff x="1303890" y="4482801"/>
            <a:chExt cx="3041574" cy="1389326"/>
          </a:xfrm>
        </p:grpSpPr>
        <p:sp>
          <p:nvSpPr>
            <p:cNvPr id="7" name="Oval 6"/>
            <p:cNvSpPr/>
            <p:nvPr/>
          </p:nvSpPr>
          <p:spPr>
            <a:xfrm>
              <a:off x="1303890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303890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24691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911599" y="497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24691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2</a:t>
              </a:r>
            </a:p>
          </p:txBody>
        </p:sp>
        <p:cxnSp>
          <p:nvCxnSpPr>
            <p:cNvPr id="12" name="Straight Arrow Connector 11"/>
            <p:cNvCxnSpPr>
              <a:stCxn id="7" idx="6"/>
              <a:endCxn id="11" idx="2"/>
            </p:cNvCxnSpPr>
            <p:nvPr/>
          </p:nvCxnSpPr>
          <p:spPr>
            <a:xfrm>
              <a:off x="1737755" y="4698801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4"/>
              <a:endCxn id="8" idx="0"/>
            </p:cNvCxnSpPr>
            <p:nvPr/>
          </p:nvCxnSpPr>
          <p:spPr>
            <a:xfrm>
              <a:off x="1520823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6"/>
            </p:cNvCxnSpPr>
            <p:nvPr/>
          </p:nvCxnSpPr>
          <p:spPr>
            <a:xfrm>
              <a:off x="3058556" y="4698801"/>
              <a:ext cx="853043" cy="48732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>
              <a:off x="1737755" y="5656128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4"/>
              <a:endCxn id="9" idx="0"/>
            </p:cNvCxnSpPr>
            <p:nvPr/>
          </p:nvCxnSpPr>
          <p:spPr>
            <a:xfrm>
              <a:off x="2841624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1158853" y="297493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76453" y="297493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66562" y="3459996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76453" y="3925861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55652" y="3925861"/>
            <a:ext cx="541865" cy="539999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28951" y="3215726"/>
            <a:ext cx="1314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Queue Before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735703"/>
              </p:ext>
            </p:extLst>
          </p:nvPr>
        </p:nvGraphicFramePr>
        <p:xfrm>
          <a:off x="4918659" y="3198793"/>
          <a:ext cx="27272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Ubuntu Light"/>
                          <a:ea typeface="+mn-ea"/>
                          <a:cs typeface="Ubuntu Light"/>
                        </a:rPr>
                        <a:t>5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Ubuntu Light"/>
                          <a:ea typeface="+mn-ea"/>
                          <a:cs typeface="Ubuntu Light"/>
                        </a:rPr>
                        <a:t>4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Ubuntu Light"/>
                          <a:ea typeface="+mn-ea"/>
                          <a:cs typeface="Ubuntu Light"/>
                        </a:rPr>
                        <a:t>3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645884" y="3846106"/>
            <a:ext cx="1183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Ubuntu Light"/>
                <a:cs typeface="Ubuntu Light"/>
              </a:rPr>
              <a:t>Queue After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433079"/>
              </p:ext>
            </p:extLst>
          </p:nvPr>
        </p:nvGraphicFramePr>
        <p:xfrm>
          <a:off x="4918659" y="3831508"/>
          <a:ext cx="27272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Ubuntu Light"/>
                        <a:ea typeface="+mn-ea"/>
                        <a:cs typeface="Ubuntu Light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85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 are data structures rather like trees. In fact, in a mathematical sense, a tree is a kind of graph. </a:t>
            </a:r>
          </a:p>
          <a:p>
            <a:r>
              <a:rPr lang="en-US" dirty="0"/>
              <a:t>The data structures we have studied previously in this course have an architecture dictated by the algorithms used on them. </a:t>
            </a:r>
          </a:p>
          <a:p>
            <a:pPr lvl="1"/>
            <a:r>
              <a:rPr lang="en-US" dirty="0"/>
              <a:t>For example, a binary tree is shaped the way it is because that shape makes it easy to search for data and insert new data. </a:t>
            </a:r>
          </a:p>
          <a:p>
            <a:r>
              <a:rPr lang="en-US" dirty="0"/>
              <a:t>Graphs, on the other hand, often have a shape dictated by a physical or abstract problem. </a:t>
            </a:r>
          </a:p>
          <a:p>
            <a:pPr lvl="1"/>
            <a:r>
              <a:rPr lang="en-US" dirty="0"/>
              <a:t>For example, nodes in a graph may represent cities, while edges represent roads between the cities.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0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 Path Algorithm.</a:t>
            </a:r>
          </a:p>
          <a:p>
            <a:r>
              <a:rPr lang="en-US" dirty="0"/>
              <a:t>Given a weighted graph comprising a set of vertices </a:t>
            </a:r>
            <a:r>
              <a:rPr lang="en-US" b="1" dirty="0"/>
              <a:t>V</a:t>
            </a:r>
            <a:r>
              <a:rPr lang="en-US" dirty="0"/>
              <a:t>, a set of edges </a:t>
            </a:r>
            <a:r>
              <a:rPr lang="en-US" b="1" dirty="0"/>
              <a:t>E</a:t>
            </a:r>
            <a:r>
              <a:rPr lang="en-US" dirty="0"/>
              <a:t>, and a set of weights </a:t>
            </a:r>
            <a:r>
              <a:rPr lang="en-US" b="1" dirty="0"/>
              <a:t>C</a:t>
            </a:r>
            <a:r>
              <a:rPr lang="en-US" dirty="0"/>
              <a:t> specifying weights c</a:t>
            </a:r>
            <a:r>
              <a:rPr lang="en-US" baseline="-25000" dirty="0"/>
              <a:t>i, j</a:t>
            </a:r>
            <a:r>
              <a:rPr lang="en-US" dirty="0"/>
              <a:t> for edges (i, j) in E.</a:t>
            </a:r>
          </a:p>
          <a:p>
            <a:r>
              <a:rPr lang="en-US" dirty="0"/>
              <a:t>The one-to-all shortest path problem is the problem of determining the </a:t>
            </a:r>
            <a:r>
              <a:rPr lang="en-US" b="1" dirty="0"/>
              <a:t>shortest</a:t>
            </a:r>
            <a:r>
              <a:rPr lang="en-US" dirty="0"/>
              <a:t> </a:t>
            </a:r>
            <a:r>
              <a:rPr lang="en-US" b="1" dirty="0"/>
              <a:t>path</a:t>
            </a:r>
            <a:r>
              <a:rPr lang="en-US" dirty="0"/>
              <a:t> from a </a:t>
            </a:r>
            <a:r>
              <a:rPr lang="en-US" b="1" dirty="0"/>
              <a:t>starting vertex </a:t>
            </a:r>
            <a:r>
              <a:rPr lang="en-US" dirty="0"/>
              <a:t>to all the </a:t>
            </a:r>
            <a:r>
              <a:rPr lang="en-US" b="1" dirty="0"/>
              <a:t>other vertices </a:t>
            </a:r>
            <a:r>
              <a:rPr lang="en-US" dirty="0"/>
              <a:t>in the graph.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0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(weighted) graph.</a:t>
            </a:r>
          </a:p>
          <a:p>
            <a:pPr marL="400050" lvl="1" indent="0">
              <a:buNone/>
            </a:pPr>
            <a:r>
              <a:rPr lang="en-US" dirty="0"/>
              <a:t>V = {1, 2, 3, 4, 5, 6}</a:t>
            </a:r>
          </a:p>
          <a:p>
            <a:pPr marL="400050" lvl="1" indent="0">
              <a:buNone/>
            </a:pPr>
            <a:r>
              <a:rPr lang="en-US" dirty="0"/>
              <a:t>E = {(1,2), (1,6), (1,3), (2,3),(2,4), (3,4), (3,6), (6,5), (4,5)}</a:t>
            </a:r>
          </a:p>
          <a:p>
            <a:pPr marL="400050" lvl="1" indent="0">
              <a:buNone/>
            </a:pPr>
            <a:r>
              <a:rPr lang="en-US" dirty="0"/>
              <a:t>C = {(1,2,</a:t>
            </a:r>
            <a:r>
              <a:rPr lang="en-US" dirty="0">
                <a:solidFill>
                  <a:srgbClr val="D2533C"/>
                </a:solidFill>
              </a:rPr>
              <a:t>7</a:t>
            </a:r>
            <a:r>
              <a:rPr lang="en-US" dirty="0"/>
              <a:t>), (1,6,</a:t>
            </a:r>
            <a:r>
              <a:rPr lang="en-US" dirty="0">
                <a:solidFill>
                  <a:srgbClr val="D2533C"/>
                </a:solidFill>
              </a:rPr>
              <a:t>14</a:t>
            </a:r>
            <a:r>
              <a:rPr lang="en-US" dirty="0"/>
              <a:t>), (1,3,</a:t>
            </a:r>
            <a:r>
              <a:rPr lang="en-US" dirty="0">
                <a:solidFill>
                  <a:srgbClr val="D2533C"/>
                </a:solidFill>
              </a:rPr>
              <a:t>9</a:t>
            </a:r>
            <a:r>
              <a:rPr lang="en-US" dirty="0"/>
              <a:t>), (2,3,</a:t>
            </a:r>
            <a:r>
              <a:rPr lang="en-US" dirty="0">
                <a:solidFill>
                  <a:srgbClr val="D2533C"/>
                </a:solidFill>
              </a:rPr>
              <a:t>10</a:t>
            </a:r>
            <a:r>
              <a:rPr lang="en-US" dirty="0"/>
              <a:t>),(2,4,</a:t>
            </a:r>
            <a:r>
              <a:rPr lang="en-US" dirty="0">
                <a:solidFill>
                  <a:srgbClr val="D2533C"/>
                </a:solidFill>
              </a:rPr>
              <a:t>15</a:t>
            </a:r>
            <a:r>
              <a:rPr lang="en-US" dirty="0"/>
              <a:t>), (3,4,</a:t>
            </a:r>
            <a:r>
              <a:rPr lang="en-US" dirty="0">
                <a:solidFill>
                  <a:srgbClr val="D2533C"/>
                </a:solidFill>
              </a:rPr>
              <a:t>11</a:t>
            </a:r>
            <a:r>
              <a:rPr lang="en-US" dirty="0"/>
              <a:t>),</a:t>
            </a:r>
          </a:p>
          <a:p>
            <a:pPr marL="400050" lvl="1" indent="0">
              <a:buNone/>
            </a:pPr>
            <a:r>
              <a:rPr lang="en-US" dirty="0"/>
              <a:t>        (3,6,</a:t>
            </a:r>
            <a:r>
              <a:rPr lang="en-US" dirty="0">
                <a:solidFill>
                  <a:srgbClr val="D2533C"/>
                </a:solidFill>
              </a:rPr>
              <a:t>2</a:t>
            </a:r>
            <a:r>
              <a:rPr lang="en-US" dirty="0"/>
              <a:t>), (6,5,</a:t>
            </a:r>
            <a:r>
              <a:rPr lang="en-US" dirty="0">
                <a:solidFill>
                  <a:srgbClr val="D2533C"/>
                </a:solidFill>
              </a:rPr>
              <a:t>9</a:t>
            </a:r>
            <a:r>
              <a:rPr lang="en-US" dirty="0"/>
              <a:t>), (4,5,</a:t>
            </a:r>
            <a:r>
              <a:rPr lang="en-US" dirty="0">
                <a:solidFill>
                  <a:srgbClr val="D2533C"/>
                </a:solidFill>
              </a:rPr>
              <a:t>6</a:t>
            </a:r>
            <a:r>
              <a:rPr lang="en-US" dirty="0"/>
              <a:t>)}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30</a:t>
            </a:fld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-2473" r="-2412"/>
          <a:stretch/>
        </p:blipFill>
        <p:spPr>
          <a:xfrm>
            <a:off x="3928537" y="3185468"/>
            <a:ext cx="3657600" cy="309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8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vertex has a state that consists of two features:</a:t>
            </a:r>
          </a:p>
          <a:p>
            <a:pPr lvl="1"/>
            <a:r>
              <a:rPr lang="en-US" i="1" dirty="0"/>
              <a:t>distance value </a:t>
            </a:r>
            <a:r>
              <a:rPr lang="en-US" dirty="0"/>
              <a:t>and </a:t>
            </a:r>
          </a:p>
          <a:p>
            <a:pPr lvl="1"/>
            <a:r>
              <a:rPr lang="en-US" i="1" dirty="0"/>
              <a:t>status label:</a:t>
            </a:r>
            <a:r>
              <a:rPr lang="en-US" dirty="0"/>
              <a:t> (</a:t>
            </a:r>
            <a:r>
              <a:rPr lang="en-US" b="1" dirty="0"/>
              <a:t>P</a:t>
            </a:r>
            <a:r>
              <a:rPr lang="en-US" dirty="0"/>
              <a:t> Permanent and </a:t>
            </a:r>
            <a:r>
              <a:rPr lang="en-US" b="1" dirty="0"/>
              <a:t>T</a:t>
            </a:r>
            <a:r>
              <a:rPr lang="en-US" dirty="0"/>
              <a:t> for Temporary)</a:t>
            </a:r>
          </a:p>
          <a:p>
            <a:r>
              <a:rPr lang="en-US" dirty="0"/>
              <a:t>Assign initial distance values to all vertices (infinity).</a:t>
            </a:r>
          </a:p>
          <a:p>
            <a:r>
              <a:rPr lang="en-US" dirty="0"/>
              <a:t>For each vertex the status is:</a:t>
            </a:r>
          </a:p>
          <a:p>
            <a:pPr lvl="1"/>
            <a:r>
              <a:rPr lang="en-US" dirty="0"/>
              <a:t>(distance, status)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8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  <a:p>
            <a:pPr lvl="1"/>
            <a:r>
              <a:rPr lang="en-US" dirty="0"/>
              <a:t>Let v = starting vertex = current vertex = </a:t>
            </a:r>
            <a:r>
              <a:rPr lang="en-US" b="1" dirty="0"/>
              <a:t>1</a:t>
            </a:r>
          </a:p>
          <a:p>
            <a:pPr lvl="1"/>
            <a:r>
              <a:rPr lang="en-US" dirty="0"/>
              <a:t>Label (0, P) </a:t>
            </a:r>
          </a:p>
          <a:p>
            <a:pPr lvl="1"/>
            <a:r>
              <a:rPr lang="en-US" dirty="0"/>
              <a:t>All others label (∞,  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32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35012" y="4812212"/>
            <a:ext cx="473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Ubuntu Light"/>
                <a:cs typeface="Ubuntu Light"/>
              </a:rPr>
              <a:t>=&gt;</a:t>
            </a:r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 rotWithShape="1">
          <a:blip r:embed="rId2"/>
          <a:srcRect l="-2473" r="-2412"/>
          <a:stretch/>
        </p:blipFill>
        <p:spPr>
          <a:xfrm>
            <a:off x="1028085" y="3872123"/>
            <a:ext cx="2794115" cy="2241711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 rotWithShape="1">
          <a:blip r:embed="rId3"/>
          <a:srcRect l="-321" r="-68"/>
          <a:stretch/>
        </p:blipFill>
        <p:spPr>
          <a:xfrm>
            <a:off x="5220350" y="3848534"/>
            <a:ext cx="3146850" cy="24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8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</a:t>
            </a:r>
          </a:p>
          <a:p>
            <a:pPr marL="400050" lvl="1" indent="-125730">
              <a:buNone/>
            </a:pPr>
            <a:r>
              <a:rPr lang="en-US" dirty="0">
                <a:latin typeface="Ubuntu Light"/>
                <a:cs typeface="Ubuntu Light"/>
              </a:rPr>
              <a:t>   i = current vertex</a:t>
            </a:r>
          </a:p>
          <a:p>
            <a:pPr marL="400050" lvl="1" indent="-125730">
              <a:buNone/>
            </a:pPr>
            <a:r>
              <a:rPr lang="en-US" sz="2000" dirty="0">
                <a:latin typeface="Ubuntu Light"/>
                <a:cs typeface="Ubuntu Light"/>
              </a:rPr>
              <a:t>		for(j : </a:t>
            </a:r>
            <a:r>
              <a:rPr lang="en-US" sz="2000" dirty="0" err="1">
                <a:latin typeface="Ubuntu Light"/>
                <a:cs typeface="Ubuntu Light"/>
              </a:rPr>
              <a:t>i.list</a:t>
            </a:r>
            <a:r>
              <a:rPr lang="en-US" sz="2000" dirty="0">
                <a:latin typeface="Ubuntu Light"/>
                <a:cs typeface="Ubuntu Light"/>
              </a:rPr>
              <a:t>())</a:t>
            </a:r>
          </a:p>
          <a:p>
            <a:pPr marL="548640" lvl="2" indent="0">
              <a:buNone/>
            </a:pPr>
            <a:r>
              <a:rPr lang="en-US" sz="2000" dirty="0">
                <a:latin typeface="Ubuntu Light"/>
                <a:cs typeface="Ubuntu Light"/>
              </a:rPr>
              <a:t>  </a:t>
            </a:r>
            <a:r>
              <a:rPr lang="en-US" sz="2000" dirty="0" err="1">
                <a:latin typeface="Ubuntu Light"/>
                <a:cs typeface="Ubuntu Light"/>
              </a:rPr>
              <a:t>dj</a:t>
            </a:r>
            <a:r>
              <a:rPr lang="en-US" sz="2000" dirty="0">
                <a:latin typeface="Ubuntu Light"/>
                <a:cs typeface="Ubuntu Light"/>
              </a:rPr>
              <a:t> = min(</a:t>
            </a:r>
            <a:r>
              <a:rPr lang="en-US" sz="2000" dirty="0" err="1">
                <a:latin typeface="Ubuntu Light"/>
                <a:cs typeface="Ubuntu Light"/>
              </a:rPr>
              <a:t>dj</a:t>
            </a:r>
            <a:r>
              <a:rPr lang="en-US" sz="2000" dirty="0">
                <a:latin typeface="Ubuntu Light"/>
                <a:cs typeface="Ubuntu Light"/>
              </a:rPr>
              <a:t>, di + Ci,j)</a:t>
            </a:r>
          </a:p>
          <a:p>
            <a:pPr marL="548640" lvl="2" indent="0">
              <a:buNone/>
            </a:pPr>
            <a:r>
              <a:rPr lang="en-US" sz="2000" dirty="0">
                <a:latin typeface="Ubuntu Light"/>
                <a:cs typeface="Ubuntu Light"/>
              </a:rPr>
              <a:t>next i = smallest </a:t>
            </a:r>
            <a:r>
              <a:rPr lang="en-US" sz="2000" dirty="0" err="1">
                <a:latin typeface="Ubuntu Light"/>
                <a:cs typeface="Ubuntu Light"/>
              </a:rPr>
              <a:t>dj</a:t>
            </a:r>
            <a:endParaRPr lang="en-US" sz="2000" dirty="0">
              <a:latin typeface="Ubuntu Light"/>
              <a:cs typeface="Ubuntu Light"/>
            </a:endParaRPr>
          </a:p>
          <a:p>
            <a:pPr marL="548640" lvl="2" indent="0">
              <a:buNone/>
            </a:pPr>
            <a:r>
              <a:rPr lang="en-US" sz="2000" dirty="0">
                <a:latin typeface="Ubuntu Light"/>
                <a:cs typeface="Ubuntu Light"/>
              </a:rPr>
              <a:t>change status to P</a:t>
            </a:r>
          </a:p>
          <a:p>
            <a:endParaRPr lang="en-US" dirty="0"/>
          </a:p>
          <a:p>
            <a:r>
              <a:rPr lang="en-US" dirty="0"/>
              <a:t>Step 3</a:t>
            </a:r>
          </a:p>
          <a:p>
            <a:pPr lvl="1"/>
            <a:r>
              <a:rPr lang="en-US" sz="2000" dirty="0">
                <a:latin typeface="Ubuntu Light"/>
                <a:cs typeface="Ubuntu Light"/>
              </a:rPr>
              <a:t>if all nodes </a:t>
            </a:r>
            <a:r>
              <a:rPr lang="en-US" sz="2000" b="1" dirty="0">
                <a:latin typeface="Ubuntu Light"/>
                <a:cs typeface="Ubuntu Light"/>
              </a:rPr>
              <a:t>P</a:t>
            </a:r>
            <a:r>
              <a:rPr lang="en-US" sz="2000" dirty="0">
                <a:latin typeface="Ubuntu Light"/>
                <a:cs typeface="Ubuntu Light"/>
              </a:rPr>
              <a:t> stop; otherwise repeat step 2.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= 1; reachable vertices = 2,3,6</a:t>
            </a:r>
          </a:p>
          <a:p>
            <a:pPr marL="800100" lvl="2" indent="-125730">
              <a:buNone/>
            </a:pPr>
            <a:r>
              <a:rPr lang="en-US" dirty="0">
                <a:latin typeface="Ubuntu Light"/>
                <a:cs typeface="Ubuntu Light"/>
              </a:rPr>
              <a:t>d2 = min(∞, 0+7) = 7</a:t>
            </a:r>
          </a:p>
          <a:p>
            <a:pPr marL="800100" lvl="2" indent="-125730">
              <a:buNone/>
            </a:pPr>
            <a:r>
              <a:rPr lang="en-US" dirty="0">
                <a:latin typeface="Ubuntu Light"/>
                <a:cs typeface="Ubuntu Light"/>
              </a:rPr>
              <a:t>d3 = min(∞, 0+9) = 9</a:t>
            </a:r>
          </a:p>
          <a:p>
            <a:pPr marL="800100" lvl="2" indent="-125730">
              <a:buNone/>
            </a:pPr>
            <a:r>
              <a:rPr lang="en-US" dirty="0">
                <a:latin typeface="Ubuntu Light"/>
                <a:cs typeface="Ubuntu Light"/>
              </a:rPr>
              <a:t>d6 = min(∞, 0+14) = 14</a:t>
            </a:r>
            <a:endParaRPr lang="en-US" sz="2200" dirty="0">
              <a:latin typeface="Ubuntu Light"/>
              <a:cs typeface="Ubuntu Light"/>
            </a:endParaRPr>
          </a:p>
          <a:p>
            <a:pPr marL="331470" indent="-457200"/>
            <a:r>
              <a:rPr lang="en-US" sz="2000" dirty="0">
                <a:latin typeface="Ubuntu Light"/>
                <a:cs typeface="Ubuntu Light"/>
              </a:rPr>
              <a:t>Current becomes vertex </a:t>
            </a:r>
            <a:r>
              <a:rPr lang="en-US" sz="2000" b="1" dirty="0">
                <a:latin typeface="Ubuntu Light"/>
                <a:cs typeface="Ubuntu Light"/>
              </a:rPr>
              <a:t>2</a:t>
            </a:r>
          </a:p>
          <a:p>
            <a:pPr marL="331470" indent="-457200"/>
            <a:r>
              <a:rPr lang="en-US" sz="2000" dirty="0">
                <a:latin typeface="Ubuntu Light"/>
                <a:cs typeface="Ubuntu Light"/>
              </a:rPr>
              <a:t>Status changes to </a:t>
            </a:r>
            <a:r>
              <a:rPr lang="en-US" sz="2000" b="1" dirty="0">
                <a:latin typeface="Ubuntu Light"/>
                <a:cs typeface="Ubuntu Light"/>
              </a:rPr>
              <a:t>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34</a:t>
            </a:fld>
            <a:endParaRPr lang="en-US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 rotWithShape="1">
          <a:blip r:embed="rId2"/>
          <a:srcRect l="-322" r="1692"/>
          <a:stretch/>
        </p:blipFill>
        <p:spPr>
          <a:xfrm>
            <a:off x="5234439" y="3872123"/>
            <a:ext cx="3046450" cy="242337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/>
          <a:srcRect l="-321" r="-68"/>
          <a:stretch/>
        </p:blipFill>
        <p:spPr>
          <a:xfrm>
            <a:off x="948263" y="3872123"/>
            <a:ext cx="3100849" cy="24233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35012" y="4812212"/>
            <a:ext cx="473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Ubuntu Light"/>
                <a:cs typeface="Ubuntu Light"/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331502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= 2; reachable vertices = 3,4</a:t>
            </a:r>
            <a:endParaRPr lang="en-US" sz="1600" dirty="0"/>
          </a:p>
          <a:p>
            <a:pPr marL="674370" lvl="2" indent="0">
              <a:buNone/>
            </a:pPr>
            <a:r>
              <a:rPr lang="en-US" sz="1600" dirty="0">
                <a:latin typeface="Ubuntu Light"/>
                <a:cs typeface="Ubuntu Light"/>
              </a:rPr>
              <a:t>d3 = min(9, 7+10) = 9</a:t>
            </a:r>
          </a:p>
          <a:p>
            <a:pPr marL="674370" lvl="2" indent="0">
              <a:buNone/>
            </a:pPr>
            <a:r>
              <a:rPr lang="en-US" sz="1600" dirty="0">
                <a:latin typeface="Ubuntu Light"/>
                <a:cs typeface="Ubuntu Light"/>
              </a:rPr>
              <a:t>d4 = min(∞, 7+15) = 22</a:t>
            </a:r>
            <a:endParaRPr lang="en-US" dirty="0">
              <a:latin typeface="Ubuntu Light"/>
              <a:cs typeface="Ubuntu Light"/>
            </a:endParaRPr>
          </a:p>
          <a:p>
            <a:pPr marL="331470" indent="-457200"/>
            <a:r>
              <a:rPr lang="en-US" sz="2000" dirty="0"/>
              <a:t>Current becomes </a:t>
            </a:r>
            <a:r>
              <a:rPr lang="en-US" sz="2000" b="1" dirty="0"/>
              <a:t>3</a:t>
            </a:r>
          </a:p>
          <a:p>
            <a:pPr marL="331470" indent="-457200"/>
            <a:r>
              <a:rPr lang="en-US" sz="2000" dirty="0"/>
              <a:t>Status changes to </a:t>
            </a:r>
            <a:r>
              <a:rPr lang="en-US" sz="2000" b="1" dirty="0"/>
              <a:t>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35012" y="4812212"/>
            <a:ext cx="473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Ubuntu Light"/>
                <a:cs typeface="Ubuntu Light"/>
              </a:rPr>
              <a:t>=&gt;</a:t>
            </a:r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 rotWithShape="1">
          <a:blip r:embed="rId2"/>
          <a:srcRect l="-322" r="1692"/>
          <a:stretch/>
        </p:blipFill>
        <p:spPr>
          <a:xfrm>
            <a:off x="948263" y="3872122"/>
            <a:ext cx="3046450" cy="2423370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/>
          <a:srcRect l="-11140" r="-11140"/>
          <a:stretch>
            <a:fillRect/>
          </a:stretch>
        </p:blipFill>
        <p:spPr>
          <a:xfrm>
            <a:off x="4893651" y="3872122"/>
            <a:ext cx="3801649" cy="24233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88056" y="5036685"/>
            <a:ext cx="50399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mic Sans MS"/>
                <a:cs typeface="Comic Sans MS"/>
              </a:rPr>
              <a:t>(9, P)</a:t>
            </a:r>
          </a:p>
        </p:txBody>
      </p:sp>
    </p:spTree>
    <p:extLst>
      <p:ext uri="{BB962C8B-B14F-4D97-AF65-F5344CB8AC3E}">
        <p14:creationId xmlns:p14="http://schemas.microsoft.com/office/powerpoint/2010/main" val="199322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= 3; reachable vertices = 4,6</a:t>
            </a:r>
            <a:endParaRPr lang="en-US" sz="1600" dirty="0"/>
          </a:p>
          <a:p>
            <a:pPr marL="674370" lvl="2" indent="0">
              <a:buNone/>
            </a:pPr>
            <a:r>
              <a:rPr lang="en-US" sz="1600" dirty="0">
                <a:latin typeface="Ubuntu Light"/>
                <a:cs typeface="Ubuntu Light"/>
              </a:rPr>
              <a:t>d4 = min(22, 9+11) = 20</a:t>
            </a:r>
          </a:p>
          <a:p>
            <a:pPr marL="674370" lvl="2" indent="0">
              <a:buNone/>
            </a:pPr>
            <a:r>
              <a:rPr lang="en-US" sz="1600" dirty="0">
                <a:latin typeface="Ubuntu Light"/>
                <a:cs typeface="Ubuntu Light"/>
              </a:rPr>
              <a:t>d6 = min(14, 9+2) = 11</a:t>
            </a:r>
            <a:endParaRPr lang="en-US" dirty="0">
              <a:latin typeface="Ubuntu Light"/>
              <a:cs typeface="Ubuntu Light"/>
            </a:endParaRPr>
          </a:p>
          <a:p>
            <a:pPr marL="331470" indent="-457200"/>
            <a:r>
              <a:rPr lang="en-US" sz="2000" dirty="0"/>
              <a:t>Current becomes </a:t>
            </a:r>
            <a:r>
              <a:rPr lang="en-US" sz="2000" b="1" dirty="0"/>
              <a:t>6</a:t>
            </a:r>
          </a:p>
          <a:p>
            <a:pPr marL="331470" indent="-457200"/>
            <a:r>
              <a:rPr lang="en-US" sz="2000" dirty="0"/>
              <a:t>Status changes to </a:t>
            </a:r>
            <a:r>
              <a:rPr lang="en-US" sz="2000" b="1" dirty="0"/>
              <a:t>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35012" y="4812212"/>
            <a:ext cx="473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Ubuntu Light"/>
                <a:cs typeface="Ubuntu Light"/>
              </a:rPr>
              <a:t>=&gt;</a:t>
            </a:r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2"/>
          <a:srcRect l="-11140" r="-11140"/>
          <a:stretch>
            <a:fillRect/>
          </a:stretch>
        </p:blipFill>
        <p:spPr>
          <a:xfrm>
            <a:off x="4876718" y="3866054"/>
            <a:ext cx="3827012" cy="2455474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3"/>
          <a:srcRect l="-11140" r="-11140"/>
          <a:stretch>
            <a:fillRect/>
          </a:stretch>
        </p:blipFill>
        <p:spPr>
          <a:xfrm>
            <a:off x="605310" y="3872122"/>
            <a:ext cx="3801649" cy="24233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09484" y="5026916"/>
            <a:ext cx="50399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mic Sans MS"/>
                <a:cs typeface="Comic Sans MS"/>
              </a:rPr>
              <a:t>(9, P)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41333" y="3777664"/>
            <a:ext cx="575999" cy="25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mic Sans MS"/>
                <a:cs typeface="Comic Sans MS"/>
              </a:rPr>
              <a:t>(11, P)</a:t>
            </a:r>
          </a:p>
        </p:txBody>
      </p:sp>
    </p:spTree>
    <p:extLst>
      <p:ext uri="{BB962C8B-B14F-4D97-AF65-F5344CB8AC3E}">
        <p14:creationId xmlns:p14="http://schemas.microsoft.com/office/powerpoint/2010/main" val="185015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= 6; reachable vertices = 5</a:t>
            </a:r>
            <a:endParaRPr lang="en-US" sz="1600" dirty="0"/>
          </a:p>
          <a:p>
            <a:pPr marL="674370" lvl="2" indent="0">
              <a:buNone/>
            </a:pPr>
            <a:r>
              <a:rPr lang="en-US" sz="1600" dirty="0">
                <a:latin typeface="Ubuntu Light"/>
                <a:cs typeface="Ubuntu Light"/>
              </a:rPr>
              <a:t>d5 = min(∞, 9+11) = 20</a:t>
            </a:r>
          </a:p>
          <a:p>
            <a:pPr marL="331470" indent="-457200"/>
            <a:r>
              <a:rPr lang="en-US" sz="2000" dirty="0"/>
              <a:t>Current becomes </a:t>
            </a:r>
            <a:r>
              <a:rPr lang="en-US" sz="2000" b="1" dirty="0"/>
              <a:t>5</a:t>
            </a:r>
          </a:p>
          <a:p>
            <a:pPr marL="331470" indent="-457200"/>
            <a:r>
              <a:rPr lang="en-US" sz="2000" dirty="0"/>
              <a:t>Status changes to </a:t>
            </a:r>
            <a:r>
              <a:rPr lang="en-US" sz="2000" b="1" dirty="0"/>
              <a:t>P?</a:t>
            </a:r>
          </a:p>
          <a:p>
            <a:pPr lvl="1"/>
            <a:r>
              <a:rPr lang="en-US" sz="1600" b="1" dirty="0"/>
              <a:t>No</a:t>
            </a:r>
            <a:r>
              <a:rPr lang="en-US" sz="1600" dirty="0"/>
              <a:t> (distance through vertex 4 to vertex 5 might be shortest)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35012" y="4812212"/>
            <a:ext cx="473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Ubuntu Light"/>
                <a:cs typeface="Ubuntu Light"/>
              </a:rPr>
              <a:t>=&gt;</a:t>
            </a:r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/>
          <a:srcRect l="-11140" r="-11140"/>
          <a:stretch>
            <a:fillRect/>
          </a:stretch>
        </p:blipFill>
        <p:spPr>
          <a:xfrm>
            <a:off x="605310" y="3866054"/>
            <a:ext cx="3827012" cy="24554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79694" y="3787433"/>
            <a:ext cx="575999" cy="25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mic Sans MS"/>
                <a:cs typeface="Comic Sans MS"/>
              </a:rPr>
              <a:t>(11, P)</a:t>
            </a:r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4"/>
          <a:srcRect l="-11140" r="-11140"/>
          <a:stretch>
            <a:fillRect/>
          </a:stretch>
        </p:blipFill>
        <p:spPr>
          <a:xfrm>
            <a:off x="4876718" y="3866054"/>
            <a:ext cx="3810082" cy="239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6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= 5; reachable vertices = none</a:t>
            </a:r>
            <a:endParaRPr lang="en-US" sz="1600" dirty="0"/>
          </a:p>
          <a:p>
            <a:r>
              <a:rPr lang="en-US" sz="2000" dirty="0">
                <a:latin typeface="Ubuntu Light"/>
                <a:cs typeface="Ubuntu Light"/>
              </a:rPr>
              <a:t>Therefore, </a:t>
            </a:r>
            <a:r>
              <a:rPr lang="en-US" sz="2000" b="1" dirty="0">
                <a:latin typeface="Ubuntu Light"/>
                <a:cs typeface="Ubuntu Light"/>
              </a:rPr>
              <a:t>4</a:t>
            </a:r>
            <a:r>
              <a:rPr lang="en-US" sz="2000" dirty="0">
                <a:latin typeface="Ubuntu Light"/>
                <a:cs typeface="Ubuntu Light"/>
              </a:rPr>
              <a:t> becomes current</a:t>
            </a:r>
          </a:p>
          <a:p>
            <a:r>
              <a:rPr lang="en-US" sz="2000" dirty="0"/>
              <a:t>Status changes to </a:t>
            </a:r>
            <a:r>
              <a:rPr lang="en-US" sz="2000" b="1" dirty="0"/>
              <a:t>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35012" y="4812212"/>
            <a:ext cx="473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Ubuntu Light"/>
                <a:cs typeface="Ubuntu Light"/>
              </a:rPr>
              <a:t>=&gt;</a:t>
            </a:r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/>
          <a:srcRect l="-11140" r="-11140"/>
          <a:stretch>
            <a:fillRect/>
          </a:stretch>
        </p:blipFill>
        <p:spPr>
          <a:xfrm>
            <a:off x="596877" y="3866054"/>
            <a:ext cx="3810082" cy="2393643"/>
          </a:xfrm>
          <a:prstGeom prst="rect">
            <a:avLst/>
          </a:prstGeom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3"/>
          <a:srcRect l="-11140" r="-11140"/>
          <a:stretch>
            <a:fillRect/>
          </a:stretch>
        </p:blipFill>
        <p:spPr>
          <a:xfrm>
            <a:off x="4882966" y="3878383"/>
            <a:ext cx="3781089" cy="24260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74467" y="3993090"/>
            <a:ext cx="67623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mic Sans MS"/>
                <a:cs typeface="Comic Sans MS"/>
              </a:rPr>
              <a:t>(20, T)</a:t>
            </a:r>
          </a:p>
        </p:txBody>
      </p:sp>
    </p:spTree>
    <p:extLst>
      <p:ext uri="{BB962C8B-B14F-4D97-AF65-F5344CB8AC3E}">
        <p14:creationId xmlns:p14="http://schemas.microsoft.com/office/powerpoint/2010/main" val="194783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graph </a:t>
            </a:r>
            <a:r>
              <a:rPr lang="en-US" dirty="0"/>
              <a:t>G comprises a set V of </a:t>
            </a:r>
            <a:r>
              <a:rPr lang="en-US" b="1" dirty="0"/>
              <a:t>vertices</a:t>
            </a:r>
            <a:r>
              <a:rPr lang="en-US" dirty="0"/>
              <a:t> (the singular is </a:t>
            </a:r>
            <a:r>
              <a:rPr lang="en-US" b="1" dirty="0"/>
              <a:t>vertex</a:t>
            </a:r>
            <a:r>
              <a:rPr lang="en-US" dirty="0"/>
              <a:t>) and a set E of </a:t>
            </a:r>
            <a:r>
              <a:rPr lang="en-US" b="1" dirty="0"/>
              <a:t>edges</a:t>
            </a:r>
            <a:r>
              <a:rPr lang="en-US" dirty="0"/>
              <a:t>.</a:t>
            </a:r>
          </a:p>
          <a:p>
            <a:r>
              <a:rPr lang="en-US" dirty="0"/>
              <a:t>Each edge</a:t>
            </a:r>
            <a:r>
              <a:rPr lang="en-US" b="1" dirty="0"/>
              <a:t> </a:t>
            </a:r>
            <a:r>
              <a:rPr lang="en-US" dirty="0"/>
              <a:t>in E is a pair (x, y) of vertices in V.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V = {1, 2, 3, 4, 5}</a:t>
            </a:r>
          </a:p>
          <a:p>
            <a:pPr lvl="1"/>
            <a:r>
              <a:rPr lang="en-US" dirty="0"/>
              <a:t>E = {(1, 2), (1, 3), (2, 5), (3, 4),(2, 4)}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3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03890" y="4482801"/>
            <a:ext cx="433865" cy="43199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Ubuntu Light"/>
                <a:cs typeface="Ubuntu Light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1303890" y="5440128"/>
            <a:ext cx="433865" cy="43199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Ubuntu Light"/>
                <a:cs typeface="Ubuntu Light"/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2624691" y="5440128"/>
            <a:ext cx="433865" cy="43199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Ubuntu Light"/>
                <a:cs typeface="Ubuntu Light"/>
              </a:rPr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3911599" y="4970128"/>
            <a:ext cx="433865" cy="43199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Ubuntu Light"/>
                <a:cs typeface="Ubuntu Light"/>
              </a:rPr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2624691" y="4482801"/>
            <a:ext cx="433865" cy="43199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Ubuntu Light"/>
                <a:cs typeface="Ubuntu Light"/>
              </a:rPr>
              <a:t>2</a:t>
            </a:r>
          </a:p>
        </p:txBody>
      </p:sp>
      <p:cxnSp>
        <p:nvCxnSpPr>
          <p:cNvPr id="14" name="Straight Arrow Connector 13"/>
          <p:cNvCxnSpPr>
            <a:stCxn id="8" idx="6"/>
            <a:endCxn id="12" idx="2"/>
          </p:cNvCxnSpPr>
          <p:nvPr/>
        </p:nvCxnSpPr>
        <p:spPr>
          <a:xfrm>
            <a:off x="1737755" y="4698801"/>
            <a:ext cx="88693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4"/>
            <a:endCxn id="9" idx="0"/>
          </p:cNvCxnSpPr>
          <p:nvPr/>
        </p:nvCxnSpPr>
        <p:spPr>
          <a:xfrm>
            <a:off x="1520823" y="4914800"/>
            <a:ext cx="0" cy="525328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6"/>
          </p:cNvCxnSpPr>
          <p:nvPr/>
        </p:nvCxnSpPr>
        <p:spPr>
          <a:xfrm>
            <a:off x="3058556" y="4698801"/>
            <a:ext cx="853043" cy="48732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10" idx="2"/>
          </p:cNvCxnSpPr>
          <p:nvPr/>
        </p:nvCxnSpPr>
        <p:spPr>
          <a:xfrm>
            <a:off x="1737755" y="5656128"/>
            <a:ext cx="88693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4"/>
            <a:endCxn id="10" idx="0"/>
          </p:cNvCxnSpPr>
          <p:nvPr/>
        </p:nvCxnSpPr>
        <p:spPr>
          <a:xfrm>
            <a:off x="2841624" y="4914800"/>
            <a:ext cx="0" cy="525328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120261" y="4482801"/>
            <a:ext cx="433865" cy="43199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Ubuntu Light"/>
                <a:cs typeface="Ubuntu Light"/>
              </a:rPr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5120261" y="5440128"/>
            <a:ext cx="433865" cy="43199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Ubuntu Light"/>
                <a:cs typeface="Ubuntu Light"/>
              </a:rPr>
              <a:t>3</a:t>
            </a:r>
          </a:p>
        </p:txBody>
      </p:sp>
      <p:sp>
        <p:nvSpPr>
          <p:cNvPr id="34" name="Oval 33"/>
          <p:cNvSpPr/>
          <p:nvPr/>
        </p:nvSpPr>
        <p:spPr>
          <a:xfrm>
            <a:off x="6441062" y="5440128"/>
            <a:ext cx="433865" cy="43199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Ubuntu Light"/>
                <a:cs typeface="Ubuntu Light"/>
              </a:rPr>
              <a:t>4</a:t>
            </a:r>
          </a:p>
        </p:txBody>
      </p:sp>
      <p:sp>
        <p:nvSpPr>
          <p:cNvPr id="35" name="Oval 34"/>
          <p:cNvSpPr/>
          <p:nvPr/>
        </p:nvSpPr>
        <p:spPr>
          <a:xfrm>
            <a:off x="7727970" y="4970128"/>
            <a:ext cx="433865" cy="43199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Ubuntu Light"/>
                <a:cs typeface="Ubuntu Light"/>
              </a:rPr>
              <a:t>5</a:t>
            </a:r>
          </a:p>
        </p:txBody>
      </p:sp>
      <p:sp>
        <p:nvSpPr>
          <p:cNvPr id="36" name="Oval 35"/>
          <p:cNvSpPr/>
          <p:nvPr/>
        </p:nvSpPr>
        <p:spPr>
          <a:xfrm>
            <a:off x="6441062" y="4482801"/>
            <a:ext cx="433865" cy="43199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Ubuntu Light"/>
                <a:cs typeface="Ubuntu Light"/>
              </a:rPr>
              <a:t>2</a:t>
            </a:r>
          </a:p>
        </p:txBody>
      </p:sp>
      <p:cxnSp>
        <p:nvCxnSpPr>
          <p:cNvPr id="37" name="Straight Arrow Connector 36"/>
          <p:cNvCxnSpPr>
            <a:stCxn id="32" idx="6"/>
            <a:endCxn id="36" idx="2"/>
          </p:cNvCxnSpPr>
          <p:nvPr/>
        </p:nvCxnSpPr>
        <p:spPr>
          <a:xfrm>
            <a:off x="5554126" y="4698801"/>
            <a:ext cx="88693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4"/>
            <a:endCxn id="33" idx="0"/>
          </p:cNvCxnSpPr>
          <p:nvPr/>
        </p:nvCxnSpPr>
        <p:spPr>
          <a:xfrm>
            <a:off x="5337194" y="4914800"/>
            <a:ext cx="0" cy="525328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6"/>
          </p:cNvCxnSpPr>
          <p:nvPr/>
        </p:nvCxnSpPr>
        <p:spPr>
          <a:xfrm>
            <a:off x="6874927" y="4698801"/>
            <a:ext cx="853043" cy="487327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6"/>
            <a:endCxn id="34" idx="2"/>
          </p:cNvCxnSpPr>
          <p:nvPr/>
        </p:nvCxnSpPr>
        <p:spPr>
          <a:xfrm>
            <a:off x="5554126" y="5656128"/>
            <a:ext cx="88693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4"/>
            <a:endCxn id="34" idx="0"/>
          </p:cNvCxnSpPr>
          <p:nvPr/>
        </p:nvCxnSpPr>
        <p:spPr>
          <a:xfrm>
            <a:off x="6657995" y="4914800"/>
            <a:ext cx="0" cy="525328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3782" y="5972274"/>
            <a:ext cx="1398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Ubuntu Light"/>
                <a:cs typeface="Ubuntu Light"/>
              </a:rPr>
              <a:t>Directed Graph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35596" y="5972274"/>
            <a:ext cx="1622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Ubuntu Light"/>
                <a:cs typeface="Ubuntu Light"/>
              </a:rPr>
              <a:t>Undirected Graph</a:t>
            </a:r>
          </a:p>
        </p:txBody>
      </p:sp>
    </p:spTree>
    <p:extLst>
      <p:ext uri="{BB962C8B-B14F-4D97-AF65-F5344CB8AC3E}">
        <p14:creationId xmlns:p14="http://schemas.microsoft.com/office/powerpoint/2010/main" val="392858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2" grpId="0"/>
      <p:bldP spid="4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= 4; reachable vertices = 5</a:t>
            </a:r>
            <a:endParaRPr lang="en-US" sz="1600" dirty="0"/>
          </a:p>
          <a:p>
            <a:pPr marL="674370" lvl="2" indent="0">
              <a:buNone/>
            </a:pPr>
            <a:r>
              <a:rPr lang="en-US" sz="1600" dirty="0">
                <a:latin typeface="Ubuntu Light"/>
                <a:cs typeface="Ubuntu Light"/>
              </a:rPr>
              <a:t>d5 = min(20, 20+6) = 20</a:t>
            </a:r>
          </a:p>
          <a:p>
            <a:r>
              <a:rPr lang="en-US" sz="2000" dirty="0">
                <a:latin typeface="Ubuntu Light"/>
                <a:cs typeface="Ubuntu Light"/>
              </a:rPr>
              <a:t>Status of 5 changes to </a:t>
            </a:r>
            <a:r>
              <a:rPr lang="en-US" sz="2000" b="1" dirty="0">
                <a:latin typeface="Ubuntu Light"/>
                <a:cs typeface="Ubuntu Light"/>
              </a:rPr>
              <a:t>P</a:t>
            </a:r>
            <a:r>
              <a:rPr lang="en-US" sz="2000" dirty="0">
                <a:latin typeface="Ubuntu Light"/>
                <a:cs typeface="Ubuntu Light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35012" y="4812212"/>
            <a:ext cx="473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Ubuntu Light"/>
                <a:cs typeface="Ubuntu Light"/>
              </a:rPr>
              <a:t>=&gt;</a:t>
            </a:r>
          </a:p>
        </p:txBody>
      </p:sp>
      <p:pic>
        <p:nvPicPr>
          <p:cNvPr id="18" name="Content Placeholder 3"/>
          <p:cNvPicPr>
            <a:picLocks noChangeAspect="1"/>
          </p:cNvPicPr>
          <p:nvPr/>
        </p:nvPicPr>
        <p:blipFill>
          <a:blip r:embed="rId3"/>
          <a:srcRect l="-11140" r="-11140"/>
          <a:stretch>
            <a:fillRect/>
          </a:stretch>
        </p:blipFill>
        <p:spPr>
          <a:xfrm>
            <a:off x="4882966" y="3878383"/>
            <a:ext cx="3781089" cy="2426010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/>
          <a:srcRect l="-11140" r="-11140"/>
          <a:stretch>
            <a:fillRect/>
          </a:stretch>
        </p:blipFill>
        <p:spPr>
          <a:xfrm>
            <a:off x="606646" y="3853225"/>
            <a:ext cx="3781089" cy="24260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88378" y="3967932"/>
            <a:ext cx="67623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mic Sans MS"/>
                <a:cs typeface="Comic Sans MS"/>
              </a:rPr>
              <a:t>(20, T)</a:t>
            </a:r>
          </a:p>
        </p:txBody>
      </p:sp>
    </p:spTree>
    <p:extLst>
      <p:ext uri="{BB962C8B-B14F-4D97-AF65-F5344CB8AC3E}">
        <p14:creationId xmlns:p14="http://schemas.microsoft.com/office/powerpoint/2010/main" val="210617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Order</a:t>
            </a:r>
            <a:r>
              <a:rPr lang="en-US" dirty="0"/>
              <a:t> is the number of Vertices.</a:t>
            </a:r>
            <a:endParaRPr lang="en-US" sz="2000" dirty="0"/>
          </a:p>
          <a:p>
            <a:r>
              <a:rPr lang="en-US" b="1" dirty="0"/>
              <a:t>Size</a:t>
            </a:r>
            <a:r>
              <a:rPr lang="en-US" dirty="0"/>
              <a:t> is the number of Edges.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latin typeface="Ubuntu Light"/>
                <a:cs typeface="Ubuntu Light"/>
              </a:rPr>
              <a:t>The </a:t>
            </a:r>
            <a:r>
              <a:rPr lang="en-US" sz="2400" b="1" dirty="0">
                <a:latin typeface="Ubuntu Light"/>
                <a:cs typeface="Ubuntu Light"/>
              </a:rPr>
              <a:t>degree</a:t>
            </a:r>
            <a:r>
              <a:rPr lang="en-US" sz="2400" dirty="0">
                <a:latin typeface="Ubuntu Light"/>
                <a:cs typeface="Ubuntu Light"/>
              </a:rPr>
              <a:t> of a vertex x is the number of vertices to which x is linked by an edge.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latin typeface="Ubuntu Light"/>
                <a:cs typeface="Ubuntu Light"/>
              </a:rPr>
              <a:t>For example:</a:t>
            </a:r>
          </a:p>
          <a:p>
            <a:pPr marL="342900" lvl="1" indent="-342900">
              <a:buFont typeface="Arial"/>
              <a:buChar char="•"/>
            </a:pPr>
            <a:endParaRPr lang="en-US" sz="2400" dirty="0">
              <a:latin typeface="Ubuntu Light"/>
              <a:cs typeface="Ubuntu Light"/>
            </a:endParaRPr>
          </a:p>
          <a:p>
            <a:pPr marL="342900" lvl="1" indent="-342900">
              <a:buFont typeface="Arial"/>
              <a:buChar char="•"/>
            </a:pPr>
            <a:endParaRPr lang="en-US" sz="2400" dirty="0">
              <a:latin typeface="Ubuntu Light"/>
              <a:cs typeface="Ubuntu Light"/>
            </a:endParaRPr>
          </a:p>
          <a:p>
            <a:pPr marL="342900" lvl="1" indent="-342900">
              <a:buFont typeface="Arial"/>
              <a:buChar char="•"/>
            </a:pPr>
            <a:endParaRPr lang="en-US" sz="2400" dirty="0">
              <a:latin typeface="Ubuntu Light"/>
              <a:cs typeface="Ubuntu Light"/>
            </a:endParaRPr>
          </a:p>
          <a:p>
            <a:pPr marL="342900" lvl="1" indent="-342900">
              <a:buFont typeface="Arial"/>
              <a:buChar char="•"/>
            </a:pPr>
            <a:endParaRPr lang="en-US" sz="2400" dirty="0">
              <a:latin typeface="Ubuntu Light"/>
              <a:cs typeface="Ubuntu Light"/>
            </a:endParaRPr>
          </a:p>
          <a:p>
            <a:pPr marL="400050" lvl="2" indent="0">
              <a:buNone/>
            </a:pPr>
            <a:r>
              <a:rPr lang="en-US" dirty="0">
                <a:latin typeface="Ubuntu Light"/>
                <a:cs typeface="Ubuntu Light"/>
              </a:rPr>
              <a:t>Order = </a:t>
            </a:r>
            <a:r>
              <a:rPr lang="en-US" b="1" dirty="0">
                <a:latin typeface="Ubuntu Light"/>
                <a:cs typeface="Ubuntu Light"/>
              </a:rPr>
              <a:t>5</a:t>
            </a:r>
            <a:r>
              <a:rPr lang="en-US" dirty="0">
                <a:latin typeface="Ubuntu Light"/>
                <a:cs typeface="Ubuntu Light"/>
              </a:rPr>
              <a:t>, Size = </a:t>
            </a:r>
            <a:r>
              <a:rPr lang="en-US" b="1" dirty="0">
                <a:latin typeface="Ubuntu Light"/>
                <a:cs typeface="Ubuntu Light"/>
              </a:rPr>
              <a:t>5</a:t>
            </a:r>
            <a:r>
              <a:rPr lang="en-US" dirty="0">
                <a:latin typeface="Ubuntu Light"/>
                <a:cs typeface="Ubuntu Light"/>
              </a:rPr>
              <a:t>, Degree (1) = </a:t>
            </a:r>
            <a:r>
              <a:rPr lang="en-US" b="1" dirty="0">
                <a:latin typeface="Ubuntu Light"/>
                <a:cs typeface="Ubuntu Light"/>
              </a:rPr>
              <a:t>2</a:t>
            </a:r>
            <a:r>
              <a:rPr lang="en-US" dirty="0">
                <a:latin typeface="Ubuntu Light"/>
                <a:cs typeface="Ubuntu Light"/>
              </a:rPr>
              <a:t>, Degree (2) = </a:t>
            </a:r>
            <a:r>
              <a:rPr lang="en-US" b="1" dirty="0">
                <a:latin typeface="Ubuntu Light"/>
                <a:cs typeface="Ubuntu Light"/>
              </a:rPr>
              <a:t>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4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20794" y="3886402"/>
            <a:ext cx="3041574" cy="1389326"/>
            <a:chOff x="920794" y="4025604"/>
            <a:chExt cx="3041574" cy="1389326"/>
          </a:xfrm>
        </p:grpSpPr>
        <p:sp>
          <p:nvSpPr>
            <p:cNvPr id="6" name="Oval 5"/>
            <p:cNvSpPr/>
            <p:nvPr/>
          </p:nvSpPr>
          <p:spPr>
            <a:xfrm>
              <a:off x="920794" y="4025604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920794" y="498293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241595" y="498293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4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528503" y="451293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5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41595" y="4025604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2</a:t>
              </a:r>
            </a:p>
          </p:txBody>
        </p:sp>
        <p:cxnSp>
          <p:nvCxnSpPr>
            <p:cNvPr id="11" name="Straight Arrow Connector 10"/>
            <p:cNvCxnSpPr>
              <a:stCxn id="6" idx="6"/>
              <a:endCxn id="10" idx="2"/>
            </p:cNvCxnSpPr>
            <p:nvPr/>
          </p:nvCxnSpPr>
          <p:spPr>
            <a:xfrm>
              <a:off x="1354659" y="4241604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4"/>
              <a:endCxn id="7" idx="0"/>
            </p:cNvCxnSpPr>
            <p:nvPr/>
          </p:nvCxnSpPr>
          <p:spPr>
            <a:xfrm>
              <a:off x="1137727" y="4457603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6"/>
            </p:cNvCxnSpPr>
            <p:nvPr/>
          </p:nvCxnSpPr>
          <p:spPr>
            <a:xfrm>
              <a:off x="2675460" y="4241604"/>
              <a:ext cx="853043" cy="48732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1354659" y="5198931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4"/>
              <a:endCxn id="8" idx="0"/>
            </p:cNvCxnSpPr>
            <p:nvPr/>
          </p:nvCxnSpPr>
          <p:spPr>
            <a:xfrm>
              <a:off x="2458528" y="4457603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41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path </a:t>
            </a:r>
            <a:r>
              <a:rPr lang="en-US" dirty="0"/>
              <a:t>from vertex x to vertex y is an ordered sequence of distinct vertices v</a:t>
            </a:r>
            <a:r>
              <a:rPr lang="en-US" baseline="-25000" dirty="0"/>
              <a:t>0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, … v</a:t>
            </a:r>
            <a:r>
              <a:rPr lang="en-US" baseline="-25000" dirty="0"/>
              <a:t>m</a:t>
            </a:r>
            <a:r>
              <a:rPr lang="en-US" dirty="0"/>
              <a:t> in which each adjacent pair (v</a:t>
            </a:r>
            <a:r>
              <a:rPr lang="en-US" baseline="-25000" dirty="0"/>
              <a:t>j-1</a:t>
            </a:r>
            <a:r>
              <a:rPr lang="en-US" dirty="0"/>
              <a:t>, v</a:t>
            </a:r>
            <a:r>
              <a:rPr lang="en-US" baseline="-25000" dirty="0"/>
              <a:t>j</a:t>
            </a:r>
            <a:r>
              <a:rPr lang="en-US" dirty="0"/>
              <a:t>) is linked by an edge. </a:t>
            </a:r>
          </a:p>
          <a:p>
            <a:r>
              <a:rPr lang="en-US" dirty="0"/>
              <a:t>The </a:t>
            </a:r>
            <a:r>
              <a:rPr lang="en-US" b="1" dirty="0"/>
              <a:t>length</a:t>
            </a:r>
            <a:r>
              <a:rPr lang="en-US" dirty="0"/>
              <a:t> of the path is m.</a:t>
            </a:r>
          </a:p>
          <a:p>
            <a:r>
              <a:rPr lang="en-US" dirty="0"/>
              <a:t>For example:</a:t>
            </a:r>
          </a:p>
          <a:p>
            <a:endParaRPr lang="en-US" sz="1800" dirty="0">
              <a:latin typeface="Ubuntu Light"/>
              <a:cs typeface="Ubuntu Light"/>
            </a:endParaRPr>
          </a:p>
          <a:p>
            <a:endParaRPr lang="en-US" sz="1800" dirty="0"/>
          </a:p>
          <a:p>
            <a:endParaRPr lang="en-US" sz="1800" dirty="0">
              <a:latin typeface="Ubuntu Light"/>
              <a:cs typeface="Ubuntu Light"/>
            </a:endParaRPr>
          </a:p>
          <a:p>
            <a:endParaRPr lang="en-US" sz="1800" dirty="0"/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dirty="0"/>
              <a:t>Path from </a:t>
            </a:r>
            <a:r>
              <a:rPr lang="en-US" b="1" dirty="0"/>
              <a:t>1</a:t>
            </a:r>
            <a:r>
              <a:rPr lang="en-US" dirty="0"/>
              <a:t> to </a:t>
            </a:r>
            <a:r>
              <a:rPr lang="en-US" b="1" dirty="0"/>
              <a:t>5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sz="1400" b="1" dirty="0">
                <a:latin typeface="Ubuntu Light"/>
                <a:cs typeface="Ubuntu Light"/>
              </a:rPr>
              <a:t>	1 – 2 – 5 (length = 2) </a:t>
            </a:r>
            <a:r>
              <a:rPr lang="en-US" sz="1400" dirty="0">
                <a:latin typeface="Ubuntu Light"/>
                <a:cs typeface="Ubuntu Light"/>
              </a:rPr>
              <a:t>OR</a:t>
            </a:r>
            <a:r>
              <a:rPr lang="en-US" sz="1400" b="1" dirty="0">
                <a:latin typeface="Ubuntu Light"/>
                <a:cs typeface="Ubuntu Light"/>
              </a:rPr>
              <a:t> </a:t>
            </a:r>
          </a:p>
          <a:p>
            <a:pPr marL="0" indent="0">
              <a:buNone/>
            </a:pPr>
            <a:r>
              <a:rPr lang="en-US" sz="1400" b="1" dirty="0"/>
              <a:t>	</a:t>
            </a:r>
            <a:r>
              <a:rPr lang="en-US" sz="1400" b="1" dirty="0">
                <a:latin typeface="Ubuntu Light"/>
                <a:cs typeface="Ubuntu Light"/>
              </a:rPr>
              <a:t>1 – 3 – 4 – 2 – 5 (length = 4)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20794" y="3734005"/>
            <a:ext cx="3041574" cy="1389326"/>
            <a:chOff x="920794" y="4025604"/>
            <a:chExt cx="3041574" cy="1389326"/>
          </a:xfrm>
        </p:grpSpPr>
        <p:sp>
          <p:nvSpPr>
            <p:cNvPr id="7" name="Oval 6"/>
            <p:cNvSpPr/>
            <p:nvPr/>
          </p:nvSpPr>
          <p:spPr>
            <a:xfrm>
              <a:off x="920794" y="4025604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920794" y="498293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241595" y="498293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528503" y="451293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41595" y="4025604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2</a:t>
              </a:r>
            </a:p>
          </p:txBody>
        </p:sp>
        <p:cxnSp>
          <p:nvCxnSpPr>
            <p:cNvPr id="12" name="Straight Arrow Connector 11"/>
            <p:cNvCxnSpPr>
              <a:stCxn id="7" idx="6"/>
              <a:endCxn id="11" idx="2"/>
            </p:cNvCxnSpPr>
            <p:nvPr/>
          </p:nvCxnSpPr>
          <p:spPr>
            <a:xfrm>
              <a:off x="1354659" y="4241604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4"/>
              <a:endCxn id="8" idx="0"/>
            </p:cNvCxnSpPr>
            <p:nvPr/>
          </p:nvCxnSpPr>
          <p:spPr>
            <a:xfrm>
              <a:off x="1137727" y="4457603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6"/>
            </p:cNvCxnSpPr>
            <p:nvPr/>
          </p:nvCxnSpPr>
          <p:spPr>
            <a:xfrm>
              <a:off x="2675460" y="4241604"/>
              <a:ext cx="853043" cy="48732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>
              <a:off x="1354659" y="5198931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4"/>
              <a:endCxn id="9" idx="0"/>
            </p:cNvCxnSpPr>
            <p:nvPr/>
          </p:nvCxnSpPr>
          <p:spPr>
            <a:xfrm>
              <a:off x="2458528" y="4457603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41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cycle </a:t>
            </a:r>
            <a:r>
              <a:rPr lang="en-US" dirty="0"/>
              <a:t>is an ordered sequence of vertices in which each adjacent pair (v</a:t>
            </a:r>
            <a:r>
              <a:rPr lang="en-US" baseline="-25000" dirty="0"/>
              <a:t>j-1</a:t>
            </a:r>
            <a:r>
              <a:rPr lang="en-US" dirty="0"/>
              <a:t>, v</a:t>
            </a:r>
            <a:r>
              <a:rPr lang="en-US" baseline="-25000" dirty="0"/>
              <a:t>j</a:t>
            </a:r>
            <a:r>
              <a:rPr lang="en-US" dirty="0"/>
              <a:t>) of vertices is linked by an edge, and v</a:t>
            </a:r>
            <a:r>
              <a:rPr lang="en-US" baseline="-25000" dirty="0"/>
              <a:t>0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, ..., v</a:t>
            </a:r>
            <a:r>
              <a:rPr lang="en-US" baseline="-25000" dirty="0"/>
              <a:t>m-1</a:t>
            </a:r>
            <a:r>
              <a:rPr lang="en-US" dirty="0"/>
              <a:t> are distinct. </a:t>
            </a:r>
          </a:p>
          <a:p>
            <a:r>
              <a:rPr lang="en-US" dirty="0"/>
              <a:t>For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	Cycle: 3 – 4 – 2 – 1 – 3</a:t>
            </a:r>
          </a:p>
          <a:p>
            <a:pPr marL="0" indent="0">
              <a:buNone/>
            </a:pPr>
            <a:r>
              <a:rPr lang="en-US" sz="1800" dirty="0"/>
              <a:t>	Cycle: 2 – 1 – 3 – 4 – 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20794" y="3386676"/>
            <a:ext cx="3041574" cy="1389326"/>
            <a:chOff x="920794" y="4025604"/>
            <a:chExt cx="3041574" cy="1389326"/>
          </a:xfrm>
        </p:grpSpPr>
        <p:sp>
          <p:nvSpPr>
            <p:cNvPr id="7" name="Oval 6"/>
            <p:cNvSpPr/>
            <p:nvPr/>
          </p:nvSpPr>
          <p:spPr>
            <a:xfrm>
              <a:off x="920794" y="4025604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920794" y="498293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241595" y="498293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528503" y="451293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41595" y="4025604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2</a:t>
              </a:r>
            </a:p>
          </p:txBody>
        </p:sp>
        <p:cxnSp>
          <p:nvCxnSpPr>
            <p:cNvPr id="12" name="Straight Arrow Connector 11"/>
            <p:cNvCxnSpPr>
              <a:stCxn id="7" idx="6"/>
              <a:endCxn id="11" idx="2"/>
            </p:cNvCxnSpPr>
            <p:nvPr/>
          </p:nvCxnSpPr>
          <p:spPr>
            <a:xfrm>
              <a:off x="1354659" y="4241604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4"/>
              <a:endCxn id="8" idx="0"/>
            </p:cNvCxnSpPr>
            <p:nvPr/>
          </p:nvCxnSpPr>
          <p:spPr>
            <a:xfrm>
              <a:off x="1137727" y="4457603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6"/>
            </p:cNvCxnSpPr>
            <p:nvPr/>
          </p:nvCxnSpPr>
          <p:spPr>
            <a:xfrm>
              <a:off x="2675460" y="4241604"/>
              <a:ext cx="853043" cy="48732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>
              <a:off x="1354659" y="5198931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4"/>
              <a:endCxn id="9" idx="0"/>
            </p:cNvCxnSpPr>
            <p:nvPr/>
          </p:nvCxnSpPr>
          <p:spPr>
            <a:xfrm>
              <a:off x="2458528" y="4457603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41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Directed Graph </a:t>
            </a:r>
            <a:r>
              <a:rPr lang="en-US" dirty="0"/>
              <a:t>is a graph in which edges have a direction associated with them.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V = {1, 2, 3, 4, 5}</a:t>
            </a:r>
          </a:p>
          <a:p>
            <a:pPr lvl="1"/>
            <a:r>
              <a:rPr lang="en-US" dirty="0"/>
              <a:t>E = {(1, 2), (1, 3), (2, 5), (3, 4),(2, 4)}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7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297512" y="3796802"/>
            <a:ext cx="3041574" cy="1389326"/>
            <a:chOff x="1303890" y="4482801"/>
            <a:chExt cx="3041574" cy="1389326"/>
          </a:xfrm>
        </p:grpSpPr>
        <p:sp>
          <p:nvSpPr>
            <p:cNvPr id="6" name="Oval 5"/>
            <p:cNvSpPr/>
            <p:nvPr/>
          </p:nvSpPr>
          <p:spPr>
            <a:xfrm>
              <a:off x="1303890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303890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24691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4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911599" y="497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5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624691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2</a:t>
              </a:r>
            </a:p>
          </p:txBody>
        </p:sp>
        <p:cxnSp>
          <p:nvCxnSpPr>
            <p:cNvPr id="11" name="Straight Arrow Connector 10"/>
            <p:cNvCxnSpPr>
              <a:stCxn id="6" idx="6"/>
              <a:endCxn id="10" idx="2"/>
            </p:cNvCxnSpPr>
            <p:nvPr/>
          </p:nvCxnSpPr>
          <p:spPr>
            <a:xfrm>
              <a:off x="1737755" y="4698801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4"/>
              <a:endCxn id="7" idx="0"/>
            </p:cNvCxnSpPr>
            <p:nvPr/>
          </p:nvCxnSpPr>
          <p:spPr>
            <a:xfrm>
              <a:off x="1520823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6"/>
            </p:cNvCxnSpPr>
            <p:nvPr/>
          </p:nvCxnSpPr>
          <p:spPr>
            <a:xfrm>
              <a:off x="3058556" y="4698801"/>
              <a:ext cx="853043" cy="48732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1737755" y="5656128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4"/>
              <a:endCxn id="8" idx="0"/>
            </p:cNvCxnSpPr>
            <p:nvPr/>
          </p:nvCxnSpPr>
          <p:spPr>
            <a:xfrm>
              <a:off x="2841624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41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indegree</a:t>
            </a:r>
            <a:r>
              <a:rPr lang="en-US" dirty="0"/>
              <a:t> of vertex x is the number of vertices to which x is linked by an edge.</a:t>
            </a:r>
          </a:p>
          <a:p>
            <a:r>
              <a:rPr lang="en-US" dirty="0"/>
              <a:t>The </a:t>
            </a:r>
            <a:r>
              <a:rPr lang="en-US" b="1" dirty="0"/>
              <a:t>outdegree</a:t>
            </a:r>
            <a:r>
              <a:rPr lang="en-US" dirty="0"/>
              <a:t> of vertex x is the number of vertices linked to x by an edge.</a:t>
            </a:r>
          </a:p>
          <a:p>
            <a:r>
              <a:rPr lang="en-US" dirty="0"/>
              <a:t>For example: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Indegree of </a:t>
            </a:r>
            <a:r>
              <a:rPr lang="en-US" sz="1800" b="1" dirty="0"/>
              <a:t>2 </a:t>
            </a:r>
            <a:r>
              <a:rPr lang="en-US" sz="1800" dirty="0"/>
              <a:t>= 1</a:t>
            </a:r>
          </a:p>
          <a:p>
            <a:pPr marL="0" indent="0">
              <a:buNone/>
            </a:pPr>
            <a:r>
              <a:rPr lang="en-US" sz="1800" dirty="0"/>
              <a:t>	Outdegree of </a:t>
            </a:r>
            <a:r>
              <a:rPr lang="en-US" sz="1800" b="1" dirty="0"/>
              <a:t>2</a:t>
            </a:r>
            <a:r>
              <a:rPr lang="en-US" sz="1800" dirty="0"/>
              <a:t> = 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23/04/2018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91120" y="3813735"/>
            <a:ext cx="3041574" cy="1389326"/>
            <a:chOff x="1303890" y="4482801"/>
            <a:chExt cx="3041574" cy="1389326"/>
          </a:xfrm>
        </p:grpSpPr>
        <p:sp>
          <p:nvSpPr>
            <p:cNvPr id="7" name="Oval 6"/>
            <p:cNvSpPr/>
            <p:nvPr/>
          </p:nvSpPr>
          <p:spPr>
            <a:xfrm>
              <a:off x="1303890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303890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24691" y="544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911599" y="4970128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24691" y="4482801"/>
              <a:ext cx="433865" cy="43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Ubuntu Light"/>
                  <a:cs typeface="Ubuntu Light"/>
                </a:rPr>
                <a:t>2</a:t>
              </a:r>
            </a:p>
          </p:txBody>
        </p:sp>
        <p:cxnSp>
          <p:nvCxnSpPr>
            <p:cNvPr id="12" name="Straight Arrow Connector 11"/>
            <p:cNvCxnSpPr>
              <a:stCxn id="7" idx="6"/>
              <a:endCxn id="11" idx="2"/>
            </p:cNvCxnSpPr>
            <p:nvPr/>
          </p:nvCxnSpPr>
          <p:spPr>
            <a:xfrm>
              <a:off x="1737755" y="4698801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4"/>
              <a:endCxn id="8" idx="0"/>
            </p:cNvCxnSpPr>
            <p:nvPr/>
          </p:nvCxnSpPr>
          <p:spPr>
            <a:xfrm>
              <a:off x="1520823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6"/>
            </p:cNvCxnSpPr>
            <p:nvPr/>
          </p:nvCxnSpPr>
          <p:spPr>
            <a:xfrm>
              <a:off x="3058556" y="4698801"/>
              <a:ext cx="853043" cy="48732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>
              <a:off x="1737755" y="5656128"/>
              <a:ext cx="886936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4"/>
              <a:endCxn id="9" idx="0"/>
            </p:cNvCxnSpPr>
            <p:nvPr/>
          </p:nvCxnSpPr>
          <p:spPr>
            <a:xfrm>
              <a:off x="2841624" y="4914800"/>
              <a:ext cx="0" cy="5253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417647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_slide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lecture_slides_template.potx</Template>
  <TotalTime>39390</TotalTime>
  <Words>2742</Words>
  <Application>Microsoft Office PowerPoint</Application>
  <PresentationFormat>On-screen Show (4:3)</PresentationFormat>
  <Paragraphs>633</Paragraphs>
  <Slides>40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Comic Sans MS</vt:lpstr>
      <vt:lpstr>Ubuntu</vt:lpstr>
      <vt:lpstr>Ubuntu Light</vt:lpstr>
      <vt:lpstr>lecture_slides_template</vt:lpstr>
      <vt:lpstr>Data Structures &amp; Algorithms</vt:lpstr>
      <vt:lpstr>Lecture 11</vt:lpstr>
      <vt:lpstr>Graphs</vt:lpstr>
      <vt:lpstr>Graphs</vt:lpstr>
      <vt:lpstr>Graphs</vt:lpstr>
      <vt:lpstr>Graphs</vt:lpstr>
      <vt:lpstr>Graphs</vt:lpstr>
      <vt:lpstr>Graphs</vt:lpstr>
      <vt:lpstr>Graphs</vt:lpstr>
      <vt:lpstr>Graphs – Example</vt:lpstr>
      <vt:lpstr>Graphs</vt:lpstr>
      <vt:lpstr>Graphs Traversals</vt:lpstr>
      <vt:lpstr>Graphs Traversals – Depth First Traversal</vt:lpstr>
      <vt:lpstr>Graphs Traversals – Depth First Traversal</vt:lpstr>
      <vt:lpstr>Graphs Traversals – Depth First Traversal</vt:lpstr>
      <vt:lpstr>Graphs Traversals – Depth First Traversal</vt:lpstr>
      <vt:lpstr>Graphs Traversals – Depth First Traversal</vt:lpstr>
      <vt:lpstr>Graphs Traversals – Depth First Traversal</vt:lpstr>
      <vt:lpstr>Graphs Traversals – Depth First Traversal</vt:lpstr>
      <vt:lpstr>Graphs Traversals – Depth First Traversal</vt:lpstr>
      <vt:lpstr>Graphs Traversals – Breadth First Traversal</vt:lpstr>
      <vt:lpstr>Graphs Traversals – Breadth First Traversal</vt:lpstr>
      <vt:lpstr>Graphs Traversals – Breadth First Traversal</vt:lpstr>
      <vt:lpstr>Graphs Traversals – Breadth First Traversal</vt:lpstr>
      <vt:lpstr>Graphs Traversals – Breadth First Traversal</vt:lpstr>
      <vt:lpstr>Graphs Traversals – Breadth First Traversal</vt:lpstr>
      <vt:lpstr>Graphs Traversals – Breadth First Traversal</vt:lpstr>
      <vt:lpstr>Graphs Traversals – Breadth First Traversal</vt:lpstr>
      <vt:lpstr>Graphs Traversals – Breadth First Traversal</vt:lpstr>
      <vt:lpstr>Graphs – Dijkstra’s Algorithm</vt:lpstr>
      <vt:lpstr>Graphs – Dijkstra’s Algorithm</vt:lpstr>
      <vt:lpstr>Graphs – Dijkstra’s Algorithm</vt:lpstr>
      <vt:lpstr>Graphs – Dijkstra’s Algorithm</vt:lpstr>
      <vt:lpstr>Graphs – Dijkstra’s Algorithm</vt:lpstr>
      <vt:lpstr>Graphs – Dijkstra’s Algorithm</vt:lpstr>
      <vt:lpstr>Graphs – Dijkstra’s Algorithm</vt:lpstr>
      <vt:lpstr>Graphs – Dijkstra’s Algorithm</vt:lpstr>
      <vt:lpstr>Graphs – Dijkstra’s Algorithm</vt:lpstr>
      <vt:lpstr>Graphs – Dijkstra’s Algorithm</vt:lpstr>
      <vt:lpstr>Graphs – Dijkstra’s Algorithm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Aqeel H. Kazmi</dc:creator>
  <cp:lastModifiedBy>Eoin Carroll</cp:lastModifiedBy>
  <cp:revision>2313</cp:revision>
  <cp:lastPrinted>2015-02-12T17:42:55Z</cp:lastPrinted>
  <dcterms:created xsi:type="dcterms:W3CDTF">2014-09-17T16:20:56Z</dcterms:created>
  <dcterms:modified xsi:type="dcterms:W3CDTF">2019-04-17T09:03:13Z</dcterms:modified>
</cp:coreProperties>
</file>