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4"/>
  </p:notesMasterIdLst>
  <p:sldIdLst>
    <p:sldId id="256" r:id="rId2"/>
    <p:sldId id="257" r:id="rId3"/>
    <p:sldId id="258" r:id="rId4"/>
    <p:sldId id="259" r:id="rId5"/>
    <p:sldId id="260" r:id="rId6"/>
    <p:sldId id="267" r:id="rId7"/>
    <p:sldId id="263" r:id="rId8"/>
    <p:sldId id="264" r:id="rId9"/>
    <p:sldId id="261"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EC974-7CB7-42E2-B147-FF31C679AB4E}" type="datetimeFigureOut">
              <a:rPr lang="en-GB" smtClean="0"/>
              <a:t>10/12/2020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7DFF1-78EB-46F6-AAF6-59C4823E235C}" type="slidenum">
              <a:rPr lang="en-GB" smtClean="0"/>
              <a:t>‹#›</a:t>
            </a:fld>
            <a:endParaRPr lang="en-GB"/>
          </a:p>
        </p:txBody>
      </p:sp>
    </p:spTree>
    <p:extLst>
      <p:ext uri="{BB962C8B-B14F-4D97-AF65-F5344CB8AC3E}">
        <p14:creationId xmlns:p14="http://schemas.microsoft.com/office/powerpoint/2010/main" val="3699792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am I doing this</a:t>
            </a:r>
          </a:p>
        </p:txBody>
      </p:sp>
      <p:sp>
        <p:nvSpPr>
          <p:cNvPr id="4" name="Slide Number Placeholder 3"/>
          <p:cNvSpPr>
            <a:spLocks noGrp="1"/>
          </p:cNvSpPr>
          <p:nvPr>
            <p:ph type="sldNum" sz="quarter" idx="5"/>
          </p:nvPr>
        </p:nvSpPr>
        <p:spPr/>
        <p:txBody>
          <a:bodyPr/>
          <a:lstStyle/>
          <a:p>
            <a:fld id="{4EB7DFF1-78EB-46F6-AAF6-59C4823E235C}" type="slidenum">
              <a:rPr lang="en-GB" smtClean="0"/>
              <a:t>1</a:t>
            </a:fld>
            <a:endParaRPr lang="en-GB"/>
          </a:p>
        </p:txBody>
      </p:sp>
    </p:spTree>
    <p:extLst>
      <p:ext uri="{BB962C8B-B14F-4D97-AF65-F5344CB8AC3E}">
        <p14:creationId xmlns:p14="http://schemas.microsoft.com/office/powerpoint/2010/main" val="357837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Human wide range of emotion, Opposites, reasons for doing this and how it helps, done in an achievable time</a:t>
            </a:r>
          </a:p>
        </p:txBody>
      </p:sp>
      <p:sp>
        <p:nvSpPr>
          <p:cNvPr id="4" name="Slide Number Placeholder 3"/>
          <p:cNvSpPr>
            <a:spLocks noGrp="1"/>
          </p:cNvSpPr>
          <p:nvPr>
            <p:ph type="sldNum" sz="quarter" idx="5"/>
          </p:nvPr>
        </p:nvSpPr>
        <p:spPr/>
        <p:txBody>
          <a:bodyPr/>
          <a:lstStyle/>
          <a:p>
            <a:fld id="{4EB7DFF1-78EB-46F6-AAF6-59C4823E235C}" type="slidenum">
              <a:rPr lang="en-GB" smtClean="0"/>
              <a:t>2</a:t>
            </a:fld>
            <a:endParaRPr lang="en-GB"/>
          </a:p>
        </p:txBody>
      </p:sp>
    </p:spTree>
    <p:extLst>
      <p:ext uri="{BB962C8B-B14F-4D97-AF65-F5344CB8AC3E}">
        <p14:creationId xmlns:p14="http://schemas.microsoft.com/office/powerpoint/2010/main" val="321551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tweepy works, Search terms, amount of terms (16k), not pretty tweets</a:t>
            </a:r>
          </a:p>
        </p:txBody>
      </p:sp>
      <p:sp>
        <p:nvSpPr>
          <p:cNvPr id="4" name="Slide Number Placeholder 3"/>
          <p:cNvSpPr>
            <a:spLocks noGrp="1"/>
          </p:cNvSpPr>
          <p:nvPr>
            <p:ph type="sldNum" sz="quarter" idx="5"/>
          </p:nvPr>
        </p:nvSpPr>
        <p:spPr/>
        <p:txBody>
          <a:bodyPr/>
          <a:lstStyle/>
          <a:p>
            <a:fld id="{4EB7DFF1-78EB-46F6-AAF6-59C4823E235C}" type="slidenum">
              <a:rPr lang="en-GB" smtClean="0"/>
              <a:t>3</a:t>
            </a:fld>
            <a:endParaRPr lang="en-GB"/>
          </a:p>
        </p:txBody>
      </p:sp>
    </p:spTree>
    <p:extLst>
      <p:ext uri="{BB962C8B-B14F-4D97-AF65-F5344CB8AC3E}">
        <p14:creationId xmlns:p14="http://schemas.microsoft.com/office/powerpoint/2010/main" val="2422696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and how, Enchant, Explain vectorization, talk about splitting data</a:t>
            </a:r>
          </a:p>
        </p:txBody>
      </p:sp>
      <p:sp>
        <p:nvSpPr>
          <p:cNvPr id="4" name="Slide Number Placeholder 3"/>
          <p:cNvSpPr>
            <a:spLocks noGrp="1"/>
          </p:cNvSpPr>
          <p:nvPr>
            <p:ph type="sldNum" sz="quarter" idx="5"/>
          </p:nvPr>
        </p:nvSpPr>
        <p:spPr/>
        <p:txBody>
          <a:bodyPr/>
          <a:lstStyle/>
          <a:p>
            <a:fld id="{4EB7DFF1-78EB-46F6-AAF6-59C4823E235C}" type="slidenum">
              <a:rPr lang="en-GB" smtClean="0"/>
              <a:t>4</a:t>
            </a:fld>
            <a:endParaRPr lang="en-GB"/>
          </a:p>
        </p:txBody>
      </p:sp>
    </p:spTree>
    <p:extLst>
      <p:ext uri="{BB962C8B-B14F-4D97-AF65-F5344CB8AC3E}">
        <p14:creationId xmlns:p14="http://schemas.microsoft.com/office/powerpoint/2010/main" val="3093440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28264654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5BCA7-AB08-478E-AE40-791496BCDF0F}"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101949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3229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2953680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368024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212734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3964037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125616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139358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89173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5BCA7-AB08-478E-AE40-791496BCDF0F}" type="datetimeFigureOut">
              <a:rPr lang="en-GB" smtClean="0"/>
              <a:t>10/12/2020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964419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5BCA7-AB08-478E-AE40-791496BCDF0F}"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51489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5BCA7-AB08-478E-AE40-791496BCDF0F}" type="datetimeFigureOut">
              <a:rPr lang="en-GB" smtClean="0"/>
              <a:t>10/12/2020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56628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5BCA7-AB08-478E-AE40-791496BCDF0F}" type="datetimeFigureOut">
              <a:rPr lang="en-GB" smtClean="0"/>
              <a:t>10/12/2020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8367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815BCA7-AB08-478E-AE40-791496BCDF0F}" type="datetimeFigureOut">
              <a:rPr lang="en-GB" smtClean="0"/>
              <a:t>10/12/2020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387241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5BCA7-AB08-478E-AE40-791496BCDF0F}"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376540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5BCA7-AB08-478E-AE40-791496BCDF0F}" type="datetimeFigureOut">
              <a:rPr lang="en-GB" smtClean="0"/>
              <a:t>10/12/2020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1B58-E4E6-44C8-8E1F-994966CA0DB9}" type="slidenum">
              <a:rPr lang="en-GB" smtClean="0"/>
              <a:t>‹#›</a:t>
            </a:fld>
            <a:endParaRPr lang="en-GB"/>
          </a:p>
        </p:txBody>
      </p:sp>
    </p:spTree>
    <p:extLst>
      <p:ext uri="{BB962C8B-B14F-4D97-AF65-F5344CB8AC3E}">
        <p14:creationId xmlns:p14="http://schemas.microsoft.com/office/powerpoint/2010/main" val="2074314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15BCA7-AB08-478E-AE40-791496BCDF0F}" type="datetimeFigureOut">
              <a:rPr lang="en-GB" smtClean="0"/>
              <a:t>10/12/2020</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7C1B58-E4E6-44C8-8E1F-994966CA0DB9}" type="slidenum">
              <a:rPr lang="en-GB" smtClean="0"/>
              <a:t>‹#›</a:t>
            </a:fld>
            <a:endParaRPr lang="en-GB"/>
          </a:p>
        </p:txBody>
      </p:sp>
    </p:spTree>
    <p:extLst>
      <p:ext uri="{BB962C8B-B14F-4D97-AF65-F5344CB8AC3E}">
        <p14:creationId xmlns:p14="http://schemas.microsoft.com/office/powerpoint/2010/main" val="298668305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1A1E-C9A8-4144-BF32-315948A0133D}"/>
              </a:ext>
            </a:extLst>
          </p:cNvPr>
          <p:cNvSpPr>
            <a:spLocks noGrp="1"/>
          </p:cNvSpPr>
          <p:nvPr>
            <p:ph type="ctrTitle"/>
          </p:nvPr>
        </p:nvSpPr>
        <p:spPr/>
        <p:txBody>
          <a:bodyPr/>
          <a:lstStyle/>
          <a:p>
            <a:r>
              <a:rPr lang="en-GB" dirty="0"/>
              <a:t>Mood detection in tweets</a:t>
            </a:r>
          </a:p>
        </p:txBody>
      </p:sp>
      <p:sp>
        <p:nvSpPr>
          <p:cNvPr id="3" name="Subtitle 2">
            <a:extLst>
              <a:ext uri="{FF2B5EF4-FFF2-40B4-BE49-F238E27FC236}">
                <a16:creationId xmlns:a16="http://schemas.microsoft.com/office/drawing/2014/main" id="{D36F6E30-9DCA-4FB9-8686-4D82F7CE8D39}"/>
              </a:ext>
            </a:extLst>
          </p:cNvPr>
          <p:cNvSpPr>
            <a:spLocks noGrp="1"/>
          </p:cNvSpPr>
          <p:nvPr>
            <p:ph type="subTitle" idx="1"/>
          </p:nvPr>
        </p:nvSpPr>
        <p:spPr/>
        <p:txBody>
          <a:bodyPr/>
          <a:lstStyle/>
          <a:p>
            <a:r>
              <a:rPr lang="en-GB" dirty="0"/>
              <a:t>By Thomas Emment</a:t>
            </a:r>
          </a:p>
        </p:txBody>
      </p:sp>
    </p:spTree>
    <p:extLst>
      <p:ext uri="{BB962C8B-B14F-4D97-AF65-F5344CB8AC3E}">
        <p14:creationId xmlns:p14="http://schemas.microsoft.com/office/powerpoint/2010/main" val="9422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B93DA-889D-4D9F-8366-D544E709550A}"/>
              </a:ext>
            </a:extLst>
          </p:cNvPr>
          <p:cNvSpPr>
            <a:spLocks noGrp="1"/>
          </p:cNvSpPr>
          <p:nvPr>
            <p:ph type="title"/>
          </p:nvPr>
        </p:nvSpPr>
        <p:spPr>
          <a:xfrm>
            <a:off x="0" y="0"/>
            <a:ext cx="10131425" cy="1456267"/>
          </a:xfrm>
        </p:spPr>
        <p:txBody>
          <a:bodyPr/>
          <a:lstStyle/>
          <a:p>
            <a:r>
              <a:rPr lang="en-GB" dirty="0"/>
              <a:t>Evaluating the results</a:t>
            </a:r>
          </a:p>
        </p:txBody>
      </p:sp>
      <p:pic>
        <p:nvPicPr>
          <p:cNvPr id="5" name="Content Placeholder 4" descr="Text&#10;&#10;Description automatically generated">
            <a:extLst>
              <a:ext uri="{FF2B5EF4-FFF2-40B4-BE49-F238E27FC236}">
                <a16:creationId xmlns:a16="http://schemas.microsoft.com/office/drawing/2014/main" id="{0289AB20-1FA3-4F8E-A3F2-CC3D4CED5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705" y="0"/>
            <a:ext cx="4587295" cy="3574015"/>
          </a:xfrm>
        </p:spPr>
      </p:pic>
      <p:pic>
        <p:nvPicPr>
          <p:cNvPr id="10" name="Picture 9">
            <a:extLst>
              <a:ext uri="{FF2B5EF4-FFF2-40B4-BE49-F238E27FC236}">
                <a16:creationId xmlns:a16="http://schemas.microsoft.com/office/drawing/2014/main" id="{ECBE6A80-1862-40E3-8EF3-0B233D47C75B}"/>
              </a:ext>
            </a:extLst>
          </p:cNvPr>
          <p:cNvPicPr>
            <a:picLocks noChangeAspect="1"/>
          </p:cNvPicPr>
          <p:nvPr/>
        </p:nvPicPr>
        <p:blipFill>
          <a:blip r:embed="rId3"/>
          <a:stretch>
            <a:fillRect/>
          </a:stretch>
        </p:blipFill>
        <p:spPr>
          <a:xfrm>
            <a:off x="0" y="4275452"/>
            <a:ext cx="8174501" cy="2058731"/>
          </a:xfrm>
          <a:prstGeom prst="rect">
            <a:avLst/>
          </a:prstGeom>
        </p:spPr>
      </p:pic>
      <p:sp>
        <p:nvSpPr>
          <p:cNvPr id="12" name="TextBox 11">
            <a:extLst>
              <a:ext uri="{FF2B5EF4-FFF2-40B4-BE49-F238E27FC236}">
                <a16:creationId xmlns:a16="http://schemas.microsoft.com/office/drawing/2014/main" id="{FD31AB7A-66CB-4C15-9194-20ECC9D0D8F5}"/>
              </a:ext>
            </a:extLst>
          </p:cNvPr>
          <p:cNvSpPr txBox="1"/>
          <p:nvPr/>
        </p:nvSpPr>
        <p:spPr>
          <a:xfrm>
            <a:off x="8312052" y="4677353"/>
            <a:ext cx="4053525" cy="923330"/>
          </a:xfrm>
          <a:prstGeom prst="rect">
            <a:avLst/>
          </a:prstGeom>
          <a:noFill/>
        </p:spPr>
        <p:txBody>
          <a:bodyPr wrap="square" rtlCol="0">
            <a:spAutoFit/>
          </a:bodyPr>
          <a:lstStyle/>
          <a:p>
            <a:pPr marL="285750" indent="-285750">
              <a:buFont typeface="Arial" panose="020B0604020202020204" pitchFamily="34" charset="0"/>
              <a:buChar char="•"/>
            </a:pPr>
            <a:r>
              <a:rPr lang="en-GB" dirty="0"/>
              <a:t>Testing the model on some easy to classify messages (for a human), it does pretty well!</a:t>
            </a:r>
          </a:p>
        </p:txBody>
      </p:sp>
      <p:graphicFrame>
        <p:nvGraphicFramePr>
          <p:cNvPr id="3" name="Table 3">
            <a:extLst>
              <a:ext uri="{FF2B5EF4-FFF2-40B4-BE49-F238E27FC236}">
                <a16:creationId xmlns:a16="http://schemas.microsoft.com/office/drawing/2014/main" id="{A4E56E6D-F079-4399-9279-311419D97C0E}"/>
              </a:ext>
            </a:extLst>
          </p:cNvPr>
          <p:cNvGraphicFramePr>
            <a:graphicFrameLocks noGrp="1"/>
          </p:cNvGraphicFramePr>
          <p:nvPr>
            <p:extLst>
              <p:ext uri="{D42A27DB-BD31-4B8C-83A1-F6EECF244321}">
                <p14:modId xmlns:p14="http://schemas.microsoft.com/office/powerpoint/2010/main" val="1457974540"/>
              </p:ext>
            </p:extLst>
          </p:nvPr>
        </p:nvGraphicFramePr>
        <p:xfrm>
          <a:off x="165492" y="1851029"/>
          <a:ext cx="5930508" cy="731520"/>
        </p:xfrm>
        <a:graphic>
          <a:graphicData uri="http://schemas.openxmlformats.org/drawingml/2006/table">
            <a:tbl>
              <a:tblPr firstRow="1" bandRow="1">
                <a:tableStyleId>{5C22544A-7EE6-4342-B048-85BDC9FD1C3A}</a:tableStyleId>
              </a:tblPr>
              <a:tblGrid>
                <a:gridCol w="1976836">
                  <a:extLst>
                    <a:ext uri="{9D8B030D-6E8A-4147-A177-3AD203B41FA5}">
                      <a16:colId xmlns:a16="http://schemas.microsoft.com/office/drawing/2014/main" val="180591972"/>
                    </a:ext>
                  </a:extLst>
                </a:gridCol>
                <a:gridCol w="1976836">
                  <a:extLst>
                    <a:ext uri="{9D8B030D-6E8A-4147-A177-3AD203B41FA5}">
                      <a16:colId xmlns:a16="http://schemas.microsoft.com/office/drawing/2014/main" val="211884434"/>
                    </a:ext>
                  </a:extLst>
                </a:gridCol>
                <a:gridCol w="1976836">
                  <a:extLst>
                    <a:ext uri="{9D8B030D-6E8A-4147-A177-3AD203B41FA5}">
                      <a16:colId xmlns:a16="http://schemas.microsoft.com/office/drawing/2014/main" val="1225831009"/>
                    </a:ext>
                  </a:extLst>
                </a:gridCol>
              </a:tblGrid>
              <a:tr h="350995">
                <a:tc>
                  <a:txBody>
                    <a:bodyPr/>
                    <a:lstStyle/>
                    <a:p>
                      <a:r>
                        <a:rPr lang="en-GB" dirty="0"/>
                        <a:t>Model</a:t>
                      </a:r>
                    </a:p>
                  </a:txBody>
                  <a:tcPr/>
                </a:tc>
                <a:tc>
                  <a:txBody>
                    <a:bodyPr/>
                    <a:lstStyle/>
                    <a:p>
                      <a:r>
                        <a:rPr lang="en-GB" dirty="0"/>
                        <a:t>Accuracy (training)</a:t>
                      </a:r>
                    </a:p>
                  </a:txBody>
                  <a:tcPr/>
                </a:tc>
                <a:tc>
                  <a:txBody>
                    <a:bodyPr/>
                    <a:lstStyle/>
                    <a:p>
                      <a:r>
                        <a:rPr lang="en-GB" dirty="0"/>
                        <a:t>Accuracy (test)</a:t>
                      </a:r>
                    </a:p>
                  </a:txBody>
                  <a:tcPr/>
                </a:tc>
                <a:extLst>
                  <a:ext uri="{0D108BD9-81ED-4DB2-BD59-A6C34878D82A}">
                    <a16:rowId xmlns:a16="http://schemas.microsoft.com/office/drawing/2014/main" val="3551955769"/>
                  </a:ext>
                </a:extLst>
              </a:tr>
              <a:tr h="350995">
                <a:tc>
                  <a:txBody>
                    <a:bodyPr/>
                    <a:lstStyle/>
                    <a:p>
                      <a:r>
                        <a:rPr lang="en-GB" dirty="0"/>
                        <a:t>Radial (0.05)</a:t>
                      </a:r>
                    </a:p>
                  </a:txBody>
                  <a:tcPr/>
                </a:tc>
                <a:tc>
                  <a:txBody>
                    <a:bodyPr/>
                    <a:lstStyle/>
                    <a:p>
                      <a:r>
                        <a:rPr lang="en-GB" dirty="0"/>
                        <a:t>91%</a:t>
                      </a:r>
                    </a:p>
                  </a:txBody>
                  <a:tcPr/>
                </a:tc>
                <a:tc>
                  <a:txBody>
                    <a:bodyPr/>
                    <a:lstStyle/>
                    <a:p>
                      <a:r>
                        <a:rPr lang="en-GB" dirty="0"/>
                        <a:t>90%</a:t>
                      </a:r>
                    </a:p>
                  </a:txBody>
                  <a:tcPr/>
                </a:tc>
                <a:extLst>
                  <a:ext uri="{0D108BD9-81ED-4DB2-BD59-A6C34878D82A}">
                    <a16:rowId xmlns:a16="http://schemas.microsoft.com/office/drawing/2014/main" val="4168096430"/>
                  </a:ext>
                </a:extLst>
              </a:tr>
            </a:tbl>
          </a:graphicData>
        </a:graphic>
      </p:graphicFrame>
      <p:sp>
        <p:nvSpPr>
          <p:cNvPr id="11" name="Title 1">
            <a:extLst>
              <a:ext uri="{FF2B5EF4-FFF2-40B4-BE49-F238E27FC236}">
                <a16:creationId xmlns:a16="http://schemas.microsoft.com/office/drawing/2014/main" id="{5A3BFDBE-88BB-4600-ABEF-2F13B05F452F}"/>
              </a:ext>
            </a:extLst>
          </p:cNvPr>
          <p:cNvSpPr txBox="1">
            <a:spLocks/>
          </p:cNvSpPr>
          <p:nvPr/>
        </p:nvSpPr>
        <p:spPr>
          <a:xfrm>
            <a:off x="86412" y="925514"/>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a:t>Top model (without suffering from overfitting):</a:t>
            </a:r>
          </a:p>
        </p:txBody>
      </p:sp>
    </p:spTree>
    <p:extLst>
      <p:ext uri="{BB962C8B-B14F-4D97-AF65-F5344CB8AC3E}">
        <p14:creationId xmlns:p14="http://schemas.microsoft.com/office/powerpoint/2010/main" val="57248570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4F3C-0869-41E9-B6A6-10B5D96C71FF}"/>
              </a:ext>
            </a:extLst>
          </p:cNvPr>
          <p:cNvSpPr>
            <a:spLocks noGrp="1"/>
          </p:cNvSpPr>
          <p:nvPr>
            <p:ph type="title"/>
          </p:nvPr>
        </p:nvSpPr>
        <p:spPr>
          <a:xfrm>
            <a:off x="825909" y="808055"/>
            <a:ext cx="3979205" cy="1453363"/>
          </a:xfrm>
        </p:spPr>
        <p:txBody>
          <a:bodyPr>
            <a:normAutofit/>
          </a:bodyPr>
          <a:lstStyle/>
          <a:p>
            <a:r>
              <a:rPr lang="en-GB" dirty="0"/>
              <a:t>Future plans</a:t>
            </a:r>
          </a:p>
        </p:txBody>
      </p:sp>
      <p:sp>
        <p:nvSpPr>
          <p:cNvPr id="3" name="Content Placeholder 2">
            <a:extLst>
              <a:ext uri="{FF2B5EF4-FFF2-40B4-BE49-F238E27FC236}">
                <a16:creationId xmlns:a16="http://schemas.microsoft.com/office/drawing/2014/main" id="{BC526E01-2CC2-4283-ACFC-4483F9882C46}"/>
              </a:ext>
            </a:extLst>
          </p:cNvPr>
          <p:cNvSpPr>
            <a:spLocks noGrp="1"/>
          </p:cNvSpPr>
          <p:nvPr>
            <p:ph idx="1"/>
          </p:nvPr>
        </p:nvSpPr>
        <p:spPr>
          <a:xfrm>
            <a:off x="802178" y="2261420"/>
            <a:ext cx="4002936" cy="3637935"/>
          </a:xfrm>
        </p:spPr>
        <p:txBody>
          <a:bodyPr>
            <a:normAutofit/>
          </a:bodyPr>
          <a:lstStyle/>
          <a:p>
            <a:r>
              <a:rPr lang="en-GB" dirty="0"/>
              <a:t>Classify a broader range of emotions making my model more complex but smarter</a:t>
            </a:r>
          </a:p>
          <a:p>
            <a:r>
              <a:rPr lang="en-GB" dirty="0"/>
              <a:t>Deal with the loss of data due to misspellings and compare this model to previous versions</a:t>
            </a:r>
          </a:p>
          <a:p>
            <a:r>
              <a:rPr lang="en-GB" dirty="0"/>
              <a:t>Introduce a cross validation set for further model tuning</a:t>
            </a:r>
          </a:p>
          <a:p>
            <a:r>
              <a:rPr lang="en-GB" dirty="0"/>
              <a:t>Try some new machine learning techniques such as 1d convolutional neural networks and </a:t>
            </a:r>
            <a:r>
              <a:rPr lang="en-GB" dirty="0" err="1"/>
              <a:t>Adaboost</a:t>
            </a:r>
            <a:endParaRPr lang="en-GB" dirty="0"/>
          </a:p>
          <a:p>
            <a:endParaRPr lang="en-GB" dirty="0"/>
          </a:p>
        </p:txBody>
      </p:sp>
      <p:pic>
        <p:nvPicPr>
          <p:cNvPr id="7" name="Graphic 6" descr="Head with Gears">
            <a:extLst>
              <a:ext uri="{FF2B5EF4-FFF2-40B4-BE49-F238E27FC236}">
                <a16:creationId xmlns:a16="http://schemas.microsoft.com/office/drawing/2014/main" id="{43A679F4-7CC5-4BC3-A880-36790E99C9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895639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BE7CB7-24DC-41D6-9BC1-CE53027283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6A450F7-F446-47FC-B843-14F6D0253558}"/>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t>Thank you for listening</a:t>
            </a:r>
          </a:p>
        </p:txBody>
      </p:sp>
      <p:sp>
        <p:nvSpPr>
          <p:cNvPr id="3" name="Content Placeholder 2">
            <a:extLst>
              <a:ext uri="{FF2B5EF4-FFF2-40B4-BE49-F238E27FC236}">
                <a16:creationId xmlns:a16="http://schemas.microsoft.com/office/drawing/2014/main" id="{B866EEC2-7EE0-4D9D-AB43-499D7F583672}"/>
              </a:ext>
            </a:extLst>
          </p:cNvPr>
          <p:cNvSpPr>
            <a:spLocks noGrp="1"/>
          </p:cNvSpPr>
          <p:nvPr>
            <p:ph idx="1"/>
          </p:nvPr>
        </p:nvSpPr>
        <p:spPr>
          <a:xfrm>
            <a:off x="486876" y="4851399"/>
            <a:ext cx="4513792" cy="914401"/>
          </a:xfrm>
        </p:spPr>
        <p:txBody>
          <a:bodyPr vert="horz" lIns="91440" tIns="45720" rIns="91440" bIns="45720" rtlCol="0" anchor="t">
            <a:normAutofit/>
          </a:bodyPr>
          <a:lstStyle/>
          <a:p>
            <a:pPr marL="0" indent="0" algn="r">
              <a:buNone/>
            </a:pPr>
            <a:r>
              <a:rPr lang="en-US" cap="all"/>
              <a:t>Any questions?</a:t>
            </a:r>
          </a:p>
        </p:txBody>
      </p:sp>
      <p:sp>
        <p:nvSpPr>
          <p:cNvPr id="12" name="Freeform 5">
            <a:extLst>
              <a:ext uri="{FF2B5EF4-FFF2-40B4-BE49-F238E27FC236}">
                <a16:creationId xmlns:a16="http://schemas.microsoft.com/office/drawing/2014/main" id="{ABDB4582-44AE-4E18-8464-05E0C573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834AA19D-D28C-42A8-85C3-43596A2C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027E42E-AE32-44CA-B7BB-2E81811F8D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A088E0A1-0B30-4CCB-8A81-FE7CD9512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875F36-1881-4C6F-AF34-61C12DCB17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4FA217E-E029-463E-8F69-3C494C30F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20BA78-A2F8-4EE9-AD79-4560BBABA8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72D971-8746-4672-9ED9-022673A10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3D413D-3B8A-42F0-BFB8-2C9764FA7B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004B3-4700-4D62-BFA8-07A2CB52EE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3F454BC-502F-45A5-9286-F9AAF53D9F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E04F419-5713-469A-801C-416F54A349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E4635B-24F2-4032-BDD6-D07990AD4B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A8091B-8DDA-425F-AF93-023ED9F45C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56D989-2866-49C1-BE2B-5ED7B961AC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719C6D4-8B9A-4109-A7CC-A940A2C1E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88CB7D-BD79-42A2-9200-768664CE6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9B656FE-3DC8-486B-B8BB-41C7BA0142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6CA85-0A9C-4332-BCC1-D91463777B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EAB4D0-E390-4195-8B31-E4F17F0986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A04328-E8BF-4B6D-AC14-E9E8E29D7F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597E401-97C5-423E-919A-DFD8915BB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EA9F4A-CFDB-45BF-8DA2-27C8F718A8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7A71F04-BE81-4FD0-B4F6-DDCDC1209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F6D7C9-41B5-4E8A-A287-14EA84A583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61FC71-51B7-4AA8-BCDA-D38F2D9AF5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1F21AF5-4602-46DF-9820-4826EA4B4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480754-0F96-4430-8DC3-979A21C428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B44DF25-1482-4A14-BFC6-6C69CC9C53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7CC1AE-0A32-4E1E-896B-2A76EF57B1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1A70B7F-5ACA-407B-B645-525A6D3213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632EC0-D4CC-4E06-A467-B0DF2F2430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BB4EF78-7BCD-41A0-B952-481EE0188F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AE8FAF5-4FE8-43CB-B6E8-E70FE1B35E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89096B-B47B-4B83-A584-0A6718E21B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07A979D-500D-4B4D-A74A-242888401D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B2E235-E6D3-4488-903E-803B765F38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70A1F48-54C1-4EA4-AB1C-BF2CFE1EBD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B45E8F5-9801-48FA-9935-AF3FA51F1A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A0D9948-0529-40C1-A0EB-196656CCBD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6C673E7-DE8B-4947-AD07-6B652F926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5C48DA5-6E2D-4876-98D8-497CBEB0BB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3A5FD2A-FDB5-4881-8DB9-87BC860BF9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D40631C-5F57-4F40-B598-65724FB7F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AEB9ED3-7842-4EAB-B58C-757BAFCBD9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0F113F6-91C1-403A-AF4E-8AD9DA1A8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351E6F3-1156-40E6-94EB-2D804EDAE1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E2BC071-E0C5-4183-9B2E-3A0D9BF78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E7482A-2B6D-40DC-A943-86A385AE4A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09509B9-40D7-4C0E-A338-DAD440BD86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FC65A53-6D4B-4206-8A46-0F7A19469A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22A210-DF61-4EB5-AF0C-DA047452E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B482A4E-4BE7-4244-A91A-C82C8DB4E9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D0601FF-B12D-4E5B-956D-3F4EC2497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4542652-9CA6-4B8D-BC59-2F7B20ABC0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0BA007D-9E92-4CA8-A708-6C7DD2E7BA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D07D47-C804-4455-8309-0E7DC83AF1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3AA0B1-9C05-40F8-85B8-E805227867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BA57D4-7DE3-4704-8C13-FBC3A75B08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6582B0D-575F-41A0-975E-60E6754A0F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A2AE5EC-9F9A-436C-9454-E988EA7597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459BB45-EFAA-4138-B1E7-CF817A0989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906B09C-E123-4952-8CBB-5244CFB0D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0E6C7E7-0039-4BD1-9DDF-E9C5222245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FDBDA5F-D32E-4611-A505-D2DE671DDB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53A6C64-6F86-48DB-9EA8-1444053175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5E86FAF-C76F-40A2-ADFB-FDE12C1014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AAD2EAE-270E-44F7-A11B-0C801D86B8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F145145-8413-44DF-B42A-6084651BF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93269C9-5835-433D-9FA0-948E336724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78E720B-02C1-486E-8358-80840FEA7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F1037A0-FF5E-4FAA-9F3F-E870FD005A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8D1A6B3-5A9D-4D3E-AB5C-9A5FEAE812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EC51D1F-69E1-4B0B-94B0-7D93FB4112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03D6CC9-C969-4591-AEDF-472DA64E57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24D973E-B86F-4AF8-8556-C52397282C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FC5213B-135A-41A5-A778-80B1630890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0780E42-A140-4D97-9857-771BD1D391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27A0811-BE72-487B-AA54-57491FA50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3F9A93E-E149-44CA-A1FD-BE38A1C672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26B12C1-22E7-4F8F-BC20-E444596E6B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7" name="Graphic 6" descr="Help">
            <a:extLst>
              <a:ext uri="{FF2B5EF4-FFF2-40B4-BE49-F238E27FC236}">
                <a16:creationId xmlns:a16="http://schemas.microsoft.com/office/drawing/2014/main" id="{923F56EB-BABA-4EC1-ABEC-F93BFD6BB3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p:spPr>
      </p:pic>
      <p:sp>
        <p:nvSpPr>
          <p:cNvPr id="4" name="TextBox 3">
            <a:extLst>
              <a:ext uri="{FF2B5EF4-FFF2-40B4-BE49-F238E27FC236}">
                <a16:creationId xmlns:a16="http://schemas.microsoft.com/office/drawing/2014/main" id="{48DE34AD-4B8C-497E-8DB4-4C5D24706A3C}"/>
              </a:ext>
            </a:extLst>
          </p:cNvPr>
          <p:cNvSpPr txBox="1"/>
          <p:nvPr/>
        </p:nvSpPr>
        <p:spPr>
          <a:xfrm>
            <a:off x="111927" y="170010"/>
            <a:ext cx="7056748" cy="2031325"/>
          </a:xfrm>
          <a:prstGeom prst="rect">
            <a:avLst/>
          </a:prstGeom>
          <a:noFill/>
        </p:spPr>
        <p:txBody>
          <a:bodyPr wrap="square" rtlCol="0">
            <a:spAutoFit/>
          </a:bodyPr>
          <a:lstStyle/>
          <a:p>
            <a:r>
              <a:rPr lang="en-GB" dirty="0"/>
              <a:t>REFRENCES:</a:t>
            </a:r>
          </a:p>
          <a:p>
            <a:r>
              <a:rPr lang="en-GB" dirty="0"/>
              <a:t>(1)Hands on machine Learning with sklearn by Aurelian </a:t>
            </a:r>
            <a:r>
              <a:rPr lang="en-GB" dirty="0" err="1"/>
              <a:t>Geron</a:t>
            </a:r>
            <a:r>
              <a:rPr lang="en-GB" dirty="0"/>
              <a:t> (Chapter 5)</a:t>
            </a:r>
          </a:p>
          <a:p>
            <a:r>
              <a:rPr lang="en-GB" dirty="0"/>
              <a:t>(2)Machine learning by Andrew NG (Lecture 12)</a:t>
            </a:r>
          </a:p>
          <a:p>
            <a:r>
              <a:rPr lang="en-GB" dirty="0"/>
              <a:t>(3) https://www.analyticsvidhya.com/blog/2020/10/the-mathematics-behind-svm/</a:t>
            </a:r>
          </a:p>
          <a:p>
            <a:r>
              <a:rPr lang="en-GB" dirty="0"/>
              <a:t>(4) https://www.r-bloggers.com/2019/10/support-vector-machines-with-the-mlr-package/</a:t>
            </a:r>
          </a:p>
        </p:txBody>
      </p:sp>
    </p:spTree>
    <p:extLst>
      <p:ext uri="{BB962C8B-B14F-4D97-AF65-F5344CB8AC3E}">
        <p14:creationId xmlns:p14="http://schemas.microsoft.com/office/powerpoint/2010/main" val="22386328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6EB3069F-D3A4-4E5B-B87F-660412107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1C4BCF5-307E-4CAD-8D41-7D9E94F58A1D}"/>
              </a:ext>
            </a:extLst>
          </p:cNvPr>
          <p:cNvSpPr>
            <a:spLocks noGrp="1"/>
          </p:cNvSpPr>
          <p:nvPr>
            <p:ph type="title"/>
          </p:nvPr>
        </p:nvSpPr>
        <p:spPr>
          <a:xfrm>
            <a:off x="486877" y="2250385"/>
            <a:ext cx="4529422" cy="2601011"/>
          </a:xfrm>
        </p:spPr>
        <p:txBody>
          <a:bodyPr vert="horz" lIns="91440" tIns="45720" rIns="91440" bIns="45720" rtlCol="0" anchor="b">
            <a:normAutofit/>
          </a:bodyPr>
          <a:lstStyle/>
          <a:p>
            <a:r>
              <a:rPr lang="en-US" sz="4800" dirty="0"/>
              <a:t>Emotion Classification</a:t>
            </a:r>
          </a:p>
        </p:txBody>
      </p:sp>
      <p:sp>
        <p:nvSpPr>
          <p:cNvPr id="75" name="Freeform 5">
            <a:extLst>
              <a:ext uri="{FF2B5EF4-FFF2-40B4-BE49-F238E27FC236}">
                <a16:creationId xmlns:a16="http://schemas.microsoft.com/office/drawing/2014/main" id="{752B8AE8-250E-4CAD-A0B5-40EABA37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77" name="Freeform 14">
            <a:extLst>
              <a:ext uri="{FF2B5EF4-FFF2-40B4-BE49-F238E27FC236}">
                <a16:creationId xmlns:a16="http://schemas.microsoft.com/office/drawing/2014/main" id="{C05CBECC-CA29-46FB-A82C-D30F7ABF9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04EE7AE2-03EF-48CD-AB26-0456387C6D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80" name="Straight Connector 79">
              <a:extLst>
                <a:ext uri="{FF2B5EF4-FFF2-40B4-BE49-F238E27FC236}">
                  <a16:creationId xmlns:a16="http://schemas.microsoft.com/office/drawing/2014/main" id="{6AEF2E95-6DED-48AB-90CC-AFCE5E3E4D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5B0FC5A-9546-4065-8399-EABFD26C97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67124A1-BA21-4A20-ABE1-54D43AF6BF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0D1C6FE-5515-4266-AA75-64F1416F53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7D97DE4-1CEE-40EA-9BD5-918ED3048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19D5046-AB01-49BB-B256-BBA5FC03E6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CE3CFE1-5FF1-489D-967D-D3C3959E6D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5B9D209-E3A8-4DD3-B2E9-8DC959E2E6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673CD7E-1FBB-4739-A1C5-A57CCB5672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AD00B40-09AB-415F-99CF-9F6399D733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C28789C-F41D-400F-8F18-9FCF0CDD6B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0C4A0E6-0C6F-48AA-B7E4-46E5178689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2568028-FCB8-47CF-8C54-2B222CD281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E87EC8-DADA-45EB-A3EA-2BE845784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B2F3370-4231-4755-96CC-41915FA34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E1F2524-EE02-41D8-8BAA-7926D7AF0F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D02E45F-FA61-4F2E-A521-A0AECAA845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9D01D47-7532-447C-95CE-8814B844B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8EFB652-720A-42C2-9315-F38CA93C4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F84173A-C8A6-4ECA-9255-F80AF2FD36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B0A024E-A348-4656-9A97-CAECA2CC04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3284DC4-2740-45BE-BCB9-165F172B89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7E8848-70CB-4FFA-9E1E-151B053145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D429D28-0879-4D80-BC3B-79EB57B6E3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A404E2D-016A-41D3-BCE9-6744678F6B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6BED93-7712-4BD4-BEC7-64DABC1577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6E1D846-697F-4728-BAFC-7101AC9651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211B2E6-EAE9-48FB-AC5E-B5F4C3DBCE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81E9E4-6786-4DEB-8899-8482221FE9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7362CCB-6F06-46F1-ABB0-8BA7E5BDE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DFF7505-D60B-42AA-93DE-BCE9E841F7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8F8BF26-081A-4D71-AA8F-B378C892A5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7F36C31-36CC-4BD1-AA49-EBDC8A3D14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0F75BC3-D495-48C5-9EF6-2B48B3E9D7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B30A5A0-F0F9-4EF5-87EF-088D60E555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9730156-4AED-4562-AA9F-1D0A64A78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6497AA1-52D9-4B8A-83EC-341B70F1A3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CD18EF9-37AC-43BD-911C-1D2002A06D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003F03F4-1AFE-47C6-AEC3-282CF2D254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40974B0-3969-4B73-9D12-ADB5272CD2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29A490B-F432-4C2E-96BF-48A6A0D42C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5C1BB1D-02AF-49FB-9F7C-385434D96A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8D23645-D844-4D9E-AAF1-167B90D76F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EEE1B7C-54AD-490C-997D-CAF9A8CBA4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81BFDF8-A68F-4AA0-A6DA-872CFB4E7F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6AEC43A-E5F2-4160-84F0-6D58A471D4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CAF417F8-6926-434A-93C1-EB87BC7A03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E0CAFAB-7629-4620-BE99-63CCFD6AA1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C70EAC-3EED-4BA4-8241-8218004088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8DA120B-A80B-42CC-9FA3-C8D8B8C9C3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BA4B7A0-D9D9-431E-9138-AB0979D887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230EC87-B401-45DD-81CF-BB9EF8D6E5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94003B3-493C-426D-8334-25CDBCE25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18A21F4-2597-4A31-A968-3D5FCF288C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C7FD944-886C-4138-9334-F51D31C47A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436490D-E0B8-407C-B029-5FA449582A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5939A7-03B8-44F7-8E48-392ACC878B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C91647D-7971-4760-B44D-C3AF23059D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D6C89F4-521C-4EF7-8E91-170A30D147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A03A2E2-4358-4E25-8D66-BEB9D5E4B1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0976043-AF69-4D49-815D-E9F84C28FC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FB760F3-CF0B-4238-8518-702C1F08C1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5A99D70-5075-4AFA-A0EA-699EB26D0A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A419340-FB8C-48AB-894B-078109AA1E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FD9100D-F994-48DE-AB7E-50AEEDAA36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8727C65-3B7E-4212-8738-FB9760C43B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7A5E842-449E-455F-8990-A8FF59ABA5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582F38B-319B-42E7-89B0-D52363EBBA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4D8B95D-143A-4E66-9B8B-9A8544B1B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5092983-5CBA-4F96-B3B7-B42704748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9D74297-9546-4664-96BC-0CF75B4D56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46CA772-89F1-4F2B-871F-22E3B55A2A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248EC6D-6995-4669-A80A-48EB68101B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4105FD3-1046-49A8-A65F-76B279047B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4350644-ED7B-48ED-BB7B-60CF8C0E35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1D49B5F-8D46-4D26-8669-BD733FBC39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6909957-E73C-40BD-B592-E8EB069D13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56">
              <a:extLst>
                <a:ext uri="{FF2B5EF4-FFF2-40B4-BE49-F238E27FC236}">
                  <a16:creationId xmlns:a16="http://schemas.microsoft.com/office/drawing/2014/main" id="{B3F2ADD8-BA89-4A6F-A017-8D5701CEB6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8" name="Picture 4" descr="A Better Way to Teach Kids About Emotions | Writing lessons, Education  poster, Emotions">
            <a:extLst>
              <a:ext uri="{FF2B5EF4-FFF2-40B4-BE49-F238E27FC236}">
                <a16:creationId xmlns:a16="http://schemas.microsoft.com/office/drawing/2014/main" id="{8854908A-89E5-4008-95C4-E6CB692A2EC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752748" y="1731777"/>
            <a:ext cx="2891416" cy="22191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appy vs Sad - Happy - Sticker | TeePublic UK">
            <a:extLst>
              <a:ext uri="{FF2B5EF4-FFF2-40B4-BE49-F238E27FC236}">
                <a16:creationId xmlns:a16="http://schemas.microsoft.com/office/drawing/2014/main" id="{1138E260-99E7-4CE6-ACA7-626A0635DA4D}"/>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088545" y="4123994"/>
            <a:ext cx="2219821" cy="221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9321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054" name="Picture 136">
            <a:extLst>
              <a:ext uri="{FF2B5EF4-FFF2-40B4-BE49-F238E27FC236}">
                <a16:creationId xmlns:a16="http://schemas.microsoft.com/office/drawing/2014/main" id="{109DE440-8C2A-42A3-B8A3-0D2F397B3B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5C01369-634D-4EB9-BE95-5958E6E738B9}"/>
              </a:ext>
            </a:extLst>
          </p:cNvPr>
          <p:cNvSpPr>
            <a:spLocks noGrp="1"/>
          </p:cNvSpPr>
          <p:nvPr>
            <p:ph type="title"/>
          </p:nvPr>
        </p:nvSpPr>
        <p:spPr>
          <a:xfrm>
            <a:off x="6666602" y="2498376"/>
            <a:ext cx="5076230" cy="1317450"/>
          </a:xfrm>
        </p:spPr>
        <p:txBody>
          <a:bodyPr vert="horz" lIns="91440" tIns="45720" rIns="91440" bIns="45720" rtlCol="0" anchor="b">
            <a:normAutofit/>
          </a:bodyPr>
          <a:lstStyle/>
          <a:p>
            <a:pPr algn="r"/>
            <a:r>
              <a:rPr lang="en-US" sz="4800" dirty="0"/>
              <a:t>Dataset creation</a:t>
            </a:r>
          </a:p>
        </p:txBody>
      </p:sp>
      <p:pic>
        <p:nvPicPr>
          <p:cNvPr id="2052" name="Picture 4" descr="Excel 365: Latest version - Free Download and Review 2020">
            <a:extLst>
              <a:ext uri="{FF2B5EF4-FFF2-40B4-BE49-F238E27FC236}">
                <a16:creationId xmlns:a16="http://schemas.microsoft.com/office/drawing/2014/main" id="{FDDC8607-CEC2-484E-AD91-F96EB20A6AC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39620" y="4023883"/>
            <a:ext cx="2965404" cy="2601011"/>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0" name="Picture 2" descr="How to Post Videos on Twitter - The Complete Guide - Magisto Blog">
            <a:extLst>
              <a:ext uri="{FF2B5EF4-FFF2-40B4-BE49-F238E27FC236}">
                <a16:creationId xmlns:a16="http://schemas.microsoft.com/office/drawing/2014/main" id="{3B180F29-5AFA-4306-A884-F5AC745D6F9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855" r="9701" b="1"/>
          <a:stretch/>
        </p:blipFill>
        <p:spPr bwMode="auto">
          <a:xfrm>
            <a:off x="146307" y="351044"/>
            <a:ext cx="3958751" cy="2226785"/>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descr="Text, letter&#10;&#10;Description automatically generated">
            <a:extLst>
              <a:ext uri="{FF2B5EF4-FFF2-40B4-BE49-F238E27FC236}">
                <a16:creationId xmlns:a16="http://schemas.microsoft.com/office/drawing/2014/main" id="{C223E76D-CBC5-42A9-A41E-3993C87C88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1483" y="367180"/>
            <a:ext cx="4698704" cy="213733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descr="Table&#10;&#10;Description automatically generated">
            <a:extLst>
              <a:ext uri="{FF2B5EF4-FFF2-40B4-BE49-F238E27FC236}">
                <a16:creationId xmlns:a16="http://schemas.microsoft.com/office/drawing/2014/main" id="{7000A630-0168-4042-A2B4-076F979A31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4676" y="4023883"/>
            <a:ext cx="6291432" cy="2007266"/>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cxnSp>
        <p:nvCxnSpPr>
          <p:cNvPr id="13" name="Straight Arrow Connector 12">
            <a:extLst>
              <a:ext uri="{FF2B5EF4-FFF2-40B4-BE49-F238E27FC236}">
                <a16:creationId xmlns:a16="http://schemas.microsoft.com/office/drawing/2014/main" id="{40F2B7F9-666C-4727-99DB-AAAF1B617395}"/>
              </a:ext>
            </a:extLst>
          </p:cNvPr>
          <p:cNvCxnSpPr/>
          <p:nvPr/>
        </p:nvCxnSpPr>
        <p:spPr>
          <a:xfrm flipH="1">
            <a:off x="7117237" y="1187777"/>
            <a:ext cx="3214540" cy="7824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Rectangle 13">
            <a:extLst>
              <a:ext uri="{FF2B5EF4-FFF2-40B4-BE49-F238E27FC236}">
                <a16:creationId xmlns:a16="http://schemas.microsoft.com/office/drawing/2014/main" id="{5C0DA647-78A2-4D5E-9506-CEE09849962A}"/>
              </a:ext>
            </a:extLst>
          </p:cNvPr>
          <p:cNvSpPr/>
          <p:nvPr/>
        </p:nvSpPr>
        <p:spPr>
          <a:xfrm>
            <a:off x="9280187" y="652585"/>
            <a:ext cx="2703090" cy="584775"/>
          </a:xfrm>
          <a:prstGeom prst="rect">
            <a:avLst/>
          </a:prstGeom>
          <a:noFill/>
        </p:spPr>
        <p:txBody>
          <a:bodyPr wrap="squar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accent5">
                      <a:lumMod val="60000"/>
                      <a:lumOff val="40000"/>
                    </a:schemeClr>
                  </a:outerShdw>
                </a:effectLst>
              </a:rPr>
              <a:t>Search term</a:t>
            </a:r>
            <a:endParaRPr lang="en-US" sz="32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2659036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63DFE3A5-BCEB-422F-AFE6-264D872AE9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83AB617-5E20-42DF-AE6A-A43C9E50B379}"/>
              </a:ext>
            </a:extLst>
          </p:cNvPr>
          <p:cNvSpPr>
            <a:spLocks noGrp="1"/>
          </p:cNvSpPr>
          <p:nvPr>
            <p:ph type="title"/>
          </p:nvPr>
        </p:nvSpPr>
        <p:spPr>
          <a:xfrm>
            <a:off x="6605092" y="0"/>
            <a:ext cx="5076230" cy="2601011"/>
          </a:xfrm>
        </p:spPr>
        <p:txBody>
          <a:bodyPr vert="horz" lIns="91440" tIns="45720" rIns="91440" bIns="45720" rtlCol="0" anchor="b">
            <a:normAutofit/>
          </a:bodyPr>
          <a:lstStyle/>
          <a:p>
            <a:pPr algn="r"/>
            <a:r>
              <a:rPr lang="en-US" sz="4800" dirty="0"/>
              <a:t>Data Preprocessing</a:t>
            </a:r>
          </a:p>
        </p:txBody>
      </p:sp>
      <p:pic>
        <p:nvPicPr>
          <p:cNvPr id="3074" name="Picture 2" descr="Pin on My Clip Art">
            <a:extLst>
              <a:ext uri="{FF2B5EF4-FFF2-40B4-BE49-F238E27FC236}">
                <a16:creationId xmlns:a16="http://schemas.microsoft.com/office/drawing/2014/main" id="{266AA37C-DA5D-4712-A84D-53D95A720CD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3475" b="98263" l="949" r="96964">
                        <a14:foregroundMark x1="7211" y1="49614" x2="9867" y2="59653"/>
                        <a14:foregroundMark x1="20683" y1="93243" x2="29981" y2="95174"/>
                        <a14:foregroundMark x1="23340" y1="98263" x2="26945" y2="98263"/>
                        <a14:foregroundMark x1="4364" y1="44208" x2="3605" y2="47104"/>
                        <a14:foregroundMark x1="19165" y1="6950" x2="17078" y2="4826"/>
                        <a14:foregroundMark x1="91082" y1="59459" x2="91082" y2="59459"/>
                        <a14:foregroundMark x1="96964" y1="78958" x2="96964" y2="78958"/>
                        <a14:foregroundMark x1="41556" y1="89961" x2="41556" y2="89961"/>
                        <a14:foregroundMark x1="2087" y1="47683" x2="2087" y2="47683"/>
                        <a14:foregroundMark x1="3416" y1="51351" x2="3416" y2="51351"/>
                        <a14:foregroundMark x1="1708" y1="44595" x2="1708" y2="44595"/>
                        <a14:foregroundMark x1="1518" y1="44015" x2="1518" y2="44015"/>
                        <a14:foregroundMark x1="1708" y1="47490" x2="5123" y2="56564"/>
                        <a14:foregroundMark x1="949" y1="47104" x2="949" y2="47104"/>
                        <a14:foregroundMark x1="17647" y1="3475" x2="24478" y2="10811"/>
                        <a14:foregroundMark x1="24478" y1="10811" x2="27135" y2="11776"/>
                        <a14:foregroundMark x1="48387" y1="35135" x2="52562" y2="41120"/>
                        <a14:foregroundMark x1="27135" y1="14093" x2="46869" y2="34170"/>
                      </a14:backgroundRemoval>
                    </a14:imgEffect>
                  </a14:imgLayer>
                </a14:imgProps>
              </a:ext>
              <a:ext uri="{28A0092B-C50C-407E-A947-70E740481C1C}">
                <a14:useLocalDpi xmlns:a14="http://schemas.microsoft.com/office/drawing/2010/main" val="0"/>
              </a:ext>
            </a:extLst>
          </a:blip>
          <a:stretch>
            <a:fillRect/>
          </a:stretch>
        </p:blipFill>
        <p:spPr bwMode="auto">
          <a:xfrm>
            <a:off x="643468" y="739530"/>
            <a:ext cx="2638161" cy="2591992"/>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0" name="Picture 2" descr="An Optimum Approach Towards the Bag of Words with Code Illustration in  Python">
            <a:extLst>
              <a:ext uri="{FF2B5EF4-FFF2-40B4-BE49-F238E27FC236}">
                <a16:creationId xmlns:a16="http://schemas.microsoft.com/office/drawing/2014/main" id="{66C5065F-563C-47B3-910F-14E3E55D6525}"/>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3459428" y="980388"/>
            <a:ext cx="3145329" cy="2351133"/>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a:extLst>
              <a:ext uri="{FF2B5EF4-FFF2-40B4-BE49-F238E27FC236}">
                <a16:creationId xmlns:a16="http://schemas.microsoft.com/office/drawing/2014/main" id="{98F7E0A0-D533-4AC1-8F08-3A521F364F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0040" y="3642444"/>
            <a:ext cx="5454122" cy="2001152"/>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Rectangle 5">
            <a:extLst>
              <a:ext uri="{FF2B5EF4-FFF2-40B4-BE49-F238E27FC236}">
                <a16:creationId xmlns:a16="http://schemas.microsoft.com/office/drawing/2014/main" id="{C048972C-B725-4E83-A94F-0BE3708A7301}"/>
              </a:ext>
            </a:extLst>
          </p:cNvPr>
          <p:cNvSpPr/>
          <p:nvPr/>
        </p:nvSpPr>
        <p:spPr>
          <a:xfrm>
            <a:off x="6717278" y="2142067"/>
            <a:ext cx="4099947" cy="3649133"/>
          </a:xfrm>
          <a:prstGeom prst="rect">
            <a:avLst/>
          </a:prstGeom>
        </p:spPr>
        <p:txBody>
          <a:bodyPr vert="horz" lIns="91440" tIns="45720" rIns="91440" bIns="45720" rtlCol="0" anchor="ctr">
            <a:normAutofit/>
          </a:bodyPr>
          <a:lstStyle/>
          <a:p>
            <a:pPr>
              <a:spcAft>
                <a:spcPts val="1000"/>
              </a:spcAft>
              <a:buClr>
                <a:schemeClr val="tx1"/>
              </a:buClr>
              <a:buSzPct val="100000"/>
            </a:pPr>
            <a:r>
              <a:rPr lang="en-US" b="1" dirty="0">
                <a:ln w="9525">
                  <a:solidFill>
                    <a:schemeClr val="bg1"/>
                  </a:solidFill>
                  <a:prstDash val="solid"/>
                </a:ln>
              </a:rPr>
              <a:t>Concerns:</a:t>
            </a:r>
          </a:p>
          <a:p>
            <a:pPr marL="571500" indent="-571500">
              <a:spcAft>
                <a:spcPts val="1000"/>
              </a:spcAft>
              <a:buClr>
                <a:schemeClr val="tx1"/>
              </a:buClr>
              <a:buSzPct val="100000"/>
              <a:buFont typeface="Arial"/>
              <a:buChar char="•"/>
            </a:pPr>
            <a:r>
              <a:rPr lang="en-US" b="1" spc="0" dirty="0">
                <a:ln w="9525">
                  <a:solidFill>
                    <a:schemeClr val="bg1"/>
                  </a:solidFill>
                  <a:prstDash val="solid"/>
                </a:ln>
              </a:rPr>
              <a:t>Duplicates</a:t>
            </a:r>
          </a:p>
          <a:p>
            <a:pPr marL="571500" indent="-571500">
              <a:spcAft>
                <a:spcPts val="1000"/>
              </a:spcAft>
              <a:buClr>
                <a:schemeClr val="tx1"/>
              </a:buClr>
              <a:buSzPct val="100000"/>
              <a:buFont typeface="Arial"/>
              <a:buChar char="•"/>
            </a:pPr>
            <a:r>
              <a:rPr lang="en-US" b="1" dirty="0">
                <a:ln w="9525">
                  <a:solidFill>
                    <a:schemeClr val="bg1"/>
                  </a:solidFill>
                  <a:prstDash val="solid"/>
                </a:ln>
              </a:rPr>
              <a:t>Links and emojis</a:t>
            </a:r>
          </a:p>
          <a:p>
            <a:pPr marL="571500" indent="-571500">
              <a:spcAft>
                <a:spcPts val="1000"/>
              </a:spcAft>
              <a:buClr>
                <a:schemeClr val="tx1"/>
              </a:buClr>
              <a:buSzPct val="100000"/>
              <a:buFont typeface="Arial"/>
              <a:buChar char="•"/>
            </a:pPr>
            <a:r>
              <a:rPr lang="en-US" b="1" spc="0" dirty="0">
                <a:ln w="9525">
                  <a:solidFill>
                    <a:schemeClr val="bg1"/>
                  </a:solidFill>
                  <a:prstDash val="solid"/>
                </a:ln>
              </a:rPr>
              <a:t>Spelling er</a:t>
            </a:r>
            <a:r>
              <a:rPr lang="en-US" b="1" dirty="0">
                <a:ln w="9525">
                  <a:solidFill>
                    <a:schemeClr val="bg1"/>
                  </a:solidFill>
                  <a:prstDash val="solid"/>
                </a:ln>
              </a:rPr>
              <a:t>rors</a:t>
            </a:r>
          </a:p>
          <a:p>
            <a:pPr marL="571500" indent="-571500">
              <a:spcAft>
                <a:spcPts val="1000"/>
              </a:spcAft>
              <a:buClr>
                <a:schemeClr val="tx1"/>
              </a:buClr>
              <a:buSzPct val="100000"/>
              <a:buFont typeface="Arial"/>
              <a:buChar char="•"/>
            </a:pPr>
            <a:r>
              <a:rPr lang="en-US" b="1" spc="0" dirty="0">
                <a:ln w="9525">
                  <a:solidFill>
                    <a:schemeClr val="bg1"/>
                  </a:solidFill>
                  <a:prstDash val="solid"/>
                </a:ln>
              </a:rPr>
              <a:t>Vectorization</a:t>
            </a:r>
          </a:p>
        </p:txBody>
      </p:sp>
      <p:cxnSp>
        <p:nvCxnSpPr>
          <p:cNvPr id="10" name="Straight Arrow Connector 9">
            <a:extLst>
              <a:ext uri="{FF2B5EF4-FFF2-40B4-BE49-F238E27FC236}">
                <a16:creationId xmlns:a16="http://schemas.microsoft.com/office/drawing/2014/main" id="{03D067F5-D809-457A-890C-6A2CE7F3F0ED}"/>
              </a:ext>
            </a:extLst>
          </p:cNvPr>
          <p:cNvCxnSpPr>
            <a:cxnSpLocks/>
            <a:stCxn id="12" idx="1"/>
          </p:cNvCxnSpPr>
          <p:nvPr/>
        </p:nvCxnSpPr>
        <p:spPr>
          <a:xfrm flipH="1" flipV="1">
            <a:off x="3005847" y="4824919"/>
            <a:ext cx="4011673" cy="13148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Rectangle 11">
            <a:extLst>
              <a:ext uri="{FF2B5EF4-FFF2-40B4-BE49-F238E27FC236}">
                <a16:creationId xmlns:a16="http://schemas.microsoft.com/office/drawing/2014/main" id="{96DB8DEC-D64C-4937-8447-B5AD2729DE50}"/>
              </a:ext>
            </a:extLst>
          </p:cNvPr>
          <p:cNvSpPr/>
          <p:nvPr/>
        </p:nvSpPr>
        <p:spPr>
          <a:xfrm>
            <a:off x="7017520" y="5847417"/>
            <a:ext cx="2703090" cy="584775"/>
          </a:xfrm>
          <a:prstGeom prst="rect">
            <a:avLst/>
          </a:prstGeom>
          <a:noFill/>
        </p:spPr>
        <p:txBody>
          <a:bodyPr wrap="square" lIns="91440" tIns="45720" rIns="91440" bIns="45720">
            <a:spAutoFit/>
          </a:bodyPr>
          <a:lstStyle/>
          <a:p>
            <a:pPr algn="ctr">
              <a:spcAft>
                <a:spcPts val="600"/>
              </a:spcAft>
            </a:pPr>
            <a:r>
              <a:rPr lang="en-US" sz="3200" b="1" dirty="0">
                <a:ln w="9525">
                  <a:solidFill>
                    <a:schemeClr val="bg1"/>
                  </a:solidFill>
                  <a:prstDash val="solid"/>
                </a:ln>
                <a:effectLst>
                  <a:outerShdw blurRad="12700" dist="38100" dir="2700000" algn="tl" rotWithShape="0">
                    <a:schemeClr val="accent5">
                      <a:lumMod val="60000"/>
                      <a:lumOff val="40000"/>
                    </a:schemeClr>
                  </a:outerShdw>
                </a:effectLst>
              </a:rPr>
              <a:t>Check if word</a:t>
            </a:r>
            <a:endParaRPr lang="en-US" sz="32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49903157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5D14-EB13-4EA1-885E-26636B24256C}"/>
              </a:ext>
            </a:extLst>
          </p:cNvPr>
          <p:cNvSpPr>
            <a:spLocks noGrp="1"/>
          </p:cNvSpPr>
          <p:nvPr>
            <p:ph type="title"/>
          </p:nvPr>
        </p:nvSpPr>
        <p:spPr>
          <a:xfrm>
            <a:off x="0" y="0"/>
            <a:ext cx="3979205" cy="1453363"/>
          </a:xfrm>
        </p:spPr>
        <p:txBody>
          <a:bodyPr>
            <a:normAutofit/>
          </a:bodyPr>
          <a:lstStyle/>
          <a:p>
            <a:r>
              <a:rPr lang="en-GB" dirty="0"/>
              <a:t>Model selection</a:t>
            </a:r>
          </a:p>
        </p:txBody>
      </p:sp>
      <p:sp>
        <p:nvSpPr>
          <p:cNvPr id="3" name="Content Placeholder 2">
            <a:extLst>
              <a:ext uri="{FF2B5EF4-FFF2-40B4-BE49-F238E27FC236}">
                <a16:creationId xmlns:a16="http://schemas.microsoft.com/office/drawing/2014/main" id="{9852565F-AFBB-4752-B05A-232356685394}"/>
              </a:ext>
            </a:extLst>
          </p:cNvPr>
          <p:cNvSpPr>
            <a:spLocks noGrp="1"/>
          </p:cNvSpPr>
          <p:nvPr>
            <p:ph idx="1"/>
          </p:nvPr>
        </p:nvSpPr>
        <p:spPr>
          <a:xfrm>
            <a:off x="914714" y="2777614"/>
            <a:ext cx="4002936" cy="2209166"/>
          </a:xfrm>
        </p:spPr>
        <p:txBody>
          <a:bodyPr>
            <a:normAutofit lnSpcReduction="10000"/>
          </a:bodyPr>
          <a:lstStyle/>
          <a:p>
            <a:r>
              <a:rPr lang="en-GB" dirty="0"/>
              <a:t>Allows classification as well a misclassification – which will be key for dealing with text</a:t>
            </a:r>
          </a:p>
          <a:p>
            <a:r>
              <a:rPr lang="en-GB" dirty="0"/>
              <a:t>Works well with a high number of features which I will have</a:t>
            </a:r>
          </a:p>
          <a:p>
            <a:r>
              <a:rPr lang="en-GB" dirty="0"/>
              <a:t>Generalizes much better than decision trees</a:t>
            </a:r>
          </a:p>
        </p:txBody>
      </p:sp>
      <p:pic>
        <p:nvPicPr>
          <p:cNvPr id="2050" name="Picture 2" descr="Advantages And Disadvantages Of One-Man Business — Steemit">
            <a:extLst>
              <a:ext uri="{FF2B5EF4-FFF2-40B4-BE49-F238E27FC236}">
                <a16:creationId xmlns:a16="http://schemas.microsoft.com/office/drawing/2014/main" id="{A6F16FFA-DBB8-4F00-90B1-2BB3D174E4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32064" y="4289196"/>
            <a:ext cx="4559529" cy="2553336"/>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4ECBE10-3124-4CA8-965D-34DE3C5199FE}"/>
              </a:ext>
            </a:extLst>
          </p:cNvPr>
          <p:cNvSpPr txBox="1">
            <a:spLocks/>
          </p:cNvSpPr>
          <p:nvPr/>
        </p:nvSpPr>
        <p:spPr>
          <a:xfrm>
            <a:off x="3437642" y="1936601"/>
            <a:ext cx="6055150" cy="9375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dirty="0"/>
              <a:t>I chose a Support Vector Machine for the following reasons:</a:t>
            </a:r>
          </a:p>
        </p:txBody>
      </p:sp>
      <p:sp>
        <p:nvSpPr>
          <p:cNvPr id="6" name="Content Placeholder 2">
            <a:extLst>
              <a:ext uri="{FF2B5EF4-FFF2-40B4-BE49-F238E27FC236}">
                <a16:creationId xmlns:a16="http://schemas.microsoft.com/office/drawing/2014/main" id="{4D706134-4183-4624-AC64-3AD5F66B549E}"/>
              </a:ext>
            </a:extLst>
          </p:cNvPr>
          <p:cNvSpPr txBox="1">
            <a:spLocks/>
          </p:cNvSpPr>
          <p:nvPr/>
        </p:nvSpPr>
        <p:spPr>
          <a:xfrm>
            <a:off x="5106691" y="2612644"/>
            <a:ext cx="4002936" cy="112609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GB" dirty="0"/>
              <a:t>The long training time of a Support Vector Machine is not a concern</a:t>
            </a:r>
          </a:p>
        </p:txBody>
      </p:sp>
      <p:sp>
        <p:nvSpPr>
          <p:cNvPr id="7" name="Content Placeholder 2">
            <a:extLst>
              <a:ext uri="{FF2B5EF4-FFF2-40B4-BE49-F238E27FC236}">
                <a16:creationId xmlns:a16="http://schemas.microsoft.com/office/drawing/2014/main" id="{B1891552-C3A7-4AE5-970B-2DCC4BD0C63B}"/>
              </a:ext>
            </a:extLst>
          </p:cNvPr>
          <p:cNvSpPr txBox="1">
            <a:spLocks/>
          </p:cNvSpPr>
          <p:nvPr/>
        </p:nvSpPr>
        <p:spPr>
          <a:xfrm>
            <a:off x="1214487" y="1535038"/>
            <a:ext cx="10501460" cy="9375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dirty="0"/>
              <a:t>My main options where: Logistic Regression, Decision Trees and Support Vector Machines</a:t>
            </a:r>
          </a:p>
        </p:txBody>
      </p:sp>
    </p:spTree>
    <p:extLst>
      <p:ext uri="{BB962C8B-B14F-4D97-AF65-F5344CB8AC3E}">
        <p14:creationId xmlns:p14="http://schemas.microsoft.com/office/powerpoint/2010/main" val="759940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8BBC-BDBC-4B89-8CA6-3D7C4672B21E}"/>
              </a:ext>
            </a:extLst>
          </p:cNvPr>
          <p:cNvSpPr>
            <a:spLocks noGrp="1"/>
          </p:cNvSpPr>
          <p:nvPr>
            <p:ph type="title"/>
          </p:nvPr>
        </p:nvSpPr>
        <p:spPr>
          <a:xfrm>
            <a:off x="1361187" y="1030288"/>
            <a:ext cx="4099947" cy="1035579"/>
          </a:xfrm>
        </p:spPr>
        <p:txBody>
          <a:bodyPr>
            <a:normAutofit/>
          </a:bodyPr>
          <a:lstStyle/>
          <a:p>
            <a:pPr>
              <a:lnSpc>
                <a:spcPct val="90000"/>
              </a:lnSpc>
            </a:pPr>
            <a:r>
              <a:rPr lang="en-GB" sz="3300"/>
              <a:t>What is a support vector machine</a:t>
            </a:r>
          </a:p>
        </p:txBody>
      </p:sp>
      <p:sp>
        <p:nvSpPr>
          <p:cNvPr id="78" name="Rectangle 77">
            <a:extLst>
              <a:ext uri="{FF2B5EF4-FFF2-40B4-BE49-F238E27FC236}">
                <a16:creationId xmlns:a16="http://schemas.microsoft.com/office/drawing/2014/main" id="{627DF8D4-BC24-4124-85AF-685DFDF45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FD6A5A-82B7-4546-96E5-D0F1DF6978B6}"/>
              </a:ext>
            </a:extLst>
          </p:cNvPr>
          <p:cNvSpPr>
            <a:spLocks noGrp="1"/>
          </p:cNvSpPr>
          <p:nvPr>
            <p:ph idx="1"/>
          </p:nvPr>
        </p:nvSpPr>
        <p:spPr>
          <a:xfrm>
            <a:off x="197963" y="2142067"/>
            <a:ext cx="5263171" cy="4494403"/>
          </a:xfrm>
        </p:spPr>
        <p:txBody>
          <a:bodyPr>
            <a:normAutofit/>
          </a:bodyPr>
          <a:lstStyle/>
          <a:p>
            <a:r>
              <a:rPr lang="en-GB" dirty="0"/>
              <a:t>Aims too split data along a decision boundary (hyper plane). Data points that fall one side with be classified as x while on the other side y</a:t>
            </a:r>
          </a:p>
          <a:p>
            <a:r>
              <a:rPr lang="en-GB" dirty="0"/>
              <a:t>The Decision boundary has support vectors, this is a margin of the closest point on each side of the decision boundary, the algorithm aims to make the margin as wide as possible</a:t>
            </a:r>
          </a:p>
          <a:p>
            <a:r>
              <a:rPr lang="en-GB" dirty="0"/>
              <a:t>Distance from points to the plane are calculated using the dot product, the hyper plane aims to maximize the distance from points while support vectors minimize to the closest points from the decision boundary</a:t>
            </a:r>
          </a:p>
        </p:txBody>
      </p:sp>
      <p:sp>
        <p:nvSpPr>
          <p:cNvPr id="80" name="Rounded Rectangle 30">
            <a:extLst>
              <a:ext uri="{FF2B5EF4-FFF2-40B4-BE49-F238E27FC236}">
                <a16:creationId xmlns:a16="http://schemas.microsoft.com/office/drawing/2014/main" id="{2B89428E-D8B8-480B-B306-85742D21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Mathematics SVM">
            <a:extLst>
              <a:ext uri="{FF2B5EF4-FFF2-40B4-BE49-F238E27FC236}">
                <a16:creationId xmlns:a16="http://schemas.microsoft.com/office/drawing/2014/main" id="{35B158DD-244E-4E6D-B08C-951BD31050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68211" y="728133"/>
            <a:ext cx="3085353" cy="2497667"/>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82" name="Rounded Rectangle 35">
            <a:extLst>
              <a:ext uri="{FF2B5EF4-FFF2-40B4-BE49-F238E27FC236}">
                <a16:creationId xmlns:a16="http://schemas.microsoft.com/office/drawing/2014/main" id="{02E74C26-BCDB-406D-90BC-0EF3E3817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Support Vector Machine Geometrical Intuition - Stack Overflow">
            <a:extLst>
              <a:ext uri="{FF2B5EF4-FFF2-40B4-BE49-F238E27FC236}">
                <a16:creationId xmlns:a16="http://schemas.microsoft.com/office/drawing/2014/main" id="{AF63B52D-4D70-4016-A529-262227F8BED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03152" y="3617588"/>
            <a:ext cx="4215472" cy="2497667"/>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921BBCF6-6B5D-43F5-A537-D01A51BB90C5}"/>
              </a:ext>
            </a:extLst>
          </p:cNvPr>
          <p:cNvSpPr txBox="1">
            <a:spLocks/>
          </p:cNvSpPr>
          <p:nvPr/>
        </p:nvSpPr>
        <p:spPr>
          <a:xfrm>
            <a:off x="11527368" y="5637046"/>
            <a:ext cx="559718" cy="6956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dirty="0"/>
              <a:t>(2)</a:t>
            </a:r>
          </a:p>
        </p:txBody>
      </p:sp>
      <p:sp>
        <p:nvSpPr>
          <p:cNvPr id="10" name="Content Placeholder 2">
            <a:extLst>
              <a:ext uri="{FF2B5EF4-FFF2-40B4-BE49-F238E27FC236}">
                <a16:creationId xmlns:a16="http://schemas.microsoft.com/office/drawing/2014/main" id="{2FC6EACB-6AE1-4393-88EA-62C7EFFA168C}"/>
              </a:ext>
            </a:extLst>
          </p:cNvPr>
          <p:cNvSpPr txBox="1">
            <a:spLocks/>
          </p:cNvSpPr>
          <p:nvPr/>
        </p:nvSpPr>
        <p:spPr>
          <a:xfrm>
            <a:off x="11555738" y="2642254"/>
            <a:ext cx="559718" cy="6956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dirty="0"/>
              <a:t>(2)</a:t>
            </a:r>
          </a:p>
        </p:txBody>
      </p:sp>
    </p:spTree>
    <p:extLst>
      <p:ext uri="{BB962C8B-B14F-4D97-AF65-F5344CB8AC3E}">
        <p14:creationId xmlns:p14="http://schemas.microsoft.com/office/powerpoint/2010/main" val="41297941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15A4-7742-4C30-9B54-41B15D56CEBA}"/>
              </a:ext>
            </a:extLst>
          </p:cNvPr>
          <p:cNvSpPr>
            <a:spLocks noGrp="1"/>
          </p:cNvSpPr>
          <p:nvPr>
            <p:ph type="title"/>
          </p:nvPr>
        </p:nvSpPr>
        <p:spPr>
          <a:xfrm>
            <a:off x="650846" y="1030288"/>
            <a:ext cx="4812897" cy="1035579"/>
          </a:xfrm>
        </p:spPr>
        <p:txBody>
          <a:bodyPr>
            <a:normAutofit/>
          </a:bodyPr>
          <a:lstStyle/>
          <a:p>
            <a:pPr>
              <a:lnSpc>
                <a:spcPct val="90000"/>
              </a:lnSpc>
            </a:pPr>
            <a:r>
              <a:rPr lang="en-GB" sz="3300"/>
              <a:t>Features of a support vector machine</a:t>
            </a:r>
          </a:p>
        </p:txBody>
      </p:sp>
      <p:sp>
        <p:nvSpPr>
          <p:cNvPr id="3" name="Content Placeholder 2">
            <a:extLst>
              <a:ext uri="{FF2B5EF4-FFF2-40B4-BE49-F238E27FC236}">
                <a16:creationId xmlns:a16="http://schemas.microsoft.com/office/drawing/2014/main" id="{771ACCB2-76B5-4E68-B3C4-8DEBEAE84CB0}"/>
              </a:ext>
            </a:extLst>
          </p:cNvPr>
          <p:cNvSpPr>
            <a:spLocks noGrp="1"/>
          </p:cNvSpPr>
          <p:nvPr>
            <p:ph idx="1"/>
          </p:nvPr>
        </p:nvSpPr>
        <p:spPr>
          <a:xfrm>
            <a:off x="650846" y="2142067"/>
            <a:ext cx="4812897" cy="3649133"/>
          </a:xfrm>
        </p:spPr>
        <p:txBody>
          <a:bodyPr>
            <a:normAutofit/>
          </a:bodyPr>
          <a:lstStyle/>
          <a:p>
            <a:r>
              <a:rPr lang="en-GB" dirty="0"/>
              <a:t>Margins can be changed to allow higher amounts of misclassified data between them</a:t>
            </a:r>
          </a:p>
          <a:p>
            <a:r>
              <a:rPr lang="en-GB" dirty="0"/>
              <a:t>The Kernel choice transforms data into different spaces for separating data with non linearly separable patterns</a:t>
            </a:r>
          </a:p>
        </p:txBody>
      </p:sp>
      <p:sp>
        <p:nvSpPr>
          <p:cNvPr id="4100" name="Rounded Rectangle 10">
            <a:extLst>
              <a:ext uri="{FF2B5EF4-FFF2-40B4-BE49-F238E27FC236}">
                <a16:creationId xmlns:a16="http://schemas.microsoft.com/office/drawing/2014/main" id="{12863042-E807-4B5A-8B00-75C9C5C75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5" y="626261"/>
            <a:ext cx="5433751" cy="3284719"/>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12">
            <a:extLst>
              <a:ext uri="{FF2B5EF4-FFF2-40B4-BE49-F238E27FC236}">
                <a16:creationId xmlns:a16="http://schemas.microsoft.com/office/drawing/2014/main" id="{8DD37E46-2220-4FF4-B0D8-B9E3708C0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upport Vector Machines with the mlr package | R-bloggers">
            <a:extLst>
              <a:ext uri="{FF2B5EF4-FFF2-40B4-BE49-F238E27FC236}">
                <a16:creationId xmlns:a16="http://schemas.microsoft.com/office/drawing/2014/main" id="{F82C8430-2052-4A50-B6EF-9526AAFB4A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08876" y="4271545"/>
            <a:ext cx="2398979" cy="1775244"/>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78" name="Rounded Rectangle 14">
            <a:extLst>
              <a:ext uri="{FF2B5EF4-FFF2-40B4-BE49-F238E27FC236}">
                <a16:creationId xmlns:a16="http://schemas.microsoft.com/office/drawing/2014/main" id="{8BCB4F6B-F99A-4783-B406-37B690BC8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4088780"/>
            <a:ext cx="2627580" cy="2138591"/>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SVM kernel function /(x) maps 2-Dimensional input space to higher... |  Download Scientific Diagram">
            <a:extLst>
              <a:ext uri="{FF2B5EF4-FFF2-40B4-BE49-F238E27FC236}">
                <a16:creationId xmlns:a16="http://schemas.microsoft.com/office/drawing/2014/main" id="{B39E47E3-2BE7-4FF5-84B1-2CBA643135E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19809" y="4520108"/>
            <a:ext cx="2398979" cy="1278117"/>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pic>
        <p:nvPicPr>
          <p:cNvPr id="2050" name="Picture 2" descr="Classification / Regression Support Vector Machines - ppt video online  download">
            <a:extLst>
              <a:ext uri="{FF2B5EF4-FFF2-40B4-BE49-F238E27FC236}">
                <a16:creationId xmlns:a16="http://schemas.microsoft.com/office/drawing/2014/main" id="{A46CE5E7-00EE-442C-A71F-347E1A35AA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5287" b="11841"/>
          <a:stretch/>
        </p:blipFill>
        <p:spPr bwMode="auto">
          <a:xfrm>
            <a:off x="6299692" y="1202184"/>
            <a:ext cx="5211633" cy="245745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B42D1C65-F7C4-4F05-AA8B-897FACDCA13A}"/>
              </a:ext>
            </a:extLst>
          </p:cNvPr>
          <p:cNvSpPr txBox="1">
            <a:spLocks/>
          </p:cNvSpPr>
          <p:nvPr/>
        </p:nvSpPr>
        <p:spPr>
          <a:xfrm>
            <a:off x="11436583" y="5966479"/>
            <a:ext cx="559718" cy="6956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dirty="0"/>
              <a:t>(3)</a:t>
            </a:r>
          </a:p>
        </p:txBody>
      </p:sp>
      <p:sp>
        <p:nvSpPr>
          <p:cNvPr id="12" name="Content Placeholder 2">
            <a:extLst>
              <a:ext uri="{FF2B5EF4-FFF2-40B4-BE49-F238E27FC236}">
                <a16:creationId xmlns:a16="http://schemas.microsoft.com/office/drawing/2014/main" id="{2441A2C8-5276-40D0-9CCD-C05E588B58FC}"/>
              </a:ext>
            </a:extLst>
          </p:cNvPr>
          <p:cNvSpPr txBox="1">
            <a:spLocks/>
          </p:cNvSpPr>
          <p:nvPr/>
        </p:nvSpPr>
        <p:spPr>
          <a:xfrm>
            <a:off x="8499448" y="5975772"/>
            <a:ext cx="559718" cy="6956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dirty="0"/>
              <a:t>(4)</a:t>
            </a:r>
          </a:p>
        </p:txBody>
      </p:sp>
    </p:spTree>
    <p:extLst>
      <p:ext uri="{BB962C8B-B14F-4D97-AF65-F5344CB8AC3E}">
        <p14:creationId xmlns:p14="http://schemas.microsoft.com/office/powerpoint/2010/main" val="116568659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BF561-CCA3-44D4-A09B-E69AF049CD49}"/>
              </a:ext>
            </a:extLst>
          </p:cNvPr>
          <p:cNvSpPr>
            <a:spLocks noGrp="1"/>
          </p:cNvSpPr>
          <p:nvPr>
            <p:ph type="title"/>
          </p:nvPr>
        </p:nvSpPr>
        <p:spPr>
          <a:xfrm>
            <a:off x="0" y="0"/>
            <a:ext cx="3979205" cy="1453363"/>
          </a:xfrm>
        </p:spPr>
        <p:txBody>
          <a:bodyPr>
            <a:normAutofit/>
          </a:bodyPr>
          <a:lstStyle/>
          <a:p>
            <a:r>
              <a:rPr lang="en-GB" dirty="0"/>
              <a:t>Initial results</a:t>
            </a:r>
          </a:p>
        </p:txBody>
      </p:sp>
      <p:pic>
        <p:nvPicPr>
          <p:cNvPr id="5" name="Content Placeholder 4" descr="Text, letter&#10;&#10;Description automatically generated">
            <a:extLst>
              <a:ext uri="{FF2B5EF4-FFF2-40B4-BE49-F238E27FC236}">
                <a16:creationId xmlns:a16="http://schemas.microsoft.com/office/drawing/2014/main" id="{A62D3662-16C4-4019-92B5-5560E84E39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80" y="1337591"/>
            <a:ext cx="6385382" cy="1580078"/>
          </a:xfrm>
        </p:spPr>
      </p:pic>
      <p:pic>
        <p:nvPicPr>
          <p:cNvPr id="4098" name="Picture 2" descr="What is underfitting and overfitting in machine learning and how to deal  with it. | by Anup Bhande | GreyAtom | Medium">
            <a:extLst>
              <a:ext uri="{FF2B5EF4-FFF2-40B4-BE49-F238E27FC236}">
                <a16:creationId xmlns:a16="http://schemas.microsoft.com/office/drawing/2014/main" id="{DA68BB70-E637-4FCA-B8BC-BE16752D7F9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680" y="3429000"/>
            <a:ext cx="6095593" cy="2118218"/>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EB9303A-2132-44ED-98FE-925D8569E8C5}"/>
              </a:ext>
            </a:extLst>
          </p:cNvPr>
          <p:cNvSpPr/>
          <p:nvPr/>
        </p:nvSpPr>
        <p:spPr>
          <a:xfrm>
            <a:off x="6627366" y="1337592"/>
            <a:ext cx="5099578" cy="1077218"/>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effectLst>
                  <a:outerShdw blurRad="12700" dist="38100" dir="2700000" algn="tl" rotWithShape="0">
                    <a:schemeClr val="accent5">
                      <a:lumMod val="60000"/>
                      <a:lumOff val="40000"/>
                    </a:schemeClr>
                  </a:outerShdw>
                </a:effectLst>
              </a:rPr>
              <a:t>Ama</a:t>
            </a:r>
            <a:r>
              <a:rPr lang="en-US" sz="3200" b="1" dirty="0">
                <a:ln w="9525">
                  <a:solidFill>
                    <a:schemeClr val="bg1"/>
                  </a:solidFill>
                  <a:prstDash val="solid"/>
                </a:ln>
                <a:effectLst>
                  <a:outerShdw blurRad="12700" dist="38100" dir="2700000" algn="tl" rotWithShape="0">
                    <a:schemeClr val="accent5">
                      <a:lumMod val="60000"/>
                      <a:lumOff val="40000"/>
                    </a:schemeClr>
                  </a:outerShdw>
                </a:effectLst>
              </a:rPr>
              <a:t>zing accuracy but clearly overfitting is occurring</a:t>
            </a:r>
            <a:endParaRPr lang="en-US" sz="32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graphicFrame>
        <p:nvGraphicFramePr>
          <p:cNvPr id="3" name="Table 3">
            <a:extLst>
              <a:ext uri="{FF2B5EF4-FFF2-40B4-BE49-F238E27FC236}">
                <a16:creationId xmlns:a16="http://schemas.microsoft.com/office/drawing/2014/main" id="{D196B831-4C72-4B40-A259-F084CF77001C}"/>
              </a:ext>
            </a:extLst>
          </p:cNvPr>
          <p:cNvGraphicFramePr>
            <a:graphicFrameLocks noGrp="1"/>
          </p:cNvGraphicFramePr>
          <p:nvPr>
            <p:extLst>
              <p:ext uri="{D42A27DB-BD31-4B8C-83A1-F6EECF244321}">
                <p14:modId xmlns:p14="http://schemas.microsoft.com/office/powerpoint/2010/main" val="2591579090"/>
              </p:ext>
            </p:extLst>
          </p:nvPr>
        </p:nvGraphicFramePr>
        <p:xfrm>
          <a:off x="6627366" y="3447111"/>
          <a:ext cx="5352009" cy="2334652"/>
        </p:xfrm>
        <a:graphic>
          <a:graphicData uri="http://schemas.openxmlformats.org/drawingml/2006/table">
            <a:tbl>
              <a:tblPr firstRow="1" bandRow="1">
                <a:tableStyleId>{5C22544A-7EE6-4342-B048-85BDC9FD1C3A}</a:tableStyleId>
              </a:tblPr>
              <a:tblGrid>
                <a:gridCol w="1784003">
                  <a:extLst>
                    <a:ext uri="{9D8B030D-6E8A-4147-A177-3AD203B41FA5}">
                      <a16:colId xmlns:a16="http://schemas.microsoft.com/office/drawing/2014/main" val="3547383678"/>
                    </a:ext>
                  </a:extLst>
                </a:gridCol>
                <a:gridCol w="1784003">
                  <a:extLst>
                    <a:ext uri="{9D8B030D-6E8A-4147-A177-3AD203B41FA5}">
                      <a16:colId xmlns:a16="http://schemas.microsoft.com/office/drawing/2014/main" val="2942417468"/>
                    </a:ext>
                  </a:extLst>
                </a:gridCol>
                <a:gridCol w="1784003">
                  <a:extLst>
                    <a:ext uri="{9D8B030D-6E8A-4147-A177-3AD203B41FA5}">
                      <a16:colId xmlns:a16="http://schemas.microsoft.com/office/drawing/2014/main" val="3571528625"/>
                    </a:ext>
                  </a:extLst>
                </a:gridCol>
              </a:tblGrid>
              <a:tr h="423643">
                <a:tc>
                  <a:txBody>
                    <a:bodyPr/>
                    <a:lstStyle/>
                    <a:p>
                      <a:r>
                        <a:rPr lang="en-GB" dirty="0"/>
                        <a:t>Kernel</a:t>
                      </a:r>
                    </a:p>
                  </a:txBody>
                  <a:tcPr/>
                </a:tc>
                <a:tc>
                  <a:txBody>
                    <a:bodyPr/>
                    <a:lstStyle/>
                    <a:p>
                      <a:r>
                        <a:rPr lang="en-GB" dirty="0"/>
                        <a:t>Accuracy (Test data)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Accuracy (Training data)</a:t>
                      </a:r>
                    </a:p>
                  </a:txBody>
                  <a:tcPr/>
                </a:tc>
                <a:extLst>
                  <a:ext uri="{0D108BD9-81ED-4DB2-BD59-A6C34878D82A}">
                    <a16:rowId xmlns:a16="http://schemas.microsoft.com/office/drawing/2014/main" val="3661976449"/>
                  </a:ext>
                </a:extLst>
              </a:tr>
              <a:tr h="423643">
                <a:tc>
                  <a:txBody>
                    <a:bodyPr/>
                    <a:lstStyle/>
                    <a:p>
                      <a:r>
                        <a:rPr lang="en-GB" dirty="0"/>
                        <a:t>Linear</a:t>
                      </a:r>
                    </a:p>
                  </a:txBody>
                  <a:tcPr/>
                </a:tc>
                <a:tc>
                  <a:txBody>
                    <a:bodyPr/>
                    <a:lstStyle/>
                    <a:p>
                      <a:r>
                        <a:rPr lang="en-GB" dirty="0"/>
                        <a:t>91%</a:t>
                      </a:r>
                    </a:p>
                  </a:txBody>
                  <a:tcPr/>
                </a:tc>
                <a:tc>
                  <a:txBody>
                    <a:bodyPr/>
                    <a:lstStyle/>
                    <a:p>
                      <a:r>
                        <a:rPr lang="en-GB" dirty="0"/>
                        <a:t>99%</a:t>
                      </a:r>
                    </a:p>
                  </a:txBody>
                  <a:tcPr/>
                </a:tc>
                <a:extLst>
                  <a:ext uri="{0D108BD9-81ED-4DB2-BD59-A6C34878D82A}">
                    <a16:rowId xmlns:a16="http://schemas.microsoft.com/office/drawing/2014/main" val="937695616"/>
                  </a:ext>
                </a:extLst>
              </a:tr>
              <a:tr h="423643">
                <a:tc>
                  <a:txBody>
                    <a:bodyPr/>
                    <a:lstStyle/>
                    <a:p>
                      <a:r>
                        <a:rPr lang="en-GB" dirty="0"/>
                        <a:t>Polynomial</a:t>
                      </a:r>
                    </a:p>
                  </a:txBody>
                  <a:tcPr/>
                </a:tc>
                <a:tc>
                  <a:txBody>
                    <a:bodyPr/>
                    <a:lstStyle/>
                    <a:p>
                      <a:r>
                        <a:rPr lang="en-GB" dirty="0"/>
                        <a:t>93%</a:t>
                      </a:r>
                    </a:p>
                  </a:txBody>
                  <a:tcPr/>
                </a:tc>
                <a:tc>
                  <a:txBody>
                    <a:bodyPr/>
                    <a:lstStyle/>
                    <a:p>
                      <a:r>
                        <a:rPr lang="en-GB" dirty="0"/>
                        <a:t>99%</a:t>
                      </a:r>
                    </a:p>
                  </a:txBody>
                  <a:tcPr/>
                </a:tc>
                <a:extLst>
                  <a:ext uri="{0D108BD9-81ED-4DB2-BD59-A6C34878D82A}">
                    <a16:rowId xmlns:a16="http://schemas.microsoft.com/office/drawing/2014/main" val="4036280894"/>
                  </a:ext>
                </a:extLst>
              </a:tr>
              <a:tr h="423643">
                <a:tc>
                  <a:txBody>
                    <a:bodyPr/>
                    <a:lstStyle/>
                    <a:p>
                      <a:r>
                        <a:rPr lang="en-GB" dirty="0"/>
                        <a:t>Radial</a:t>
                      </a:r>
                    </a:p>
                  </a:txBody>
                  <a:tcPr/>
                </a:tc>
                <a:tc>
                  <a:txBody>
                    <a:bodyPr/>
                    <a:lstStyle/>
                    <a:p>
                      <a:r>
                        <a:rPr lang="en-GB" dirty="0"/>
                        <a:t>92%</a:t>
                      </a:r>
                    </a:p>
                  </a:txBody>
                  <a:tcPr/>
                </a:tc>
                <a:tc>
                  <a:txBody>
                    <a:bodyPr/>
                    <a:lstStyle/>
                    <a:p>
                      <a:r>
                        <a:rPr lang="en-GB" dirty="0"/>
                        <a:t>99%</a:t>
                      </a:r>
                    </a:p>
                  </a:txBody>
                  <a:tcPr/>
                </a:tc>
                <a:extLst>
                  <a:ext uri="{0D108BD9-81ED-4DB2-BD59-A6C34878D82A}">
                    <a16:rowId xmlns:a16="http://schemas.microsoft.com/office/drawing/2014/main" val="2495184506"/>
                  </a:ext>
                </a:extLst>
              </a:tr>
              <a:tr h="423643">
                <a:tc>
                  <a:txBody>
                    <a:bodyPr/>
                    <a:lstStyle/>
                    <a:p>
                      <a:r>
                        <a:rPr lang="en-GB" dirty="0"/>
                        <a:t>Sigmoid</a:t>
                      </a:r>
                    </a:p>
                  </a:txBody>
                  <a:tcPr/>
                </a:tc>
                <a:tc>
                  <a:txBody>
                    <a:bodyPr/>
                    <a:lstStyle/>
                    <a:p>
                      <a:r>
                        <a:rPr lang="en-GB" dirty="0"/>
                        <a:t>91%</a:t>
                      </a:r>
                    </a:p>
                  </a:txBody>
                  <a:tcPr/>
                </a:tc>
                <a:tc>
                  <a:txBody>
                    <a:bodyPr/>
                    <a:lstStyle/>
                    <a:p>
                      <a:r>
                        <a:rPr lang="en-GB" dirty="0"/>
                        <a:t>94%</a:t>
                      </a:r>
                    </a:p>
                  </a:txBody>
                  <a:tcPr/>
                </a:tc>
                <a:extLst>
                  <a:ext uri="{0D108BD9-81ED-4DB2-BD59-A6C34878D82A}">
                    <a16:rowId xmlns:a16="http://schemas.microsoft.com/office/drawing/2014/main" val="842836203"/>
                  </a:ext>
                </a:extLst>
              </a:tr>
            </a:tbl>
          </a:graphicData>
        </a:graphic>
      </p:graphicFrame>
    </p:spTree>
    <p:extLst>
      <p:ext uri="{BB962C8B-B14F-4D97-AF65-F5344CB8AC3E}">
        <p14:creationId xmlns:p14="http://schemas.microsoft.com/office/powerpoint/2010/main" val="35085110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3F3D-101A-453B-8C80-4AD177D82619}"/>
              </a:ext>
            </a:extLst>
          </p:cNvPr>
          <p:cNvSpPr>
            <a:spLocks noGrp="1"/>
          </p:cNvSpPr>
          <p:nvPr>
            <p:ph type="title"/>
          </p:nvPr>
        </p:nvSpPr>
        <p:spPr>
          <a:xfrm>
            <a:off x="685800" y="1030288"/>
            <a:ext cx="4784929" cy="1035579"/>
          </a:xfrm>
        </p:spPr>
        <p:txBody>
          <a:bodyPr vert="horz" lIns="91440" tIns="45720" rIns="91440" bIns="45720" rtlCol="0" anchor="ctr">
            <a:normAutofit/>
          </a:bodyPr>
          <a:lstStyle/>
          <a:p>
            <a:r>
              <a:rPr lang="en-US" sz="3300"/>
              <a:t>Addressing overfitting</a:t>
            </a:r>
          </a:p>
        </p:txBody>
      </p:sp>
      <p:sp>
        <p:nvSpPr>
          <p:cNvPr id="3" name="TextBox 2">
            <a:extLst>
              <a:ext uri="{FF2B5EF4-FFF2-40B4-BE49-F238E27FC236}">
                <a16:creationId xmlns:a16="http://schemas.microsoft.com/office/drawing/2014/main" id="{BFC5A4B2-3E1F-4849-BB89-630C13119DB7}"/>
              </a:ext>
            </a:extLst>
          </p:cNvPr>
          <p:cNvSpPr txBox="1"/>
          <p:nvPr/>
        </p:nvSpPr>
        <p:spPr>
          <a:xfrm>
            <a:off x="685800" y="2142067"/>
            <a:ext cx="4784929" cy="3649133"/>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a:t>Reduce C value to allow more misclassification and better generalization</a:t>
            </a:r>
          </a:p>
          <a:p>
            <a:pPr marL="285750" indent="-285750">
              <a:spcAft>
                <a:spcPts val="1000"/>
              </a:spcAft>
              <a:buClr>
                <a:schemeClr val="tx1"/>
              </a:buClr>
              <a:buSzPct val="100000"/>
              <a:buFont typeface="Arial"/>
              <a:buChar char="•"/>
            </a:pPr>
            <a:r>
              <a:rPr lang="en-US"/>
              <a:t>Reduce number of variables</a:t>
            </a:r>
          </a:p>
        </p:txBody>
      </p:sp>
      <p:pic>
        <p:nvPicPr>
          <p:cNvPr id="5" name="Picture 4" descr="Text, letter&#10;&#10;Description automatically generated">
            <a:extLst>
              <a:ext uri="{FF2B5EF4-FFF2-40B4-BE49-F238E27FC236}">
                <a16:creationId xmlns:a16="http://schemas.microsoft.com/office/drawing/2014/main" id="{F559A467-FEB9-40FA-9D55-E451578FC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1051" y="5112435"/>
            <a:ext cx="2969897" cy="169084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122" name="Picture 2" descr="Math behind SVM(Support Vector Machine) | by MLMath.io | Medium">
            <a:extLst>
              <a:ext uri="{FF2B5EF4-FFF2-40B4-BE49-F238E27FC236}">
                <a16:creationId xmlns:a16="http://schemas.microsoft.com/office/drawing/2014/main" id="{70E04479-5513-4125-B895-6845F5988B0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05864" y="0"/>
            <a:ext cx="4186135" cy="2260512"/>
          </a:xfrm>
          <a:prstGeom prst="roundRect">
            <a:avLst>
              <a:gd name="adj" fmla="val 7306"/>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6" descr="Text&#10;&#10;Description automatically generated">
            <a:extLst>
              <a:ext uri="{FF2B5EF4-FFF2-40B4-BE49-F238E27FC236}">
                <a16:creationId xmlns:a16="http://schemas.microsoft.com/office/drawing/2014/main" id="{9CA78682-F026-4468-B5E2-147542664760}"/>
              </a:ext>
            </a:extLst>
          </p:cNvPr>
          <p:cNvPicPr>
            <a:picLocks noChangeAspect="1"/>
          </p:cNvPicPr>
          <p:nvPr/>
        </p:nvPicPr>
        <p:blipFill rotWithShape="1">
          <a:blip r:embed="rId5">
            <a:extLst>
              <a:ext uri="{28A0092B-C50C-407E-A947-70E740481C1C}">
                <a14:useLocalDpi xmlns:a14="http://schemas.microsoft.com/office/drawing/2010/main" val="0"/>
              </a:ext>
            </a:extLst>
          </a:blip>
          <a:srcRect l="1380"/>
          <a:stretch/>
        </p:blipFill>
        <p:spPr>
          <a:xfrm>
            <a:off x="82091" y="5112435"/>
            <a:ext cx="4172072" cy="169084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026" name="Picture 2" descr="壁虎书5 Support Vector Machine - 羊小羚 - 博客园">
            <a:extLst>
              <a:ext uri="{FF2B5EF4-FFF2-40B4-BE49-F238E27FC236}">
                <a16:creationId xmlns:a16="http://schemas.microsoft.com/office/drawing/2014/main" id="{442342FF-2158-4644-8A39-70B773467FE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6764"/>
          <a:stretch/>
        </p:blipFill>
        <p:spPr bwMode="auto">
          <a:xfrm>
            <a:off x="5777305" y="2858688"/>
            <a:ext cx="6427685" cy="1738802"/>
          </a:xfrm>
          <a:prstGeom prst="roundRect">
            <a:avLst>
              <a:gd name="adj" fmla="val 7306"/>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2" name="Content Placeholder 2">
            <a:extLst>
              <a:ext uri="{FF2B5EF4-FFF2-40B4-BE49-F238E27FC236}">
                <a16:creationId xmlns:a16="http://schemas.microsoft.com/office/drawing/2014/main" id="{A4120593-A536-454B-A11F-20C276D2579A}"/>
              </a:ext>
            </a:extLst>
          </p:cNvPr>
          <p:cNvSpPr txBox="1">
            <a:spLocks/>
          </p:cNvSpPr>
          <p:nvPr/>
        </p:nvSpPr>
        <p:spPr>
          <a:xfrm>
            <a:off x="11409257" y="2142067"/>
            <a:ext cx="559718" cy="6956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dirty="0"/>
              <a:t>(1)</a:t>
            </a:r>
          </a:p>
        </p:txBody>
      </p:sp>
      <p:sp>
        <p:nvSpPr>
          <p:cNvPr id="103" name="Content Placeholder 2">
            <a:extLst>
              <a:ext uri="{FF2B5EF4-FFF2-40B4-BE49-F238E27FC236}">
                <a16:creationId xmlns:a16="http://schemas.microsoft.com/office/drawing/2014/main" id="{B5CFBD79-776E-4041-9336-B22C42703863}"/>
              </a:ext>
            </a:extLst>
          </p:cNvPr>
          <p:cNvSpPr txBox="1">
            <a:spLocks/>
          </p:cNvSpPr>
          <p:nvPr/>
        </p:nvSpPr>
        <p:spPr>
          <a:xfrm>
            <a:off x="11129398" y="4416773"/>
            <a:ext cx="559718" cy="6956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dirty="0"/>
              <a:t>(1)</a:t>
            </a:r>
          </a:p>
        </p:txBody>
      </p:sp>
    </p:spTree>
    <p:extLst>
      <p:ext uri="{BB962C8B-B14F-4D97-AF65-F5344CB8AC3E}">
        <p14:creationId xmlns:p14="http://schemas.microsoft.com/office/powerpoint/2010/main" val="322217118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543</Words>
  <Application>Microsoft Office PowerPoint</Application>
  <PresentationFormat>Widescreen</PresentationFormat>
  <Paragraphs>81</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Mood detection in tweets</vt:lpstr>
      <vt:lpstr>Emotion Classification</vt:lpstr>
      <vt:lpstr>Dataset creation</vt:lpstr>
      <vt:lpstr>Data Preprocessing</vt:lpstr>
      <vt:lpstr>Model selection</vt:lpstr>
      <vt:lpstr>What is a support vector machine</vt:lpstr>
      <vt:lpstr>Features of a support vector machine</vt:lpstr>
      <vt:lpstr>Initial results</vt:lpstr>
      <vt:lpstr>Addressing overfitting</vt:lpstr>
      <vt:lpstr>Evaluating the results</vt:lpstr>
      <vt:lpstr>Future plans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detection in tweets</dc:title>
  <dc:creator>thomas Emment</dc:creator>
  <cp:lastModifiedBy>thomas Emment</cp:lastModifiedBy>
  <cp:revision>26</cp:revision>
  <dcterms:created xsi:type="dcterms:W3CDTF">2020-12-10T10:45:57Z</dcterms:created>
  <dcterms:modified xsi:type="dcterms:W3CDTF">2020-12-10T16:15:03Z</dcterms:modified>
</cp:coreProperties>
</file>