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84" r:id="rId3"/>
    <p:sldId id="285" r:id="rId4"/>
    <p:sldId id="286" r:id="rId5"/>
    <p:sldId id="276" r:id="rId6"/>
    <p:sldId id="256" r:id="rId7"/>
    <p:sldId id="287" r:id="rId8"/>
    <p:sldId id="267" r:id="rId9"/>
    <p:sldId id="266" r:id="rId10"/>
    <p:sldId id="277" r:id="rId11"/>
    <p:sldId id="275" r:id="rId12"/>
    <p:sldId id="288" r:id="rId13"/>
    <p:sldId id="289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7B009"/>
    <a:srgbClr val="0020FF"/>
    <a:srgbClr val="ADFFDA"/>
    <a:srgbClr val="22FF17"/>
    <a:srgbClr val="23FF18"/>
    <a:srgbClr val="23FF24"/>
    <a:srgbClr val="21FF0B"/>
    <a:srgbClr val="E3F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4"/>
    <p:restoredTop sz="96218" autoAdjust="0"/>
  </p:normalViewPr>
  <p:slideViewPr>
    <p:cSldViewPr snapToGrid="0" snapToObjects="1">
      <p:cViewPr varScale="1">
        <p:scale>
          <a:sx n="123" d="100"/>
          <a:sy n="123" d="100"/>
        </p:scale>
        <p:origin x="1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40A30-F426-CD4E-B913-72445663390C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E8654-727D-EB4A-9970-3405C1259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7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875C-5E75-5B48-81F1-253EEFE3EEB7}" type="datetime1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910D-0F16-824E-817B-1F61ADD27E2D}" type="datetime1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2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A143-AEA8-B647-9337-F266779FB4D1}" type="datetime1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9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4272-5DBD-434C-A3B9-061A5552A552}" type="datetime1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3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1257-0FE9-2F4C-8FDD-FAC8BCC0ACBE}" type="datetime1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0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D9F-1EE7-4E41-AF2A-88A511F84F07}" type="datetime1">
              <a:rPr lang="en-US" smtClean="0"/>
              <a:t>3/25/19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3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8893-E707-5E42-9FD6-D4CDC7246D83}" type="datetime1">
              <a:rPr lang="en-US" smtClean="0"/>
              <a:t>3/25/19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7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04D0-6504-3642-A70A-EDD7D0EC95E1}" type="datetime1">
              <a:rPr lang="en-US" smtClean="0"/>
              <a:t>3/25/19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D51F-0B98-4740-979C-ACFA546B9310}" type="datetime1">
              <a:rPr lang="en-US" smtClean="0"/>
              <a:t>3/25/19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6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E1A4-22C4-B44F-88C1-DEFCB2027CF5}" type="datetime1">
              <a:rPr lang="en-US" smtClean="0"/>
              <a:t>3/25/19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3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A3-0B32-F547-AB6B-729CAFA87631}" type="datetime1">
              <a:rPr lang="en-US" smtClean="0"/>
              <a:t>3/25/19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2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05ADD-628C-DD41-AFC6-1A68E93A84B7}" type="datetime1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30CAF-30E9-584C-8E3F-8E8AA9199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7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93518"/>
            <a:ext cx="8925791" cy="5912427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C</a:t>
            </a:r>
            <a:r>
              <a:rPr lang="en-US" sz="6600" dirty="0" smtClean="0">
                <a:solidFill>
                  <a:srgbClr val="FF0000"/>
                </a:solidFill>
              </a:rPr>
              <a:t>ytotoxic </a:t>
            </a:r>
            <a:r>
              <a:rPr lang="en-US" sz="6600" b="1" dirty="0" smtClean="0">
                <a:solidFill>
                  <a:srgbClr val="FF0000"/>
                </a:solidFill>
              </a:rPr>
              <a:t>T</a:t>
            </a:r>
            <a:r>
              <a:rPr lang="en-US" sz="6600" dirty="0" smtClean="0">
                <a:solidFill>
                  <a:srgbClr val="FF0000"/>
                </a:solidFill>
              </a:rPr>
              <a:t>-</a:t>
            </a:r>
            <a:r>
              <a:rPr lang="en-US" sz="6600" b="1" dirty="0" smtClean="0">
                <a:solidFill>
                  <a:srgbClr val="FF0000"/>
                </a:solidFill>
              </a:rPr>
              <a:t>L</a:t>
            </a:r>
            <a:r>
              <a:rPr lang="en-US" sz="6600" dirty="0" smtClean="0">
                <a:solidFill>
                  <a:srgbClr val="FF0000"/>
                </a:solidFill>
              </a:rPr>
              <a:t>ymphocyte       </a:t>
            </a:r>
            <a:br>
              <a:rPr lang="en-US" sz="6600" dirty="0" smtClean="0">
                <a:solidFill>
                  <a:srgbClr val="FF0000"/>
                </a:solidFill>
              </a:rPr>
            </a:br>
            <a:r>
              <a:rPr lang="en-US" sz="6600" dirty="0">
                <a:solidFill>
                  <a:srgbClr val="FF0000"/>
                </a:solidFill>
              </a:rPr>
              <a:t> </a:t>
            </a:r>
            <a:r>
              <a:rPr lang="en-US" sz="6600" dirty="0" smtClean="0">
                <a:solidFill>
                  <a:srgbClr val="FF0000"/>
                </a:solidFill>
              </a:rPr>
              <a:t>    Dynamics Modeling </a:t>
            </a:r>
            <a:br>
              <a:rPr lang="en-US" sz="6600" dirty="0" smtClean="0">
                <a:solidFill>
                  <a:srgbClr val="FF0000"/>
                </a:solidFill>
              </a:rPr>
            </a:br>
            <a:r>
              <a:rPr lang="en-US" sz="4800" dirty="0">
                <a:solidFill>
                  <a:srgbClr val="FF0000"/>
                </a:solidFill>
              </a:rPr>
              <a:t/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dirty="0" smtClean="0">
                <a:solidFill>
                  <a:srgbClr val="FF0000"/>
                </a:solidFill>
              </a:rPr>
              <a:t>Thomas E. Perez</a:t>
            </a:r>
            <a:br>
              <a:rPr lang="en-US" sz="4800" dirty="0" smtClean="0">
                <a:solidFill>
                  <a:srgbClr val="FF0000"/>
                </a:solidFill>
              </a:rPr>
            </a:br>
            <a:r>
              <a:rPr lang="en-US" sz="4800" dirty="0" smtClean="0">
                <a:solidFill>
                  <a:srgbClr val="FF0000"/>
                </a:solidFill>
              </a:rPr>
              <a:t>Kyle Dewey PhD</a:t>
            </a:r>
            <a:r>
              <a:rPr lang="en-US" sz="6600" dirty="0" smtClean="0">
                <a:solidFill>
                  <a:srgbClr val="FF0000"/>
                </a:solidFill>
              </a:rPr>
              <a:t/>
            </a:r>
            <a:br>
              <a:rPr lang="en-US" sz="6600" dirty="0" smtClean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/>
            </a:r>
            <a:br>
              <a:rPr lang="en-US" sz="1000" dirty="0" smtClean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>                  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833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36579" y="3132692"/>
            <a:ext cx="2321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"v"; virus particle</a:t>
            </a:r>
          </a:p>
          <a:p>
            <a:r>
              <a:rPr lang="en-US" sz="2400" dirty="0" smtClean="0"/>
              <a:t>"B"; Bcl11b gene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 rot="19674286">
            <a:off x="5033511" y="653744"/>
            <a:ext cx="2081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&lt;infection !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62" y="1874060"/>
            <a:ext cx="1719376" cy="3348259"/>
          </a:xfrm>
          <a:prstGeom prst="rect">
            <a:avLst/>
          </a:prstGeom>
        </p:spPr>
      </p:pic>
      <p:sp>
        <p:nvSpPr>
          <p:cNvPr id="6" name="Sun 5"/>
          <p:cNvSpPr/>
          <p:nvPr/>
        </p:nvSpPr>
        <p:spPr>
          <a:xfrm>
            <a:off x="5037251" y="0"/>
            <a:ext cx="2119745" cy="2183341"/>
          </a:xfrm>
          <a:prstGeom prst="sun">
            <a:avLst/>
          </a:prstGeom>
          <a:solidFill>
            <a:schemeClr val="accent5">
              <a:lumMod val="40000"/>
              <a:lumOff val="60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11</a:t>
            </a:fld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93" y="-7059"/>
            <a:ext cx="3586984" cy="2328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9" y="3711347"/>
            <a:ext cx="1495354" cy="3010128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114299" y="2596653"/>
            <a:ext cx="2313591" cy="521216"/>
          </a:xfrm>
          <a:prstGeom prst="wedgeRectCallout">
            <a:avLst>
              <a:gd name="adj1" fmla="val -22201"/>
              <a:gd name="adj2" fmla="val 143722"/>
            </a:avLst>
          </a:prstGeom>
          <a:solidFill>
            <a:schemeClr val="tx2">
              <a:lumMod val="60000"/>
              <a:lumOff val="40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4000" dirty="0" smtClean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INITIAL </a:t>
            </a:r>
            <a:r>
              <a:rPr lang="en-US" dirty="0">
                <a:solidFill>
                  <a:prstClr val="black"/>
                </a:solidFill>
              </a:rPr>
              <a:t>TISSUE STATUS</a:t>
            </a:r>
          </a:p>
          <a:p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04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03741" y="5187798"/>
            <a:ext cx="815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12</a:t>
            </a:fld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93" y="-7059"/>
            <a:ext cx="3586984" cy="2328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9" y="3711347"/>
            <a:ext cx="1495354" cy="3010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433" y="3711347"/>
            <a:ext cx="1545741" cy="3010128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114299" y="2596653"/>
            <a:ext cx="2313591" cy="521216"/>
          </a:xfrm>
          <a:prstGeom prst="wedgeRectCallout">
            <a:avLst>
              <a:gd name="adj1" fmla="val -22201"/>
              <a:gd name="adj2" fmla="val 143722"/>
            </a:avLst>
          </a:prstGeom>
          <a:solidFill>
            <a:schemeClr val="tx2">
              <a:lumMod val="60000"/>
              <a:lumOff val="40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4000" dirty="0" smtClean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INITIAL </a:t>
            </a:r>
            <a:r>
              <a:rPr lang="en-US" dirty="0">
                <a:solidFill>
                  <a:prstClr val="black"/>
                </a:solidFill>
              </a:rPr>
              <a:t>TISSUE STATUS</a:t>
            </a:r>
          </a:p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3348389" y="2596653"/>
            <a:ext cx="2313591" cy="536183"/>
          </a:xfrm>
          <a:prstGeom prst="wedgeRectCallout">
            <a:avLst>
              <a:gd name="adj1" fmla="val -21746"/>
              <a:gd name="adj2" fmla="val 140342"/>
            </a:avLst>
          </a:prstGeom>
          <a:solidFill>
            <a:schemeClr val="tx2">
              <a:lumMod val="60000"/>
              <a:lumOff val="40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4000" dirty="0" smtClean="0">
                <a:solidFill>
                  <a:schemeClr val="tx1"/>
                </a:solidFill>
              </a:rPr>
              <a:t> 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IMMUNE </a:t>
            </a:r>
            <a:r>
              <a:rPr lang="en-US" dirty="0">
                <a:solidFill>
                  <a:prstClr val="black"/>
                </a:solidFill>
              </a:rPr>
              <a:t>RESPONSE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03741" y="5187798"/>
            <a:ext cx="815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90725" y="5187798"/>
            <a:ext cx="815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13</a:t>
            </a:fld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93" y="-7059"/>
            <a:ext cx="3586984" cy="2328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9" y="3711347"/>
            <a:ext cx="1495354" cy="3010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433" y="3711347"/>
            <a:ext cx="1545741" cy="3010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25" y="3796659"/>
            <a:ext cx="1511678" cy="2839504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114299" y="2596653"/>
            <a:ext cx="2313591" cy="521216"/>
          </a:xfrm>
          <a:prstGeom prst="wedgeRectCallout">
            <a:avLst>
              <a:gd name="adj1" fmla="val -22201"/>
              <a:gd name="adj2" fmla="val 143722"/>
            </a:avLst>
          </a:prstGeom>
          <a:solidFill>
            <a:schemeClr val="tx2">
              <a:lumMod val="60000"/>
              <a:lumOff val="40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4000" dirty="0" smtClean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INITIAL </a:t>
            </a:r>
            <a:r>
              <a:rPr lang="en-US" dirty="0">
                <a:solidFill>
                  <a:prstClr val="black"/>
                </a:solidFill>
              </a:rPr>
              <a:t>TISSUE STATUS</a:t>
            </a:r>
          </a:p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3348389" y="2596653"/>
            <a:ext cx="2313591" cy="536183"/>
          </a:xfrm>
          <a:prstGeom prst="wedgeRectCallout">
            <a:avLst>
              <a:gd name="adj1" fmla="val -21746"/>
              <a:gd name="adj2" fmla="val 140342"/>
            </a:avLst>
          </a:prstGeom>
          <a:solidFill>
            <a:schemeClr val="tx2">
              <a:lumMod val="60000"/>
              <a:lumOff val="40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4000" dirty="0" smtClean="0">
                <a:solidFill>
                  <a:schemeClr val="tx1"/>
                </a:solidFill>
              </a:rPr>
              <a:t> 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IMMUNE </a:t>
            </a:r>
            <a:r>
              <a:rPr lang="en-US" dirty="0">
                <a:solidFill>
                  <a:prstClr val="black"/>
                </a:solidFill>
              </a:rPr>
              <a:t>RESPONSE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380623" y="2581686"/>
            <a:ext cx="2637253" cy="536183"/>
          </a:xfrm>
          <a:prstGeom prst="wedgeRectCallout">
            <a:avLst>
              <a:gd name="adj1" fmla="val 20499"/>
              <a:gd name="adj2" fmla="val 152103"/>
            </a:avLst>
          </a:prstGeom>
          <a:solidFill>
            <a:schemeClr val="tx2">
              <a:lumMod val="60000"/>
              <a:lumOff val="40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4000" dirty="0" smtClean="0">
                <a:solidFill>
                  <a:schemeClr val="tx1"/>
                </a:solidFill>
              </a:rPr>
              <a:t> 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  VIRUS </a:t>
            </a:r>
            <a:r>
              <a:rPr lang="en-US" dirty="0">
                <a:solidFill>
                  <a:prstClr val="black"/>
                </a:solidFill>
              </a:rPr>
              <a:t>PARTICLES KILLED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072" y="10510"/>
            <a:ext cx="5824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FINAL TISSUE STATUS including metrics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14</a:t>
            </a:fld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82" y="605936"/>
            <a:ext cx="1743364" cy="62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7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6057" y="2922761"/>
            <a:ext cx="2673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Questions please</a:t>
            </a:r>
            <a:endParaRPr lang="en-US" sz="2800" b="1" spc="50" dirty="0">
              <a:ln w="0"/>
              <a:solidFill>
                <a:srgbClr val="EEECE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15</a:t>
            </a:fld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399417" y="1151068"/>
            <a:ext cx="216664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  <a:endParaRPr lang="en-US" sz="9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07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3518"/>
            <a:ext cx="9144000" cy="5912427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b="1" dirty="0" smtClean="0">
                <a:solidFill>
                  <a:srgbClr val="FF0000"/>
                </a:solidFill>
              </a:rPr>
              <a:t/>
            </a:r>
            <a:br>
              <a:rPr lang="en-US" sz="6600" b="1" dirty="0" smtClean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/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  </a:t>
            </a:r>
            <a:br>
              <a:rPr lang="en-US" sz="6600" b="1" dirty="0" smtClean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 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 </a:t>
            </a:r>
            <a:br>
              <a:rPr lang="en-US" sz="6600" b="1" dirty="0" smtClean="0">
                <a:solidFill>
                  <a:srgbClr val="FF0000"/>
                </a:solidFill>
              </a:rPr>
            </a:b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 </a:t>
            </a:r>
            <a:r>
              <a:rPr lang="en-US" sz="7300" b="1" dirty="0" smtClean="0">
                <a:solidFill>
                  <a:srgbClr val="FF0000"/>
                </a:solidFill>
              </a:rPr>
              <a:t>C</a:t>
            </a:r>
            <a:r>
              <a:rPr lang="en-US" sz="7300" dirty="0" smtClean="0">
                <a:solidFill>
                  <a:srgbClr val="FF0000"/>
                </a:solidFill>
              </a:rPr>
              <a:t>ytotoxic </a:t>
            </a:r>
            <a:r>
              <a:rPr lang="en-US" sz="7300" b="1" dirty="0" smtClean="0">
                <a:solidFill>
                  <a:srgbClr val="FF0000"/>
                </a:solidFill>
              </a:rPr>
              <a:t>T</a:t>
            </a:r>
            <a:r>
              <a:rPr lang="en-US" sz="7300" dirty="0" smtClean="0">
                <a:solidFill>
                  <a:srgbClr val="FF0000"/>
                </a:solidFill>
              </a:rPr>
              <a:t>-</a:t>
            </a:r>
            <a:r>
              <a:rPr lang="en-US" sz="7300" b="1" dirty="0" smtClean="0">
                <a:solidFill>
                  <a:srgbClr val="FF0000"/>
                </a:solidFill>
              </a:rPr>
              <a:t>L</a:t>
            </a:r>
            <a:r>
              <a:rPr lang="en-US" sz="7300" dirty="0" smtClean="0">
                <a:solidFill>
                  <a:srgbClr val="FF0000"/>
                </a:solidFill>
              </a:rPr>
              <a:t>ymphocyte    </a:t>
            </a:r>
            <a:r>
              <a:rPr lang="en-US" sz="7300" dirty="0">
                <a:solidFill>
                  <a:srgbClr val="FF0000"/>
                </a:solidFill>
              </a:rPr>
              <a:t/>
            </a:r>
            <a:br>
              <a:rPr lang="en-US" sz="7300" dirty="0">
                <a:solidFill>
                  <a:srgbClr val="FF0000"/>
                </a:solidFill>
              </a:rPr>
            </a:br>
            <a:r>
              <a:rPr lang="en-US" sz="7300" dirty="0" smtClean="0">
                <a:solidFill>
                  <a:srgbClr val="FF0000"/>
                </a:solidFill>
              </a:rPr>
              <a:t>      Dynamics Modeling </a:t>
            </a:r>
            <a:r>
              <a:rPr lang="en-US" sz="6600" dirty="0" smtClean="0">
                <a:solidFill>
                  <a:srgbClr val="FF0000"/>
                </a:solidFill>
              </a:rPr>
              <a:t/>
            </a:r>
            <a:br>
              <a:rPr lang="en-US" sz="6600" dirty="0" smtClean="0">
                <a:solidFill>
                  <a:srgbClr val="FF0000"/>
                </a:solidFill>
              </a:rPr>
            </a:br>
            <a:r>
              <a:rPr lang="en-US" sz="4800" dirty="0" smtClean="0">
                <a:solidFill>
                  <a:srgbClr val="FF0000"/>
                </a:solidFill>
              </a:rPr>
              <a:t/>
            </a:r>
            <a:br>
              <a:rPr lang="en-US" sz="4800" dirty="0" smtClean="0">
                <a:solidFill>
                  <a:srgbClr val="FF0000"/>
                </a:solidFill>
              </a:rPr>
            </a:br>
            <a:r>
              <a:rPr lang="en-US" sz="4800" dirty="0" smtClean="0">
                <a:solidFill>
                  <a:srgbClr val="FF0000"/>
                </a:solidFill>
              </a:rPr>
              <a:t/>
            </a:r>
            <a:br>
              <a:rPr lang="en-US" sz="4800" dirty="0" smtClean="0">
                <a:solidFill>
                  <a:srgbClr val="FF0000"/>
                </a:solidFill>
              </a:rPr>
            </a:br>
            <a:r>
              <a:rPr lang="en-US" sz="6600" dirty="0" smtClean="0">
                <a:solidFill>
                  <a:srgbClr val="FF0000"/>
                </a:solidFill>
              </a:rPr>
              <a:t/>
            </a:r>
            <a:br>
              <a:rPr lang="en-US" sz="6600" dirty="0" smtClean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/>
            </a:r>
            <a:br>
              <a:rPr lang="en-US" sz="1000" dirty="0" smtClean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>                  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2</a:t>
            </a:fld>
            <a:endParaRPr lang="en-US" sz="1600" dirty="0"/>
          </a:p>
        </p:txBody>
      </p:sp>
      <p:sp>
        <p:nvSpPr>
          <p:cNvPr id="4" name="Rectangular Callout 3"/>
          <p:cNvSpPr/>
          <p:nvPr/>
        </p:nvSpPr>
        <p:spPr>
          <a:xfrm>
            <a:off x="114300" y="633843"/>
            <a:ext cx="2286000" cy="1569028"/>
          </a:xfrm>
          <a:prstGeom prst="wedgeRectCallout">
            <a:avLst>
              <a:gd name="adj1" fmla="val -29469"/>
              <a:gd name="adj2" fmla="val 142632"/>
            </a:avLst>
          </a:prstGeom>
          <a:solidFill>
            <a:schemeClr val="tx2">
              <a:lumMod val="60000"/>
              <a:lumOff val="40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 Cell toxic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11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3518"/>
            <a:ext cx="9144000" cy="5912427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b="1" dirty="0" smtClean="0">
                <a:solidFill>
                  <a:srgbClr val="FF0000"/>
                </a:solidFill>
              </a:rPr>
              <a:t/>
            </a:r>
            <a:br>
              <a:rPr lang="en-US" sz="6600" b="1" dirty="0" smtClean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/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  </a:t>
            </a:r>
            <a:br>
              <a:rPr lang="en-US" sz="6600" b="1" dirty="0" smtClean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 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 </a:t>
            </a:r>
            <a:br>
              <a:rPr lang="en-US" sz="6600" b="1" dirty="0" smtClean="0">
                <a:solidFill>
                  <a:srgbClr val="FF0000"/>
                </a:solidFill>
              </a:rPr>
            </a:b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 </a:t>
            </a:r>
            <a:r>
              <a:rPr lang="en-US" sz="7300" b="1" dirty="0" smtClean="0">
                <a:solidFill>
                  <a:srgbClr val="FF0000"/>
                </a:solidFill>
              </a:rPr>
              <a:t>C</a:t>
            </a:r>
            <a:r>
              <a:rPr lang="en-US" sz="7300" dirty="0" smtClean="0">
                <a:solidFill>
                  <a:srgbClr val="FF0000"/>
                </a:solidFill>
              </a:rPr>
              <a:t>ytotoxic </a:t>
            </a:r>
            <a:r>
              <a:rPr lang="en-US" sz="7300" b="1" dirty="0" smtClean="0">
                <a:solidFill>
                  <a:srgbClr val="FF0000"/>
                </a:solidFill>
              </a:rPr>
              <a:t>T</a:t>
            </a:r>
            <a:r>
              <a:rPr lang="en-US" sz="7300" dirty="0" smtClean="0">
                <a:solidFill>
                  <a:srgbClr val="FF0000"/>
                </a:solidFill>
              </a:rPr>
              <a:t>-</a:t>
            </a:r>
            <a:r>
              <a:rPr lang="en-US" sz="7300" b="1" dirty="0" smtClean="0">
                <a:solidFill>
                  <a:srgbClr val="FF0000"/>
                </a:solidFill>
              </a:rPr>
              <a:t>L</a:t>
            </a:r>
            <a:r>
              <a:rPr lang="en-US" sz="7300" dirty="0" smtClean="0">
                <a:solidFill>
                  <a:srgbClr val="FF0000"/>
                </a:solidFill>
              </a:rPr>
              <a:t>ymphocyte    </a:t>
            </a:r>
            <a:r>
              <a:rPr lang="en-US" sz="7300" dirty="0">
                <a:solidFill>
                  <a:srgbClr val="FF0000"/>
                </a:solidFill>
              </a:rPr>
              <a:t/>
            </a:r>
            <a:br>
              <a:rPr lang="en-US" sz="7300" dirty="0">
                <a:solidFill>
                  <a:srgbClr val="FF0000"/>
                </a:solidFill>
              </a:rPr>
            </a:br>
            <a:r>
              <a:rPr lang="en-US" sz="7300" dirty="0" smtClean="0">
                <a:solidFill>
                  <a:srgbClr val="FF0000"/>
                </a:solidFill>
              </a:rPr>
              <a:t>      Dynamics Modeling </a:t>
            </a:r>
            <a:r>
              <a:rPr lang="en-US" sz="6600" dirty="0" smtClean="0">
                <a:solidFill>
                  <a:srgbClr val="FF0000"/>
                </a:solidFill>
              </a:rPr>
              <a:t/>
            </a:r>
            <a:br>
              <a:rPr lang="en-US" sz="6600" dirty="0" smtClean="0">
                <a:solidFill>
                  <a:srgbClr val="FF0000"/>
                </a:solidFill>
              </a:rPr>
            </a:br>
            <a:r>
              <a:rPr lang="en-US" sz="4800" dirty="0" smtClean="0">
                <a:solidFill>
                  <a:srgbClr val="FF0000"/>
                </a:solidFill>
              </a:rPr>
              <a:t/>
            </a:r>
            <a:br>
              <a:rPr lang="en-US" sz="4800" dirty="0" smtClean="0">
                <a:solidFill>
                  <a:srgbClr val="FF0000"/>
                </a:solidFill>
              </a:rPr>
            </a:br>
            <a:r>
              <a:rPr lang="en-US" sz="4800" dirty="0" smtClean="0">
                <a:solidFill>
                  <a:srgbClr val="FF0000"/>
                </a:solidFill>
              </a:rPr>
              <a:t/>
            </a:r>
            <a:br>
              <a:rPr lang="en-US" sz="4800" dirty="0" smtClean="0">
                <a:solidFill>
                  <a:srgbClr val="FF0000"/>
                </a:solidFill>
              </a:rPr>
            </a:br>
            <a:r>
              <a:rPr lang="en-US" sz="6600" dirty="0" smtClean="0">
                <a:solidFill>
                  <a:srgbClr val="FF0000"/>
                </a:solidFill>
              </a:rPr>
              <a:t/>
            </a:r>
            <a:br>
              <a:rPr lang="en-US" sz="6600" dirty="0" smtClean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/>
            </a:r>
            <a:br>
              <a:rPr lang="en-US" sz="1000" dirty="0" smtClean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>                  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3</a:t>
            </a:fld>
            <a:endParaRPr lang="en-US" sz="1600" dirty="0"/>
          </a:p>
        </p:txBody>
      </p:sp>
      <p:sp>
        <p:nvSpPr>
          <p:cNvPr id="4" name="Rectangular Callout 3"/>
          <p:cNvSpPr/>
          <p:nvPr/>
        </p:nvSpPr>
        <p:spPr>
          <a:xfrm>
            <a:off x="114300" y="633843"/>
            <a:ext cx="2286000" cy="1569028"/>
          </a:xfrm>
          <a:prstGeom prst="wedgeRectCallout">
            <a:avLst>
              <a:gd name="adj1" fmla="val -29469"/>
              <a:gd name="adj2" fmla="val 142632"/>
            </a:avLst>
          </a:prstGeom>
          <a:solidFill>
            <a:schemeClr val="tx2">
              <a:lumMod val="60000"/>
              <a:lumOff val="40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 Cell toxic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514600" y="633843"/>
            <a:ext cx="2286000" cy="1569028"/>
          </a:xfrm>
          <a:prstGeom prst="wedgeRectCallout">
            <a:avLst>
              <a:gd name="adj1" fmla="val -1344"/>
              <a:gd name="adj2" fmla="val 138989"/>
            </a:avLst>
          </a:prstGeom>
          <a:solidFill>
            <a:schemeClr val="tx2">
              <a:lumMod val="60000"/>
              <a:lumOff val="40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  Thymus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3518"/>
            <a:ext cx="9144000" cy="5912427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b="1" dirty="0" smtClean="0">
                <a:solidFill>
                  <a:srgbClr val="FF0000"/>
                </a:solidFill>
              </a:rPr>
              <a:t/>
            </a:r>
            <a:br>
              <a:rPr lang="en-US" sz="6600" b="1" dirty="0" smtClean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/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  </a:t>
            </a:r>
            <a:br>
              <a:rPr lang="en-US" sz="6600" b="1" dirty="0" smtClean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 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 </a:t>
            </a:r>
            <a:br>
              <a:rPr lang="en-US" sz="6600" b="1" dirty="0" smtClean="0">
                <a:solidFill>
                  <a:srgbClr val="FF0000"/>
                </a:solidFill>
              </a:rPr>
            </a:b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 </a:t>
            </a:r>
            <a:r>
              <a:rPr lang="en-US" sz="7300" b="1" dirty="0" smtClean="0">
                <a:solidFill>
                  <a:srgbClr val="FF0000"/>
                </a:solidFill>
              </a:rPr>
              <a:t>C</a:t>
            </a:r>
            <a:r>
              <a:rPr lang="en-US" sz="7300" dirty="0" smtClean="0">
                <a:solidFill>
                  <a:srgbClr val="FF0000"/>
                </a:solidFill>
              </a:rPr>
              <a:t>ytotoxic </a:t>
            </a:r>
            <a:r>
              <a:rPr lang="en-US" sz="7300" b="1" dirty="0" smtClean="0">
                <a:solidFill>
                  <a:srgbClr val="FF0000"/>
                </a:solidFill>
              </a:rPr>
              <a:t>T</a:t>
            </a:r>
            <a:r>
              <a:rPr lang="en-US" sz="7300" dirty="0" smtClean="0">
                <a:solidFill>
                  <a:srgbClr val="FF0000"/>
                </a:solidFill>
              </a:rPr>
              <a:t>-</a:t>
            </a:r>
            <a:r>
              <a:rPr lang="en-US" sz="7300" b="1" dirty="0" smtClean="0">
                <a:solidFill>
                  <a:srgbClr val="FF0000"/>
                </a:solidFill>
              </a:rPr>
              <a:t>L</a:t>
            </a:r>
            <a:r>
              <a:rPr lang="en-US" sz="7300" dirty="0" smtClean="0">
                <a:solidFill>
                  <a:srgbClr val="FF0000"/>
                </a:solidFill>
              </a:rPr>
              <a:t>ymphocyte    </a:t>
            </a:r>
            <a:r>
              <a:rPr lang="en-US" sz="7300" dirty="0">
                <a:solidFill>
                  <a:srgbClr val="FF0000"/>
                </a:solidFill>
              </a:rPr>
              <a:t/>
            </a:r>
            <a:br>
              <a:rPr lang="en-US" sz="7300" dirty="0">
                <a:solidFill>
                  <a:srgbClr val="FF0000"/>
                </a:solidFill>
              </a:rPr>
            </a:br>
            <a:r>
              <a:rPr lang="en-US" sz="7300" dirty="0" smtClean="0">
                <a:solidFill>
                  <a:srgbClr val="FF0000"/>
                </a:solidFill>
              </a:rPr>
              <a:t>      Dynamics Modeling </a:t>
            </a:r>
            <a:r>
              <a:rPr lang="en-US" sz="6600" dirty="0" smtClean="0">
                <a:solidFill>
                  <a:srgbClr val="FF0000"/>
                </a:solidFill>
              </a:rPr>
              <a:t/>
            </a:r>
            <a:br>
              <a:rPr lang="en-US" sz="6600" dirty="0" smtClean="0">
                <a:solidFill>
                  <a:srgbClr val="FF0000"/>
                </a:solidFill>
              </a:rPr>
            </a:br>
            <a:r>
              <a:rPr lang="en-US" sz="4800" dirty="0" smtClean="0">
                <a:solidFill>
                  <a:srgbClr val="FF0000"/>
                </a:solidFill>
              </a:rPr>
              <a:t/>
            </a:r>
            <a:br>
              <a:rPr lang="en-US" sz="4800" dirty="0" smtClean="0">
                <a:solidFill>
                  <a:srgbClr val="FF0000"/>
                </a:solidFill>
              </a:rPr>
            </a:br>
            <a:r>
              <a:rPr lang="en-US" sz="4800" dirty="0" smtClean="0">
                <a:solidFill>
                  <a:srgbClr val="FF0000"/>
                </a:solidFill>
              </a:rPr>
              <a:t/>
            </a:r>
            <a:br>
              <a:rPr lang="en-US" sz="4800" dirty="0" smtClean="0">
                <a:solidFill>
                  <a:srgbClr val="FF0000"/>
                </a:solidFill>
              </a:rPr>
            </a:br>
            <a:r>
              <a:rPr lang="en-US" sz="6600" dirty="0" smtClean="0">
                <a:solidFill>
                  <a:srgbClr val="FF0000"/>
                </a:solidFill>
              </a:rPr>
              <a:t/>
            </a:r>
            <a:br>
              <a:rPr lang="en-US" sz="6600" dirty="0" smtClean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/>
            </a:r>
            <a:br>
              <a:rPr lang="en-US" sz="1000" dirty="0" smtClean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>                  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4</a:t>
            </a:fld>
            <a:endParaRPr lang="en-US" sz="1600" dirty="0"/>
          </a:p>
        </p:txBody>
      </p:sp>
      <p:sp>
        <p:nvSpPr>
          <p:cNvPr id="4" name="Rectangular Callout 3"/>
          <p:cNvSpPr/>
          <p:nvPr/>
        </p:nvSpPr>
        <p:spPr>
          <a:xfrm>
            <a:off x="114300" y="633843"/>
            <a:ext cx="2286000" cy="1569028"/>
          </a:xfrm>
          <a:prstGeom prst="wedgeRectCallout">
            <a:avLst>
              <a:gd name="adj1" fmla="val -29469"/>
              <a:gd name="adj2" fmla="val 142632"/>
            </a:avLst>
          </a:prstGeom>
          <a:solidFill>
            <a:schemeClr val="tx2">
              <a:lumMod val="60000"/>
              <a:lumOff val="40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 Cell toxic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514600" y="633843"/>
            <a:ext cx="2286000" cy="1569028"/>
          </a:xfrm>
          <a:prstGeom prst="wedgeRectCallout">
            <a:avLst>
              <a:gd name="adj1" fmla="val -1344"/>
              <a:gd name="adj2" fmla="val 138989"/>
            </a:avLst>
          </a:prstGeom>
          <a:solidFill>
            <a:schemeClr val="tx2">
              <a:lumMod val="60000"/>
              <a:lumOff val="40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  Thymus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214937" y="442913"/>
            <a:ext cx="3343275" cy="2028824"/>
          </a:xfrm>
          <a:prstGeom prst="wedgeRectCallout">
            <a:avLst>
              <a:gd name="adj1" fmla="val -68614"/>
              <a:gd name="adj2" fmla="val 102170"/>
            </a:avLst>
          </a:prstGeom>
          <a:solidFill>
            <a:schemeClr val="tx2">
              <a:lumMod val="60000"/>
              <a:lumOff val="40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One of several types of white blood cells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1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6733" y="628681"/>
            <a:ext cx="21101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1 </a:t>
            </a:r>
          </a:p>
          <a:p>
            <a:r>
              <a:rPr lang="en-US" sz="2800" dirty="0" smtClean="0"/>
              <a:t>Kueh et al</a:t>
            </a:r>
            <a:endParaRPr lang="en-US" sz="2800" dirty="0"/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39833" y="571413"/>
            <a:ext cx="2926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Model  2</a:t>
            </a:r>
          </a:p>
          <a:p>
            <a:r>
              <a:rPr lang="en-US" sz="2800" dirty="0" smtClean="0"/>
              <a:t>          Wodarz et al</a:t>
            </a:r>
          </a:p>
          <a:p>
            <a:r>
              <a:rPr lang="en-US" sz="2800" dirty="0" smtClean="0"/>
              <a:t> </a:t>
            </a:r>
            <a:endParaRPr lang="en-US" sz="2800" dirty="0"/>
          </a:p>
          <a:p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645219" y="1618915"/>
            <a:ext cx="1170729" cy="33665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48246" y="1693604"/>
            <a:ext cx="977498" cy="27938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64268" y="2512296"/>
            <a:ext cx="4193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Complete T cell life cycle</a:t>
            </a:r>
          </a:p>
          <a:p>
            <a:r>
              <a:rPr lang="en-US" sz="2800" dirty="0" smtClean="0"/>
              <a:t>                                </a:t>
            </a:r>
          </a:p>
          <a:p>
            <a:r>
              <a:rPr lang="en-US" sz="2800" dirty="0" smtClean="0"/>
              <a:t>                  Predator/Prey</a:t>
            </a:r>
          </a:p>
          <a:p>
            <a:r>
              <a:rPr lang="en-US" sz="2800" dirty="0" smtClean="0"/>
              <a:t>                  Simulation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5</a:t>
            </a:fld>
            <a:endParaRPr lang="en-US" sz="1600" dirty="0"/>
          </a:p>
        </p:txBody>
      </p:sp>
      <p:sp>
        <p:nvSpPr>
          <p:cNvPr id="3" name="Donut 2"/>
          <p:cNvSpPr/>
          <p:nvPr/>
        </p:nvSpPr>
        <p:spPr>
          <a:xfrm>
            <a:off x="2149619" y="1487719"/>
            <a:ext cx="4934282" cy="3755633"/>
          </a:xfrm>
          <a:prstGeom prst="donut">
            <a:avLst>
              <a:gd name="adj" fmla="val 21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U-Turn Arrow 11"/>
          <p:cNvSpPr/>
          <p:nvPr/>
        </p:nvSpPr>
        <p:spPr>
          <a:xfrm rot="5400000">
            <a:off x="5738423" y="3016977"/>
            <a:ext cx="1111300" cy="877824"/>
          </a:xfrm>
          <a:prstGeom prst="uturnArrow">
            <a:avLst>
              <a:gd name="adj1" fmla="val 2509"/>
              <a:gd name="adj2" fmla="val 25000"/>
              <a:gd name="adj3" fmla="val 25000"/>
              <a:gd name="adj4" fmla="val 44271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3800" y="3070381"/>
            <a:ext cx="113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Metrics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81412" y="2997512"/>
            <a:ext cx="3044" cy="38537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827" y="167624"/>
            <a:ext cx="6889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SIMPLIFIED     WORKFLOW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224" y="1154382"/>
            <a:ext cx="536287" cy="802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984" y="1143914"/>
            <a:ext cx="531638" cy="839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23FF18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5400000">
            <a:off x="4254053" y="1790904"/>
            <a:ext cx="546100" cy="1041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0372" y="937065"/>
            <a:ext cx="39910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r-IN" sz="2400" dirty="0" smtClean="0"/>
          </a:p>
          <a:p>
            <a:r>
              <a:rPr lang="en-US" sz="2800" dirty="0" smtClean="0"/>
              <a:t>math model of </a:t>
            </a:r>
            <a:r>
              <a:rPr lang="en-US" sz="2800" dirty="0" smtClean="0">
                <a:solidFill>
                  <a:srgbClr val="17B009"/>
                </a:solidFill>
              </a:rPr>
              <a:t>Wodar z</a:t>
            </a:r>
            <a:r>
              <a:rPr lang="en-US" sz="2800" dirty="0" smtClean="0"/>
              <a:t> </a:t>
            </a:r>
            <a:endParaRPr lang="en-US" sz="2800" dirty="0"/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214572" y="939789"/>
            <a:ext cx="419695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r-IN" sz="2400" dirty="0" smtClean="0"/>
          </a:p>
          <a:p>
            <a:r>
              <a:rPr lang="en-US" sz="2800" dirty="0" smtClean="0">
                <a:solidFill>
                  <a:srgbClr val="17B009"/>
                </a:solidFill>
              </a:rPr>
              <a:t>          K ueh</a:t>
            </a:r>
            <a:r>
              <a:rPr lang="en-US" sz="2800" dirty="0" smtClean="0"/>
              <a:t> model </a:t>
            </a:r>
            <a:endParaRPr lang="en-US" sz="2800" dirty="0"/>
          </a:p>
          <a:p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373802" y="1309547"/>
            <a:ext cx="331299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090" y="1309547"/>
            <a:ext cx="3007979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835" y="2807547"/>
            <a:ext cx="1124776" cy="8254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548" y="2807547"/>
            <a:ext cx="1065462" cy="82540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79156" y="2945430"/>
            <a:ext cx="4233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A correlation links the two </a:t>
            </a:r>
          </a:p>
          <a:p>
            <a:endParaRPr lang="en-US" sz="28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22FF1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5400000">
            <a:off x="4254053" y="3516720"/>
            <a:ext cx="546100" cy="1041400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1819796" y="4717930"/>
            <a:ext cx="5432502" cy="8229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8000"/>
                </a:schemeClr>
              </a:gs>
            </a:gsLst>
            <a:lin ang="1620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Wodarz </a:t>
            </a:r>
            <a:r>
              <a:rPr lang="mr-IN" sz="2800" dirty="0" smtClean="0">
                <a:solidFill>
                  <a:srgbClr val="0000FF"/>
                </a:solidFill>
              </a:rPr>
              <a:t>–</a:t>
            </a:r>
            <a:r>
              <a:rPr lang="en-US" sz="2800" dirty="0" smtClean="0">
                <a:solidFill>
                  <a:srgbClr val="0000FF"/>
                </a:solidFill>
              </a:rPr>
              <a:t> Kueh correlation model 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42062"/>
            <a:ext cx="2133600" cy="365125"/>
          </a:xfrm>
        </p:spPr>
        <p:txBody>
          <a:bodyPr/>
          <a:lstStyle/>
          <a:p>
            <a:fld id="{43B30CAF-30E9-584C-8E3F-8E8AA91992E8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96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1827" y="167624"/>
            <a:ext cx="6889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EXISTING MODEL</a:t>
            </a:r>
          </a:p>
          <a:p>
            <a:r>
              <a:rPr lang="en-US" sz="2800" dirty="0" smtClean="0"/>
              <a:t>                Pathways of T cell activation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988719" y="1983334"/>
            <a:ext cx="31289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r-IN" sz="2400" dirty="0" smtClean="0"/>
          </a:p>
          <a:p>
            <a:r>
              <a:rPr lang="en-US" sz="2800" dirty="0" smtClean="0">
                <a:solidFill>
                  <a:srgbClr val="17B009"/>
                </a:solidFill>
              </a:rPr>
              <a:t>     </a:t>
            </a:r>
            <a:r>
              <a:rPr lang="en-US" sz="2800" dirty="0" smtClean="0"/>
              <a:t>Wodarz pathway;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A or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B</a:t>
            </a:r>
          </a:p>
          <a:p>
            <a:r>
              <a:rPr lang="en-US" sz="2800" dirty="0" smtClean="0"/>
              <a:t> </a:t>
            </a:r>
            <a:endParaRPr lang="en-US" sz="2800" dirty="0"/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4012" y="1983335"/>
            <a:ext cx="31289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r-IN" sz="2400" dirty="0" smtClean="0"/>
          </a:p>
          <a:p>
            <a:r>
              <a:rPr lang="en-US" sz="2800" dirty="0" smtClean="0">
                <a:solidFill>
                  <a:srgbClr val="17B009"/>
                </a:solidFill>
              </a:rPr>
              <a:t>     </a:t>
            </a:r>
            <a:r>
              <a:rPr lang="en-US" sz="2800" dirty="0" smtClean="0"/>
              <a:t>Kueh pathway;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C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</a:t>
            </a:r>
          </a:p>
          <a:p>
            <a:r>
              <a:rPr lang="en-US" sz="2800" dirty="0" smtClean="0"/>
              <a:t> </a:t>
            </a:r>
            <a:endParaRPr lang="en-US" sz="2800" dirty="0"/>
          </a:p>
          <a:p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400590" y="2133600"/>
            <a:ext cx="10511" cy="1492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840162" y="4741780"/>
            <a:ext cx="5432502" cy="8229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8000"/>
                </a:schemeClr>
              </a:gs>
            </a:gsLst>
            <a:lin ang="1620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Wodarz </a:t>
            </a:r>
            <a:r>
              <a:rPr lang="mr-IN" sz="2800" dirty="0" smtClean="0">
                <a:solidFill>
                  <a:srgbClr val="0000FF"/>
                </a:solidFill>
              </a:rPr>
              <a:t>–</a:t>
            </a:r>
            <a:r>
              <a:rPr lang="en-US" sz="2800" dirty="0" smtClean="0">
                <a:solidFill>
                  <a:srgbClr val="0000FF"/>
                </a:solidFill>
              </a:rPr>
              <a:t> Kueh correlation model 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4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/>
              <a:t>8</a:t>
            </a:fld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49" y="1341438"/>
            <a:ext cx="6406201" cy="41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0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8053" y="26232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5682" y="443512"/>
            <a:ext cx="6875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CTL DYNAMICS MODELING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0CAF-30E9-584C-8E3F-8E8AA91992E8}" type="slidenum">
              <a:rPr lang="en-US" sz="1600" smtClean="0">
                <a:solidFill>
                  <a:schemeClr val="tx1"/>
                </a:solidFill>
              </a:rPr>
              <a:t>9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9731" y="3376848"/>
            <a:ext cx="3689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"H" means Healthy </a:t>
            </a:r>
            <a:r>
              <a:rPr lang="en-US" sz="2400" dirty="0"/>
              <a:t>H</a:t>
            </a:r>
            <a:r>
              <a:rPr lang="en-US" sz="2400" dirty="0" smtClean="0"/>
              <a:t>ost cell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08" y="1782340"/>
            <a:ext cx="1705225" cy="34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5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5828</TotalTime>
  <Words>176</Words>
  <Application>Microsoft Macintosh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Mangal</vt:lpstr>
      <vt:lpstr>Office Theme</vt:lpstr>
      <vt:lpstr>Cytotoxic T-Lymphocyte             Dynamics Modeling   Thomas E. Perez Kyle Dewey PhD                    </vt:lpstr>
      <vt:lpstr>            Cytotoxic T-Lymphocyte           Dynamics Modeling                        </vt:lpstr>
      <vt:lpstr>            Cytotoxic T-Lymphocyte           Dynamics Modeling                        </vt:lpstr>
      <vt:lpstr>            Cytotoxic T-Lymphocyte           Dynamics Modeling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P</dc:creator>
  <cp:lastModifiedBy>greatcfi@aol.com</cp:lastModifiedBy>
  <cp:revision>258</cp:revision>
  <dcterms:created xsi:type="dcterms:W3CDTF">2018-10-30T16:23:43Z</dcterms:created>
  <dcterms:modified xsi:type="dcterms:W3CDTF">2019-03-25T19:49:49Z</dcterms:modified>
</cp:coreProperties>
</file>