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4" r:id="rId2"/>
    <p:sldId id="259" r:id="rId3"/>
    <p:sldId id="260" r:id="rId4"/>
    <p:sldId id="273" r:id="rId5"/>
    <p:sldId id="266" r:id="rId6"/>
    <p:sldId id="257" r:id="rId7"/>
    <p:sldId id="261" r:id="rId8"/>
    <p:sldId id="276" r:id="rId9"/>
    <p:sldId id="265" r:id="rId10"/>
    <p:sldId id="267" r:id="rId11"/>
    <p:sldId id="275" r:id="rId12"/>
    <p:sldId id="271" r:id="rId13"/>
    <p:sldId id="274" r:id="rId14"/>
    <p:sldId id="256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20FF"/>
    <a:srgbClr val="ADFFDA"/>
    <a:srgbClr val="17B009"/>
    <a:srgbClr val="22FF17"/>
    <a:srgbClr val="23FF18"/>
    <a:srgbClr val="23FF24"/>
    <a:srgbClr val="21FF0B"/>
    <a:srgbClr val="E3F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218" autoAdjust="0"/>
  </p:normalViewPr>
  <p:slideViewPr>
    <p:cSldViewPr snapToGrid="0" snapToObjects="1">
      <p:cViewPr varScale="1">
        <p:scale>
          <a:sx n="124" d="100"/>
          <a:sy n="124" d="100"/>
        </p:scale>
        <p:origin x="20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40A30-F426-CD4E-B913-72445663390C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E8654-727D-EB4A-9970-3405C1259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72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E8654-727D-EB4A-9970-3405C1259A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0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875C-5E75-5B48-81F1-253EEFE3EEB7}" type="datetime1">
              <a:rPr lang="en-US" smtClean="0"/>
              <a:t>11/6/18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0CAF-30E9-584C-8E3F-8E8AA91992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910D-0F16-824E-817B-1F61ADD27E2D}" type="datetime1">
              <a:rPr lang="en-US" smtClean="0"/>
              <a:t>11/6/18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0CAF-30E9-584C-8E3F-8E8AA91992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2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A143-AEA8-B647-9337-F266779FB4D1}" type="datetime1">
              <a:rPr lang="en-US" smtClean="0"/>
              <a:t>11/6/18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0CAF-30E9-584C-8E3F-8E8AA91992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89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D4272-5DBD-434C-A3B9-061A5552A552}" type="datetime1">
              <a:rPr lang="en-US" smtClean="0"/>
              <a:t>11/6/18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0CAF-30E9-584C-8E3F-8E8AA91992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93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1257-0FE9-2F4C-8FDD-FAC8BCC0ACBE}" type="datetime1">
              <a:rPr lang="en-US" smtClean="0"/>
              <a:t>11/6/18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0CAF-30E9-584C-8E3F-8E8AA91992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80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D9F-1EE7-4E41-AF2A-88A511F84F07}" type="datetime1">
              <a:rPr lang="en-US" smtClean="0"/>
              <a:t>11/6/18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0CAF-30E9-584C-8E3F-8E8AA91992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53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8893-E707-5E42-9FD6-D4CDC7246D83}" type="datetime1">
              <a:rPr lang="en-US" smtClean="0"/>
              <a:t>11/6/18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0CAF-30E9-584C-8E3F-8E8AA91992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7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04D0-6504-3642-A70A-EDD7D0EC95E1}" type="datetime1">
              <a:rPr lang="en-US" smtClean="0"/>
              <a:t>11/6/18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0CAF-30E9-584C-8E3F-8E8AA91992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D51F-0B98-4740-979C-ACFA546B9310}" type="datetime1">
              <a:rPr lang="en-US" smtClean="0"/>
              <a:t>11/6/18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0CAF-30E9-584C-8E3F-8E8AA91992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6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7E1A4-22C4-B44F-88C1-DEFCB2027CF5}" type="datetime1">
              <a:rPr lang="en-US" smtClean="0"/>
              <a:t>11/6/18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0CAF-30E9-584C-8E3F-8E8AA91992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93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F8A3-0B32-F547-AB6B-729CAFA87631}" type="datetime1">
              <a:rPr lang="en-US" smtClean="0"/>
              <a:t>11/6/18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0CAF-30E9-584C-8E3F-8E8AA91992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2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05ADD-628C-DD41-AFC6-1A68E93A84B7}" type="datetime1">
              <a:rPr lang="en-US" smtClean="0"/>
              <a:t>11/6/18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30CAF-30E9-584C-8E3F-8E8AA91992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47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FF">
            <a:alpha val="6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0CAF-30E9-584C-8E3F-8E8AA91992E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413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64" y="1439055"/>
            <a:ext cx="8633919" cy="440803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0CAF-30E9-584C-8E3F-8E8AA91992E8}" type="slidenum">
              <a:rPr lang="en-US" sz="1600" smtClean="0"/>
              <a:t>10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62408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096" y="0"/>
            <a:ext cx="4463322" cy="22787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6" y="2278743"/>
            <a:ext cx="1159329" cy="26159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844" y="2278742"/>
            <a:ext cx="1162642" cy="2619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357" y="2278742"/>
            <a:ext cx="1159329" cy="26159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43912" y="5029200"/>
            <a:ext cx="227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TISSUE STATUS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87486" y="5029200"/>
            <a:ext cx="207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IMMUNE RESPONSE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20240" y="5029200"/>
            <a:ext cx="2061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FEW VIRONS KILLED</a:t>
            </a:r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232096" y="3592285"/>
            <a:ext cx="8159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364850" y="3592285"/>
            <a:ext cx="8159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0CAF-30E9-584C-8E3F-8E8AA91992E8}" type="slidenum">
              <a:rPr lang="en-US" sz="1600" smtClean="0"/>
              <a:t>11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85043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206" y="389744"/>
            <a:ext cx="6676393" cy="64682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10615" y="0"/>
            <a:ext cx="4925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FINAL TISSUE STATUS inc metrics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0CAF-30E9-584C-8E3F-8E8AA91992E8}" type="slidenum">
              <a:rPr lang="en-US" sz="1600" smtClean="0"/>
              <a:t>12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12576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3999" cy="68580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73086" cy="365125"/>
          </a:xfrm>
        </p:spPr>
        <p:txBody>
          <a:bodyPr/>
          <a:lstStyle/>
          <a:p>
            <a:r>
              <a:rPr lang="en-US" dirty="0" smtClean="0"/>
              <a:t>  </a:t>
            </a:r>
            <a:fld id="{43B30CAF-30E9-584C-8E3F-8E8AA91992E8}" type="slidenum">
              <a:rPr lang="en-US" sz="1600" smtClean="0"/>
              <a:t>13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00330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6925" y="167624"/>
            <a:ext cx="57382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SIMPLIFIED WORKFLOW</a:t>
            </a:r>
            <a:endParaRPr lang="en-US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169" y="1191917"/>
            <a:ext cx="536287" cy="8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201" y="1166517"/>
            <a:ext cx="422764" cy="850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23FF18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rot="5400000">
            <a:off x="3983086" y="1626615"/>
            <a:ext cx="546100" cy="1041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992482"/>
            <a:ext cx="329792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mr-IN" sz="2400" dirty="0"/>
          </a:p>
          <a:p>
            <a:r>
              <a:rPr lang="en-US" sz="2800" dirty="0"/>
              <a:t>Wodarz </a:t>
            </a:r>
            <a:r>
              <a:rPr lang="en-US" sz="2800" dirty="0" smtClean="0"/>
              <a:t>math</a:t>
            </a:r>
            <a:r>
              <a:rPr lang="en-US" sz="2800" dirty="0" smtClean="0"/>
              <a:t>’ model </a:t>
            </a:r>
            <a:endParaRPr lang="en-US" sz="2800" dirty="0"/>
          </a:p>
          <a:p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295582" y="992482"/>
            <a:ext cx="38208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mr-IN" sz="2400" dirty="0"/>
          </a:p>
          <a:p>
            <a:r>
              <a:rPr lang="en-US" sz="2800" dirty="0" smtClean="0"/>
              <a:t>Kueh non_math’ model </a:t>
            </a:r>
            <a:endParaRPr lang="en-US" sz="2800" dirty="0"/>
          </a:p>
          <a:p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5719568" y="1299010"/>
            <a:ext cx="1239157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58242" y="1299010"/>
            <a:ext cx="1109981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835" y="2807547"/>
            <a:ext cx="1124776" cy="82540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0648" y="2804294"/>
            <a:ext cx="1065462" cy="82540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79157" y="2945430"/>
            <a:ext cx="40459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Mathematical correlations</a:t>
            </a:r>
          </a:p>
          <a:p>
            <a:endParaRPr lang="en-US" sz="28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22FF17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rot="5400000">
            <a:off x="3983086" y="3378837"/>
            <a:ext cx="546100" cy="1041400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1558242" y="4689667"/>
            <a:ext cx="5432502" cy="8229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8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8000"/>
                </a:schemeClr>
              </a:gs>
            </a:gsLst>
            <a:lin ang="1620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800" dirty="0" smtClean="0">
                <a:solidFill>
                  <a:srgbClr val="0000FF"/>
                </a:solidFill>
              </a:rPr>
              <a:t>Wodarz </a:t>
            </a:r>
            <a:r>
              <a:rPr lang="mr-IN" sz="2800" dirty="0" smtClean="0">
                <a:solidFill>
                  <a:srgbClr val="0000FF"/>
                </a:solidFill>
              </a:rPr>
              <a:t>–</a:t>
            </a:r>
            <a:r>
              <a:rPr lang="en-US" sz="2800" dirty="0" smtClean="0">
                <a:solidFill>
                  <a:srgbClr val="0000FF"/>
                </a:solidFill>
              </a:rPr>
              <a:t> Kueh correlation model 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0CAF-30E9-584C-8E3F-8E8AA91992E8}" type="slidenum">
              <a:rPr lang="en-US" sz="1600" smtClean="0"/>
              <a:t>14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29624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FF">
            <a:alpha val="2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0571" y="1898952"/>
            <a:ext cx="28844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Questions ?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0CAF-30E9-584C-8E3F-8E8AA91992E8}" type="slidenum">
              <a:rPr lang="en-US" sz="1600" smtClean="0"/>
              <a:t>15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307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33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PAINFUL CHILDHOOD CA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N</a:t>
            </a:r>
            <a:r>
              <a:rPr lang="en-US" dirty="0" smtClean="0"/>
              <a:t>CE</a:t>
            </a:r>
            <a:r>
              <a:rPr lang="en-US" dirty="0" smtClean="0">
                <a:solidFill>
                  <a:srgbClr val="4A452A"/>
                </a:solidFill>
              </a:rPr>
              <a:t>RS</a:t>
            </a:r>
            <a:endParaRPr lang="en-US" dirty="0">
              <a:solidFill>
                <a:srgbClr val="4A452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74" y="1150312"/>
            <a:ext cx="9071726" cy="57076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	 	LEUKEMIA</a:t>
            </a:r>
          </a:p>
          <a:p>
            <a:pPr marL="0" indent="0">
              <a:buNone/>
            </a:pPr>
            <a:r>
              <a:rPr lang="en-US" sz="2800" dirty="0" smtClean="0"/>
              <a:t>	 	BRAIN &amp; other CNS type tumors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		NEUROBLASTOMA</a:t>
            </a:r>
          </a:p>
          <a:p>
            <a:pPr marL="0" indent="0">
              <a:buNone/>
            </a:pPr>
            <a:r>
              <a:rPr lang="en-US" sz="2800" dirty="0" smtClean="0"/>
              <a:t>  		WILMS TUMOR</a:t>
            </a:r>
          </a:p>
          <a:p>
            <a:pPr marL="0" indent="0">
              <a:buNone/>
            </a:pPr>
            <a:r>
              <a:rPr lang="en-US" sz="2800" dirty="0" smtClean="0"/>
              <a:t>      	LYMPHOMA</a:t>
            </a:r>
          </a:p>
          <a:p>
            <a:pPr marL="0" indent="0">
              <a:buNone/>
            </a:pPr>
            <a:r>
              <a:rPr lang="en-US" sz="2800" dirty="0" smtClean="0"/>
              <a:t> 		RHABDOMYOSARCOMA</a:t>
            </a:r>
          </a:p>
          <a:p>
            <a:pPr marL="0" indent="0">
              <a:buNone/>
            </a:pPr>
            <a:r>
              <a:rPr lang="en-US" sz="2800" dirty="0" smtClean="0"/>
              <a:t> 		RETINOBLASTOMA</a:t>
            </a:r>
          </a:p>
          <a:p>
            <a:pPr marL="0" indent="0">
              <a:buNone/>
            </a:pPr>
            <a:r>
              <a:rPr lang="en-US" sz="2800" dirty="0" smtClean="0"/>
              <a:t>  		BONE CANCERS              </a:t>
            </a:r>
            <a:r>
              <a:rPr lang="en-US" dirty="0" smtClean="0"/>
              <a:t>				</a:t>
            </a:r>
          </a:p>
          <a:p>
            <a:pPr marL="0" indent="0">
              <a:buNone/>
            </a:pPr>
            <a:endParaRPr lang="en-US" sz="2400" i="1" dirty="0" smtClean="0"/>
          </a:p>
          <a:p>
            <a:pPr marL="0" indent="0">
              <a:buNone/>
            </a:pPr>
            <a:r>
              <a:rPr lang="en-US" sz="2400" i="1" dirty="0"/>
              <a:t> </a:t>
            </a:r>
            <a:r>
              <a:rPr lang="en-US" sz="2400" i="1" dirty="0" smtClean="0"/>
              <a:t>                                                                                                    </a:t>
            </a:r>
            <a:r>
              <a:rPr lang="en-US" sz="2400" i="1" dirty="0" err="1"/>
              <a:t>c</a:t>
            </a:r>
            <a:r>
              <a:rPr lang="en-US" sz="2400" i="1" dirty="0" err="1" smtClean="0"/>
              <a:t>ancer.org</a:t>
            </a:r>
            <a:endParaRPr lang="en-US" sz="2400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0CAF-30E9-584C-8E3F-8E8AA91992E8}" type="slidenum">
              <a:rPr lang="en-US" sz="1600" smtClean="0"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0998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 fontScale="90000"/>
          </a:bodyPr>
          <a:lstStyle/>
          <a:p>
            <a:r>
              <a:rPr lang="en-US" sz="4900" dirty="0" smtClean="0"/>
              <a:t>Grades of tumors</a:t>
            </a:r>
            <a:r>
              <a:rPr lang="en-US" sz="5400" dirty="0" smtClean="0"/>
              <a:t/>
            </a:r>
            <a:br>
              <a:rPr lang="en-US" sz="5400" dirty="0" smtClean="0"/>
            </a:b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1649"/>
            <a:ext cx="8229600" cy="538527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3900" dirty="0" smtClean="0"/>
              <a:t>High-grade tumors (grades III and IV)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                       </a:t>
            </a:r>
            <a:r>
              <a:rPr lang="en-US" sz="3300" dirty="0" smtClean="0"/>
              <a:t>Graded according to; </a:t>
            </a:r>
          </a:p>
          <a:p>
            <a:pPr marL="0" indent="0">
              <a:buNone/>
            </a:pPr>
            <a:r>
              <a:rPr lang="en-US" sz="3300" dirty="0"/>
              <a:t> </a:t>
            </a:r>
            <a:r>
              <a:rPr lang="en-US" sz="3300" dirty="0" smtClean="0"/>
              <a:t>                            • size   </a:t>
            </a:r>
          </a:p>
          <a:p>
            <a:pPr marL="0" indent="0">
              <a:buNone/>
            </a:pPr>
            <a:r>
              <a:rPr lang="en-US" sz="3300" dirty="0"/>
              <a:t> </a:t>
            </a:r>
            <a:r>
              <a:rPr lang="en-US" sz="3300" dirty="0" smtClean="0"/>
              <a:t>                            • growth rate</a:t>
            </a:r>
          </a:p>
          <a:p>
            <a:pPr marL="0" indent="0">
              <a:buNone/>
            </a:pPr>
            <a:r>
              <a:rPr lang="en-US" sz="3300" dirty="0" smtClean="0"/>
              <a:t>                             • aggressiveness.</a:t>
            </a:r>
          </a:p>
          <a:p>
            <a:pPr marL="0" indent="0">
              <a:buNone/>
            </a:pPr>
            <a:endParaRPr lang="en-US" sz="2400" i="1" dirty="0" smtClean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 smtClean="0"/>
          </a:p>
          <a:p>
            <a:pPr marL="0" indent="0">
              <a:buNone/>
            </a:pPr>
            <a:endParaRPr lang="en-US" sz="2400" i="1" dirty="0" smtClean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 smtClean="0"/>
          </a:p>
          <a:p>
            <a:pPr marL="0" indent="0">
              <a:buNone/>
            </a:pPr>
            <a:r>
              <a:rPr lang="en-US" sz="2400" i="1" dirty="0"/>
              <a:t> </a:t>
            </a:r>
            <a:r>
              <a:rPr lang="en-US" sz="2400" i="1" dirty="0" smtClean="0"/>
              <a:t>                                                                 </a:t>
            </a:r>
            <a:r>
              <a:rPr lang="en-US" sz="2400" i="1" dirty="0" smtClean="0"/>
              <a:t>  </a:t>
            </a:r>
            <a:r>
              <a:rPr lang="en-US" sz="3100" i="1" dirty="0" smtClean="0"/>
              <a:t>American </a:t>
            </a:r>
            <a:r>
              <a:rPr lang="en-US" sz="3100" i="1" dirty="0"/>
              <a:t>Brain Tumor Association</a:t>
            </a:r>
            <a:endParaRPr lang="en-US" sz="3100" dirty="0" smtClean="0"/>
          </a:p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0CAF-30E9-584C-8E3F-8E8AA91992E8}" type="slidenum">
              <a:rPr lang="en-US" sz="1600" smtClean="0"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37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FF">
            <a:alpha val="6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0CAF-30E9-584C-8E3F-8E8AA91992E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50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FF">
            <a:alpha val="6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8053" y="26232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200" y="674345"/>
            <a:ext cx="93892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CTL </a:t>
            </a:r>
            <a:r>
              <a:rPr lang="en-US" sz="6000" dirty="0" smtClean="0">
                <a:solidFill>
                  <a:schemeClr val="bg1"/>
                </a:solidFill>
              </a:rPr>
              <a:t>DYNAMICS</a:t>
            </a:r>
            <a:r>
              <a:rPr lang="en-US" sz="6600" dirty="0" smtClean="0">
                <a:solidFill>
                  <a:schemeClr val="bg1"/>
                </a:solidFill>
              </a:rPr>
              <a:t> MODELING</a:t>
            </a:r>
            <a:endParaRPr lang="en-US" sz="6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584" y="2424598"/>
            <a:ext cx="1159329" cy="261592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0CAF-30E9-584C-8E3F-8E8AA91992E8}" type="slidenum">
              <a:rPr lang="en-US" sz="1600" smtClean="0">
                <a:solidFill>
                  <a:srgbClr val="FF0000"/>
                </a:solidFill>
              </a:rPr>
              <a:t>5</a:t>
            </a:fld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454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8195" y="0"/>
            <a:ext cx="8011185" cy="2540000"/>
          </a:xfrm>
        </p:spPr>
        <p:txBody>
          <a:bodyPr>
            <a:normAutofit/>
          </a:bodyPr>
          <a:lstStyle/>
          <a:p>
            <a:pPr algn="l"/>
            <a:r>
              <a:rPr lang="en-US" sz="6000" dirty="0" smtClean="0">
                <a:solidFill>
                  <a:srgbClr val="FF0000"/>
                </a:solidFill>
              </a:rPr>
              <a:t> </a:t>
            </a:r>
            <a:r>
              <a:rPr lang="en-US" sz="6000" b="1" dirty="0" smtClean="0">
                <a:solidFill>
                  <a:srgbClr val="FF0000"/>
                </a:solidFill>
              </a:rPr>
              <a:t>C</a:t>
            </a:r>
            <a:r>
              <a:rPr lang="en-US" sz="6000" dirty="0" smtClean="0">
                <a:solidFill>
                  <a:srgbClr val="FF0000"/>
                </a:solidFill>
              </a:rPr>
              <a:t>ytotoxic </a:t>
            </a:r>
            <a:r>
              <a:rPr lang="en-US" sz="6000" b="1" dirty="0" smtClean="0">
                <a:solidFill>
                  <a:srgbClr val="FF0000"/>
                </a:solidFill>
              </a:rPr>
              <a:t>T</a:t>
            </a:r>
            <a:r>
              <a:rPr lang="en-US" sz="6000" dirty="0" smtClean="0">
                <a:solidFill>
                  <a:srgbClr val="FF0000"/>
                </a:solidFill>
              </a:rPr>
              <a:t>-</a:t>
            </a:r>
            <a:r>
              <a:rPr lang="en-US" sz="6000" b="1" dirty="0" smtClean="0">
                <a:solidFill>
                  <a:srgbClr val="FF0000"/>
                </a:solidFill>
              </a:rPr>
              <a:t>L</a:t>
            </a:r>
            <a:r>
              <a:rPr lang="en-US" sz="6000" dirty="0" smtClean="0">
                <a:solidFill>
                  <a:srgbClr val="FF0000"/>
                </a:solidFill>
              </a:rPr>
              <a:t>ymphocyte       </a:t>
            </a:r>
            <a:r>
              <a:rPr lang="en-US" sz="6000" dirty="0" smtClean="0">
                <a:solidFill>
                  <a:srgbClr val="FF0000"/>
                </a:solidFill>
              </a:rPr>
              <a:t/>
            </a:r>
            <a:br>
              <a:rPr lang="en-US" sz="6000" dirty="0" smtClean="0">
                <a:solidFill>
                  <a:srgbClr val="FF0000"/>
                </a:solidFill>
              </a:rPr>
            </a:br>
            <a:r>
              <a:rPr lang="en-US" sz="6000" dirty="0">
                <a:solidFill>
                  <a:srgbClr val="FF0000"/>
                </a:solidFill>
              </a:rPr>
              <a:t> </a:t>
            </a:r>
            <a:r>
              <a:rPr lang="en-US" sz="6000" dirty="0" smtClean="0">
                <a:solidFill>
                  <a:srgbClr val="FF0000"/>
                </a:solidFill>
              </a:rPr>
              <a:t>    Dynamics Modeling </a:t>
            </a:r>
            <a:r>
              <a:rPr lang="en-US" sz="1000" dirty="0" smtClean="0">
                <a:solidFill>
                  <a:srgbClr val="FF0000"/>
                </a:solidFill>
              </a:rPr>
              <a:t/>
            </a:r>
            <a:br>
              <a:rPr lang="en-US" sz="1000" dirty="0" smtClean="0">
                <a:solidFill>
                  <a:srgbClr val="FF0000"/>
                </a:solidFill>
              </a:rPr>
            </a:br>
            <a:r>
              <a:rPr lang="en-US" sz="1000" dirty="0" smtClean="0">
                <a:solidFill>
                  <a:srgbClr val="FF0000"/>
                </a:solidFill>
              </a:rPr>
              <a:t>                  </a:t>
            </a:r>
            <a:endParaRPr lang="en-US" sz="6000" dirty="0">
              <a:solidFill>
                <a:srgbClr val="FF0000"/>
              </a:solidFill>
            </a:endParaRPr>
          </a:p>
        </p:txBody>
      </p:sp>
      <p:pic>
        <p:nvPicPr>
          <p:cNvPr id="4" name="Picture 3" descr="HealthyVLeukemiaCanc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7" y="2321909"/>
            <a:ext cx="9118413" cy="453609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0CAF-30E9-584C-8E3F-8E8AA91992E8}" type="slidenum">
              <a:rPr lang="en-US" sz="1600" smtClean="0"/>
              <a:t>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28339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55"/>
            <a:ext cx="8229600" cy="1143000"/>
          </a:xfrm>
        </p:spPr>
        <p:txBody>
          <a:bodyPr/>
          <a:lstStyle/>
          <a:p>
            <a:r>
              <a:rPr lang="en-US" dirty="0" smtClean="0"/>
              <a:t>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7505"/>
            <a:ext cx="9144000" cy="5533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ADULTS</a:t>
            </a:r>
            <a:r>
              <a:rPr lang="en-US" dirty="0"/>
              <a:t>:</a:t>
            </a:r>
            <a:r>
              <a:rPr lang="en-US" dirty="0" smtClean="0">
                <a:solidFill>
                  <a:schemeClr val="tx1"/>
                </a:solidFill>
              </a:rPr>
              <a:t>     </a:t>
            </a:r>
            <a:r>
              <a:rPr lang="en-US" sz="2800" dirty="0" smtClean="0"/>
              <a:t>Usually e</a:t>
            </a:r>
            <a:r>
              <a:rPr lang="en-US" sz="2800" dirty="0" smtClean="0">
                <a:solidFill>
                  <a:schemeClr val="tx1"/>
                </a:solidFill>
              </a:rPr>
              <a:t>nvironmental </a:t>
            </a:r>
            <a:r>
              <a:rPr lang="en-US" sz="2800" dirty="0" smtClean="0">
                <a:solidFill>
                  <a:schemeClr val="tx1"/>
                </a:solidFill>
              </a:rPr>
              <a:t>- 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chemeClr val="tx1"/>
                </a:solidFill>
              </a:rPr>
              <a:t>ionization radiation,  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chemeClr val="tx1"/>
                </a:solidFill>
              </a:rPr>
              <a:t>asbestos </a:t>
            </a:r>
            <a:r>
              <a:rPr lang="en-US" sz="2800" dirty="0" smtClean="0">
                <a:solidFill>
                  <a:schemeClr val="tx1"/>
                </a:solidFill>
              </a:rPr>
              <a:t>exposur</a:t>
            </a:r>
            <a:r>
              <a:rPr lang="en-US" sz="2800" dirty="0" smtClean="0"/>
              <a:t>e, certain </a:t>
            </a:r>
            <a:r>
              <a:rPr lang="en-US" sz="2800" dirty="0" smtClean="0"/>
              <a:t>aerosols ...)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</a:t>
            </a:r>
            <a:r>
              <a:rPr lang="en-US" sz="2800" dirty="0" smtClean="0">
                <a:solidFill>
                  <a:schemeClr val="tx1"/>
                </a:solidFill>
              </a:rPr>
              <a:t>  Mitigation </a:t>
            </a:r>
            <a:r>
              <a:rPr lang="en-US" sz="2800" dirty="0" smtClean="0">
                <a:solidFill>
                  <a:schemeClr val="tx1"/>
                </a:solidFill>
              </a:rPr>
              <a:t>- 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chemeClr val="tx1"/>
                </a:solidFill>
              </a:rPr>
              <a:t>exercise, </a:t>
            </a:r>
            <a:r>
              <a:rPr lang="en-US" sz="2800" dirty="0" smtClean="0"/>
              <a:t>nutrition, </a:t>
            </a:r>
            <a:r>
              <a:rPr lang="en-US" sz="2800" dirty="0" smtClean="0">
                <a:solidFill>
                  <a:schemeClr val="tx1"/>
                </a:solidFill>
              </a:rPr>
              <a:t>alcohol/drug </a:t>
            </a:r>
            <a:r>
              <a:rPr lang="en-US" sz="2800" dirty="0" smtClean="0">
                <a:solidFill>
                  <a:schemeClr val="tx1"/>
                </a:solidFill>
              </a:rPr>
              <a:t>abuse                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</a:t>
            </a:r>
            <a:r>
              <a:rPr lang="en-US" sz="2800" dirty="0" smtClean="0"/>
              <a:t>                       </a:t>
            </a:r>
            <a:r>
              <a:rPr lang="en-US" sz="2800" dirty="0" smtClean="0">
                <a:solidFill>
                  <a:schemeClr val="tx1"/>
                </a:solidFill>
              </a:rPr>
              <a:t>deterrence</a:t>
            </a:r>
            <a:r>
              <a:rPr lang="en-US" sz="2800" dirty="0" smtClean="0"/>
              <a:t> </a:t>
            </a:r>
            <a:r>
              <a:rPr lang="mr-IN" sz="2800" dirty="0" smtClean="0"/>
              <a:t>…</a:t>
            </a:r>
            <a:r>
              <a:rPr lang="en-US" sz="2800" dirty="0" smtClean="0">
                <a:solidFill>
                  <a:schemeClr val="tx1"/>
                </a:solidFill>
              </a:rPr>
              <a:t>) 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u="sng" dirty="0" smtClean="0"/>
              <a:t>CHILDREN</a:t>
            </a:r>
            <a:r>
              <a:rPr lang="en-US" dirty="0"/>
              <a:t>: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2800" dirty="0"/>
              <a:t>N</a:t>
            </a:r>
            <a:r>
              <a:rPr lang="en-US" sz="2800" dirty="0" smtClean="0">
                <a:solidFill>
                  <a:schemeClr val="tx1"/>
                </a:solidFill>
              </a:rPr>
              <a:t>othing definitive. </a:t>
            </a:r>
            <a:r>
              <a:rPr lang="en-US" sz="2800" dirty="0" smtClean="0"/>
              <a:t>Usually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/>
              <a:t>not</a:t>
            </a:r>
            <a:r>
              <a:rPr lang="en-US" sz="2800" dirty="0" smtClean="0">
                <a:solidFill>
                  <a:schemeClr val="tx1"/>
                </a:solidFill>
              </a:rPr>
              <a:t> caused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  </a:t>
            </a:r>
            <a:r>
              <a:rPr lang="en-US" sz="2800" dirty="0" smtClean="0">
                <a:solidFill>
                  <a:schemeClr val="tx1"/>
                </a:solidFill>
              </a:rPr>
              <a:t>by </a:t>
            </a:r>
            <a:r>
              <a:rPr lang="en-US" sz="2800" dirty="0" smtClean="0">
                <a:solidFill>
                  <a:schemeClr val="tx1"/>
                </a:solidFill>
              </a:rPr>
              <a:t>inheritance, but develop </a:t>
            </a:r>
            <a:r>
              <a:rPr lang="en-US" sz="2800" dirty="0" smtClean="0"/>
              <a:t>during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  </a:t>
            </a:r>
            <a:r>
              <a:rPr lang="en-US" sz="2800" dirty="0" smtClean="0"/>
              <a:t>pre-birth </a:t>
            </a:r>
            <a:r>
              <a:rPr lang="en-US" sz="2800" dirty="0" smtClean="0"/>
              <a:t>cell division</a:t>
            </a:r>
            <a:r>
              <a:rPr lang="en-US" sz="2800" dirty="0"/>
              <a:t>.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   </a:t>
            </a:r>
            <a:r>
              <a:rPr lang="en-US" sz="2800" dirty="0" smtClean="0"/>
              <a:t>  Mitigation </a:t>
            </a:r>
            <a:r>
              <a:rPr lang="en-US" sz="2800" dirty="0" smtClean="0"/>
              <a:t>-                                       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                                          </a:t>
            </a:r>
            <a:r>
              <a:rPr lang="en-US" sz="2800" dirty="0" smtClean="0"/>
              <a:t>      </a:t>
            </a:r>
            <a:r>
              <a:rPr lang="en-US" sz="2400" i="1" dirty="0" err="1" smtClean="0"/>
              <a:t>hopkinsmedicine.org</a:t>
            </a: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0CAF-30E9-584C-8E3F-8E8AA91992E8}" type="slidenum">
              <a:rPr lang="en-US" sz="1600" smtClean="0"/>
              <a:t>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14721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6925" y="167624"/>
            <a:ext cx="57382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SIMPLIFIED WORKFLOW</a:t>
            </a:r>
            <a:endParaRPr lang="en-US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347" y="2379978"/>
            <a:ext cx="536287" cy="8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483" y="2354578"/>
            <a:ext cx="422764" cy="850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23FF18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rot="5400000">
            <a:off x="4103632" y="2906495"/>
            <a:ext cx="546100" cy="1041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43378" y="2125826"/>
            <a:ext cx="211011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mr-IN" sz="2400" dirty="0"/>
          </a:p>
          <a:p>
            <a:r>
              <a:rPr lang="en-US" sz="2800" dirty="0" smtClean="0"/>
              <a:t>   Research A </a:t>
            </a:r>
            <a:endParaRPr lang="en-US" sz="2800" dirty="0"/>
          </a:p>
          <a:p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448865" y="2144296"/>
            <a:ext cx="241077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mr-IN" sz="2400" dirty="0"/>
          </a:p>
          <a:p>
            <a:r>
              <a:rPr lang="en-US" sz="2800" dirty="0"/>
              <a:t> </a:t>
            </a:r>
            <a:r>
              <a:rPr lang="en-US" sz="2800" dirty="0" smtClean="0"/>
              <a:t>   Research  B </a:t>
            </a:r>
            <a:endParaRPr lang="en-US" sz="2800" dirty="0"/>
          </a:p>
          <a:p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6025641" y="2354578"/>
            <a:ext cx="1239157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50844" y="2411846"/>
            <a:ext cx="1109981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8437" y="4070587"/>
            <a:ext cx="1124776" cy="82540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5348" y="4041785"/>
            <a:ext cx="1065462" cy="82540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69003" y="4195012"/>
            <a:ext cx="41865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Mathematical </a:t>
            </a:r>
            <a:r>
              <a:rPr lang="en-US" sz="2800" dirty="0" smtClean="0"/>
              <a:t>correlations</a:t>
            </a:r>
          </a:p>
          <a:p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0CAF-30E9-584C-8E3F-8E8AA91992E8}" type="slidenum">
              <a:rPr lang="en-US" sz="1600" smtClean="0"/>
              <a:t>8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8276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FF">
            <a:alpha val="6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lum bright="1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" t="1" r="1001" b="444"/>
          <a:stretch/>
        </p:blipFill>
        <p:spPr>
          <a:xfrm rot="5400000">
            <a:off x="1143968" y="1136473"/>
            <a:ext cx="6705600" cy="473745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0CAF-30E9-584C-8E3F-8E8AA91992E8}" type="slidenum">
              <a:rPr lang="en-US" sz="1600" smtClean="0">
                <a:solidFill>
                  <a:srgbClr val="FF0000"/>
                </a:solidFill>
              </a:rPr>
              <a:t>9</a:t>
            </a:fld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126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3303</TotalTime>
  <Words>158</Words>
  <Application>Microsoft Macintosh PowerPoint</Application>
  <PresentationFormat>On-screen Show (4:3)</PresentationFormat>
  <Paragraphs>73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Mangal</vt:lpstr>
      <vt:lpstr>Arial</vt:lpstr>
      <vt:lpstr>Office Theme</vt:lpstr>
      <vt:lpstr>PowerPoint Presentation</vt:lpstr>
      <vt:lpstr>PAINFUL CHILDHOOD CANCERS</vt:lpstr>
      <vt:lpstr>Grades of tumors </vt:lpstr>
      <vt:lpstr>PowerPoint Presentation</vt:lpstr>
      <vt:lpstr>PowerPoint Presentation</vt:lpstr>
      <vt:lpstr> Cytotoxic T-Lymphocyte             Dynamics Modeling                    </vt:lpstr>
      <vt:lpstr>FACTORS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 P</dc:creator>
  <cp:lastModifiedBy>greatcfi@aol.com</cp:lastModifiedBy>
  <cp:revision>117</cp:revision>
  <dcterms:created xsi:type="dcterms:W3CDTF">2018-10-30T16:23:43Z</dcterms:created>
  <dcterms:modified xsi:type="dcterms:W3CDTF">2018-11-06T20:25:28Z</dcterms:modified>
</cp:coreProperties>
</file>