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72" r:id="rId5"/>
    <p:sldId id="262" r:id="rId6"/>
    <p:sldId id="273" r:id="rId7"/>
    <p:sldId id="275" r:id="rId8"/>
    <p:sldId id="276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6" d="100"/>
          <a:sy n="86" d="100"/>
        </p:scale>
        <p:origin x="696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Development of a compiler for the « Raccoon » language</a:t>
            </a:r>
            <a:endParaRPr lang="en-US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solidFill>
                  <a:srgbClr val="009999"/>
                </a:solidFill>
              </a:rPr>
              <a:t>Elodie van de </a:t>
            </a:r>
            <a:r>
              <a:rPr lang="fr-FR" sz="1800" dirty="0" err="1" smtClean="0">
                <a:solidFill>
                  <a:srgbClr val="009999"/>
                </a:solidFill>
              </a:rPr>
              <a:t>goor</a:t>
            </a:r>
            <a:r>
              <a:rPr lang="fr-FR" sz="1800" dirty="0" smtClean="0">
                <a:solidFill>
                  <a:srgbClr val="009999"/>
                </a:solidFill>
              </a:rPr>
              <a:t>, Paul </a:t>
            </a:r>
            <a:r>
              <a:rPr lang="fr-FR" sz="1800" dirty="0" err="1" smtClean="0">
                <a:solidFill>
                  <a:srgbClr val="009999"/>
                </a:solidFill>
              </a:rPr>
              <a:t>Catusanu</a:t>
            </a:r>
            <a:r>
              <a:rPr lang="fr-FR" sz="1800" dirty="0" smtClean="0">
                <a:solidFill>
                  <a:srgbClr val="009999"/>
                </a:solidFill>
              </a:rPr>
              <a:t> &amp; tom ewbank</a:t>
            </a:r>
            <a:endParaRPr lang="fr-FR" sz="1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Main characteristics</a:t>
            </a:r>
            <a:r>
              <a:rPr lang="en-US" dirty="0" smtClean="0">
                <a:latin typeface="Calibri"/>
              </a:rPr>
              <a:t> of Raccoon: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99211"/>
          </a:xfrm>
        </p:spPr>
        <p:txBody>
          <a:bodyPr>
            <a:normAutofit fontScale="92500" lnSpcReduction="1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Implicit typing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Indentation-based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Use of meaningful keywords instead of some usual operators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for example:</a:t>
            </a:r>
            <a:endParaRPr lang="en-US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125860" y="3378099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en-US" dirty="0" smtClean="0">
                <a:latin typeface="Calibri"/>
              </a:rPr>
              <a:t>Other features:</a:t>
            </a:r>
            <a:endParaRPr lang="en-US" dirty="0">
              <a:latin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70076" y="356792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instead </a:t>
            </a:r>
            <a:r>
              <a:rPr lang="en-US" dirty="0">
                <a:cs typeface="Courier New" panose="02070309020205020404" pitchFamily="49" charset="0"/>
              </a:rPr>
              <a:t>of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199593" y="4682351"/>
            <a:ext cx="10360501" cy="148295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b="1" dirty="0" smtClean="0">
                <a:latin typeface="Calibri"/>
              </a:rPr>
              <a:t>4 types: </a:t>
            </a:r>
            <a:r>
              <a:rPr lang="en-US" i="1" dirty="0" smtClean="0">
                <a:latin typeface="Calibri"/>
              </a:rPr>
              <a:t>Integer, Boolean, Double, List and String</a:t>
            </a: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 smtClean="0">
                <a:latin typeface="Calibri"/>
              </a:rPr>
              <a:t>Constant definition:        </a:t>
            </a:r>
            <a:r>
              <a:rPr lang="en-US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sz="2600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3,14</a:t>
            </a:r>
            <a:endParaRPr lang="en-US" sz="2600" dirty="0" smtClean="0">
              <a:latin typeface="Calibri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 smtClean="0">
                <a:latin typeface="Calibri"/>
              </a:rPr>
              <a:t>Function definition: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260" y="5688250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f(arg1,…,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Other features</a:t>
            </a:r>
            <a:r>
              <a:rPr lang="en-US" dirty="0" smtClean="0">
                <a:latin typeface="Calibri"/>
              </a:rPr>
              <a:t>: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248416"/>
            <a:ext cx="10360501" cy="647083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Conditionals: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233302" y="3778677"/>
            <a:ext cx="10360501" cy="6470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en-US" dirty="0">
                <a:latin typeface="Calibri"/>
              </a:rPr>
              <a:t>L</a:t>
            </a:r>
            <a:r>
              <a:rPr lang="en-US" dirty="0" smtClean="0">
                <a:latin typeface="Calibri"/>
              </a:rPr>
              <a:t>oops: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50196" y="1252626"/>
            <a:ext cx="368722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condition1: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</a:p>
          <a:p>
            <a:r>
              <a:rPr lang="en-US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 if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condition2: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  <a:p>
            <a:endParaRPr lang="en-US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158" y="4470153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6413552" y="4451525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934172" y="5661248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Raccoon program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240748" y="1628800"/>
            <a:ext cx="73404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Quicksort(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A,low,high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&lt; high: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pivot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A[low]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low</a:t>
            </a:r>
          </a:p>
          <a:p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(low + 1, high):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pivot):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temp</a:t>
            </a:r>
          </a:p>
          <a:p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A[low]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A[low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A[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becomes temp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leftwall</a:t>
            </a:r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becomes Quicksort(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A,low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becomes Quicksort(A, </a:t>
            </a:r>
            <a:r>
              <a:rPr lang="en-GB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pivot_location</a:t>
            </a:r>
            <a:r>
              <a:rPr lang="en-GB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high)</a:t>
            </a:r>
          </a:p>
          <a:p>
            <a:r>
              <a:rPr lang="en-GB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  <a:endParaRPr lang="en-GB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Lexical analysis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99211"/>
          </a:xfrm>
        </p:spPr>
        <p:txBody>
          <a:bodyPr>
            <a:normAutofit lnSpcReduction="1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Implemented in 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Python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 with the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facility of PLY (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Main challenge: dealing with the indentation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Three step process:</a:t>
            </a: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845940" y="3704205"/>
            <a:ext cx="9649072" cy="21950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Removes the comments</a:t>
            </a:r>
            <a:endParaRPr lang="en-US" i="1" dirty="0" smtClean="0">
              <a:latin typeface="Calibri"/>
            </a:endParaRPr>
          </a:p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Classical scan: generates the tokens,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with special tokens END_STATEMENT that keep every characters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between the end of a line and the next instruction</a:t>
            </a:r>
          </a:p>
          <a:p>
            <a:pPr marL="514350" indent="-514350" defTabSz="1216152">
              <a:buClr>
                <a:srgbClr val="009999"/>
              </a:buClr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Token list scan: based on the END_STATEMENT tokens and their contents, generates special tokens INDENT and DEDENT</a:t>
            </a:r>
          </a:p>
        </p:txBody>
      </p:sp>
    </p:spTree>
    <p:extLst>
      <p:ext uri="{BB962C8B-B14F-4D97-AF65-F5344CB8AC3E}">
        <p14:creationId xmlns:p14="http://schemas.microsoft.com/office/powerpoint/2010/main" val="10523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Parsing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Implemented in 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Python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,  with the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facility of PLY (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Lex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Yacc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LR parsing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Constructs an abstract syntax tree, made of different types of node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Despite some ambiguity in the grammar, </a:t>
            </a:r>
            <a:r>
              <a:rPr lang="en-US" dirty="0" err="1" smtClean="0">
                <a:latin typeface="Calibri"/>
              </a:rPr>
              <a:t>Yacc</a:t>
            </a:r>
            <a:r>
              <a:rPr lang="en-US" dirty="0" smtClean="0">
                <a:latin typeface="Calibri"/>
              </a:rPr>
              <a:t> manages to always  generate a valid tree, thanks to precedence rules and default actions taken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Error reporting: mix of “panic mode recovery” and some grammar 		   rules for usual errors 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en-US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6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Calibri"/>
              </a:rPr>
              <a:t>Semantic analysis</a:t>
            </a:r>
            <a:endParaRPr lang="en-US" sz="36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“couture” of the tree, each node has access to the next node of this couture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Each type of node has its own “</a:t>
            </a:r>
            <a:r>
              <a:rPr lang="en-US" dirty="0" err="1" smtClean="0">
                <a:latin typeface="Calibri"/>
              </a:rPr>
              <a:t>semAnalysis</a:t>
            </a:r>
            <a:r>
              <a:rPr lang="en-US" dirty="0" smtClean="0">
                <a:latin typeface="Calibri"/>
              </a:rPr>
              <a:t>” function that performs the appropriate actions for this analysis, and then call this same function on the next node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Calibri"/>
              </a:rPr>
              <a:t>What is checked:  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277988" y="4677378"/>
            <a:ext cx="9649072" cy="201622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Variable initialization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Function definition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Some type checking</a:t>
            </a:r>
          </a:p>
          <a:p>
            <a:pPr defTabSz="1216152">
              <a:buClr>
                <a:srgbClr val="009999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/>
              </a:rPr>
              <a:t>Non-context-free statements</a:t>
            </a:r>
          </a:p>
        </p:txBody>
      </p:sp>
      <p:sp>
        <p:nvSpPr>
          <p:cNvPr id="2" name="Accolade fermante 1"/>
          <p:cNvSpPr/>
          <p:nvPr/>
        </p:nvSpPr>
        <p:spPr>
          <a:xfrm>
            <a:off x="6338346" y="4797152"/>
            <a:ext cx="144016" cy="720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èche droite 2"/>
          <p:cNvSpPr/>
          <p:nvPr/>
        </p:nvSpPr>
        <p:spPr>
          <a:xfrm>
            <a:off x="6829301" y="49771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Flèche droite 6"/>
          <p:cNvSpPr/>
          <p:nvPr/>
        </p:nvSpPr>
        <p:spPr>
          <a:xfrm>
            <a:off x="6829301" y="577749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èche droite 7"/>
          <p:cNvSpPr/>
          <p:nvPr/>
        </p:nvSpPr>
        <p:spPr>
          <a:xfrm>
            <a:off x="6829301" y="6249433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ZoneTexte 4"/>
          <p:cNvSpPr txBox="1"/>
          <p:nvPr/>
        </p:nvSpPr>
        <p:spPr>
          <a:xfrm>
            <a:off x="7734408" y="492635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Hash-tables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734408" y="572668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of types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7738222" y="6231937"/>
            <a:ext cx="384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Going through parent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301</Words>
  <Application>Microsoft Office PowerPoint</Application>
  <PresentationFormat>Personnalisé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Tech_16x9</vt:lpstr>
      <vt:lpstr>Development of a compiler for the « Raccoon » language</vt:lpstr>
      <vt:lpstr>Main characteristics of Raccoon:</vt:lpstr>
      <vt:lpstr>Other features:</vt:lpstr>
      <vt:lpstr>Example of a Raccoon program</vt:lpstr>
      <vt:lpstr>Lexical analysis</vt:lpstr>
      <vt:lpstr>Parsing</vt:lpstr>
      <vt:lpstr>Semantic analysis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2015-05-10T23:09:42Z</dcterms:created>
  <dcterms:modified xsi:type="dcterms:W3CDTF">2015-05-11T01:28:03Z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