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2" r:id="rId6"/>
    <p:sldId id="263" r:id="rId7"/>
    <p:sldId id="265" r:id="rId8"/>
    <p:sldId id="267" r:id="rId9"/>
    <p:sldId id="268" r:id="rId10"/>
    <p:sldId id="264" r:id="rId11"/>
    <p:sldId id="269" r:id="rId12"/>
    <p:sldId id="260" r:id="rId13"/>
    <p:sldId id="266" r:id="rId14"/>
    <p:sldId id="261" r:id="rId15"/>
    <p:sldId id="270" r:id="rId16"/>
    <p:sldId id="271" r:id="rId1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3632D1-3EF2-4965-A162-D9DCEDC00BB2}" v="352" dt="2021-11-18T00:29:23.188"/>
    <p1510:client id="{8CDF9911-EB07-AC61-29D4-B66151F54E59}" v="1811" dt="2021-11-30T01:44:54.677"/>
    <p1510:client id="{A7CF746D-D349-AF7C-92EB-12DC3209203A}" v="229" dt="2021-11-29T02:55:52.552"/>
    <p1510:client id="{B58A77AA-E849-4868-42D0-E68675CDD785}" v="8" dt="2021-11-30T00:58:01.800"/>
    <p1510:client id="{C802D186-C7A0-6C27-997E-1F53C3711843}" v="18" dt="2021-11-30T03:21:56.790"/>
  </p1510:revLst>
</p1510:revInfo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2/8/2023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2/8/2023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Click to edit Master subtitle style</a:t>
            </a:r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2/8/2023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2/8/2023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2/8/2023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2/8/2023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2/8/2023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2/8/2023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2/8/2023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2/8/2023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2/8/2023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2/8/2023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/>
              <a:pPr/>
              <a:t>2/8/2023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rlawyer.com/library/nyc-housing-prices-by-borough-and-neighborhood/" TargetMode="External"/><Relationship Id="rId2" Type="http://schemas.openxmlformats.org/officeDocument/2006/relationships/hyperlink" Target="https://www.nytimes.com/2020/12/25/realestate/nyc-real-estate-market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10024253" cy="2667000"/>
          </a:xfrm>
        </p:spPr>
        <p:txBody>
          <a:bodyPr/>
          <a:lstStyle/>
          <a:p>
            <a:r>
              <a:rPr lang="en-US"/>
              <a:t>Renting vs. Home Ownership in NYC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Diego </a:t>
            </a:r>
            <a:r>
              <a:rPr lang="en-US" dirty="0" err="1"/>
              <a:t>Buonovino</a:t>
            </a:r>
            <a:r>
              <a:rPr lang="en-US" dirty="0"/>
              <a:t>, </a:t>
            </a:r>
            <a:r>
              <a:rPr lang="en-US"/>
              <a:t>Tom Fijalkowski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12D31-0E12-4C0A-A91B-E7A934622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Average Rent per Borough in 2018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E8DA76A9-073C-41BE-A9D0-283CC7548F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6706" y="1716944"/>
            <a:ext cx="4893573" cy="1457591"/>
          </a:xfrm>
        </p:spPr>
      </p:pic>
      <p:pic>
        <p:nvPicPr>
          <p:cNvPr id="3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924A55B2-48F8-43CD-ADCF-DC50EDE6D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" y="3513138"/>
            <a:ext cx="3783013" cy="3143250"/>
          </a:xfrm>
          <a:prstGeom prst="rect">
            <a:avLst/>
          </a:prstGeom>
        </p:spPr>
      </p:pic>
      <p:pic>
        <p:nvPicPr>
          <p:cNvPr id="5" name="Picture 5" descr="Chart, radar chart&#10;&#10;Description automatically generated">
            <a:extLst>
              <a:ext uri="{FF2B5EF4-FFF2-40B4-BE49-F238E27FC236}">
                <a16:creationId xmlns:a16="http://schemas.microsoft.com/office/drawing/2014/main" id="{D803F77B-84EC-4158-B4AD-6238297EB2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8950" y="3513138"/>
            <a:ext cx="3786188" cy="3143250"/>
          </a:xfrm>
          <a:prstGeom prst="rect">
            <a:avLst/>
          </a:prstGeom>
        </p:spPr>
      </p:pic>
      <p:pic>
        <p:nvPicPr>
          <p:cNvPr id="6" name="Picture 6" descr="Chart&#10;&#10;Description automatically generated">
            <a:extLst>
              <a:ext uri="{FF2B5EF4-FFF2-40B4-BE49-F238E27FC236}">
                <a16:creationId xmlns:a16="http://schemas.microsoft.com/office/drawing/2014/main" id="{9E4BC046-DECB-44B2-8BEB-74BBE35ECA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3968" y="3513865"/>
            <a:ext cx="3240532" cy="31429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E11D1E-E3BC-47EF-87DE-8886C14BAD33}"/>
              </a:ext>
            </a:extLst>
          </p:cNvPr>
          <p:cNvSpPr txBox="1"/>
          <p:nvPr/>
        </p:nvSpPr>
        <p:spPr>
          <a:xfrm>
            <a:off x="240779" y="1713700"/>
            <a:ext cx="6284676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/>
              <a:t>(Average Renter Income x Rent Burden)/ 12 months didn't produce accurate results, so we used external sources to see much higher average rents</a:t>
            </a:r>
          </a:p>
          <a:p>
            <a:pPr>
              <a:lnSpc>
                <a:spcPct val="90000"/>
              </a:lnSpc>
            </a:pPr>
            <a:r>
              <a:rPr lang="en-US" sz="2400"/>
              <a:t>- Statistics were not available for S.I. and Bronx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38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22B48-9609-44AB-8D8D-A0521AC36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Average Mortgage Payment per Borough</a:t>
            </a:r>
          </a:p>
        </p:txBody>
      </p:sp>
      <p:pic>
        <p:nvPicPr>
          <p:cNvPr id="4" name="Picture 4" descr="Chart, waterfall chart&#10;&#10;Description automatically generated">
            <a:extLst>
              <a:ext uri="{FF2B5EF4-FFF2-40B4-BE49-F238E27FC236}">
                <a16:creationId xmlns:a16="http://schemas.microsoft.com/office/drawing/2014/main" id="{752E24F7-2F58-45D2-AB72-D220C9CA50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1011" y="1954673"/>
            <a:ext cx="6552675" cy="418703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53942B-858B-479A-9E4F-BA50E54340A3}"/>
              </a:ext>
            </a:extLst>
          </p:cNvPr>
          <p:cNvSpPr txBox="1"/>
          <p:nvPr/>
        </p:nvSpPr>
        <p:spPr>
          <a:xfrm>
            <a:off x="653472" y="1838390"/>
            <a:ext cx="4202019" cy="44813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/>
              <a:t>Short-term: renting is more price effective than buying</a:t>
            </a:r>
            <a:endParaRPr lang="en-US"/>
          </a:p>
          <a:p>
            <a:pPr>
              <a:lnSpc>
                <a:spcPct val="150000"/>
              </a:lnSpc>
            </a:pPr>
            <a:endParaRPr lang="en-US" sz="2400"/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/>
              <a:t>Long-term: mortgaging is better than renting</a:t>
            </a:r>
          </a:p>
          <a:p>
            <a:pPr marL="800100" lvl="1" indent="-342900">
              <a:lnSpc>
                <a:spcPct val="150000"/>
              </a:lnSpc>
              <a:buFont typeface="Arial"/>
              <a:buChar char="•"/>
            </a:pPr>
            <a:r>
              <a:rPr lang="en-US"/>
              <a:t>Appreciation</a:t>
            </a:r>
          </a:p>
          <a:p>
            <a:pPr marL="800100" lvl="1" indent="-342900">
              <a:lnSpc>
                <a:spcPct val="150000"/>
              </a:lnSpc>
              <a:buFont typeface="Arial"/>
              <a:buChar char="•"/>
            </a:pPr>
            <a:r>
              <a:rPr lang="en-US"/>
              <a:t>Stability</a:t>
            </a:r>
          </a:p>
          <a:p>
            <a:pPr marL="800100" lvl="1" indent="-342900">
              <a:lnSpc>
                <a:spcPct val="150000"/>
              </a:lnSpc>
              <a:buFont typeface="Arial"/>
              <a:buChar char="•"/>
            </a:pPr>
            <a:r>
              <a:rPr lang="en-US"/>
              <a:t>Government loan programs to qualify for $0 down payment</a:t>
            </a:r>
          </a:p>
        </p:txBody>
      </p:sp>
    </p:spTree>
    <p:extLst>
      <p:ext uri="{BB962C8B-B14F-4D97-AF65-F5344CB8AC3E}">
        <p14:creationId xmlns:p14="http://schemas.microsoft.com/office/powerpoint/2010/main" val="304949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10338-795A-4A89-A53A-B59EC17F0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Boroughs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1D2FB-E79D-4184-860F-883566FE8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578885"/>
            <a:ext cx="9144000" cy="5541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We want to identify which boroughs need the most government help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5A7C7BEB-B252-434B-A7CD-0C8457594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693" y="2129568"/>
            <a:ext cx="5704814" cy="4239347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675E988F-5A41-4C9D-8D76-11F3E0032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612" y="2121588"/>
            <a:ext cx="5547397" cy="8068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52F6D3-7C7E-4629-AC41-3FC8C86797B9}"/>
              </a:ext>
            </a:extLst>
          </p:cNvPr>
          <p:cNvSpPr txBox="1"/>
          <p:nvPr/>
        </p:nvSpPr>
        <p:spPr>
          <a:xfrm>
            <a:off x="403937" y="3018159"/>
            <a:ext cx="4566724" cy="37487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400"/>
              <a:t>Manhattan is in its own cluster, which is very well off</a:t>
            </a:r>
            <a:endParaRPr lang="en-US"/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endParaRPr lang="en-US" sz="2400"/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400"/>
              <a:t>Bronx is in its own cluster because how low renter income and high rent burden are</a:t>
            </a: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endParaRPr lang="en-US" sz="2400"/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400"/>
              <a:t>Cluster 2 has 3 boroughs with some wealthy neighborhoods and poor neighborhoods – let's take a deeper dive</a:t>
            </a:r>
          </a:p>
        </p:txBody>
      </p:sp>
    </p:spTree>
    <p:extLst>
      <p:ext uri="{BB962C8B-B14F-4D97-AF65-F5344CB8AC3E}">
        <p14:creationId xmlns:p14="http://schemas.microsoft.com/office/powerpoint/2010/main" val="21327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EDAB5-E2C3-474E-A0D7-7E8B50D18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Sub-Boroughs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038A1D6B-9E96-422F-8EC5-A666F4AD8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7140" y="195686"/>
            <a:ext cx="3892274" cy="6466626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54AFF36A-A266-4F4F-9580-76FE7B156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771" y="1853733"/>
            <a:ext cx="4029408" cy="8525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1883A2-E497-4D0E-A06B-8244BAA1067F}"/>
              </a:ext>
            </a:extLst>
          </p:cNvPr>
          <p:cNvSpPr txBox="1"/>
          <p:nvPr/>
        </p:nvSpPr>
        <p:spPr>
          <a:xfrm>
            <a:off x="824544" y="3182447"/>
            <a:ext cx="6202294" cy="24191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400"/>
              <a:t>Cluster Group 1 has the highest rent burden</a:t>
            </a: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endParaRPr lang="en-US" sz="2400"/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400"/>
              <a:t>Cluster Group 3 has the lowest average rent income</a:t>
            </a: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endParaRPr lang="en-US" sz="2400"/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400"/>
              <a:t>We want to give government subsidies to neighborhoods in cluster 1 &amp; 3</a:t>
            </a:r>
          </a:p>
        </p:txBody>
      </p:sp>
    </p:spTree>
    <p:extLst>
      <p:ext uri="{BB962C8B-B14F-4D97-AF65-F5344CB8AC3E}">
        <p14:creationId xmlns:p14="http://schemas.microsoft.com/office/powerpoint/2010/main" val="194489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768FA-A814-43A8-A59B-A0318E5F3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COVID-19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8B352CDE-B1CB-4BDA-B097-68493D7D42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8836" y="1714829"/>
            <a:ext cx="5859244" cy="2524125"/>
          </a:xfr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113B6D65-A66B-4E5B-B7B4-6636BBA8B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059" y="4510916"/>
            <a:ext cx="5100157" cy="17984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D5A516-7E46-4CC4-B40B-D130B1BF7A76}"/>
              </a:ext>
            </a:extLst>
          </p:cNvPr>
          <p:cNvSpPr txBox="1"/>
          <p:nvPr/>
        </p:nvSpPr>
        <p:spPr>
          <a:xfrm>
            <a:off x="6339605" y="6467825"/>
            <a:ext cx="4746226" cy="2446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100">
                <a:ea typeface="+mn-lt"/>
                <a:cs typeface="+mn-lt"/>
              </a:rPr>
              <a:t>https://www.nytimes.com/2020/12/25/realestate/nyc-real-estate-market.html</a:t>
            </a:r>
            <a:endParaRPr lang="en-US" sz="11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191529-4DA7-4DE4-8BFD-DAE72E541A6C}"/>
              </a:ext>
            </a:extLst>
          </p:cNvPr>
          <p:cNvSpPr txBox="1"/>
          <p:nvPr/>
        </p:nvSpPr>
        <p:spPr>
          <a:xfrm>
            <a:off x="1066164" y="1646559"/>
            <a:ext cx="4557126" cy="57431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400"/>
              <a:t>Since our data only went to 2018, we had to use external resources for COVID data</a:t>
            </a: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endParaRPr lang="en-US" sz="2400"/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400"/>
              <a:t>Even though COVID affected price of rents in NYC, it was mainly in Manhattan and the wealthier areas</a:t>
            </a:r>
            <a:endParaRPr lang="en-US"/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endParaRPr lang="en-US" sz="2400"/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400"/>
              <a:t>The hard-hit sub-boroughs (Cluster 1 &amp; 3) had rent only fall by 1% compared to 6-14% in affluent sub-boroughs</a:t>
            </a: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endParaRPr lang="en-US" sz="2400"/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400"/>
              <a:t>"100,000 pending evictions"</a:t>
            </a: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endParaRPr lang="en-US" sz="2400"/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44017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2292-BAA9-476E-84F4-082F92917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29672-DBC2-45E4-8CC0-FE263B106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Price of houses and condominiums aren't as exponential as rent prices based on rent burden</a:t>
            </a:r>
          </a:p>
          <a:p>
            <a:r>
              <a:rPr lang="en-US"/>
              <a:t>Owning a house would be better long-term because of the implied benefits</a:t>
            </a:r>
          </a:p>
          <a:p>
            <a:r>
              <a:rPr lang="en-US"/>
              <a:t>All of Bronx needs government subsidies, while only some of the neighborhoods in Brooklyn, Queens, and Staten Island need help</a:t>
            </a:r>
          </a:p>
          <a:p>
            <a:r>
              <a:rPr lang="en-US"/>
              <a:t>Manhattan doesn't need any government subsidies</a:t>
            </a:r>
          </a:p>
        </p:txBody>
      </p:sp>
    </p:spTree>
    <p:extLst>
      <p:ext uri="{BB962C8B-B14F-4D97-AF65-F5344CB8AC3E}">
        <p14:creationId xmlns:p14="http://schemas.microsoft.com/office/powerpoint/2010/main" val="303341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C913B-B680-43F2-91C4-4EAE275D1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Works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4052D-E9A6-438A-8405-819BDD94F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The New York Times. (2020, December 29). </a:t>
            </a:r>
            <a:r>
              <a:rPr lang="en-US" i="1">
                <a:ea typeface="+mn-lt"/>
                <a:cs typeface="+mn-lt"/>
              </a:rPr>
              <a:t>The real estate collapse of 2020</a:t>
            </a:r>
            <a:r>
              <a:rPr lang="en-US">
                <a:ea typeface="+mn-lt"/>
                <a:cs typeface="+mn-lt"/>
              </a:rPr>
              <a:t>. The New York Times. Retrieved November 30, 2021, from </a:t>
            </a:r>
            <a:r>
              <a:rPr lang="en-US">
                <a:ea typeface="+mn-lt"/>
                <a:cs typeface="+mn-lt"/>
                <a:hlinkClick r:id="rId2"/>
              </a:rPr>
              <a:t>https://www.nytimes.com/2020/12/25/realestate/nyc-real-estate-market.html</a:t>
            </a:r>
            <a:r>
              <a:rPr lang="en-US">
                <a:ea typeface="+mn-lt"/>
                <a:cs typeface="+mn-lt"/>
              </a:rPr>
              <a:t>. </a:t>
            </a:r>
            <a:endParaRPr lang="en-US"/>
          </a:p>
          <a:p>
            <a:r>
              <a:rPr lang="en-US">
                <a:ea typeface="+mn-lt"/>
                <a:cs typeface="+mn-lt"/>
              </a:rPr>
              <a:t>Parker Waichman LLP. (n.d.). </a:t>
            </a:r>
            <a:r>
              <a:rPr lang="en-US" i="1">
                <a:ea typeface="+mn-lt"/>
                <a:cs typeface="+mn-lt"/>
              </a:rPr>
              <a:t>The New York City rent and housing prices by borough</a:t>
            </a:r>
            <a:r>
              <a:rPr lang="en-US">
                <a:ea typeface="+mn-lt"/>
                <a:cs typeface="+mn-lt"/>
              </a:rPr>
              <a:t>. Your Lawyer. Retrieved November 30, 2021, from </a:t>
            </a:r>
            <a:r>
              <a:rPr lang="en-US">
                <a:ea typeface="+mn-lt"/>
                <a:cs typeface="+mn-lt"/>
                <a:hlinkClick r:id="rId3"/>
              </a:rPr>
              <a:t>https://www.yourlawyer.com/library/nyc-housing-prices-by-borough-and-neighborhood/</a:t>
            </a:r>
            <a:r>
              <a:rPr lang="en-US">
                <a:ea typeface="+mn-lt"/>
                <a:cs typeface="+mn-lt"/>
              </a:rPr>
              <a:t>. 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63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B87F6-7C18-4C25-9D1D-818123428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68AE3-3DA6-4032-A2A3-E0A575A4F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COVID-19 disproportionately affected high-density, low-income neighborhoods</a:t>
            </a:r>
          </a:p>
          <a:p>
            <a:r>
              <a:rPr lang="en-US"/>
              <a:t>COVID has caused unemployment within these areas</a:t>
            </a:r>
          </a:p>
          <a:p>
            <a:r>
              <a:rPr lang="en-US"/>
              <a:t>These neighborhoods have a low percentage of private home ownership</a:t>
            </a:r>
          </a:p>
          <a:p>
            <a:r>
              <a:rPr lang="en-US"/>
              <a:t>There is going to be a very high demand for government subsidies in the form of rent relief</a:t>
            </a:r>
          </a:p>
        </p:txBody>
      </p:sp>
    </p:spTree>
    <p:extLst>
      <p:ext uri="{BB962C8B-B14F-4D97-AF65-F5344CB8AC3E}">
        <p14:creationId xmlns:p14="http://schemas.microsoft.com/office/powerpoint/2010/main" val="150119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E675A-BBA4-4B64-98A3-EFAAEA4C2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4033-C8ED-4C00-939B-A1D582CF0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Home ownership is a better option than renting</a:t>
            </a:r>
          </a:p>
          <a:p>
            <a:pPr lvl="1"/>
            <a:r>
              <a:rPr lang="en-US"/>
              <a:t>Cheaper</a:t>
            </a:r>
          </a:p>
          <a:p>
            <a:pPr lvl="1"/>
            <a:r>
              <a:rPr lang="en-US"/>
              <a:t>Long-term financial well-being</a:t>
            </a:r>
          </a:p>
          <a:p>
            <a:pPr lvl="1"/>
            <a:r>
              <a:rPr lang="en-US"/>
              <a:t>Stabilizes the neighborhood</a:t>
            </a:r>
          </a:p>
        </p:txBody>
      </p:sp>
    </p:spTree>
    <p:extLst>
      <p:ext uri="{BB962C8B-B14F-4D97-AF65-F5344CB8AC3E}">
        <p14:creationId xmlns:p14="http://schemas.microsoft.com/office/powerpoint/2010/main" val="349288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5041-4E0A-4F5C-A2B5-FB40787CD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Target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F9E4E-E2C0-4D4E-9DCD-833D42D4C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4108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/>
              <a:t>Is home ownership increasing or decreasing?</a:t>
            </a:r>
          </a:p>
          <a:p>
            <a:pPr marL="457200" indent="-457200">
              <a:buAutoNum type="arabicPeriod"/>
            </a:pPr>
            <a:r>
              <a:rPr lang="en-US"/>
              <a:t>What is happening with pricing of houses and rental costs?</a:t>
            </a:r>
          </a:p>
          <a:p>
            <a:pPr marL="457200" indent="-457200">
              <a:buAutoNum type="arabicPeriod"/>
            </a:pPr>
            <a:r>
              <a:rPr lang="en-US"/>
              <a:t>Is income sufficient for increased housing costs?</a:t>
            </a:r>
          </a:p>
          <a:p>
            <a:pPr marL="457200" indent="-457200">
              <a:buAutoNum type="arabicPeriod"/>
            </a:pPr>
            <a:r>
              <a:rPr lang="en-US"/>
              <a:t>If a family could afford the down payment, what would the mortage payment be compared to the rent in the same neighborhood?</a:t>
            </a:r>
          </a:p>
          <a:p>
            <a:pPr marL="457200" indent="-457200">
              <a:buAutoNum type="arabicPeriod"/>
            </a:pPr>
            <a:r>
              <a:rPr lang="en-US"/>
              <a:t>How has COVID-19 affected our hypothesis?</a:t>
            </a:r>
          </a:p>
        </p:txBody>
      </p:sp>
    </p:spTree>
    <p:extLst>
      <p:ext uri="{BB962C8B-B14F-4D97-AF65-F5344CB8AC3E}">
        <p14:creationId xmlns:p14="http://schemas.microsoft.com/office/powerpoint/2010/main" val="3754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2174-1D50-4DD4-844E-03BEC6522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 home ownership increasing?</a:t>
            </a:r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8FEB4C9D-66B0-48DC-A44D-3E04DD3F36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0798" y="2130576"/>
            <a:ext cx="6191084" cy="402483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EA6FE2-B709-42D8-99A3-D2EE444A722B}"/>
              </a:ext>
            </a:extLst>
          </p:cNvPr>
          <p:cNvSpPr txBox="1"/>
          <p:nvPr/>
        </p:nvSpPr>
        <p:spPr>
          <a:xfrm>
            <a:off x="869455" y="1952675"/>
            <a:ext cx="4619259" cy="40811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400"/>
              <a:t>Homeownership has stayed consistent from 2005 – 2013 with all boroughs except Staten Island having less than 50% of it's residents actually own a house</a:t>
            </a: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endParaRPr lang="en-US" sz="2400"/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400"/>
              <a:t>We want to ignore rent statistics when it comes to Staten Island because they represent a minority and not all of Staten Island</a:t>
            </a:r>
          </a:p>
        </p:txBody>
      </p:sp>
    </p:spTree>
    <p:extLst>
      <p:ext uri="{BB962C8B-B14F-4D97-AF65-F5344CB8AC3E}">
        <p14:creationId xmlns:p14="http://schemas.microsoft.com/office/powerpoint/2010/main" val="1541844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DEDBF-D212-4E34-BA7D-7233E4CD0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Price of Houses</a:t>
            </a:r>
          </a:p>
        </p:txBody>
      </p:sp>
      <p:pic>
        <p:nvPicPr>
          <p:cNvPr id="5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889D07F8-8F51-4603-9B01-38F536154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196" y="1851509"/>
            <a:ext cx="6139925" cy="439626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AE146C-A5E8-4A6B-85CE-3DF18286E423}"/>
              </a:ext>
            </a:extLst>
          </p:cNvPr>
          <p:cNvSpPr txBox="1"/>
          <p:nvPr/>
        </p:nvSpPr>
        <p:spPr>
          <a:xfrm>
            <a:off x="1022152" y="1943698"/>
            <a:ext cx="4802003" cy="27515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400"/>
              <a:t>Price of single-family houses stable within Bronx, Queens, and Staten Island</a:t>
            </a:r>
            <a:endParaRPr lang="en-US"/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endParaRPr lang="en-US" sz="2400"/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400"/>
              <a:t>Brooklyn price of single-family houses slightly higher increase than previous 3 boroughs</a:t>
            </a: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52781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7CAE9-A2C1-410C-94DC-04DECF64D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Price of Condos</a:t>
            </a:r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855D2375-4B9C-4955-BDBC-9169A1BFB0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9767" y="1716150"/>
            <a:ext cx="6464155" cy="4545099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9AB667-FDD8-47FE-B968-E1D735005536}"/>
              </a:ext>
            </a:extLst>
          </p:cNvPr>
          <p:cNvSpPr txBox="1"/>
          <p:nvPr/>
        </p:nvSpPr>
        <p:spPr>
          <a:xfrm>
            <a:off x="1325297" y="2164505"/>
            <a:ext cx="3088709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400"/>
              <a:t>Price of Condos also increasing similar to houses in the same borough</a:t>
            </a: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84512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63DF0-00C6-4993-80A4-C55D3E50D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/>
              <a:t>Renter Income</a:t>
            </a:r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D5FD54F0-988B-49E2-B4BA-C73FE94A8A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40346" y="2089402"/>
            <a:ext cx="6088237" cy="4037066"/>
          </a:xfr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DA89A71-78B8-4AA3-A9EA-B6AA5FF48E89}"/>
              </a:ext>
            </a:extLst>
          </p:cNvPr>
          <p:cNvSpPr txBox="1"/>
          <p:nvPr/>
        </p:nvSpPr>
        <p:spPr>
          <a:xfrm>
            <a:off x="1430869" y="1790433"/>
            <a:ext cx="3568584" cy="24191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400"/>
              <a:t>Renter income increasing in all boroughs except Bronx</a:t>
            </a:r>
            <a:endParaRPr lang="en-US"/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endParaRPr lang="en-US" sz="2400"/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400"/>
              <a:t>Bronx renter income maintained the same since 2005</a:t>
            </a:r>
          </a:p>
        </p:txBody>
      </p:sp>
    </p:spTree>
    <p:extLst>
      <p:ext uri="{BB962C8B-B14F-4D97-AF65-F5344CB8AC3E}">
        <p14:creationId xmlns:p14="http://schemas.microsoft.com/office/powerpoint/2010/main" val="1765565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C94E6-4EEF-46D3-A9B7-69FCF5395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Renter Burden</a:t>
            </a:r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CB377143-567B-4AD4-A222-79F4098B2F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0837" y="1853825"/>
            <a:ext cx="6382182" cy="460018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F489FA0-5366-465F-8CBB-CDB212C7EE6F}"/>
              </a:ext>
            </a:extLst>
          </p:cNvPr>
          <p:cNvSpPr txBox="1"/>
          <p:nvPr/>
        </p:nvSpPr>
        <p:spPr>
          <a:xfrm>
            <a:off x="1334894" y="1857574"/>
            <a:ext cx="3750936" cy="14219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400"/>
              <a:t>Rent burden increasing even though renter incomes are increasing</a:t>
            </a: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87924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651</Words>
  <Application>Microsoft Office PowerPoint</Application>
  <PresentationFormat>Custom</PresentationFormat>
  <Paragraphs>74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Consolas</vt:lpstr>
      <vt:lpstr>Corbel</vt:lpstr>
      <vt:lpstr>Chalkboard 16x9</vt:lpstr>
      <vt:lpstr>Renting vs. Home Ownership in NYC</vt:lpstr>
      <vt:lpstr>The Problem</vt:lpstr>
      <vt:lpstr>Our Theory</vt:lpstr>
      <vt:lpstr>Target Questions</vt:lpstr>
      <vt:lpstr>Is home ownership increasing?</vt:lpstr>
      <vt:lpstr>Price of Houses</vt:lpstr>
      <vt:lpstr>Price of Condos</vt:lpstr>
      <vt:lpstr>Renter Income</vt:lpstr>
      <vt:lpstr>Renter Burden</vt:lpstr>
      <vt:lpstr>Average Rent per Borough in 2018</vt:lpstr>
      <vt:lpstr>Average Mortgage Payment per Borough</vt:lpstr>
      <vt:lpstr>Boroughs</vt:lpstr>
      <vt:lpstr>Sub-Boroughs</vt:lpstr>
      <vt:lpstr>COVID-19</vt:lpstr>
      <vt:lpstr>Conclusion</vt:lpstr>
      <vt:lpstr>Works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lastModifiedBy>Fijalkowski, Thomas (Student)</cp:lastModifiedBy>
  <cp:revision>3</cp:revision>
  <dcterms:created xsi:type="dcterms:W3CDTF">2021-11-17T23:58:43Z</dcterms:created>
  <dcterms:modified xsi:type="dcterms:W3CDTF">2023-02-08T22:45:50Z</dcterms:modified>
</cp:coreProperties>
</file>