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1" r:id="rId10"/>
    <p:sldId id="286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5" r:id="rId31"/>
    <p:sldId id="288" r:id="rId32"/>
    <p:sldId id="289" r:id="rId33"/>
    <p:sldId id="27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6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sswizardry.com/2014/11/when-to-use-extend-when-to-use-a-mixin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css-triangl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zine.com/2016/01/learn-sass-in-15-minutes" TargetMode="External"/><Relationship Id="rId2" Type="http://schemas.openxmlformats.org/officeDocument/2006/relationships/hyperlink" Target="https://www.sassmeist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YA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E9E12-DEDA-844F-A271-6D3894210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SASS / SCSS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020575-BCB8-9C4F-B1B7-11FF11978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Grundlagen </a:t>
            </a:r>
            <a:r>
              <a:rPr lang="de-DE" dirty="0" err="1"/>
              <a:t>sass</a:t>
            </a:r>
            <a:r>
              <a:rPr lang="de-DE" dirty="0"/>
              <a:t> / </a:t>
            </a:r>
            <a:r>
              <a:rPr lang="de-DE" dirty="0" err="1"/>
              <a:t>scss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91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072B2-EBB5-B245-AEB0-5C806DF0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A266B5-CF72-4147-9376-089A78040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Verschachtelung ist nett, übertreibe es aber nicht </a:t>
            </a:r>
            <a:r>
              <a:rPr lang="de-DE" dirty="0">
                <a:sym typeface="Wingdings" pitchFamily="2" charset="2"/>
              </a:rPr>
              <a:t></a:t>
            </a:r>
          </a:p>
          <a:p>
            <a:r>
              <a:rPr lang="de-DE" dirty="0">
                <a:sym typeface="Wingdings" pitchFamily="2" charset="2"/>
              </a:rPr>
              <a:t>Mehr wie drei Ebenen solltest du vermeiden!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30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55AA-5D69-A64B-A779-6A0DFA3F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b="1" dirty="0"/>
              <a:t>-Operator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8959-BDEF-3549-ACF5-401E8205C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In einer Verschachtelung hat der </a:t>
            </a:r>
            <a:r>
              <a:rPr lang="de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de" dirty="0"/>
              <a:t> (</a:t>
            </a:r>
            <a:r>
              <a:rPr lang="de" dirty="0" err="1"/>
              <a:t>Ampersand</a:t>
            </a:r>
            <a:r>
              <a:rPr lang="de" dirty="0"/>
              <a:t>)-Operator eine spezielle Bedeutung. Er beinhaltet den </a:t>
            </a:r>
            <a:r>
              <a:rPr lang="de" dirty="0" err="1"/>
              <a:t>Selektor</a:t>
            </a:r>
            <a:r>
              <a:rPr lang="de" dirty="0"/>
              <a:t> des </a:t>
            </a:r>
            <a:r>
              <a:rPr lang="de" dirty="0" err="1"/>
              <a:t>umschliessenden</a:t>
            </a:r>
            <a:r>
              <a:rPr lang="de" dirty="0"/>
              <a:t> Blocks. Dies ist insbesondere zur sauberen Strukturierung nützlich.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3FB3C406-F682-6F4E-BC5C-5D67FA9E2228}"/>
              </a:ext>
            </a:extLst>
          </p:cNvPr>
          <p:cNvSpPr txBox="1">
            <a:spLocks/>
          </p:cNvSpPr>
          <p:nvPr/>
        </p:nvSpPr>
        <p:spPr>
          <a:xfrm>
            <a:off x="5920838" y="4242882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.navigation-item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width: 20px;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height: 20px;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BDAAA072-CA38-1B4F-AC3C-7F25FEEF6FA9}"/>
              </a:ext>
            </a:extLst>
          </p:cNvPr>
          <p:cNvSpPr txBox="1">
            <a:spLocks/>
          </p:cNvSpPr>
          <p:nvPr/>
        </p:nvSpPr>
        <p:spPr>
          <a:xfrm>
            <a:off x="872045" y="4242882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.navigation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&amp;-item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width: 20px;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height: 20px;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977AB-B4D3-0348-836D-0A61EAACF3DD}"/>
              </a:ext>
            </a:extLst>
          </p:cNvPr>
          <p:cNvSpPr txBox="1"/>
          <p:nvPr/>
        </p:nvSpPr>
        <p:spPr>
          <a:xfrm>
            <a:off x="2453593" y="3701169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90CC0-937A-AB40-A502-9D7E89A32BB1}"/>
              </a:ext>
            </a:extLst>
          </p:cNvPr>
          <p:cNvSpPr txBox="1"/>
          <p:nvPr/>
        </p:nvSpPr>
        <p:spPr>
          <a:xfrm>
            <a:off x="7564903" y="370116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952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5463-739F-944A-B7AB-1FA962DC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Mathematische</a:t>
            </a:r>
            <a:r>
              <a:rPr lang="en-US" b="1" dirty="0"/>
              <a:t> </a:t>
            </a:r>
            <a:r>
              <a:rPr lang="en-US" b="1" dirty="0" err="1"/>
              <a:t>Operatoren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E428-ABF0-AC4E-AA81-E168F692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" dirty="0" err="1"/>
              <a:t>Scss</a:t>
            </a:r>
            <a:r>
              <a:rPr lang="de" dirty="0"/>
              <a:t> kann auch rechnen. Dies ist nützlich, wenn ihr z.B. eine Breite als Variable definiert habt. Beachtet allerdings, dass diese Berechnung beim Kompilieren durch den Präprozessor stattfindet und nicht im Browser. </a:t>
            </a:r>
          </a:p>
          <a:p>
            <a:r>
              <a:rPr lang="en-US" dirty="0" err="1"/>
              <a:t>Verfügbar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z.B</a:t>
            </a:r>
            <a:r>
              <a:rPr lang="en-US" dirty="0"/>
              <a:t>.: *, /, +, -, %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CBE7C5C1-824E-A948-8F99-5A4920784075}"/>
              </a:ext>
            </a:extLst>
          </p:cNvPr>
          <p:cNvSpPr txBox="1">
            <a:spLocks/>
          </p:cNvSpPr>
          <p:nvPr/>
        </p:nvSpPr>
        <p:spPr>
          <a:xfrm>
            <a:off x="6096000" y="4242882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$container-width: 400px;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.navigation-item {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width: $container-width / 2;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height: 20px;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0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CD45-FBCD-7646-916A-CCF02C83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Farb</a:t>
            </a:r>
            <a:r>
              <a:rPr lang="en-US" b="1" dirty="0"/>
              <a:t> </a:t>
            </a:r>
            <a:r>
              <a:rPr lang="en-US" b="1" dirty="0" err="1"/>
              <a:t>Operatoren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74A4-C871-A84C-AB52-CAE50E76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 err="1"/>
              <a:t>Scss</a:t>
            </a:r>
            <a:r>
              <a:rPr lang="de" dirty="0"/>
              <a:t> kann basierend auf einer Farbe weitere Farbwerte berechnen.</a:t>
            </a:r>
          </a:p>
          <a:p>
            <a:r>
              <a:rPr lang="en-US" dirty="0" err="1"/>
              <a:t>Verf̈übar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z.B</a:t>
            </a:r>
            <a:r>
              <a:rPr lang="en-US" dirty="0"/>
              <a:t>.: darken() / lighten() </a:t>
            </a:r>
            <a:br>
              <a:rPr lang="en-US" dirty="0"/>
            </a:br>
            <a:r>
              <a:rPr lang="en-US" dirty="0"/>
              <a:t>			  saturate() / desaturate()</a:t>
            </a:r>
            <a:br>
              <a:rPr lang="en-US" dirty="0"/>
            </a:br>
            <a:r>
              <a:rPr lang="en-US" dirty="0"/>
              <a:t>			  adjust-hue()</a:t>
            </a:r>
            <a:br>
              <a:rPr lang="en-US" dirty="0"/>
            </a:br>
            <a:r>
              <a:rPr lang="en-US" dirty="0"/>
              <a:t>		            </a:t>
            </a:r>
            <a:r>
              <a:rPr lang="en-US" dirty="0" err="1"/>
              <a:t>rgba</a:t>
            </a:r>
            <a:r>
              <a:rPr lang="en-US" dirty="0"/>
              <a:t>()</a:t>
            </a:r>
            <a:endParaRPr lang="de" dirty="0"/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CE8CF781-3482-CE4C-820A-B3CC5293262F}"/>
              </a:ext>
            </a:extLst>
          </p:cNvPr>
          <p:cNvSpPr txBox="1">
            <a:spLocks/>
          </p:cNvSpPr>
          <p:nvPr/>
        </p:nvSpPr>
        <p:spPr>
          <a:xfrm>
            <a:off x="2779411" y="4577006"/>
            <a:ext cx="5415679" cy="1861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$primary-color: #FF0000;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.navigation-item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background-color: darken($primary-color, 20%);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7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8BDB-A81A-F54A-A602-A5F1CA68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Partials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04AA-BC68-5C42-A69A-61455BC9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Mit </a:t>
            </a:r>
            <a:r>
              <a:rPr lang="de" dirty="0" err="1"/>
              <a:t>Scss</a:t>
            </a:r>
            <a:r>
              <a:rPr lang="de" dirty="0"/>
              <a:t> kannst du Styles in kleinere Dateien aufteilen, die dann z.B. jeweils die Styles für eine einzelne Komponente enthalten.</a:t>
            </a:r>
          </a:p>
          <a:p>
            <a:r>
              <a:rPr lang="de" dirty="0"/>
              <a:t>Die Dateinamen der </a:t>
            </a:r>
            <a:r>
              <a:rPr lang="de" dirty="0" err="1"/>
              <a:t>Partials</a:t>
            </a:r>
            <a:r>
              <a:rPr lang="de" dirty="0"/>
              <a:t> beginnen jeweils mit _</a:t>
            </a:r>
          </a:p>
          <a:p>
            <a:r>
              <a:rPr lang="en-US" dirty="0" err="1"/>
              <a:t>z.B</a:t>
            </a:r>
            <a:r>
              <a:rPr lang="en-US" dirty="0"/>
              <a:t>.: _</a:t>
            </a:r>
            <a:r>
              <a:rPr lang="en-US" dirty="0" err="1"/>
              <a:t>colors.scss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_</a:t>
            </a:r>
            <a:r>
              <a:rPr lang="en-US" dirty="0" err="1"/>
              <a:t>navigation.scss</a:t>
            </a:r>
            <a:endParaRPr lang="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86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3A15-68DF-0645-B047-CD0EB0E4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6CB5-8CC3-8B44-9AA5-75017FEE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 err="1"/>
              <a:t>Partials</a:t>
            </a:r>
            <a:r>
              <a:rPr lang="de" dirty="0"/>
              <a:t> bindest du mittels </a:t>
            </a:r>
            <a:r>
              <a:rPr lang="de" b="1" dirty="0"/>
              <a:t>@</a:t>
            </a:r>
            <a:r>
              <a:rPr lang="de" b="1" dirty="0" err="1"/>
              <a:t>import</a:t>
            </a:r>
            <a:r>
              <a:rPr lang="de" b="1" dirty="0"/>
              <a:t> </a:t>
            </a:r>
            <a:r>
              <a:rPr lang="de" dirty="0"/>
              <a:t>in deine Hauptdatei ein. Der Inhalt der zu importierenden Dateien wird dann durch den Präprozessor in dein kompiliertes CSS geladen.</a:t>
            </a:r>
          </a:p>
          <a:p>
            <a:r>
              <a:rPr lang="en-US" dirty="0"/>
              <a:t>z</a:t>
            </a:r>
            <a:r>
              <a:rPr lang="de" dirty="0"/>
              <a:t>.B.: </a:t>
            </a:r>
            <a:r>
              <a:rPr lang="en-US" b="1" dirty="0"/>
              <a:t>@import “components/colors”;</a:t>
            </a:r>
          </a:p>
          <a:p>
            <a:r>
              <a:rPr lang="de" dirty="0"/>
              <a:t>Beachte, dass du beim Schreiben des Import-Statements den Unterstrich _ welchen du im Namen des </a:t>
            </a:r>
            <a:r>
              <a:rPr lang="de" dirty="0" err="1"/>
              <a:t>Partials</a:t>
            </a:r>
            <a:r>
              <a:rPr lang="de" dirty="0"/>
              <a:t> angegeben hast, sowie die Endung “.</a:t>
            </a:r>
            <a:r>
              <a:rPr lang="de" dirty="0" err="1"/>
              <a:t>scss</a:t>
            </a:r>
            <a:r>
              <a:rPr lang="de" dirty="0"/>
              <a:t>” weglassen musst. </a:t>
            </a:r>
          </a:p>
          <a:p>
            <a:endParaRPr lang="en-US" dirty="0"/>
          </a:p>
          <a:p>
            <a:pPr marL="0" indent="0">
              <a:buNone/>
            </a:pPr>
            <a:endParaRPr lang="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8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A76D-5CF4-C64F-B43C-FDA8272E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49FB-2E0F-4749-94FD-EFF301B3D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Imports bei </a:t>
            </a:r>
            <a:r>
              <a:rPr lang="de" dirty="0" err="1"/>
              <a:t>scss</a:t>
            </a:r>
            <a:r>
              <a:rPr lang="de" dirty="0"/>
              <a:t> sind nicht zu verwechseln mit </a:t>
            </a:r>
            <a:r>
              <a:rPr lang="de" dirty="0" err="1"/>
              <a:t>css</a:t>
            </a:r>
            <a:r>
              <a:rPr lang="de" dirty="0"/>
              <a:t> </a:t>
            </a:r>
            <a:br>
              <a:rPr lang="de" dirty="0"/>
            </a:br>
            <a:r>
              <a:rPr lang="de" dirty="0"/>
              <a:t>( @</a:t>
            </a:r>
            <a:r>
              <a:rPr lang="de" dirty="0" err="1"/>
              <a:t>import</a:t>
            </a:r>
            <a:r>
              <a:rPr lang="de" dirty="0"/>
              <a:t> &lt;</a:t>
            </a:r>
            <a:r>
              <a:rPr lang="de" dirty="0" err="1"/>
              <a:t>url</a:t>
            </a:r>
            <a:r>
              <a:rPr lang="de" dirty="0"/>
              <a:t>&gt;; )</a:t>
            </a:r>
          </a:p>
          <a:p>
            <a:r>
              <a:rPr lang="de" dirty="0"/>
              <a:t>Bei CSS wird ein zusätzlicher Request zum Server geschickt und die per URL definierte CSS-Datei angefordert (=&gt; langsam)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14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2173-D3B3-A64E-AB22-0A44005B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88F8-5412-AB45-8BE8-A6110246E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Möchtest du eine Serie von CSS-Regeln erstellen, so kannst du auf den @</a:t>
            </a:r>
            <a:r>
              <a:rPr lang="de" dirty="0" err="1"/>
              <a:t>for</a:t>
            </a:r>
            <a:r>
              <a:rPr lang="de" dirty="0"/>
              <a:t> Loop von SCSS zurückgreifen. </a:t>
            </a:r>
          </a:p>
          <a:p>
            <a:endParaRPr lang="en-US" dirty="0"/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3BF77604-F77B-084C-847D-93D034AEC338}"/>
              </a:ext>
            </a:extLst>
          </p:cNvPr>
          <p:cNvSpPr txBox="1">
            <a:spLocks/>
          </p:cNvSpPr>
          <p:nvPr/>
        </p:nvSpPr>
        <p:spPr>
          <a:xfrm>
            <a:off x="1897818" y="3737112"/>
            <a:ext cx="4989999" cy="2067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@for $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from 1 through 10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todo:nth-child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#{$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background-color: darken(#ff0000,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* 5);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lighten(#ff0000,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* 2);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66DDD-0F65-6E41-BE6C-7F4B54C6BB58}"/>
              </a:ext>
            </a:extLst>
          </p:cNvPr>
          <p:cNvSpPr txBox="1"/>
          <p:nvPr/>
        </p:nvSpPr>
        <p:spPr>
          <a:xfrm>
            <a:off x="5218043" y="3301093"/>
            <a:ext cx="286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 Wert von $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ausgeben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13B1FF-8690-0B44-8788-646DC9BB8A6F}"/>
              </a:ext>
            </a:extLst>
          </p:cNvPr>
          <p:cNvCxnSpPr>
            <a:cxnSpLocks/>
          </p:cNvCxnSpPr>
          <p:nvPr/>
        </p:nvCxnSpPr>
        <p:spPr>
          <a:xfrm flipV="1">
            <a:off x="4392817" y="3658188"/>
            <a:ext cx="1262270" cy="7953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7022-859A-3D4A-B8AD-10EBAA9E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A5A2-0BD6-E84D-BC79-8381456AC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Installiere</a:t>
            </a:r>
            <a:r>
              <a:rPr lang="en-US" dirty="0"/>
              <a:t> den </a:t>
            </a:r>
            <a:r>
              <a:rPr lang="en-US" dirty="0" err="1"/>
              <a:t>scss</a:t>
            </a:r>
            <a:r>
              <a:rPr lang="en-US" dirty="0"/>
              <a:t> </a:t>
            </a:r>
            <a:r>
              <a:rPr lang="en-US" dirty="0" err="1"/>
              <a:t>Präprozessor</a:t>
            </a:r>
            <a:br>
              <a:rPr lang="en-US" dirty="0"/>
            </a:br>
            <a:r>
              <a:rPr lang="en-US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install -g node-sass </a:t>
            </a:r>
          </a:p>
          <a:p>
            <a:r>
              <a:rPr lang="en-US" dirty="0" err="1"/>
              <a:t>Wandle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scss</a:t>
            </a:r>
            <a:r>
              <a:rPr lang="en-US" dirty="0"/>
              <a:t> File in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File um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node-sass </a:t>
            </a:r>
            <a:r>
              <a:rPr lang="en-US" dirty="0" err="1">
                <a:solidFill>
                  <a:schemeClr val="bg1"/>
                </a:solidFill>
              </a:rPr>
              <a:t>test.scss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test.css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de" dirty="0"/>
              <a:t>Es gibt einen “</a:t>
            </a:r>
            <a:r>
              <a:rPr lang="de" dirty="0" err="1"/>
              <a:t>watcher</a:t>
            </a:r>
            <a:r>
              <a:rPr lang="de" dirty="0"/>
              <a:t>”, der die Änderungen in der </a:t>
            </a:r>
            <a:r>
              <a:rPr lang="de" dirty="0" err="1"/>
              <a:t>scss</a:t>
            </a:r>
            <a:r>
              <a:rPr lang="de" dirty="0"/>
              <a:t>-Datei feststellt und jeweils den Präprozessor in Gang setzt. </a:t>
            </a:r>
            <a:br>
              <a:rPr lang="de" dirty="0"/>
            </a:br>
            <a:r>
              <a:rPr lang="de" dirty="0"/>
              <a:t>Probiere folgendes Kommando aus:</a:t>
            </a:r>
            <a:br>
              <a:rPr lang="de" dirty="0"/>
            </a:br>
            <a:r>
              <a:rPr lang="en-US" dirty="0">
                <a:solidFill>
                  <a:schemeClr val="bg1"/>
                </a:solidFill>
              </a:rPr>
              <a:t>node-sass --watch </a:t>
            </a:r>
            <a:r>
              <a:rPr lang="en-US" dirty="0" err="1">
                <a:solidFill>
                  <a:schemeClr val="bg1"/>
                </a:solidFill>
              </a:rPr>
              <a:t>test.scss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test.css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de" dirty="0"/>
            </a:br>
            <a:endParaRPr lang="de" dirty="0"/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50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877-FDF2-6F49-B60B-7998DC3A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4F1E-56F1-AE4C-9D1A-918DB086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Verwende</a:t>
            </a:r>
            <a:r>
              <a:rPr lang="en-US" dirty="0"/>
              <a:t> das Gulp Modul “gulp-sass“ in </a:t>
            </a:r>
            <a:r>
              <a:rPr lang="en-US" dirty="0" err="1"/>
              <a:t>unserem</a:t>
            </a:r>
            <a:r>
              <a:rPr lang="en-US" dirty="0"/>
              <a:t> </a:t>
            </a:r>
            <a:r>
              <a:rPr lang="en-US" dirty="0" err="1"/>
              <a:t>Übungsprojekt</a:t>
            </a:r>
            <a:r>
              <a:rPr lang="en-US" dirty="0"/>
              <a:t>, um </a:t>
            </a:r>
            <a:r>
              <a:rPr lang="en-US" dirty="0" err="1"/>
              <a:t>scss</a:t>
            </a:r>
            <a:r>
              <a:rPr lang="en-US" dirty="0"/>
              <a:t> Files in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kompilieren</a:t>
            </a:r>
            <a:r>
              <a:rPr lang="en-US" dirty="0"/>
              <a:t>.</a:t>
            </a:r>
          </a:p>
          <a:p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gulpfile.js</a:t>
            </a:r>
            <a:r>
              <a:rPr lang="en-US" dirty="0"/>
              <a:t> den den Task “</a:t>
            </a:r>
            <a:r>
              <a:rPr lang="en-US" dirty="0" err="1"/>
              <a:t>serveSass</a:t>
            </a:r>
            <a:r>
              <a:rPr lang="en-US" dirty="0"/>
              <a:t>“ </a:t>
            </a:r>
            <a:r>
              <a:rPr lang="en-US" dirty="0" err="1"/>
              <a:t>verwenden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Alle</a:t>
            </a:r>
            <a:r>
              <a:rPr lang="en-US" dirty="0"/>
              <a:t> Files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Ordner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/assets/</a:t>
            </a:r>
            <a:r>
              <a:rPr lang="en-US" dirty="0" err="1"/>
              <a:t>scss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in das </a:t>
            </a:r>
            <a:r>
              <a:rPr lang="en-US" dirty="0" err="1"/>
              <a:t>css</a:t>
            </a:r>
            <a:r>
              <a:rPr lang="en-US" dirty="0"/>
              <a:t> File </a:t>
            </a:r>
            <a:r>
              <a:rPr lang="en-US" dirty="0" err="1"/>
              <a:t>src</a:t>
            </a:r>
            <a:r>
              <a:rPr lang="en-US" dirty="0"/>
              <a:t>/assets/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main.css</a:t>
            </a:r>
            <a:r>
              <a:rPr lang="en-US" dirty="0"/>
              <a:t> </a:t>
            </a:r>
            <a:r>
              <a:rPr lang="en-US" dirty="0" err="1"/>
              <a:t>kompiliert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62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E6138-C6E6-4D4C-9AE9-A3AEDF18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7686AB-CAA1-B641-92A4-7D3E31BE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Sass</a:t>
            </a:r>
            <a:r>
              <a:rPr lang="de-DE" dirty="0"/>
              <a:t> (</a:t>
            </a:r>
            <a:r>
              <a:rPr lang="de-CH" dirty="0" err="1"/>
              <a:t>Syntactically</a:t>
            </a:r>
            <a:r>
              <a:rPr lang="de-CH" dirty="0"/>
              <a:t> </a:t>
            </a:r>
            <a:r>
              <a:rPr lang="de-CH" dirty="0" err="1"/>
              <a:t>Awesome</a:t>
            </a:r>
            <a:r>
              <a:rPr lang="de-CH" dirty="0"/>
              <a:t> Stylesheets</a:t>
            </a:r>
            <a:r>
              <a:rPr lang="de-DE" dirty="0"/>
              <a:t>) ist eine Stylesheet Sprache, die als </a:t>
            </a:r>
            <a:r>
              <a:rPr lang="de-CH" dirty="0"/>
              <a:t>Präprozessor die Erzeugung von </a:t>
            </a:r>
            <a:r>
              <a:rPr lang="de-CH" dirty="0" err="1"/>
              <a:t>css</a:t>
            </a:r>
            <a:r>
              <a:rPr lang="de-CH" dirty="0"/>
              <a:t> (Cascading Style Sheets) erleichtert.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166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FD37-09DE-504E-8AC1-1209A367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1E6A-F0F4-C344-BDAE-422A9FAE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Baue</a:t>
            </a:r>
            <a:r>
              <a:rPr lang="en-US" dirty="0"/>
              <a:t> die </a:t>
            </a:r>
            <a:r>
              <a:rPr lang="en-US" dirty="0" err="1"/>
              <a:t>Übung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Positioning </a:t>
            </a:r>
            <a:r>
              <a:rPr lang="en-US" dirty="0" err="1"/>
              <a:t>Teil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Ausklappnavigation</a:t>
            </a:r>
            <a:r>
              <a:rPr lang="en-US" dirty="0"/>
              <a:t> und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fixen</a:t>
            </a:r>
            <a:r>
              <a:rPr lang="en-US" dirty="0"/>
              <a:t> Header um in </a:t>
            </a:r>
            <a:r>
              <a:rPr lang="en-US" dirty="0" err="1"/>
              <a:t>scss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verwende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Farben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lagere</a:t>
            </a:r>
            <a:r>
              <a:rPr lang="en-US" dirty="0"/>
              <a:t> die </a:t>
            </a:r>
            <a:r>
              <a:rPr lang="en-US" dirty="0" err="1"/>
              <a:t>Farben</a:t>
            </a:r>
            <a:r>
              <a:rPr lang="en-US" dirty="0"/>
              <a:t> in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Datei</a:t>
            </a:r>
            <a:r>
              <a:rPr lang="en-US" dirty="0"/>
              <a:t> </a:t>
            </a:r>
            <a:r>
              <a:rPr lang="en-US" dirty="0" err="1"/>
              <a:t>aus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benutze</a:t>
            </a:r>
            <a:r>
              <a:rPr lang="en-US" dirty="0"/>
              <a:t> </a:t>
            </a:r>
            <a:r>
              <a:rPr lang="en-US" dirty="0" err="1"/>
              <a:t>Verschachtelung</a:t>
            </a:r>
            <a:br>
              <a:rPr lang="en-US" dirty="0"/>
            </a:br>
            <a:r>
              <a:rPr lang="en-US" dirty="0"/>
              <a:t>-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F57FD-7245-8447-B685-5BFA727E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339" y="4248671"/>
            <a:ext cx="5675823" cy="236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68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C9C5-22B7-0B4F-A802-C3DA01A8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FAED-720B-7C40-90BA-AC957A7B8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Ein </a:t>
            </a:r>
            <a:r>
              <a:rPr lang="de" dirty="0" err="1"/>
              <a:t>Mixin</a:t>
            </a:r>
            <a:r>
              <a:rPr lang="de" dirty="0"/>
              <a:t> erlaubt es, repetitive Teile des </a:t>
            </a:r>
            <a:r>
              <a:rPr lang="de" dirty="0" err="1"/>
              <a:t>css</a:t>
            </a:r>
            <a:r>
              <a:rPr lang="de" dirty="0"/>
              <a:t>-Codes zu abstrahieren. So können diese wiederverwendet werden. </a:t>
            </a:r>
          </a:p>
          <a:p>
            <a:r>
              <a:rPr lang="de" dirty="0"/>
              <a:t>Ein Beispiel: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9540E99F-C269-A64B-81B5-FDF7EBA0FED2}"/>
              </a:ext>
            </a:extLst>
          </p:cNvPr>
          <p:cNvSpPr txBox="1">
            <a:spLocks/>
          </p:cNvSpPr>
          <p:nvPr/>
        </p:nvSpPr>
        <p:spPr>
          <a:xfrm>
            <a:off x="1021133" y="4625035"/>
            <a:ext cx="2845190" cy="1124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a:visited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color: blue;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a:hover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color: green;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a:active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color: red;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4112C-FADD-964E-A7FE-1BFCA726F9B8}"/>
              </a:ext>
            </a:extLst>
          </p:cNvPr>
          <p:cNvSpPr txBox="1"/>
          <p:nvPr/>
        </p:nvSpPr>
        <p:spPr>
          <a:xfrm>
            <a:off x="942470" y="3978704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Dieses </a:t>
            </a:r>
            <a:r>
              <a:rPr lang="en-US" dirty="0" err="1"/>
              <a:t>Stück</a:t>
            </a:r>
            <a:r>
              <a:rPr lang="en-US" dirty="0"/>
              <a:t> Code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häufig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verwendent</a:t>
            </a:r>
            <a:r>
              <a:rPr lang="en-US" dirty="0"/>
              <a:t>:</a:t>
            </a:r>
          </a:p>
        </p:txBody>
      </p:sp>
      <p:sp>
        <p:nvSpPr>
          <p:cNvPr id="6" name="Rechteck 11">
            <a:extLst>
              <a:ext uri="{FF2B5EF4-FFF2-40B4-BE49-F238E27FC236}">
                <a16:creationId xmlns:a16="http://schemas.microsoft.com/office/drawing/2014/main" id="{3E824FA0-5A17-8547-A629-15A218529C3D}"/>
              </a:ext>
            </a:extLst>
          </p:cNvPr>
          <p:cNvSpPr txBox="1">
            <a:spLocks/>
          </p:cNvSpPr>
          <p:nvPr/>
        </p:nvSpPr>
        <p:spPr>
          <a:xfrm>
            <a:off x="5084752" y="4136531"/>
            <a:ext cx="5177571" cy="2117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linx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($link, $visit, $hover, $active)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a { color: $link;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&amp;:visited { color: $visit;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&amp;:hover { color: $hover;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&amp;:active { color: $active;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670EB-83A3-4447-B8C4-AB3B5E95594C}"/>
              </a:ext>
            </a:extLst>
          </p:cNvPr>
          <p:cNvSpPr txBox="1"/>
          <p:nvPr/>
        </p:nvSpPr>
        <p:spPr>
          <a:xfrm>
            <a:off x="5027159" y="3720468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Folgendes</a:t>
            </a:r>
            <a:r>
              <a:rPr lang="en-US" dirty="0"/>
              <a:t> </a:t>
            </a:r>
            <a:r>
              <a:rPr lang="en-US" dirty="0" err="1"/>
              <a:t>Mixin</a:t>
            </a:r>
            <a:r>
              <a:rPr lang="en-US" dirty="0"/>
              <a:t> </a:t>
            </a:r>
            <a:r>
              <a:rPr lang="en-US" dirty="0" err="1"/>
              <a:t>erzeugt</a:t>
            </a:r>
            <a:r>
              <a:rPr lang="en-US" dirty="0"/>
              <a:t> den Code:</a:t>
            </a:r>
          </a:p>
        </p:txBody>
      </p:sp>
    </p:spTree>
    <p:extLst>
      <p:ext uri="{BB962C8B-B14F-4D97-AF65-F5344CB8AC3E}">
        <p14:creationId xmlns:p14="http://schemas.microsoft.com/office/powerpoint/2010/main" val="1786663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9FBC-AA3B-ED4E-8421-42B9C0EA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0185-A7EC-3B43-AF14-C21FA7FCB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 </a:t>
            </a:r>
            <a:r>
              <a:rPr lang="en-US" dirty="0" err="1"/>
              <a:t>Mixin</a:t>
            </a:r>
            <a:r>
              <a:rPr lang="en-US" dirty="0"/>
              <a:t> </a:t>
            </a:r>
            <a:r>
              <a:rPr lang="en-US" dirty="0" err="1"/>
              <a:t>aufrufen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oder</a:t>
            </a:r>
            <a:r>
              <a:rPr lang="en-US" dirty="0"/>
              <a:t> (keywords-arguments </a:t>
            </a:r>
            <a:r>
              <a:rPr lang="en-US" dirty="0" err="1"/>
              <a:t>Schreibweise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32A03704-E348-BF4E-A929-58F203DFC288}"/>
              </a:ext>
            </a:extLst>
          </p:cNvPr>
          <p:cNvSpPr txBox="1">
            <a:spLocks/>
          </p:cNvSpPr>
          <p:nvPr/>
        </p:nvSpPr>
        <p:spPr>
          <a:xfrm>
            <a:off x="918429" y="2715235"/>
            <a:ext cx="5177571" cy="55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@include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linx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(white, blue, green, red);</a:t>
            </a: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6C3DE86B-5C08-7B4F-970B-C36521D7D447}"/>
              </a:ext>
            </a:extLst>
          </p:cNvPr>
          <p:cNvSpPr txBox="1">
            <a:spLocks/>
          </p:cNvSpPr>
          <p:nvPr/>
        </p:nvSpPr>
        <p:spPr>
          <a:xfrm>
            <a:off x="918429" y="4136531"/>
            <a:ext cx="7549711" cy="55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@include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linx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($visit: blue, $hover: red, $active: green, $link: white);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6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B3F8-4142-CF4B-A81D-FF2346CB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r>
              <a:rPr lang="en-US" dirty="0"/>
              <a:t>: default </a:t>
            </a:r>
            <a:r>
              <a:rPr lang="en-US" dirty="0" err="1"/>
              <a:t>Werte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2054-49ED-4D42-816C-F5FB087F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Du kannst auch Default-Werte </a:t>
            </a:r>
            <a:r>
              <a:rPr lang="de" dirty="0" err="1"/>
              <a:t>für</a:t>
            </a:r>
            <a:r>
              <a:rPr lang="de" dirty="0"/>
              <a:t> Parameter definieren, welche dann optional sind 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102BB47C-010A-BF42-87CE-EAA6364B507A}"/>
              </a:ext>
            </a:extLst>
          </p:cNvPr>
          <p:cNvSpPr txBox="1">
            <a:spLocks/>
          </p:cNvSpPr>
          <p:nvPr/>
        </p:nvSpPr>
        <p:spPr>
          <a:xfrm>
            <a:off x="1007882" y="3162496"/>
            <a:ext cx="7549711" cy="1300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@include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bigTitle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($size,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$color: white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$color;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$size;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};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34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5EF4-A606-9A4C-A2D8-CD7F45DB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r>
              <a:rPr lang="en-US" dirty="0"/>
              <a:t>: Variable </a:t>
            </a:r>
            <a:r>
              <a:rPr lang="en-US" dirty="0" err="1"/>
              <a:t>Argumente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183B3-58C9-3D40-B854-8AC621F8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Manchmal verwendet man </a:t>
            </a:r>
            <a:r>
              <a:rPr lang="de" dirty="0" err="1"/>
              <a:t>Mixins</a:t>
            </a:r>
            <a:r>
              <a:rPr lang="de" dirty="0"/>
              <a:t> mit einer variablen Anzahl Argumenten. Die Eigenschaft </a:t>
            </a:r>
            <a:r>
              <a:rPr lang="de" dirty="0" err="1"/>
              <a:t>padding</a:t>
            </a:r>
            <a:r>
              <a:rPr lang="de" dirty="0"/>
              <a:t> z.B., kann 1 bis 4 Werte haben. </a:t>
            </a:r>
            <a:br>
              <a:rPr lang="de" dirty="0"/>
            </a:br>
            <a:r>
              <a:rPr lang="de" dirty="0"/>
              <a:t>In diesem Fall erstellt man ein </a:t>
            </a:r>
            <a:r>
              <a:rPr lang="de" dirty="0" err="1"/>
              <a:t>Mixin</a:t>
            </a:r>
            <a:r>
              <a:rPr lang="de" dirty="0"/>
              <a:t> mit variablen Argumenten.</a:t>
            </a:r>
            <a:br>
              <a:rPr lang="de" dirty="0"/>
            </a:br>
            <a:r>
              <a:rPr lang="de" dirty="0"/>
              <a:t>Das sind die … , die an den Variablennamen gehängt werden.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2495626F-CE64-FE4C-8014-DCDEAB6C20D8}"/>
              </a:ext>
            </a:extLst>
          </p:cNvPr>
          <p:cNvSpPr txBox="1">
            <a:spLocks/>
          </p:cNvSpPr>
          <p:nvPr/>
        </p:nvSpPr>
        <p:spPr>
          <a:xfrm>
            <a:off x="1037699" y="4305496"/>
            <a:ext cx="4796571" cy="1131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myPad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($pads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padding: $pads;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41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2939-6531-2E43-B633-FEF26F4C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r>
              <a:rPr lang="en-US" dirty="0"/>
              <a:t>: Variable </a:t>
            </a:r>
            <a:r>
              <a:rPr lang="en-US" dirty="0" err="1"/>
              <a:t>Argumente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11CA4-423C-1B4C-A231-206E139A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Aufgerufen werden kann es dann </a:t>
            </a:r>
            <a:r>
              <a:rPr lang="de" dirty="0" err="1"/>
              <a:t>folgendermassen</a:t>
            </a:r>
            <a:endParaRPr lang="de" dirty="0"/>
          </a:p>
          <a:p>
            <a:pPr marL="0" indent="0">
              <a:buNone/>
            </a:pPr>
            <a:endParaRPr lang="de" dirty="0"/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A30ACA08-4FB7-9149-8305-B25850C6C5A6}"/>
              </a:ext>
            </a:extLst>
          </p:cNvPr>
          <p:cNvSpPr txBox="1">
            <a:spLocks/>
          </p:cNvSpPr>
          <p:nvPr/>
        </p:nvSpPr>
        <p:spPr>
          <a:xfrm>
            <a:off x="3158539" y="2876113"/>
            <a:ext cx="4657423" cy="3773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.one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pad(20px);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.two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pad(10px 20px);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.three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pad(10px 20px 40px);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.four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pad(10px 20px 30px 20px);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65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A07A-D53E-6B4D-B6FA-3E77AE2A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/ 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E9DD-AFC8-D242-96A6-60AB498B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In </a:t>
            </a:r>
            <a:r>
              <a:rPr lang="de" dirty="0" err="1"/>
              <a:t>scss</a:t>
            </a:r>
            <a:r>
              <a:rPr lang="de" dirty="0"/>
              <a:t> kann man auch </a:t>
            </a:r>
            <a:r>
              <a:rPr lang="de" dirty="0" err="1"/>
              <a:t>If</a:t>
            </a:r>
            <a:r>
              <a:rPr lang="de" dirty="0"/>
              <a:t>/Else-Statements verwenden.</a:t>
            </a:r>
            <a:br>
              <a:rPr lang="de" dirty="0"/>
            </a:br>
            <a:endParaRPr lang="de" dirty="0"/>
          </a:p>
          <a:p>
            <a:endParaRPr lang="en-US" dirty="0"/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563DFA83-3047-B743-9807-D79EB3D3F956}"/>
              </a:ext>
            </a:extLst>
          </p:cNvPr>
          <p:cNvSpPr txBox="1">
            <a:spLocks/>
          </p:cNvSpPr>
          <p:nvPr/>
        </p:nvSpPr>
        <p:spPr>
          <a:xfrm>
            <a:off x="3538129" y="2955626"/>
            <a:ext cx="3898244" cy="3562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test($direction)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@if $direction == ‘left’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text-align: left;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@else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text-align: right;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Aufruf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.foo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test(left);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06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C5AF-0B32-C140-AA48-E18D5710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6475-AFEA-7546-A9EB-527A728C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Mit</a:t>
            </a:r>
            <a:r>
              <a:rPr lang="en-US" dirty="0"/>
              <a:t> extends </a:t>
            </a:r>
            <a:r>
              <a:rPr lang="en-US" dirty="0" err="1"/>
              <a:t>kann</a:t>
            </a:r>
            <a:r>
              <a:rPr lang="en-US" dirty="0"/>
              <a:t> man die Styles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beliebigen</a:t>
            </a:r>
            <a:r>
              <a:rPr lang="en-US" dirty="0"/>
              <a:t> </a:t>
            </a:r>
            <a:r>
              <a:rPr lang="en-US" dirty="0" err="1"/>
              <a:t>Selektors</a:t>
            </a:r>
            <a:r>
              <a:rPr lang="en-US" dirty="0"/>
              <a:t> </a:t>
            </a:r>
            <a:r>
              <a:rPr lang="en-US" dirty="0" err="1"/>
              <a:t>klonen</a:t>
            </a:r>
            <a:r>
              <a:rPr lang="en-US" dirty="0"/>
              <a:t> und in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Selektor</a:t>
            </a:r>
            <a:r>
              <a:rPr lang="en-US" dirty="0"/>
              <a:t> </a:t>
            </a:r>
            <a:r>
              <a:rPr lang="en-US" dirty="0" err="1"/>
              <a:t>wiederverwenden</a:t>
            </a:r>
            <a:r>
              <a:rPr lang="en-US" dirty="0"/>
              <a:t>.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404EE1DB-9AE5-A444-A9A0-EE438A6E5CC6}"/>
              </a:ext>
            </a:extLst>
          </p:cNvPr>
          <p:cNvSpPr txBox="1">
            <a:spLocks/>
          </p:cNvSpPr>
          <p:nvPr/>
        </p:nvSpPr>
        <p:spPr>
          <a:xfrm>
            <a:off x="1301825" y="3727072"/>
            <a:ext cx="3898244" cy="2801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background: #336699;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bold;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white;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padding: 5px;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@extend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B8CF8995-85FC-AB45-83B7-FA0F3186518A}"/>
              </a:ext>
            </a:extLst>
          </p:cNvPr>
          <p:cNvSpPr txBox="1">
            <a:spLocks/>
          </p:cNvSpPr>
          <p:nvPr/>
        </p:nvSpPr>
        <p:spPr>
          <a:xfrm>
            <a:off x="6326364" y="3727072"/>
            <a:ext cx="3898244" cy="2801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background: #336699;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bold;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white;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padding: 5px;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D399E-07E3-2840-A767-B806D0C0094E}"/>
              </a:ext>
            </a:extLst>
          </p:cNvPr>
          <p:cNvSpPr txBox="1"/>
          <p:nvPr/>
        </p:nvSpPr>
        <p:spPr>
          <a:xfrm>
            <a:off x="2741827" y="3224365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7AD85-84C1-2543-B972-C3746F5DBAF2}"/>
              </a:ext>
            </a:extLst>
          </p:cNvPr>
          <p:cNvSpPr txBox="1"/>
          <p:nvPr/>
        </p:nvSpPr>
        <p:spPr>
          <a:xfrm>
            <a:off x="7830662" y="3246771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8746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4626-108F-B746-B12E-370F34DB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CD41CC1C-E7FB-7342-9FEF-E8C9017B8C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8190" y="3751934"/>
            <a:ext cx="3603444" cy="2686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@extend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darken(#336699, 10%);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order_button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@extend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(255,0,0);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8D8364-7134-C847-AC88-3648652E8F5A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geklonten</a:t>
            </a:r>
            <a:r>
              <a:rPr lang="en-US" dirty="0"/>
              <a:t> </a:t>
            </a:r>
            <a:r>
              <a:rPr lang="en-US" dirty="0" err="1"/>
              <a:t>Selektor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erweitern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5B66A-E192-1542-AE44-AEA20964CFF2}"/>
              </a:ext>
            </a:extLst>
          </p:cNvPr>
          <p:cNvSpPr txBox="1"/>
          <p:nvPr/>
        </p:nvSpPr>
        <p:spPr>
          <a:xfrm>
            <a:off x="2473885" y="3198167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64930-B295-E747-B7A5-A0E1A695E0E1}"/>
              </a:ext>
            </a:extLst>
          </p:cNvPr>
          <p:cNvSpPr txBox="1"/>
          <p:nvPr/>
        </p:nvSpPr>
        <p:spPr>
          <a:xfrm>
            <a:off x="8167430" y="295240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  <p:sp>
        <p:nvSpPr>
          <p:cNvPr id="9" name="Rechteck 11">
            <a:extLst>
              <a:ext uri="{FF2B5EF4-FFF2-40B4-BE49-F238E27FC236}">
                <a16:creationId xmlns:a16="http://schemas.microsoft.com/office/drawing/2014/main" id="{ADDFD88A-C836-5347-93CA-15890552F242}"/>
              </a:ext>
            </a:extLst>
          </p:cNvPr>
          <p:cNvSpPr txBox="1">
            <a:spLocks/>
          </p:cNvSpPr>
          <p:nvPr/>
        </p:nvSpPr>
        <p:spPr>
          <a:xfrm>
            <a:off x="5927035" y="3455116"/>
            <a:ext cx="5067810" cy="3137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order_button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background: #336699;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bold;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white;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padding: 5px;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#264d73;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order_button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057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2BDF5-5058-6D4F-9005-E4D0F15F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Extend</a:t>
            </a:r>
            <a:r>
              <a:rPr lang="de-DE" dirty="0"/>
              <a:t> mit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3592B-0008-184D-8E4F-26AC34E1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Verwendest du @</a:t>
            </a:r>
            <a:r>
              <a:rPr lang="de-CH" dirty="0" err="1"/>
              <a:t>extend</a:t>
            </a:r>
            <a:r>
              <a:rPr lang="de-CH" dirty="0"/>
              <a:t> mit normalen </a:t>
            </a:r>
            <a:r>
              <a:rPr lang="de-CH" dirty="0" err="1"/>
              <a:t>Selektoren</a:t>
            </a:r>
            <a:r>
              <a:rPr lang="de-CH" dirty="0"/>
              <a:t>, so werden diese ganz normal im CSS abgebildet. Möchtest du eine CSS-Klasse </a:t>
            </a:r>
            <a:r>
              <a:rPr lang="de-CH" dirty="0" err="1"/>
              <a:t>extenden</a:t>
            </a:r>
            <a:r>
              <a:rPr lang="de-CH" dirty="0"/>
              <a:t>, die dann nicht im CSS auftaucht, kannst du einen </a:t>
            </a:r>
            <a:r>
              <a:rPr lang="de-CH" dirty="0" err="1"/>
              <a:t>Placeholder</a:t>
            </a:r>
            <a:r>
              <a:rPr lang="de-CH" dirty="0"/>
              <a:t> </a:t>
            </a:r>
            <a:r>
              <a:rPr lang="de-CH" dirty="0" err="1"/>
              <a:t>Selektor</a:t>
            </a:r>
            <a:r>
              <a:rPr lang="de-CH" dirty="0"/>
              <a:t> verwenden. </a:t>
            </a:r>
          </a:p>
          <a:p>
            <a:endParaRPr lang="de-DE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AE094F4D-6029-E54B-BFED-073E1A47BEF3}"/>
              </a:ext>
            </a:extLst>
          </p:cNvPr>
          <p:cNvSpPr txBox="1">
            <a:spLocks/>
          </p:cNvSpPr>
          <p:nvPr/>
        </p:nvSpPr>
        <p:spPr>
          <a:xfrm>
            <a:off x="1295818" y="4367363"/>
            <a:ext cx="2975098" cy="231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stuff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-size: 12px;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foo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@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%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stuff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de-CH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0293EB41-0A5A-484C-9BF5-D10BC1EDD621}"/>
              </a:ext>
            </a:extLst>
          </p:cNvPr>
          <p:cNvSpPr txBox="1">
            <a:spLocks/>
          </p:cNvSpPr>
          <p:nvPr/>
        </p:nvSpPr>
        <p:spPr>
          <a:xfrm>
            <a:off x="5795000" y="4367362"/>
            <a:ext cx="2975098" cy="231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foo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-size: 12px;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de-CH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CF30844-35E3-5F45-8895-7477CF74F573}"/>
              </a:ext>
            </a:extLst>
          </p:cNvPr>
          <p:cNvSpPr txBox="1"/>
          <p:nvPr/>
        </p:nvSpPr>
        <p:spPr>
          <a:xfrm>
            <a:off x="2427340" y="3905698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CB04B-38DC-2845-8B7A-715BB50A21A5}"/>
              </a:ext>
            </a:extLst>
          </p:cNvPr>
          <p:cNvSpPr txBox="1"/>
          <p:nvPr/>
        </p:nvSpPr>
        <p:spPr>
          <a:xfrm>
            <a:off x="6865516" y="3905698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940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F80FA-1E57-2E46-9F85-9E2A8564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Präprozessor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5067F2F-D6F7-A24D-BFBA-5386FC59629B}"/>
              </a:ext>
            </a:extLst>
          </p:cNvPr>
          <p:cNvSpPr/>
          <p:nvPr/>
        </p:nvSpPr>
        <p:spPr>
          <a:xfrm>
            <a:off x="4650059" y="3479180"/>
            <a:ext cx="2029522" cy="1661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DE13834-7F4F-4E48-82C5-76D54E900289}"/>
              </a:ext>
            </a:extLst>
          </p:cNvPr>
          <p:cNvSpPr txBox="1"/>
          <p:nvPr/>
        </p:nvSpPr>
        <p:spPr>
          <a:xfrm>
            <a:off x="4984594" y="3958683"/>
            <a:ext cx="152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SASS Präprozessor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F583558-BE6F-A54B-AE4E-1827D14B6F6D}"/>
              </a:ext>
            </a:extLst>
          </p:cNvPr>
          <p:cNvCxnSpPr>
            <a:cxnSpLocks/>
          </p:cNvCxnSpPr>
          <p:nvPr/>
        </p:nvCxnSpPr>
        <p:spPr>
          <a:xfrm>
            <a:off x="6787375" y="4281848"/>
            <a:ext cx="44604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EACC7A5-1515-464F-9563-71CB6B0F9FE8}"/>
              </a:ext>
            </a:extLst>
          </p:cNvPr>
          <p:cNvCxnSpPr>
            <a:cxnSpLocks/>
          </p:cNvCxnSpPr>
          <p:nvPr/>
        </p:nvCxnSpPr>
        <p:spPr>
          <a:xfrm>
            <a:off x="4107365" y="4309946"/>
            <a:ext cx="44604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4E93F783-14AD-D54B-9169-8F73BD067A77}"/>
              </a:ext>
            </a:extLst>
          </p:cNvPr>
          <p:cNvSpPr/>
          <p:nvPr/>
        </p:nvSpPr>
        <p:spPr>
          <a:xfrm>
            <a:off x="1003610" y="2520176"/>
            <a:ext cx="2865863" cy="3624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$grids: 3; </a:t>
            </a: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@for $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from 1 through $grids {     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.grid#{$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@include grid-span($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3BEFBAE-5793-7648-B329-2EE7146AD89A}"/>
              </a:ext>
            </a:extLst>
          </p:cNvPr>
          <p:cNvSpPr/>
          <p:nvPr/>
        </p:nvSpPr>
        <p:spPr>
          <a:xfrm>
            <a:off x="7460167" y="2520175"/>
            <a:ext cx="2865863" cy="4049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.grid1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width: 8.33333%;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clear: right;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float: left;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.grid2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width: 16.66667%;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clear: right;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float: left;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.grid3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width: 25%;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clear: right;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float: left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707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838F-1866-9145-909F-C4585DDF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Unterschied</a:t>
            </a:r>
            <a:r>
              <a:rPr lang="en-US" dirty="0"/>
              <a:t>: </a:t>
            </a:r>
            <a:r>
              <a:rPr lang="en-US" dirty="0" err="1"/>
              <a:t>mixin</a:t>
            </a:r>
            <a:r>
              <a:rPr lang="en-US" dirty="0"/>
              <a:t> vs 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8EBC-62F4-5D43-811D-6B1D2CA9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 extend </a:t>
            </a:r>
            <a:r>
              <a:rPr lang="en-US" dirty="0" err="1"/>
              <a:t>erzeugt</a:t>
            </a:r>
            <a:r>
              <a:rPr lang="en-US" dirty="0"/>
              <a:t> man </a:t>
            </a:r>
            <a:r>
              <a:rPr lang="en-US" dirty="0" err="1"/>
              <a:t>eine</a:t>
            </a:r>
            <a:r>
              <a:rPr lang="en-US" dirty="0"/>
              <a:t> (</a:t>
            </a:r>
            <a:r>
              <a:rPr lang="en-US" dirty="0" err="1"/>
              <a:t>vielleicht</a:t>
            </a:r>
            <a:r>
              <a:rPr lang="en-US" dirty="0"/>
              <a:t> </a:t>
            </a:r>
            <a:r>
              <a:rPr lang="en-US" dirty="0" err="1"/>
              <a:t>ungewollte</a:t>
            </a:r>
            <a:r>
              <a:rPr lang="en-US" dirty="0"/>
              <a:t>) </a:t>
            </a:r>
            <a:r>
              <a:rPr lang="en-US" dirty="0" err="1"/>
              <a:t>Verwandschaft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den </a:t>
            </a:r>
            <a:r>
              <a:rPr lang="en-US" dirty="0" err="1"/>
              <a:t>Elementen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somit</a:t>
            </a:r>
            <a:r>
              <a:rPr lang="en-US" dirty="0"/>
              <a:t> 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die Position </a:t>
            </a:r>
            <a:r>
              <a:rPr lang="en-US" dirty="0" err="1"/>
              <a:t>im</a:t>
            </a:r>
            <a:r>
              <a:rPr lang="en-US" dirty="0"/>
              <a:t> Code </a:t>
            </a:r>
            <a:r>
              <a:rPr lang="en-US" dirty="0" err="1"/>
              <a:t>eine</a:t>
            </a:r>
            <a:r>
              <a:rPr lang="en-US" dirty="0"/>
              <a:t> Rolle </a:t>
            </a:r>
          </a:p>
          <a:p>
            <a:r>
              <a:rPr lang="en-US" dirty="0"/>
              <a:t>Bei </a:t>
            </a:r>
            <a:r>
              <a:rPr lang="en-US" dirty="0" err="1"/>
              <a:t>mixin</a:t>
            </a:r>
            <a:r>
              <a:rPr lang="en-US" dirty="0"/>
              <a:t> </a:t>
            </a:r>
            <a:r>
              <a:rPr lang="en-US" dirty="0" err="1"/>
              <a:t>bleiben</a:t>
            </a:r>
            <a:r>
              <a:rPr lang="en-US" dirty="0"/>
              <a:t> die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unabhängig</a:t>
            </a:r>
            <a:r>
              <a:rPr lang="en-US" dirty="0"/>
              <a:t>. </a:t>
            </a:r>
            <a:r>
              <a:rPr lang="en-US" dirty="0" err="1"/>
              <a:t>Dadurch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ev</a:t>
            </a:r>
            <a:r>
              <a:rPr lang="en-US" dirty="0"/>
              <a:t>.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grösster</a:t>
            </a:r>
            <a:r>
              <a:rPr lang="en-US" dirty="0"/>
              <a:t>.</a:t>
            </a:r>
          </a:p>
          <a:p>
            <a:r>
              <a:rPr lang="en-US" dirty="0" err="1"/>
              <a:t>Kritischer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extend vs </a:t>
            </a:r>
            <a:r>
              <a:rPr lang="en-US" dirty="0" err="1"/>
              <a:t>mixin</a:t>
            </a:r>
            <a:br>
              <a:rPr lang="en-US" dirty="0"/>
            </a:br>
            <a:r>
              <a:rPr lang="en-US" dirty="0">
                <a:hlinkClick r:id="rId2"/>
              </a:rPr>
              <a:t>https://csswizardry.com/2014/11/when-to-use-extend-when-to-use-a-mixin/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38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CADB6-47CF-834F-B99E-514CE154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8F02E-B6C9-F74E-BB62-836EFCBE2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Lese dich in das Erstellen von Dreiecken mit CSS ein </a:t>
            </a:r>
            <a:br>
              <a:rPr lang="de-CH" dirty="0"/>
            </a:br>
            <a:r>
              <a:rPr lang="de-CH" dirty="0">
                <a:hlinkClick r:id="rId2"/>
              </a:rPr>
              <a:t>https://css-tricks.com/snippets/css/css-triangle</a:t>
            </a:r>
            <a:endParaRPr lang="de-CH" dirty="0"/>
          </a:p>
          <a:p>
            <a:r>
              <a:rPr lang="de-CH" dirty="0"/>
              <a:t>Entwickle ein </a:t>
            </a:r>
            <a:r>
              <a:rPr lang="de-CH" dirty="0" err="1"/>
              <a:t>Mixin</a:t>
            </a:r>
            <a:r>
              <a:rPr lang="de-CH" dirty="0"/>
              <a:t>, mit welchem du Pfeile in allen </a:t>
            </a:r>
            <a:r>
              <a:rPr lang="de-CH" dirty="0" err="1"/>
              <a:t>Grössen</a:t>
            </a:r>
            <a:r>
              <a:rPr lang="de-CH" dirty="0"/>
              <a:t>, Farben und Richtungen erstellen kannst. </a:t>
            </a:r>
          </a:p>
          <a:p>
            <a:r>
              <a:rPr lang="de-CH" dirty="0"/>
              <a:t>Der Aufruf sollte dann etwa so aussehen: </a:t>
            </a:r>
          </a:p>
          <a:p>
            <a:endParaRPr lang="de-CH" dirty="0"/>
          </a:p>
          <a:p>
            <a:endParaRPr lang="de-DE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1533C61C-E9FA-294B-A899-8F5B98AEAF30}"/>
              </a:ext>
            </a:extLst>
          </p:cNvPr>
          <p:cNvSpPr txBox="1">
            <a:spLocks/>
          </p:cNvSpPr>
          <p:nvPr/>
        </p:nvSpPr>
        <p:spPr>
          <a:xfrm>
            <a:off x="2918033" y="4690750"/>
            <a:ext cx="5138436" cy="1040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awesome-triangle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@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triangle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(top,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, 10px);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de-CH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237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7C0CD-BDC0-0242-BD00-AAE3449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464ED7-5F60-6A42-A98C-D08D5C12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746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6089-5BAD-E24F-9FA8-D57E3125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 / Tutorials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9C28-27A5-2940-AB9F-CC7584E8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https://www.sassmeister.com/</a:t>
            </a:r>
            <a:endParaRPr lang="en-US" dirty="0"/>
          </a:p>
          <a:p>
            <a:r>
              <a:rPr lang="en-US" dirty="0">
                <a:hlinkClick r:id="rId3"/>
              </a:rPr>
              <a:t>https://tutorialzine.com/2016/01/learn-sass-in-15-minutes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3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27EE8-B27D-4346-AD36-FDE8F61B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Sass</a:t>
            </a:r>
            <a:r>
              <a:rPr lang="de-DE" dirty="0"/>
              <a:t>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60E44-561F-F048-B828-BEFFCFB2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YAML inspirierte Syntax </a:t>
            </a:r>
            <a:r>
              <a:rPr lang="de-CH" dirty="0"/>
              <a:t>(</a:t>
            </a:r>
            <a:r>
              <a:rPr lang="de-CH" dirty="0">
                <a:hlinkClick r:id="rId2"/>
              </a:rPr>
              <a:t>https://</a:t>
            </a:r>
            <a:r>
              <a:rPr lang="de-CH" dirty="0" err="1">
                <a:hlinkClick r:id="rId2"/>
              </a:rPr>
              <a:t>de.wikipedia.org</a:t>
            </a:r>
            <a:r>
              <a:rPr lang="de-CH" dirty="0">
                <a:hlinkClick r:id="rId2"/>
              </a:rPr>
              <a:t>/</a:t>
            </a:r>
            <a:r>
              <a:rPr lang="de-CH" dirty="0" err="1">
                <a:hlinkClick r:id="rId2"/>
              </a:rPr>
              <a:t>wiki</a:t>
            </a:r>
            <a:r>
              <a:rPr lang="de-CH" dirty="0">
                <a:hlinkClick r:id="rId2"/>
              </a:rPr>
              <a:t>/YAML</a:t>
            </a:r>
            <a:r>
              <a:rPr lang="de-CH" dirty="0"/>
              <a:t>) </a:t>
            </a:r>
          </a:p>
          <a:p>
            <a:r>
              <a:rPr lang="de-CH" dirty="0"/>
              <a:t>Blöcke werden anhand der Einrückung definiert </a:t>
            </a:r>
          </a:p>
          <a:p>
            <a:r>
              <a:rPr lang="de-CH" dirty="0"/>
              <a:t>keine geschweiften Klammern </a:t>
            </a:r>
          </a:p>
          <a:p>
            <a:r>
              <a:rPr lang="de-CH" dirty="0"/>
              <a:t>keine Semikolons </a:t>
            </a:r>
            <a:br>
              <a:rPr lang="de-CH" dirty="0"/>
            </a:br>
            <a:endParaRPr lang="de-CH" dirty="0"/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-color: $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darken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, 9%)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917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E164C-7C78-F44D-914E-B1E76311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SCSS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C455A-BAB0-8D43-81EF-C1842DFA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SCSS (</a:t>
            </a:r>
            <a:r>
              <a:rPr lang="de-DE" dirty="0" err="1"/>
              <a:t>Sassy</a:t>
            </a:r>
            <a:r>
              <a:rPr lang="de-DE" dirty="0"/>
              <a:t> CSS) </a:t>
            </a:r>
          </a:p>
          <a:p>
            <a:r>
              <a:rPr lang="de-DE" dirty="0"/>
              <a:t>In Version 3 von </a:t>
            </a:r>
            <a:r>
              <a:rPr lang="de-DE" dirty="0" err="1"/>
              <a:t>sass</a:t>
            </a:r>
            <a:r>
              <a:rPr lang="de-DE" dirty="0"/>
              <a:t> wurde die </a:t>
            </a:r>
            <a:r>
              <a:rPr lang="de-DE" dirty="0" err="1"/>
              <a:t>scss</a:t>
            </a:r>
            <a:r>
              <a:rPr lang="de-DE" dirty="0"/>
              <a:t> Syntax eingeführt.</a:t>
            </a:r>
            <a:r>
              <a:rPr lang="de-CH" b="1" dirty="0"/>
              <a:t> </a:t>
            </a:r>
            <a:r>
              <a:rPr lang="de-CH" dirty="0"/>
              <a:t>Inspiriert von der </a:t>
            </a:r>
            <a:r>
              <a:rPr lang="de-CH" dirty="0" err="1"/>
              <a:t>css</a:t>
            </a:r>
            <a:r>
              <a:rPr lang="de-CH" dirty="0"/>
              <a:t> Syntax. </a:t>
            </a:r>
          </a:p>
          <a:p>
            <a:r>
              <a:rPr lang="de-CH" dirty="0"/>
              <a:t>SCSS enthält alle </a:t>
            </a:r>
            <a:r>
              <a:rPr lang="de-CH" dirty="0" err="1"/>
              <a:t>features</a:t>
            </a:r>
            <a:r>
              <a:rPr lang="de-CH" dirty="0"/>
              <a:t> von </a:t>
            </a:r>
            <a:r>
              <a:rPr lang="de-CH" dirty="0" err="1"/>
              <a:t>css</a:t>
            </a:r>
            <a:r>
              <a:rPr lang="de-CH" dirty="0"/>
              <a:t> aber auch alle </a:t>
            </a:r>
            <a:r>
              <a:rPr lang="de-CH" dirty="0" err="1"/>
              <a:t>features</a:t>
            </a:r>
            <a:r>
              <a:rPr lang="de-CH" dirty="0"/>
              <a:t> von sass</a:t>
            </a:r>
          </a:p>
          <a:p>
            <a:r>
              <a:rPr lang="de-CH" dirty="0"/>
              <a:t>Jedes valide </a:t>
            </a:r>
            <a:r>
              <a:rPr lang="de-CH" dirty="0" err="1"/>
              <a:t>css</a:t>
            </a:r>
            <a:r>
              <a:rPr lang="de-CH" dirty="0"/>
              <a:t> ist auch valides </a:t>
            </a:r>
            <a:r>
              <a:rPr lang="de-CH" dirty="0" err="1"/>
              <a:t>scss</a:t>
            </a:r>
            <a:endParaRPr lang="de-CH" dirty="0"/>
          </a:p>
          <a:p>
            <a:endParaRPr lang="de-CH" b="1" dirty="0"/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-color: $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darken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, 9%)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60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D27E9-DD3D-164B-AB41-81A30928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CSS Präprozessor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95797-6A07-C540-8C54-994F7619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Strukturierte Schreibweise mittels Verschachtelung möglich </a:t>
            </a:r>
          </a:p>
          <a:p>
            <a:r>
              <a:rPr lang="de-CH" dirty="0"/>
              <a:t>Variablen (zur Kompilierungszeit) </a:t>
            </a:r>
          </a:p>
          <a:p>
            <a:r>
              <a:rPr lang="de-CH" dirty="0"/>
              <a:t>Zusätzliche Funktionalitäten </a:t>
            </a:r>
            <a:br>
              <a:rPr lang="de-CH" dirty="0"/>
            </a:br>
            <a:br>
              <a:rPr lang="de-CH" dirty="0"/>
            </a:br>
            <a:r>
              <a:rPr lang="de-CH" sz="2000" dirty="0"/>
              <a:t>- Mathematische Funktionen (sin, cos, tan, etc.) </a:t>
            </a:r>
          </a:p>
          <a:p>
            <a:pPr marL="0" indent="0">
              <a:buNone/>
            </a:pPr>
            <a:r>
              <a:rPr lang="de-CH" sz="2000" dirty="0"/>
              <a:t>   - Operationelle Funktionen (</a:t>
            </a:r>
            <a:r>
              <a:rPr lang="de-CH" sz="2000" dirty="0" err="1"/>
              <a:t>lighten</a:t>
            </a:r>
            <a:r>
              <a:rPr lang="de-CH" sz="2000" dirty="0"/>
              <a:t>, </a:t>
            </a:r>
            <a:r>
              <a:rPr lang="de-CH" sz="2000" dirty="0" err="1"/>
              <a:t>darken</a:t>
            </a:r>
            <a:r>
              <a:rPr lang="de-CH" sz="2000" dirty="0"/>
              <a:t>, etc.) </a:t>
            </a:r>
          </a:p>
          <a:p>
            <a:pPr marL="0" indent="0">
              <a:buNone/>
            </a:pPr>
            <a:r>
              <a:rPr lang="de-CH" sz="2000" dirty="0"/>
              <a:t>   - Imports von sogenannten “</a:t>
            </a:r>
            <a:r>
              <a:rPr lang="de-CH" sz="2000" dirty="0" err="1"/>
              <a:t>Partials</a:t>
            </a:r>
            <a:r>
              <a:rPr lang="de-CH" sz="2000" dirty="0"/>
              <a:t>” </a:t>
            </a:r>
          </a:p>
          <a:p>
            <a:pPr marL="0" indent="0">
              <a:buNone/>
            </a:pPr>
            <a:r>
              <a:rPr lang="de-CH" sz="2000" dirty="0"/>
              <a:t>   - </a:t>
            </a:r>
            <a:r>
              <a:rPr lang="de-CH" sz="2000" dirty="0" err="1"/>
              <a:t>Mixins</a:t>
            </a:r>
            <a:r>
              <a:rPr lang="de-CH" sz="2000" dirty="0"/>
              <a:t> / </a:t>
            </a:r>
            <a:r>
              <a:rPr lang="de-CH" sz="2000" dirty="0" err="1"/>
              <a:t>Extends</a:t>
            </a:r>
            <a:r>
              <a:rPr lang="de-CH" sz="2000" dirty="0"/>
              <a:t> / Loops 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991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5DDFB-5D09-754C-B3A2-ABE9407A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CAF68-C63F-8240-9539-360638A3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 err="1"/>
              <a:t>Sass</a:t>
            </a:r>
            <a:r>
              <a:rPr lang="de" dirty="0"/>
              <a:t> Variablen können Strings, Zahlen, Farben etc. beinhalten. Konsequent eingesetzt, machen sie euer Projekt maximal flexibel im Bezug auf Farben, Abstände und Schriftarten. </a:t>
            </a:r>
          </a:p>
          <a:p>
            <a:pPr marL="0" indent="0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$primary-color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#333;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body {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background-color: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$primary-color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5650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62618-0727-784E-BCF8-BC723D56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45926885-B5B8-844D-A784-A5D4A812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174" y="2505194"/>
            <a:ext cx="3875149" cy="4124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width: 100%;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.title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18px;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.sub-title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14px;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.text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12px;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3BFF3BAC-2E0B-1542-B4B4-B900BDF2F8E0}"/>
              </a:ext>
            </a:extLst>
          </p:cNvPr>
          <p:cNvSpPr txBox="1">
            <a:spLocks/>
          </p:cNvSpPr>
          <p:nvPr/>
        </p:nvSpPr>
        <p:spPr>
          <a:xfrm>
            <a:off x="973830" y="2505195"/>
            <a:ext cx="3875149" cy="4124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width: 100%;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.title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red;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font-size: 18px;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.sub-title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red;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font-size: 14px;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.text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red;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font-size: 12px;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3C5E5-1D36-BE4D-8048-9935231382BB}"/>
              </a:ext>
            </a:extLst>
          </p:cNvPr>
          <p:cNvSpPr txBox="1"/>
          <p:nvPr/>
        </p:nvSpPr>
        <p:spPr>
          <a:xfrm>
            <a:off x="2617894" y="2043529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41332-2273-2743-A8EB-AE901D5EB33F}"/>
              </a:ext>
            </a:extLst>
          </p:cNvPr>
          <p:cNvSpPr txBox="1"/>
          <p:nvPr/>
        </p:nvSpPr>
        <p:spPr>
          <a:xfrm>
            <a:off x="7435695" y="2043530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926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2153A-9C8B-7340-9F15-2BFE5DD1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 von Properties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B37F8587-3760-8E49-99D2-D9BF6481F7D8}"/>
              </a:ext>
            </a:extLst>
          </p:cNvPr>
          <p:cNvSpPr txBox="1">
            <a:spLocks/>
          </p:cNvSpPr>
          <p:nvPr/>
        </p:nvSpPr>
        <p:spPr>
          <a:xfrm>
            <a:off x="5791630" y="2585243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10px;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font-family: Verdana, sans-serif;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300;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53927E3C-4F44-6E48-B1A4-864CB645459D}"/>
              </a:ext>
            </a:extLst>
          </p:cNvPr>
          <p:cNvSpPr txBox="1">
            <a:spLocks/>
          </p:cNvSpPr>
          <p:nvPr/>
        </p:nvSpPr>
        <p:spPr>
          <a:xfrm>
            <a:off x="742837" y="2585243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font: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size: 10px;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family: Verdana, sans-serif;     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weight: 300;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A4D47-732C-9248-A2DB-1DB495CD1C43}"/>
              </a:ext>
            </a:extLst>
          </p:cNvPr>
          <p:cNvSpPr txBox="1"/>
          <p:nvPr/>
        </p:nvSpPr>
        <p:spPr>
          <a:xfrm>
            <a:off x="2324385" y="2043530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FAF01-4CBE-914B-B7F8-438CEDA4BA5D}"/>
              </a:ext>
            </a:extLst>
          </p:cNvPr>
          <p:cNvSpPr txBox="1"/>
          <p:nvPr/>
        </p:nvSpPr>
        <p:spPr>
          <a:xfrm>
            <a:off x="7435695" y="2043530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5765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964</Words>
  <Application>Microsoft Macintosh PowerPoint</Application>
  <PresentationFormat>Breitbild</PresentationFormat>
  <Paragraphs>171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</vt:lpstr>
      <vt:lpstr>Berlin</vt:lpstr>
      <vt:lpstr>SASS / SCSS</vt:lpstr>
      <vt:lpstr>SASS</vt:lpstr>
      <vt:lpstr>Was ist ein Präprozessor</vt:lpstr>
      <vt:lpstr>Sass Syntax</vt:lpstr>
      <vt:lpstr>SCSS Syntax</vt:lpstr>
      <vt:lpstr>Vorteile CSS Präprozessor</vt:lpstr>
      <vt:lpstr>Variablen</vt:lpstr>
      <vt:lpstr>Verschachtelung</vt:lpstr>
      <vt:lpstr>Verschachtelung von Properties</vt:lpstr>
      <vt:lpstr>Verschachtelung</vt:lpstr>
      <vt:lpstr>&amp;-Operator </vt:lpstr>
      <vt:lpstr>Mathematische Operatoren </vt:lpstr>
      <vt:lpstr>Farb Operatoren </vt:lpstr>
      <vt:lpstr>Partials </vt:lpstr>
      <vt:lpstr>Imports</vt:lpstr>
      <vt:lpstr>Imports</vt:lpstr>
      <vt:lpstr>Loops</vt:lpstr>
      <vt:lpstr>Übung</vt:lpstr>
      <vt:lpstr>Übung</vt:lpstr>
      <vt:lpstr>Übung</vt:lpstr>
      <vt:lpstr>Mixin</vt:lpstr>
      <vt:lpstr>Mixin</vt:lpstr>
      <vt:lpstr>Mixin: default Werte</vt:lpstr>
      <vt:lpstr>Mixin: Variable Argumente</vt:lpstr>
      <vt:lpstr>Mixin: Variable Argumente</vt:lpstr>
      <vt:lpstr>If / else</vt:lpstr>
      <vt:lpstr>Extend</vt:lpstr>
      <vt:lpstr>Extend</vt:lpstr>
      <vt:lpstr>Extend mit placeholder</vt:lpstr>
      <vt:lpstr>Unterschied: mixin vs extend</vt:lpstr>
      <vt:lpstr>Übung</vt:lpstr>
      <vt:lpstr>PowerPoint-Präsentation</vt:lpstr>
      <vt:lpstr>Literatur / Tutorials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Frey</dc:creator>
  <cp:lastModifiedBy>Thomas Frey</cp:lastModifiedBy>
  <cp:revision>66</cp:revision>
  <dcterms:created xsi:type="dcterms:W3CDTF">2019-03-26T05:41:26Z</dcterms:created>
  <dcterms:modified xsi:type="dcterms:W3CDTF">2019-03-30T07:55:04Z</dcterms:modified>
</cp:coreProperties>
</file>