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312" r:id="rId7"/>
    <p:sldId id="285" r:id="rId8"/>
    <p:sldId id="286" r:id="rId9"/>
    <p:sldId id="263" r:id="rId10"/>
    <p:sldId id="314" r:id="rId11"/>
    <p:sldId id="315" r:id="rId12"/>
    <p:sldId id="261" r:id="rId13"/>
    <p:sldId id="284" r:id="rId14"/>
    <p:sldId id="265" r:id="rId15"/>
    <p:sldId id="283" r:id="rId16"/>
    <p:sldId id="287" r:id="rId17"/>
    <p:sldId id="262" r:id="rId18"/>
    <p:sldId id="266" r:id="rId19"/>
    <p:sldId id="267" r:id="rId20"/>
    <p:sldId id="288" r:id="rId21"/>
    <p:sldId id="309" r:id="rId22"/>
    <p:sldId id="268" r:id="rId23"/>
    <p:sldId id="273" r:id="rId24"/>
    <p:sldId id="274" r:id="rId25"/>
    <p:sldId id="275" r:id="rId26"/>
    <p:sldId id="276" r:id="rId27"/>
    <p:sldId id="277" r:id="rId28"/>
    <p:sldId id="269" r:id="rId29"/>
    <p:sldId id="310" r:id="rId30"/>
    <p:sldId id="270" r:id="rId31"/>
    <p:sldId id="271" r:id="rId32"/>
    <p:sldId id="272" r:id="rId33"/>
    <p:sldId id="278" r:id="rId34"/>
    <p:sldId id="279" r:id="rId35"/>
    <p:sldId id="280" r:id="rId36"/>
    <p:sldId id="281" r:id="rId37"/>
    <p:sldId id="289" r:id="rId38"/>
    <p:sldId id="290" r:id="rId39"/>
    <p:sldId id="282" r:id="rId40"/>
    <p:sldId id="297" r:id="rId41"/>
    <p:sldId id="291" r:id="rId42"/>
    <p:sldId id="292" r:id="rId43"/>
    <p:sldId id="298" r:id="rId44"/>
    <p:sldId id="293" r:id="rId45"/>
    <p:sldId id="294" r:id="rId46"/>
    <p:sldId id="295" r:id="rId47"/>
    <p:sldId id="296" r:id="rId48"/>
    <p:sldId id="299" r:id="rId49"/>
    <p:sldId id="300" r:id="rId50"/>
    <p:sldId id="301" r:id="rId51"/>
    <p:sldId id="302" r:id="rId52"/>
    <p:sldId id="303" r:id="rId53"/>
    <p:sldId id="304" r:id="rId54"/>
    <p:sldId id="311" r:id="rId55"/>
    <p:sldId id="305" r:id="rId56"/>
    <p:sldId id="306" r:id="rId57"/>
    <p:sldId id="307" r:id="rId58"/>
    <p:sldId id="308" r:id="rId59"/>
    <p:sldId id="313" r:id="rId60"/>
    <p:sldId id="264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8"/>
    <p:restoredTop sz="94655"/>
  </p:normalViewPr>
  <p:slideViewPr>
    <p:cSldViewPr snapToGrid="0" snapToObjects="1">
      <p:cViewPr varScale="1">
        <p:scale>
          <a:sx n="81" d="100"/>
          <a:sy n="81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16:51:48.0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71F2-CD9B-7C46-8D66-54734C07EE34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0F8C-0819-D64A-BC61-6EB4B2E291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6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3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15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8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24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6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9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3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0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8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23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1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3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04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5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5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09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4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442F-7EFF-D846-8D33-E60C8BAB8488}" type="datetimeFigureOut">
              <a:rPr lang="de-DE" smtClean="0"/>
              <a:t>13.03.19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D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HTML/Element/di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HTML/Element/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HTML/Unterschiede_von_HTML_zu_X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HTML/Regeln/Element,_Tag_und_Attribut#alleinstehende_Elemen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CSS/:no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Frey/htmlCssBasic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andards/webdesign/htmlcss" TargetMode="External"/><Relationship Id="rId2" Type="http://schemas.openxmlformats.org/officeDocument/2006/relationships/hyperlink" Target="http://de.selfht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docs.io/" TargetMode="External"/><Relationship Id="rId5" Type="http://schemas.openxmlformats.org/officeDocument/2006/relationships/hyperlink" Target="https://developer.mozilla.org/de/docs/Web/CSS" TargetMode="External"/><Relationship Id="rId4" Type="http://schemas.openxmlformats.org/officeDocument/2006/relationships/hyperlink" Target="https://developer.mozilla.org/de/docs/Web/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6F960-BDDA-9849-9BC4-D33B7FB5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 /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518493-0B60-7847-911B-EA30C6F6C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HTML / CSS Grundlagen</a:t>
            </a:r>
          </a:p>
        </p:txBody>
      </p:sp>
    </p:spTree>
    <p:extLst>
      <p:ext uri="{BB962C8B-B14F-4D97-AF65-F5344CB8AC3E}">
        <p14:creationId xmlns:p14="http://schemas.microsoft.com/office/powerpoint/2010/main" val="65715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E7AB-037C-294D-B698-3D62A9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F5-5A04-684A-9AD7-1E280AD5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Browser analysiert ein HTML-Dokument und erstellt daraus im Arbeitsspeicher das </a:t>
            </a:r>
            <a:r>
              <a:rPr lang="de" b="1" dirty="0" err="1"/>
              <a:t>D</a:t>
            </a:r>
            <a:r>
              <a:rPr lang="de" dirty="0" err="1"/>
              <a:t>ocument</a:t>
            </a:r>
            <a:r>
              <a:rPr lang="de" dirty="0"/>
              <a:t> </a:t>
            </a:r>
            <a:r>
              <a:rPr lang="de" b="1" dirty="0" err="1"/>
              <a:t>O</a:t>
            </a:r>
            <a:r>
              <a:rPr lang="de" dirty="0" err="1"/>
              <a:t>bject</a:t>
            </a:r>
            <a:r>
              <a:rPr lang="de" dirty="0"/>
              <a:t> </a:t>
            </a:r>
            <a:r>
              <a:rPr lang="de" b="1" dirty="0"/>
              <a:t>M</a:t>
            </a:r>
            <a:r>
              <a:rPr lang="de" dirty="0"/>
              <a:t>odel, also eine Repräsentation dieses Dokuments, auf die man beispielsweise mit JavaScript zugreifen kann. </a:t>
            </a:r>
            <a:br>
              <a:rPr lang="de" dirty="0"/>
            </a:br>
            <a:br>
              <a:rPr lang="de" dirty="0"/>
            </a:br>
            <a:r>
              <a:rPr lang="en-US" dirty="0">
                <a:hlinkClick r:id="rId2"/>
              </a:rPr>
              <a:t>https://wiki.selfhtml.org/wiki/DOM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2EE6-90FE-4D4F-8FD5-8BF05E56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B15D8-F54D-294D-9CF9-5CCCA0E35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596" y="2116083"/>
            <a:ext cx="6348807" cy="4370462"/>
          </a:xfrm>
        </p:spPr>
      </p:pic>
    </p:spTree>
    <p:extLst>
      <p:ext uri="{BB962C8B-B14F-4D97-AF65-F5344CB8AC3E}">
        <p14:creationId xmlns:p14="http://schemas.microsoft.com/office/powerpoint/2010/main" val="77780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8655D-56BF-3E45-87A8-4176396F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A8766-DA8D-6844-9357-03EBCE18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Zeilenumbruch</a:t>
            </a:r>
            <a:br>
              <a:rPr lang="de-DE" dirty="0"/>
            </a:br>
            <a:r>
              <a:rPr lang="de-CH" b="1" dirty="0"/>
              <a:t>&lt;</a:t>
            </a:r>
            <a:r>
              <a:rPr lang="de-CH" b="1" dirty="0" err="1"/>
              <a:t>br</a:t>
            </a:r>
            <a:r>
              <a:rPr lang="de-CH" b="1" dirty="0"/>
              <a:t>&gt; </a:t>
            </a:r>
            <a:r>
              <a:rPr lang="de-CH" sz="1600" b="1" dirty="0"/>
              <a:t>(</a:t>
            </a:r>
            <a:r>
              <a:rPr lang="de-CH" sz="1600" dirty="0"/>
              <a:t>oder in XHTML &lt;</a:t>
            </a:r>
            <a:r>
              <a:rPr lang="de-CH" sz="1600" dirty="0" err="1"/>
              <a:t>br</a:t>
            </a:r>
            <a:r>
              <a:rPr lang="de-CH" sz="1600" dirty="0"/>
              <a:t> /&gt;)</a:t>
            </a:r>
          </a:p>
          <a:p>
            <a:endParaRPr lang="de-CH" sz="1600" dirty="0"/>
          </a:p>
          <a:p>
            <a:r>
              <a:rPr lang="de-CH" b="1" dirty="0"/>
              <a:t>Überschriften</a:t>
            </a:r>
            <a:br>
              <a:rPr lang="de-CH" sz="1600" b="1" dirty="0"/>
            </a:br>
            <a:r>
              <a:rPr lang="de-CH" dirty="0"/>
              <a:t>&lt;h1&gt;Überschrift 1&lt;/h1&gt; </a:t>
            </a:r>
            <a:br>
              <a:rPr lang="de-CH" dirty="0"/>
            </a:br>
            <a:r>
              <a:rPr lang="de-CH" sz="2000" dirty="0"/>
              <a:t>&lt;h2&gt;</a:t>
            </a:r>
            <a:r>
              <a:rPr lang="de-CH" sz="2000" dirty="0" err="1"/>
              <a:t>Ü̈berschrift</a:t>
            </a:r>
            <a:r>
              <a:rPr lang="de-CH" sz="2000" dirty="0"/>
              <a:t> 2&lt;/h2&gt; </a:t>
            </a:r>
            <a:br>
              <a:rPr lang="de-CH" sz="2000" dirty="0"/>
            </a:br>
            <a:r>
              <a:rPr lang="de-CH" sz="2000" dirty="0"/>
              <a:t>…</a:t>
            </a:r>
            <a:br>
              <a:rPr lang="de-CH" sz="2000" dirty="0"/>
            </a:br>
            <a:r>
              <a:rPr lang="de-CH" sz="1400" dirty="0"/>
              <a:t>&lt;h6&gt;</a:t>
            </a:r>
            <a:r>
              <a:rPr lang="de-CH" sz="1400" dirty="0" err="1"/>
              <a:t>Ü̈berschrift</a:t>
            </a:r>
            <a:r>
              <a:rPr lang="de-CH" sz="1400" dirty="0"/>
              <a:t> 6&lt;/h6&gt;</a:t>
            </a:r>
            <a:br>
              <a:rPr lang="de-CH" sz="1400" dirty="0"/>
            </a:br>
            <a:endParaRPr lang="de-CH" sz="1400" dirty="0"/>
          </a:p>
          <a:p>
            <a:endParaRPr lang="de-CH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20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AB04-9577-DF42-9BC8-FC91BE9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177C9-163F-CA49-871B-F845333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Generischer Container der nichts repräsentiert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&lt;div&gt;</a:t>
            </a:r>
          </a:p>
          <a:p>
            <a:r>
              <a:rPr lang="de-DE" dirty="0">
                <a:hlinkClick r:id="rId2"/>
              </a:rPr>
              <a:t>https://developer.mozilla.org/de/docs/Web/HTML/Element/div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16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52492-60DF-5F40-A691-01E9FAEB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47F1C-1F68-0549-A075-0F0A35B8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Absatz</a:t>
            </a:r>
            <a:br>
              <a:rPr lang="de-DE" dirty="0"/>
            </a:br>
            <a:r>
              <a:rPr lang="de-CH" dirty="0"/>
              <a:t>&lt;p&gt;Dies ist ein Absatz&lt;/p&gt;</a:t>
            </a:r>
          </a:p>
          <a:p>
            <a:r>
              <a:rPr lang="de-CH" dirty="0">
                <a:hlinkClick r:id="rId3"/>
              </a:rPr>
              <a:t>https://developer.mozilla.org/de/docs/Web/HTML/Element/p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2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234B-40FD-0147-BFB3-7D41EBCD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HTML5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F536-D823-1B46-8323-C9576BFE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Semantische Elemente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header</a:t>
            </a:r>
            <a:r>
              <a:rPr lang="de-DE" dirty="0"/>
              <a:t>&gt;	</a:t>
            </a:r>
            <a:r>
              <a:rPr lang="de-CH" dirty="0"/>
              <a:t>Kopf der Seite 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nav</a:t>
            </a:r>
            <a:r>
              <a:rPr lang="de-DE" dirty="0"/>
              <a:t>&gt;	Navigation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aside</a:t>
            </a:r>
            <a:r>
              <a:rPr lang="de-DE" dirty="0"/>
              <a:t>&gt;	Sidebar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footer</a:t>
            </a:r>
            <a:r>
              <a:rPr lang="de-DE" dirty="0"/>
              <a:t>&gt;	</a:t>
            </a:r>
            <a:r>
              <a:rPr lang="de-DE" dirty="0" err="1"/>
              <a:t>Fusszeile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main</a:t>
            </a:r>
            <a:r>
              <a:rPr lang="de-DE" dirty="0"/>
              <a:t>&gt;	Hauptinhalt, darf nur einmal  vorkommen. </a:t>
            </a:r>
            <a:br>
              <a:rPr lang="de-DE" dirty="0"/>
            </a:br>
            <a:r>
              <a:rPr lang="de-DE" dirty="0"/>
              <a:t>		</a:t>
            </a:r>
            <a:r>
              <a:rPr lang="de-CH" dirty="0"/>
              <a:t>Alternative zu &lt;div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content</a:t>
            </a:r>
            <a:r>
              <a:rPr lang="de-CH" dirty="0"/>
              <a:t>"&gt;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article</a:t>
            </a:r>
            <a:r>
              <a:rPr lang="de-DE" dirty="0"/>
              <a:t>&gt;	</a:t>
            </a:r>
            <a:r>
              <a:rPr lang="de-CH" dirty="0"/>
              <a:t>Artikel z.B. innerhalb von </a:t>
            </a:r>
            <a:r>
              <a:rPr lang="de-CH" dirty="0" err="1"/>
              <a:t>main</a:t>
            </a:r>
            <a:endParaRPr lang="de-CH" dirty="0"/>
          </a:p>
          <a:p>
            <a:pPr lvl="1"/>
            <a:r>
              <a:rPr lang="de-CH" dirty="0"/>
              <a:t>&lt;</a:t>
            </a:r>
            <a:r>
              <a:rPr lang="de-CH" dirty="0" err="1"/>
              <a:t>section</a:t>
            </a:r>
            <a:r>
              <a:rPr lang="de-CH" dirty="0"/>
              <a:t>&gt;	Bereich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FB86-600F-8B47-AAC9-592CB0D7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Holy </a:t>
            </a:r>
            <a:r>
              <a:rPr lang="de-DE" dirty="0" err="1"/>
              <a:t>Grail</a:t>
            </a:r>
            <a:endParaRPr lang="de-DE" dirty="0"/>
          </a:p>
        </p:txBody>
      </p:sp>
      <p:pic>
        <p:nvPicPr>
          <p:cNvPr id="1025" name="Picture 1" descr="page30image31640000">
            <a:extLst>
              <a:ext uri="{FF2B5EF4-FFF2-40B4-BE49-F238E27FC236}">
                <a16:creationId xmlns:a16="http://schemas.microsoft.com/office/drawing/2014/main" id="{CB2D149B-A537-1542-95F8-859CADE4F5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0" y="2201910"/>
            <a:ext cx="5547789" cy="41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6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A5E-F1C0-FC45-9C0D-61361E75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2B0E-F363-A44E-A78F-81051402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&lt;!-- Dies wird im Browser nicht angezeigt --&gt;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8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F42E8-C1DC-A841-81A8-6B89BDA2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11D7-40BA-5246-8FB4-21B6F269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Textauszeichnung</a:t>
            </a:r>
          </a:p>
          <a:p>
            <a:r>
              <a:rPr lang="de-CH" dirty="0"/>
              <a:t>&lt;i&gt;</a:t>
            </a:r>
            <a:r>
              <a:rPr lang="de-CH" i="1" dirty="0"/>
              <a:t>Italic</a:t>
            </a:r>
            <a:r>
              <a:rPr lang="de-CH" dirty="0"/>
              <a:t>&lt;/i&gt;</a:t>
            </a:r>
          </a:p>
          <a:p>
            <a:r>
              <a:rPr lang="de-CH" dirty="0"/>
              <a:t>&lt;strong&gt;</a:t>
            </a:r>
            <a:r>
              <a:rPr lang="de-CH" b="1" dirty="0"/>
              <a:t>Fett</a:t>
            </a:r>
            <a:r>
              <a:rPr lang="de-CH" dirty="0"/>
              <a:t>&lt;/strong&gt; oder &lt;b&gt;</a:t>
            </a:r>
            <a:r>
              <a:rPr lang="de-CH" b="1" dirty="0" err="1"/>
              <a:t>Bold</a:t>
            </a:r>
            <a:r>
              <a:rPr lang="de-CH" dirty="0"/>
              <a:t>&lt;/b&gt;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0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3B04D-0541-DE43-A556-56EA174B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85838-E4FE-BB41-9325-2E1AB3E5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&lt;div&gt;&lt;p&gt;&lt;i&gt;HTML&lt;/i&gt; ist die Sprache des &lt;b&gt;Web&lt;/b&gt;&lt;/p&gt;&lt;/div&gt;</a:t>
            </a:r>
            <a:br>
              <a:rPr lang="de-CH" dirty="0"/>
            </a:br>
            <a:endParaRPr lang="de-CH" dirty="0"/>
          </a:p>
          <a:p>
            <a:r>
              <a:rPr lang="de-CH" dirty="0"/>
              <a:t>Verschachtelung ist möglich</a:t>
            </a:r>
          </a:p>
          <a:p>
            <a:r>
              <a:rPr lang="de-CH" dirty="0"/>
              <a:t>Ein Tag muss geschlossen werden, bevor ein neues geöffnet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DAF4-832C-B347-8761-80F5DC1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9E2A1-DE64-D847-8723-C9A2162B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 </a:t>
            </a:r>
            <a:r>
              <a:rPr lang="de-CH" sz="1600" dirty="0"/>
              <a:t>(Hypertext Markup Language) ist eine Auszeichnungssprache </a:t>
            </a:r>
          </a:p>
          <a:p>
            <a:r>
              <a:rPr lang="de-DE" dirty="0"/>
              <a:t>HTML 4 / HTML 5</a:t>
            </a:r>
          </a:p>
          <a:p>
            <a:r>
              <a:rPr lang="de-DE" dirty="0"/>
              <a:t>XHTML </a:t>
            </a:r>
            <a:r>
              <a:rPr lang="de-DE" sz="1600" dirty="0"/>
              <a:t>(streng -&gt; z.B. &lt;</a:t>
            </a:r>
            <a:r>
              <a:rPr lang="de-DE" sz="1600" dirty="0" err="1"/>
              <a:t>br</a:t>
            </a:r>
            <a:r>
              <a:rPr lang="de-DE" sz="1600" dirty="0"/>
              <a:t>/&gt; anstelle von &lt;</a:t>
            </a:r>
            <a:r>
              <a:rPr lang="de-DE" sz="1600" dirty="0" err="1"/>
              <a:t>br</a:t>
            </a:r>
            <a:r>
              <a:rPr lang="de-DE" sz="1600" dirty="0"/>
              <a:t>&gt;)</a:t>
            </a:r>
          </a:p>
          <a:p>
            <a:r>
              <a:rPr lang="de-DE" dirty="0">
                <a:hlinkClick r:id="rId2"/>
              </a:rPr>
              <a:t>Unterschiede HTML/XHTML</a:t>
            </a:r>
            <a:endParaRPr lang="de-DE" dirty="0"/>
          </a:p>
          <a:p>
            <a:r>
              <a:rPr lang="de-CH" dirty="0"/>
              <a:t>CSS </a:t>
            </a:r>
            <a:r>
              <a:rPr lang="de-CH" sz="1600" dirty="0"/>
              <a:t>(Cascading Style Sheets) </a:t>
            </a:r>
          </a:p>
          <a:p>
            <a:r>
              <a:rPr lang="de-DE" dirty="0"/>
              <a:t>“Tags“ und “Elemente“ sind </a:t>
            </a:r>
            <a:r>
              <a:rPr lang="de-DE" dirty="0" err="1"/>
              <a:t>html</a:t>
            </a:r>
            <a:r>
              <a:rPr lang="de-DE" dirty="0"/>
              <a:t> Befehle</a:t>
            </a:r>
          </a:p>
        </p:txBody>
      </p:sp>
    </p:spTree>
    <p:extLst>
      <p:ext uri="{BB962C8B-B14F-4D97-AF65-F5344CB8AC3E}">
        <p14:creationId xmlns:p14="http://schemas.microsoft.com/office/powerpoint/2010/main" val="407238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2A508-D833-3144-B2E3-9C518A0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A6570-AE5C-B242-B40E-F0075EB4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</a:t>
            </a:r>
          </a:p>
          <a:p>
            <a:r>
              <a:rPr lang="de-DE" dirty="0"/>
              <a:t>Darf &lt;p&gt; innerhalb eines &lt;p&gt;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5853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2200-7AC3-FA4A-8D0B-EB9C6D6C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828001-D362-454B-888B-4D7E8450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	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r>
              <a:rPr lang="de-DE" dirty="0"/>
              <a:t>Darf &lt;p&gt; innerhalb eines &lt;p&gt; verwendet werden?	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5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9C76A-6748-2D42-B6DB-B644445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Eigenschaften /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33C75-A05D-2443-B017-13B87605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HTML-Befehle können </a:t>
            </a:r>
            <a:r>
              <a:rPr lang="de-CH" b="1" dirty="0"/>
              <a:t>Eigenschaften </a:t>
            </a:r>
            <a:r>
              <a:rPr lang="de-CH" dirty="0"/>
              <a:t>haben. Diese sind immer </a:t>
            </a:r>
            <a:r>
              <a:rPr lang="de-CH" b="1" dirty="0"/>
              <a:t>innerhalb </a:t>
            </a:r>
            <a:r>
              <a:rPr lang="de-CH" dirty="0"/>
              <a:t>des öffnenden HTML-Befehls definiert </a:t>
            </a:r>
          </a:p>
          <a:p>
            <a:r>
              <a:rPr lang="de-CH" dirty="0"/>
              <a:t>z.B. ein Bild einbinden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img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img</a:t>
            </a:r>
            <a:r>
              <a:rPr lang="de-CH" dirty="0"/>
              <a:t>/</a:t>
            </a:r>
            <a:r>
              <a:rPr lang="de-CH" dirty="0" err="1"/>
              <a:t>bild.jpg</a:t>
            </a:r>
            <a:r>
              <a:rPr lang="de-CH" dirty="0"/>
              <a:t>" alt="Alternativtext" title="Titel"&gt;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2DD15A-6771-084C-81EA-8AFB94DE48F2}"/>
              </a:ext>
            </a:extLst>
          </p:cNvPr>
          <p:cNvSpPr txBox="1"/>
          <p:nvPr/>
        </p:nvSpPr>
        <p:spPr>
          <a:xfrm>
            <a:off x="1571369" y="44088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Quelle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79A164-CDA4-5D4F-AE38-E5D9A157611F}"/>
              </a:ext>
            </a:extLst>
          </p:cNvPr>
          <p:cNvCxnSpPr>
            <a:cxnSpLocks/>
          </p:cNvCxnSpPr>
          <p:nvPr/>
        </p:nvCxnSpPr>
        <p:spPr>
          <a:xfrm flipV="1">
            <a:off x="1964228" y="3914033"/>
            <a:ext cx="0" cy="475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2337A2A-E4C3-EF45-A45A-D1CF32652D9D}"/>
              </a:ext>
            </a:extLst>
          </p:cNvPr>
          <p:cNvSpPr txBox="1"/>
          <p:nvPr/>
        </p:nvSpPr>
        <p:spPr>
          <a:xfrm>
            <a:off x="6335905" y="4456934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Beschreibung (</a:t>
            </a:r>
            <a:r>
              <a:rPr lang="de-DE" dirty="0" err="1">
                <a:solidFill>
                  <a:schemeClr val="bg1"/>
                </a:solidFill>
              </a:rPr>
              <a:t>Tooltip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8A55A0-C13E-9F45-9ADD-18811CB27D66}"/>
              </a:ext>
            </a:extLst>
          </p:cNvPr>
          <p:cNvSpPr txBox="1"/>
          <p:nvPr/>
        </p:nvSpPr>
        <p:spPr>
          <a:xfrm>
            <a:off x="3208464" y="4456934"/>
            <a:ext cx="283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Text erscheint, wenn das </a:t>
            </a:r>
          </a:p>
          <a:p>
            <a:r>
              <a:rPr lang="de-DE" dirty="0">
                <a:solidFill>
                  <a:schemeClr val="bg1"/>
                </a:solidFill>
              </a:rPr>
              <a:t>Bild nicht vorhanden ist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E946578-4A39-CD48-8636-DF78E53A1756}"/>
              </a:ext>
            </a:extLst>
          </p:cNvPr>
          <p:cNvCxnSpPr>
            <a:cxnSpLocks/>
          </p:cNvCxnSpPr>
          <p:nvPr/>
        </p:nvCxnSpPr>
        <p:spPr>
          <a:xfrm flipV="1">
            <a:off x="4628147" y="3859802"/>
            <a:ext cx="1" cy="5298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1281666-6A02-2241-86D8-25C65B093D53}"/>
              </a:ext>
            </a:extLst>
          </p:cNvPr>
          <p:cNvCxnSpPr>
            <a:cxnSpLocks/>
          </p:cNvCxnSpPr>
          <p:nvPr/>
        </p:nvCxnSpPr>
        <p:spPr>
          <a:xfrm flipV="1">
            <a:off x="7391707" y="3902696"/>
            <a:ext cx="0" cy="506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7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EED07-189E-B04F-B23D-6097BD31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C7B-F8D5-8D4C-B19A-742A2610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Links (Anker)</a:t>
            </a:r>
            <a:br>
              <a:rPr lang="de-DE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="seite2.html"&gt;Seite 2&lt;/a&gt;</a:t>
            </a:r>
            <a:br>
              <a:rPr lang="de-CH" dirty="0"/>
            </a:br>
            <a:br>
              <a:rPr lang="de-CH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 </a:t>
            </a:r>
            <a:r>
              <a:rPr lang="de-CH" dirty="0" err="1"/>
              <a:t>target</a:t>
            </a:r>
            <a:r>
              <a:rPr lang="de-CH" dirty="0"/>
              <a:t>="_blank"&gt;Seite 2&lt;/a&gt; 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_blank  -&gt;  neues Fenster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</a:t>
            </a:r>
            <a:r>
              <a:rPr lang="de-CH" dirty="0" err="1">
                <a:solidFill>
                  <a:schemeClr val="bg1"/>
                </a:solidFill>
              </a:rPr>
              <a:t>self</a:t>
            </a:r>
            <a:r>
              <a:rPr lang="de-CH" dirty="0">
                <a:solidFill>
                  <a:schemeClr val="bg1"/>
                </a:solidFill>
              </a:rPr>
              <a:t>     -&gt;  gleiches Fenster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60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1228-D17A-5E42-ABBF-BB6756AE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D764D-83AB-9844-A4E2-ED89EAAA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367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unordered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0" indent="0">
              <a:buNone/>
            </a:pPr>
            <a:r>
              <a:rPr lang="de-CH" dirty="0"/>
              <a:t>	&lt;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	    &lt;li&gt;Katze&lt;/li&gt; </a:t>
            </a:r>
          </a:p>
          <a:p>
            <a:pPr marL="0" indent="0">
              <a:buNone/>
            </a:pPr>
            <a:r>
              <a:rPr lang="de-CH" dirty="0"/>
              <a:t>  	    &lt;li&gt;Hund&lt;/li&gt;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list</a:t>
            </a:r>
            <a:br>
              <a:rPr lang="de-CH" dirty="0"/>
            </a:br>
            <a:r>
              <a:rPr lang="de-CH" dirty="0"/>
              <a:t>	&lt;</a:t>
            </a:r>
            <a:r>
              <a:rPr lang="de-CH" dirty="0" err="1"/>
              <a:t>ol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=“3“&gt;</a:t>
            </a:r>
            <a:br>
              <a:rPr lang="de-CH" dirty="0"/>
            </a:br>
            <a:r>
              <a:rPr lang="de-CH" dirty="0"/>
              <a:t>	    &lt;li&gt;</a:t>
            </a:r>
            <a:r>
              <a:rPr lang="de-CH" dirty="0" err="1"/>
              <a:t>erschdens</a:t>
            </a:r>
            <a:r>
              <a:rPr lang="de-CH" dirty="0"/>
              <a:t>&lt;/li&gt; </a:t>
            </a:r>
          </a:p>
          <a:p>
            <a:pPr marL="0" indent="0">
              <a:buNone/>
            </a:pPr>
            <a:r>
              <a:rPr lang="de-CH" dirty="0"/>
              <a:t>  	    &lt;li&gt;zweitens&lt;/li&gt;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ol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0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1F79E-286B-574F-85C9-34ACC13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Tabellen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C3067-9691-4F41-B488-EAA76E22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BC145E-BDFF-7541-B75D-04DD8C76E13D}"/>
              </a:ext>
            </a:extLst>
          </p:cNvPr>
          <p:cNvSpPr txBox="1"/>
          <p:nvPr/>
        </p:nvSpPr>
        <p:spPr>
          <a:xfrm>
            <a:off x="2033251" y="208519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row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3DA725-A467-0246-845F-58FF1E097C9F}"/>
              </a:ext>
            </a:extLst>
          </p:cNvPr>
          <p:cNvCxnSpPr>
            <a:cxnSpLocks/>
          </p:cNvCxnSpPr>
          <p:nvPr/>
        </p:nvCxnSpPr>
        <p:spPr>
          <a:xfrm flipH="1">
            <a:off x="1634258" y="2403560"/>
            <a:ext cx="398993" cy="2862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0D238FD-5612-6849-B087-50E2DAA09FC9}"/>
              </a:ext>
            </a:extLst>
          </p:cNvPr>
          <p:cNvSpPr txBox="1"/>
          <p:nvPr/>
        </p:nvSpPr>
        <p:spPr>
          <a:xfrm>
            <a:off x="2309929" y="243600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definition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3C9E29-98E2-0748-8335-50955FE5002F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88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313DC-2B9F-1B41-A319-9DBFC181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AA84C-FFED-3248-B782-7629C869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rowspan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3,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colspan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E14B-17C5-4B4B-9A07-495FDF2C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35E05-5E5F-2641-B745-61E84B53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Ergibt folgende Tabelle: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5CAE41-91C3-9A4C-A23F-40A37C9ACC1E}"/>
              </a:ext>
            </a:extLst>
          </p:cNvPr>
          <p:cNvSpPr/>
          <p:nvPr/>
        </p:nvSpPr>
        <p:spPr>
          <a:xfrm>
            <a:off x="2419546" y="3201241"/>
            <a:ext cx="1008668" cy="245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1, Reihe 1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C87DCB-DF94-1C43-AC5C-CEEADFC4CB5F}"/>
              </a:ext>
            </a:extLst>
          </p:cNvPr>
          <p:cNvSpPr/>
          <p:nvPr/>
        </p:nvSpPr>
        <p:spPr>
          <a:xfrm>
            <a:off x="3531123" y="4469876"/>
            <a:ext cx="2120245" cy="118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2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253D1-951E-7F4D-9CF2-163AE0B92678}"/>
              </a:ext>
            </a:extLst>
          </p:cNvPr>
          <p:cNvSpPr/>
          <p:nvPr/>
        </p:nvSpPr>
        <p:spPr>
          <a:xfrm>
            <a:off x="3531124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1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502DBC-6FA7-8B47-B1E9-C3EA93FDB6A7}"/>
              </a:ext>
            </a:extLst>
          </p:cNvPr>
          <p:cNvSpPr/>
          <p:nvPr/>
        </p:nvSpPr>
        <p:spPr>
          <a:xfrm>
            <a:off x="4642701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3, Reihe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67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D3406-D805-6248-967B-F4F1FC06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765D-F654-A540-AA3A-B48BA5B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B4E7D9-08E2-D64A-B3EF-A661C0D7789A}"/>
              </a:ext>
            </a:extLst>
          </p:cNvPr>
          <p:cNvSpPr txBox="1"/>
          <p:nvPr/>
        </p:nvSpPr>
        <p:spPr>
          <a:xfrm>
            <a:off x="2309929" y="243600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tablehead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564928-8FF9-614F-B179-C877FA1B8699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66D1-F24F-3243-B498-BBFA9941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Header, Body, </a:t>
            </a:r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3BFBA-3265-324F-905C-B9E8AF57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  &lt;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4332-9585-C047-8EAC-316F5879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HTML: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FA3DC-6F1F-F740-8421-4A0DBE0D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dirty="0"/>
              <a:t>HTML ist eine Textdatei, angereichert mit Steuerzeichen</a:t>
            </a:r>
          </a:p>
          <a:p>
            <a:r>
              <a:rPr lang="de-CH" dirty="0"/>
              <a:t>Endung der Datei: </a:t>
            </a:r>
            <a:r>
              <a:rPr lang="de-CH" b="1" dirty="0"/>
              <a:t>*.</a:t>
            </a:r>
            <a:r>
              <a:rPr lang="de-CH" b="1" dirty="0" err="1"/>
              <a:t>html</a:t>
            </a:r>
            <a:r>
              <a:rPr lang="de-CH" b="1" dirty="0"/>
              <a:t> </a:t>
            </a:r>
            <a:r>
              <a:rPr lang="de-CH" dirty="0"/>
              <a:t>oder *.</a:t>
            </a:r>
            <a:r>
              <a:rPr lang="de-CH" dirty="0" err="1"/>
              <a:t>htm</a:t>
            </a:r>
            <a:r>
              <a:rPr lang="de-CH" dirty="0"/>
              <a:t> </a:t>
            </a:r>
          </a:p>
          <a:p>
            <a:r>
              <a:rPr lang="de-CH" dirty="0"/>
              <a:t>HTML-Befehle sind immer in &lt;&gt; </a:t>
            </a:r>
          </a:p>
          <a:p>
            <a:r>
              <a:rPr lang="de-CH" dirty="0"/>
              <a:t>HTML-Befehle werden üblicherweise mit demselben Befehl, ergänzt mit einem vorangestellten / abgeschlossen. </a:t>
            </a:r>
          </a:p>
          <a:p>
            <a:r>
              <a:rPr lang="de-CH" dirty="0"/>
              <a:t>Beispiel: Ich schreibe ab jetzt </a:t>
            </a:r>
            <a:r>
              <a:rPr lang="de-CH" b="1" dirty="0"/>
              <a:t>&lt;strong&gt;</a:t>
            </a:r>
            <a:r>
              <a:rPr lang="de-CH" dirty="0"/>
              <a:t>fett</a:t>
            </a:r>
            <a:r>
              <a:rPr lang="de-CH" b="1" dirty="0"/>
              <a:t>&lt;/strong&gt; </a:t>
            </a: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4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AB61-09A2-3947-8E64-E20B9DE1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EB240-0849-9E4E-8EF6-92E8D3C0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input_text.html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Vorname:&lt;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vorname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Nachname:&lt;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="40"&gt;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="abschicken"&gt;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&lt;/form&gt;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66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59899-9860-8B47-B6EA-A6EB260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mit Label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4CE4F-4A4B-9C41-B621-0ACBBB00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"&gt;Name&lt;/</a:t>
            </a:r>
            <a:r>
              <a:rPr lang="de-CH" dirty="0" err="1"/>
              <a:t>label</a:t>
            </a:r>
            <a:r>
              <a:rPr lang="de-CH" dirty="0"/>
              <a:t>&gt;&lt;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 </a:t>
            </a:r>
            <a:br>
              <a:rPr lang="de-CH" dirty="0"/>
            </a:br>
            <a:endParaRPr lang="de-CH" dirty="0"/>
          </a:p>
          <a:p>
            <a:r>
              <a:rPr lang="de-DE" dirty="0"/>
              <a:t>&lt;</a:t>
            </a:r>
            <a:r>
              <a:rPr lang="de-DE" dirty="0" err="1"/>
              <a:t>label</a:t>
            </a:r>
            <a:r>
              <a:rPr lang="de-DE" dirty="0"/>
              <a:t>&gt; wird mit dem &lt;</a:t>
            </a:r>
            <a:r>
              <a:rPr lang="de-DE" dirty="0" err="1"/>
              <a:t>input</a:t>
            </a:r>
            <a:r>
              <a:rPr lang="de-DE" dirty="0"/>
              <a:t>&gt; Tag verbunden</a:t>
            </a:r>
          </a:p>
          <a:p>
            <a:r>
              <a:rPr lang="de-DE" dirty="0"/>
              <a:t>Vorteile: </a:t>
            </a:r>
            <a:r>
              <a:rPr lang="de-DE" dirty="0" err="1"/>
              <a:t>Screenreader</a:t>
            </a:r>
            <a:r>
              <a:rPr lang="de-DE" dirty="0"/>
              <a:t> liest das Label vor, wenn der Focus im     	 Eingabefeld ist. Eingabefeld erhält den Fokus, wenn auf das Label gedrückt wird.</a:t>
            </a:r>
          </a:p>
        </p:txBody>
      </p:sp>
    </p:spTree>
    <p:extLst>
      <p:ext uri="{BB962C8B-B14F-4D97-AF65-F5344CB8AC3E}">
        <p14:creationId xmlns:p14="http://schemas.microsoft.com/office/powerpoint/2010/main" val="419609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6A1DE-4E84-DF46-9097-0A0EA9A7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84CA4-16DA-DA48-BFA5-98C54365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"&gt;Adresse&lt;/</a:t>
            </a:r>
            <a:r>
              <a:rPr lang="de-CH" dirty="0" err="1"/>
              <a:t>label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name</a:t>
            </a:r>
            <a:r>
              <a:rPr lang="de-CH" dirty="0"/>
              <a:t>="</a:t>
            </a:r>
            <a:r>
              <a:rPr lang="de-CH" dirty="0" err="1"/>
              <a:t>adresse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value</a:t>
            </a:r>
            <a:r>
              <a:rPr lang="de-CH" dirty="0"/>
              <a:t>="stadtgartenweg"&gt;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   -&gt;  unter welcher Variable findet man den Wert wieder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value</a:t>
            </a:r>
            <a:r>
              <a:rPr lang="de-DE" dirty="0">
                <a:solidFill>
                  <a:schemeClr val="bg1"/>
                </a:solidFill>
              </a:rPr>
              <a:t>    -&gt;  Standardwert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z.B. </a:t>
            </a:r>
            <a:r>
              <a:rPr lang="de-DE" dirty="0" err="1"/>
              <a:t>adresse</a:t>
            </a:r>
            <a:r>
              <a:rPr lang="de-DE" dirty="0"/>
              <a:t> = </a:t>
            </a:r>
            <a:r>
              <a:rPr lang="de-CH" dirty="0"/>
              <a:t>stadtgartenweg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57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C8760-059C-2044-8446-4BF17BB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29703-0914-D546-887B-5FED30DB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DE" dirty="0">
                <a:solidFill>
                  <a:schemeClr val="bg1"/>
                </a:solidFill>
              </a:rPr>
              <a:t>	-&gt; wenn das Feld leer ist, wird dieser Wert angezeigt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DE" dirty="0">
                <a:solidFill>
                  <a:schemeClr val="bg1"/>
                </a:solidFill>
              </a:rPr>
              <a:t>	-&gt;  ist ein MUSS Feld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74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1DE03-C223-354A-B6B1-0FD9B94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FE4D0-C2C0-C64C-B92B-AB2B424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CH" dirty="0"/>
              <a:t>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/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DE" dirty="0">
                <a:solidFill>
                  <a:schemeClr val="bg1"/>
                </a:solidFill>
              </a:rPr>
              <a:t>	-&gt;   Art des “Eingabefeldes“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    	 -&gt; Eingabefeld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submit</a:t>
            </a:r>
            <a:r>
              <a:rPr lang="de-DE" dirty="0">
                <a:solidFill>
                  <a:schemeClr val="bg1"/>
                </a:solidFill>
              </a:rPr>
              <a:t> 	 -&gt; Absenden-Knopf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radio</a:t>
            </a:r>
            <a:r>
              <a:rPr lang="de-DE" dirty="0">
                <a:solidFill>
                  <a:schemeClr val="bg1"/>
                </a:solidFill>
              </a:rPr>
              <a:t>   	 -&gt; Radiobutton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checkbox</a:t>
            </a:r>
            <a:r>
              <a:rPr lang="de-DE" dirty="0">
                <a:solidFill>
                  <a:schemeClr val="bg1"/>
                </a:solidFill>
              </a:rPr>
              <a:t> -&gt; Checkbox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34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C658-0380-464A-BF79-1B893972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Checkbox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CADBB-6517-3240-B8E7-DFD906A3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="alle"&gt;mit ALLES!&lt;/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checkbox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="alle" </a:t>
            </a:r>
            <a:r>
              <a:rPr lang="de-CH" dirty="0" err="1"/>
              <a:t>id</a:t>
            </a:r>
            <a:r>
              <a:rPr lang="de-CH" dirty="0"/>
              <a:t>="alle"&gt;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F2EAD1-6A5F-8246-A350-6B890283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01" y="3857131"/>
            <a:ext cx="1409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72CA-C7C4-F648-8919-E42348B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Radiobutton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C595CF-E1D4-9740-915F-F37659C3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radio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="1"&gt;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="2"&gt;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="3"&gt;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77A6A3-1FA7-8D4C-B9CA-425CA066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01" y="3876181"/>
            <a:ext cx="90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9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7EA8F-456B-6E49-B7EE-E72FCC64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Dropdown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9C731-A0F9-6F48-98C2-EA888AFE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select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auswahl</a:t>
            </a:r>
            <a:r>
              <a:rPr lang="de-CH" dirty="0"/>
              <a:t>"&gt;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="1"&gt;Punkt 1&lt;/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="2"&gt;Punkt 2&lt;/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="3"&gt;Punkt 3&lt;/</a:t>
            </a:r>
            <a:r>
              <a:rPr lang="de-CH" dirty="0" err="1"/>
              <a:t>option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select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ADECF4-5DFD-2647-AFE3-1301989E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01" y="4136531"/>
            <a:ext cx="1003300" cy="36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A3811-AEC0-D74B-BE81-645ECF8D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7" y="4588438"/>
            <a:ext cx="1117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8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CF8D-11EC-FA4A-AD57-3BBB2C6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Mehrzeiliges Eingabefeld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328A1-3BDF-2B4D-8E69-B7F0E813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"&gt;Was ich noch sagen wollte…&lt;/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textarea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kommentar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 </a:t>
            </a:r>
            <a:r>
              <a:rPr lang="de-CH" dirty="0" err="1"/>
              <a:t>cols</a:t>
            </a:r>
            <a:r>
              <a:rPr lang="de-CH" dirty="0"/>
              <a:t>="30" </a:t>
            </a:r>
            <a:r>
              <a:rPr lang="de-CH" dirty="0" err="1"/>
              <a:t>rows</a:t>
            </a:r>
            <a:r>
              <a:rPr lang="de-CH" dirty="0"/>
              <a:t>="5"&gt;</a:t>
            </a:r>
            <a:br>
              <a:rPr lang="de-CH" dirty="0"/>
            </a:br>
            <a:r>
              <a:rPr lang="de-CH" dirty="0"/>
              <a:t>     Zeile1</a:t>
            </a:r>
            <a:br>
              <a:rPr lang="de-CH" dirty="0"/>
            </a:br>
            <a:r>
              <a:rPr lang="de-CH" dirty="0"/>
              <a:t>     Zeile2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textarea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887A51-80C8-8644-8228-115090DC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01" y="4136531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0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B157-8040-2941-B30D-9F1BDA5D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E7687-193A-6647-9B5D-66CC5768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 Formular (so oder ähnlich, </a:t>
            </a:r>
            <a:r>
              <a:rPr lang="de-DE" dirty="0" err="1"/>
              <a:t>styling</a:t>
            </a:r>
            <a:r>
              <a:rPr lang="de-DE" dirty="0"/>
              <a:t> kommt noch:-)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1FECF-2A70-8947-AFE7-B1C6A485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01" y="2869873"/>
            <a:ext cx="4174700" cy="38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449D8-3C78-6B47-B2A2-F16D8C4C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ADF82-F8B9-E047-9FB0-BFBB3824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 abgeschlossen werden "</a:t>
            </a:r>
            <a:r>
              <a:rPr lang="de-CH" dirty="0" err="1"/>
              <a:t>Standalone</a:t>
            </a:r>
            <a:r>
              <a:rPr lang="de-CH" dirty="0"/>
              <a:t>-Tags". Das sind leere Elemente, die keinen Inhalt haben.</a:t>
            </a:r>
            <a:br>
              <a:rPr lang="de-CH" dirty="0"/>
            </a:br>
            <a:r>
              <a:rPr lang="de-CH" dirty="0"/>
              <a:t>Z.B.: </a:t>
            </a:r>
            <a:r>
              <a:rPr lang="de-CH" dirty="0" err="1"/>
              <a:t>br</a:t>
            </a:r>
            <a:r>
              <a:rPr lang="de-CH" dirty="0"/>
              <a:t>, </a:t>
            </a:r>
            <a:r>
              <a:rPr lang="de-CH" dirty="0" err="1"/>
              <a:t>img</a:t>
            </a:r>
            <a:r>
              <a:rPr lang="de-CH" dirty="0"/>
              <a:t>, link, </a:t>
            </a:r>
            <a:r>
              <a:rPr lang="de-CH" dirty="0" err="1"/>
              <a:t>meta</a:t>
            </a:r>
            <a:r>
              <a:rPr lang="de-CH" dirty="0"/>
              <a:t>, </a:t>
            </a:r>
            <a:r>
              <a:rPr lang="de-CH" dirty="0" err="1"/>
              <a:t>col</a:t>
            </a:r>
            <a:r>
              <a:rPr lang="de-CH" dirty="0"/>
              <a:t>, </a:t>
            </a:r>
            <a:r>
              <a:rPr lang="de-CH" dirty="0" err="1"/>
              <a:t>hr</a:t>
            </a:r>
            <a:r>
              <a:rPr lang="de-CH" dirty="0"/>
              <a:t>, </a:t>
            </a:r>
            <a:r>
              <a:rPr lang="de-CH" dirty="0" err="1"/>
              <a:t>base</a:t>
            </a:r>
            <a:r>
              <a:rPr lang="de-CH" dirty="0"/>
              <a:t>, </a:t>
            </a:r>
            <a:r>
              <a:rPr lang="de-CH" dirty="0" err="1"/>
              <a:t>area</a:t>
            </a:r>
            <a:endParaRPr lang="de-CH" dirty="0"/>
          </a:p>
          <a:p>
            <a:r>
              <a:rPr lang="de-CH" dirty="0">
                <a:hlinkClick r:id="rId3"/>
              </a:rPr>
              <a:t>Standalone Tags</a:t>
            </a:r>
            <a:endParaRPr lang="de-CH" dirty="0"/>
          </a:p>
          <a:p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42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2A97-4CAA-D04F-8893-4F54B861C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15B6F-06F7-E742-9724-00BB70B26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CSS Grundlagen</a:t>
            </a:r>
          </a:p>
        </p:txBody>
      </p:sp>
    </p:spTree>
    <p:extLst>
      <p:ext uri="{BB962C8B-B14F-4D97-AF65-F5344CB8AC3E}">
        <p14:creationId xmlns:p14="http://schemas.microsoft.com/office/powerpoint/2010/main" val="54328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8A165-3CC0-9446-B845-E8C7C5E7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/ 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C7A16-11E3-A641-99FB-78B7CEE2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 	=&gt; Inhalt</a:t>
            </a:r>
          </a:p>
          <a:p>
            <a:r>
              <a:rPr lang="de-DE" dirty="0"/>
              <a:t>CSS		=&gt; Gestaltung</a:t>
            </a:r>
          </a:p>
        </p:txBody>
      </p:sp>
    </p:spTree>
    <p:extLst>
      <p:ext uri="{BB962C8B-B14F-4D97-AF65-F5344CB8AC3E}">
        <p14:creationId xmlns:p14="http://schemas.microsoft.com/office/powerpoint/2010/main" val="99439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5CFEA-E213-2A46-9C71-4FA395D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DB9F4-A31A-384C-BA86-2196C684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#d0e4fe;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orange;</a:t>
            </a:r>
            <a:endParaRPr lang="de-C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text-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de-C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p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"Times New Roman";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-size: 20px;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2E4F7-E188-E74B-AC4B-42586AB1037C}"/>
              </a:ext>
            </a:extLst>
          </p:cNvPr>
          <p:cNvSpPr txBox="1"/>
          <p:nvPr/>
        </p:nvSpPr>
        <p:spPr>
          <a:xfrm>
            <a:off x="1434642" y="288036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3BEB8E0-1B30-6348-878B-86F48B12B42E}"/>
              </a:ext>
            </a:extLst>
          </p:cNvPr>
          <p:cNvCxnSpPr>
            <a:cxnSpLocks/>
          </p:cNvCxnSpPr>
          <p:nvPr/>
        </p:nvCxnSpPr>
        <p:spPr>
          <a:xfrm flipH="1">
            <a:off x="957674" y="306502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4">
            <a:extLst>
              <a:ext uri="{FF2B5EF4-FFF2-40B4-BE49-F238E27FC236}">
                <a16:creationId xmlns:a16="http://schemas.microsoft.com/office/drawing/2014/main" id="{3302D882-3205-8C4F-AD06-1E5F107D0322}"/>
              </a:ext>
            </a:extLst>
          </p:cNvPr>
          <p:cNvCxnSpPr>
            <a:cxnSpLocks/>
          </p:cNvCxnSpPr>
          <p:nvPr/>
        </p:nvCxnSpPr>
        <p:spPr>
          <a:xfrm flipH="1">
            <a:off x="1488846" y="460045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4">
            <a:extLst>
              <a:ext uri="{FF2B5EF4-FFF2-40B4-BE49-F238E27FC236}">
                <a16:creationId xmlns:a16="http://schemas.microsoft.com/office/drawing/2014/main" id="{944A3E1C-FFBA-4D4D-BC6E-B5F78574666F}"/>
              </a:ext>
            </a:extLst>
          </p:cNvPr>
          <p:cNvCxnSpPr>
            <a:cxnSpLocks/>
          </p:cNvCxnSpPr>
          <p:nvPr/>
        </p:nvCxnSpPr>
        <p:spPr>
          <a:xfrm flipH="1">
            <a:off x="3567524" y="460045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720BC5-108F-784E-8313-35FFB96258C7}"/>
              </a:ext>
            </a:extLst>
          </p:cNvPr>
          <p:cNvSpPr txBox="1"/>
          <p:nvPr/>
        </p:nvSpPr>
        <p:spPr>
          <a:xfrm>
            <a:off x="4072890" y="42997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57077-F09D-444D-8890-E48B60B0D6FE}"/>
              </a:ext>
            </a:extLst>
          </p:cNvPr>
          <p:cNvSpPr txBox="1"/>
          <p:nvPr/>
        </p:nvSpPr>
        <p:spPr>
          <a:xfrm>
            <a:off x="2042586" y="429970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67074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3B49-3B5D-4744-BF23-34D8DB66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BF10-5086-A64B-937E-67BD0192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&lt;h1 </a:t>
            </a:r>
            <a:r>
              <a:rPr lang="de-CH" dirty="0">
                <a:solidFill>
                  <a:schemeClr val="bg1"/>
                </a:solidFill>
              </a:rPr>
              <a:t>style="</a:t>
            </a:r>
            <a:r>
              <a:rPr lang="de-CH" dirty="0" err="1">
                <a:solidFill>
                  <a:schemeClr val="bg1"/>
                </a:solidFill>
              </a:rPr>
              <a:t>color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orange;text-align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center</a:t>
            </a:r>
            <a:r>
              <a:rPr lang="de-CH" dirty="0">
                <a:solidFill>
                  <a:schemeClr val="bg1"/>
                </a:solidFill>
              </a:rPr>
              <a:t>;"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408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BB54-7FD5-4E43-A66E-226C46BE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BF01-2250-1B42-9487-ACC72E9C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 </a:t>
            </a: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&lt;/style&gt;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75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A0865-8E0F-6840-8D60-5F5EC3E6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C32E7-394B-2B4C-B2C0-1DBA3A67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&lt;title&gt;Willkommen!&lt;/title&gt;</a:t>
            </a:r>
          </a:p>
          <a:p>
            <a:pPr marL="0" indent="0">
              <a:buNone/>
            </a:pPr>
            <a:r>
              <a:rPr lang="de-CH" dirty="0"/>
              <a:t>        </a:t>
            </a:r>
            <a:r>
              <a:rPr lang="de-CH" dirty="0">
                <a:solidFill>
                  <a:schemeClr val="bg1"/>
                </a:solidFill>
              </a:rPr>
              <a:t>&lt;link </a:t>
            </a:r>
            <a:r>
              <a:rPr lang="de-CH" dirty="0" err="1">
                <a:solidFill>
                  <a:schemeClr val="bg1"/>
                </a:solidFill>
              </a:rPr>
              <a:t>rel</a:t>
            </a:r>
            <a:r>
              <a:rPr lang="de-CH" dirty="0">
                <a:solidFill>
                  <a:schemeClr val="bg1"/>
                </a:solidFill>
              </a:rPr>
              <a:t>="</a:t>
            </a:r>
            <a:r>
              <a:rPr lang="de-CH" dirty="0" err="1">
                <a:solidFill>
                  <a:schemeClr val="bg1"/>
                </a:solidFill>
              </a:rPr>
              <a:t>stylesheet</a:t>
            </a:r>
            <a:r>
              <a:rPr lang="de-CH" dirty="0">
                <a:solidFill>
                  <a:schemeClr val="bg1"/>
                </a:solidFill>
              </a:rPr>
              <a:t>" type="</a:t>
            </a:r>
            <a:r>
              <a:rPr lang="de-CH" dirty="0" err="1">
                <a:solidFill>
                  <a:schemeClr val="bg1"/>
                </a:solidFill>
              </a:rPr>
              <a:t>text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" </a:t>
            </a:r>
            <a:r>
              <a:rPr lang="de-CH" dirty="0" err="1">
                <a:solidFill>
                  <a:schemeClr val="bg1"/>
                </a:solidFill>
              </a:rPr>
              <a:t>href</a:t>
            </a:r>
            <a:r>
              <a:rPr lang="de-CH" dirty="0">
                <a:solidFill>
                  <a:schemeClr val="bg1"/>
                </a:solidFill>
              </a:rPr>
              <a:t>="/</a:t>
            </a:r>
            <a:r>
              <a:rPr lang="de-CH" dirty="0" err="1">
                <a:solidFill>
                  <a:schemeClr val="bg1"/>
                </a:solidFill>
              </a:rPr>
              <a:t>assets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meinCss.css</a:t>
            </a:r>
            <a:r>
              <a:rPr lang="de-CH" dirty="0">
                <a:solidFill>
                  <a:schemeClr val="bg1"/>
                </a:solidFill>
              </a:rPr>
              <a:t>"&gt;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829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2642A-C82A-CE4C-8EF4-E03061AA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51150-96B7-4149-BAC2-B2932A87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So sollte es gemacht werden!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Vorteile:</a:t>
            </a:r>
          </a:p>
          <a:p>
            <a:r>
              <a:rPr lang="de-DE" dirty="0"/>
              <a:t>Inhalt (HTML) und Gestaltung (CSS) sind voneinander getrennt.</a:t>
            </a:r>
            <a:br>
              <a:rPr lang="de-DE" dirty="0"/>
            </a:br>
            <a:r>
              <a:rPr lang="de-DE" dirty="0"/>
              <a:t>-&gt; kann die Gestaltung ändern, ohne den Inhalt anzufassen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Ohne Inline CSS habe ich die Spezifität besser im Griff</a:t>
            </a:r>
            <a:br>
              <a:rPr lang="de-DE" dirty="0"/>
            </a:br>
            <a:r>
              <a:rPr lang="de-DE" dirty="0"/>
              <a:t>(dazu später mehr)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16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4F5D-D0E2-E84E-8E39-8E53350A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91A14-DA61-5A4E-A3A6-0186B400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CSS wird von oben nach unten gelesen</a:t>
            </a:r>
            <a:br>
              <a:rPr lang="de-DE" dirty="0"/>
            </a:br>
            <a:r>
              <a:rPr lang="de-DE" dirty="0"/>
              <a:t>-&gt; der letzte Style gewinnt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br>
              <a:rPr lang="de-DE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blue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CH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red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49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A56D2-C573-9447-A5FA-B732851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CA271-CB5D-9748-A860-24E2646B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Element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h1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 </a:t>
            </a:r>
            <a:br>
              <a:rPr lang="de-CH" dirty="0"/>
            </a:br>
            <a:endParaRPr lang="de-DE" dirty="0"/>
          </a:p>
          <a:p>
            <a:r>
              <a:rPr lang="de-DE" dirty="0"/>
              <a:t>Class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.title-</a:t>
            </a:r>
            <a:r>
              <a:rPr lang="de-CH" dirty="0" err="1"/>
              <a:t>black</a:t>
            </a:r>
            <a:r>
              <a:rPr lang="de-CH" dirty="0"/>
              <a:t>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  <a:br>
              <a:rPr lang="de-CH" dirty="0"/>
            </a:br>
            <a:endParaRPr lang="de-CH" dirty="0"/>
          </a:p>
          <a:p>
            <a:r>
              <a:rPr lang="de-CH" dirty="0"/>
              <a:t>Attribute </a:t>
            </a:r>
            <a:r>
              <a:rPr lang="de-CH" dirty="0" err="1"/>
              <a:t>Selektor</a:t>
            </a:r>
            <a:br>
              <a:rPr lang="de-CH" dirty="0"/>
            </a:br>
            <a:r>
              <a:rPr lang="de-CH" dirty="0"/>
              <a:t>[</a:t>
            </a:r>
            <a:r>
              <a:rPr lang="de-CH" dirty="0" err="1"/>
              <a:t>name</a:t>
            </a:r>
            <a:r>
              <a:rPr lang="de-CH" dirty="0"/>
              <a:t>=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 err="1"/>
              <a:t>kom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/>
              <a:t>]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ID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#user-login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19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7BEB8-587A-AB41-AF3C-7CC91E04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7DE98-1A30-664E-A03E-1AAEBD36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Spiele mit </a:t>
            </a:r>
            <a:r>
              <a:rPr lang="de-DE" dirty="0" err="1"/>
              <a:t>Selektoren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https://</a:t>
            </a:r>
            <a:r>
              <a:rPr lang="de-DE" dirty="0" err="1"/>
              <a:t>flukeout.github.io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705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7929-D052-6744-B742-A53C65AE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GRUNDAUFBAU EINER HTML-SEITE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F0C8F-B61D-1D41-A29A-490F2B10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&lt;title&gt;Titel der Seite&lt;/title&gt;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Inhalt der Seite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626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70A6-0484-6B42-9632-DD25C8C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Spezifität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589E-0A15-154D-AF90-E20BC743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Element, Class, ID </a:t>
            </a:r>
            <a:r>
              <a:rPr lang="de-CH" dirty="0" err="1"/>
              <a:t>Selektoren</a:t>
            </a:r>
            <a:r>
              <a:rPr lang="de-CH" dirty="0"/>
              <a:t> etc. haben eine unterschiedliche Spezifität (“Stärke”). </a:t>
            </a:r>
            <a:br>
              <a:rPr lang="de-CH" dirty="0"/>
            </a:br>
            <a:r>
              <a:rPr lang="de-CH" dirty="0"/>
              <a:t>Durch die Spezifität der </a:t>
            </a:r>
            <a:r>
              <a:rPr lang="de-CH" dirty="0" err="1"/>
              <a:t>Selektoren</a:t>
            </a:r>
            <a:r>
              <a:rPr lang="de-CH" dirty="0"/>
              <a:t> und die Schreib-Reihenfolge ergibt sich, welche CSS Regeln auf das Element angewendet werden. 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41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DB7DA-EFBC-B541-8DF1-380D410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6EF0D-5434-DD42-AA7B-4319C11E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Werte der </a:t>
            </a:r>
            <a:r>
              <a:rPr lang="de-CH" dirty="0" err="1"/>
              <a:t>Selektoren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Element und Pseudo-Element = 1 </a:t>
            </a:r>
          </a:p>
          <a:p>
            <a:r>
              <a:rPr lang="de-CH" dirty="0"/>
              <a:t>Class, Attribut und Pseudo-Class = 10 </a:t>
            </a:r>
          </a:p>
          <a:p>
            <a:r>
              <a:rPr lang="de-CH" dirty="0"/>
              <a:t>ID </a:t>
            </a:r>
            <a:r>
              <a:rPr lang="de-CH" dirty="0" err="1"/>
              <a:t>Selektor</a:t>
            </a:r>
            <a:r>
              <a:rPr lang="de-CH" dirty="0"/>
              <a:t> = 100 </a:t>
            </a:r>
          </a:p>
          <a:p>
            <a:r>
              <a:rPr lang="de-CH" dirty="0"/>
              <a:t>Inline-Style = 1000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66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F735A-559B-FB42-8943-29B402E7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8A9B2-B48D-E149-82A5-FF16239B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Berechne die Spezifität der folgenden </a:t>
            </a:r>
            <a:r>
              <a:rPr lang="de-DE" dirty="0" err="1"/>
              <a:t>Selektoren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{};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</a:t>
            </a:r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</a:t>
            </a:r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</a:t>
            </a:r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874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5F01-28B3-E247-B3AF-FB6FB279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A9428-4DCE-B24F-9127-E4CD23A8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ul</a:t>
            </a:r>
            <a:r>
              <a:rPr lang="de-DE" dirty="0"/>
              <a:t> li {};    				</a:t>
            </a:r>
            <a:r>
              <a:rPr lang="de-DE" dirty="0">
                <a:solidFill>
                  <a:schemeClr val="bg1"/>
                </a:solidFill>
              </a:rPr>
              <a:t>-&gt; 0 0 0 2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 		</a:t>
            </a:r>
            <a:r>
              <a:rPr lang="de-DE" dirty="0">
                <a:solidFill>
                  <a:schemeClr val="bg1"/>
                </a:solidFill>
              </a:rPr>
              <a:t>-&gt; 0 0 1 1</a:t>
            </a: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			</a:t>
            </a:r>
            <a:r>
              <a:rPr lang="de-DE" dirty="0">
                <a:solidFill>
                  <a:schemeClr val="bg1"/>
                </a:solidFill>
              </a:rPr>
              <a:t>-&gt; 0 0 1 3</a:t>
            </a:r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				</a:t>
            </a:r>
            <a:r>
              <a:rPr lang="de-DE" dirty="0">
                <a:solidFill>
                  <a:schemeClr val="bg1"/>
                </a:solidFill>
              </a:rPr>
              <a:t>-&gt; 0 1 0 0</a:t>
            </a:r>
            <a:endParaRPr lang="de-DE" dirty="0"/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	</a:t>
            </a:r>
            <a:r>
              <a:rPr lang="de-DE" dirty="0">
                <a:solidFill>
                  <a:schemeClr val="bg1"/>
                </a:solidFill>
              </a:rPr>
              <a:t>-&gt; 0 0 1 2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		</a:t>
            </a:r>
            <a:r>
              <a:rPr lang="de-DE" dirty="0">
                <a:solidFill>
                  <a:schemeClr val="bg1"/>
                </a:solidFill>
              </a:rPr>
              <a:t>-&gt; 0 0 2 0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CH" dirty="0" err="1"/>
              <a:t>Specificity</a:t>
            </a:r>
            <a:r>
              <a:rPr lang="de-CH" dirty="0"/>
              <a:t> </a:t>
            </a:r>
            <a:r>
              <a:rPr lang="de-CH" dirty="0" err="1"/>
              <a:t>Calculator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specificity.keegan.st</a:t>
            </a:r>
            <a:r>
              <a:rPr lang="de-CH" dirty="0">
                <a:hlinkClick r:id="rId2"/>
              </a:rPr>
              <a:t>/ </a:t>
            </a:r>
            <a:endParaRPr lang="de-CH" dirty="0"/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766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221A5-7E8B-C64C-ACA9-153F1E50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D965-EC19-8D49-B453-05E8C5F7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 Spezifität der :not Pseudoklasse entspricht der Spezifität seines Arguments. </a:t>
            </a:r>
            <a:br>
              <a:rPr lang="de-CH" dirty="0"/>
            </a:br>
            <a:r>
              <a:rPr lang="de-CH" dirty="0"/>
              <a:t>Die :not Pseudoklasse hat im Gegensatz zu anderen Pseudoklassen keinen Einfluss auf die Spezifität.</a:t>
            </a:r>
            <a:br>
              <a:rPr lang="de-CH" dirty="0"/>
            </a:br>
            <a:br>
              <a:rPr lang="de-CH" dirty="0"/>
            </a:br>
            <a:r>
              <a:rPr lang="de-CH" dirty="0">
                <a:hlinkClick r:id="rId2"/>
              </a:rPr>
              <a:t>https://developer.mozilla.org/de/docs/Web/CSS/:not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516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2699-CEEE-8F42-A9B6-C8C00B62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!</a:t>
            </a:r>
            <a:r>
              <a:rPr lang="de-CH" b="1" dirty="0" err="1"/>
              <a:t>important</a:t>
            </a:r>
            <a:r>
              <a:rPr lang="de-CH" b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72F6-147D-094B-AD6C-220385F8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Wendet man !</a:t>
            </a:r>
            <a:r>
              <a:rPr lang="de-CH" dirty="0" err="1"/>
              <a:t>important</a:t>
            </a:r>
            <a:r>
              <a:rPr lang="de-CH" dirty="0"/>
              <a:t> auf ein CSS-Property an </a:t>
            </a:r>
            <a:br>
              <a:rPr lang="de-CH" dirty="0"/>
            </a:br>
            <a:r>
              <a:rPr lang="de-CH" dirty="0"/>
              <a:t>(z.B. background-color: </a:t>
            </a:r>
            <a:r>
              <a:rPr lang="de-CH" dirty="0" err="1"/>
              <a:t>red</a:t>
            </a:r>
            <a:r>
              <a:rPr lang="de-CH" dirty="0"/>
              <a:t> !</a:t>
            </a:r>
            <a:r>
              <a:rPr lang="de-CH" dirty="0" err="1"/>
              <a:t>important</a:t>
            </a:r>
            <a:r>
              <a:rPr lang="de-CH" dirty="0"/>
              <a:t>;)</a:t>
            </a:r>
            <a:br>
              <a:rPr lang="de-CH" dirty="0"/>
            </a:br>
            <a:r>
              <a:rPr lang="de-CH" dirty="0"/>
              <a:t>, so wird die natürliche Wertigkeit dieser Property verändert und in jedem Fall der entsprechende Wert gesetzt. </a:t>
            </a:r>
          </a:p>
          <a:p>
            <a:r>
              <a:rPr lang="de-CH" dirty="0"/>
              <a:t>Wird !</a:t>
            </a:r>
            <a:r>
              <a:rPr lang="de-CH" dirty="0" err="1"/>
              <a:t>important</a:t>
            </a:r>
            <a:r>
              <a:rPr lang="de-CH" dirty="0"/>
              <a:t> unbedacht eingesetzt, kann dies unerwünschte Auswirkungen auf das Styling haben. </a:t>
            </a:r>
            <a:br>
              <a:rPr lang="de-CH" dirty="0"/>
            </a:br>
            <a:r>
              <a:rPr lang="de-CH" dirty="0"/>
              <a:t>Setzt deshalb !</a:t>
            </a:r>
            <a:r>
              <a:rPr lang="de-CH" dirty="0" err="1"/>
              <a:t>important</a:t>
            </a:r>
            <a:r>
              <a:rPr lang="de-CH" dirty="0"/>
              <a:t> am besten </a:t>
            </a:r>
            <a:r>
              <a:rPr lang="de-CH" b="1" dirty="0"/>
              <a:t>NIEMALS </a:t>
            </a:r>
            <a:r>
              <a:rPr lang="de-CH" dirty="0"/>
              <a:t>ein.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83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D2EDB-C4A0-324B-83C5-1074D35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und 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1A1F2-626A-2C49-A41D-1DF60E4A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Definition kann via CSS geändert werden: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display</a:t>
            </a:r>
            <a:r>
              <a:rPr lang="de-CH" dirty="0"/>
              <a:t>: inline;</a:t>
            </a:r>
          </a:p>
          <a:p>
            <a:r>
              <a:rPr lang="de-CH" dirty="0" err="1"/>
              <a:t>display</a:t>
            </a:r>
            <a:r>
              <a:rPr lang="de-CH" dirty="0"/>
              <a:t>: block;</a:t>
            </a:r>
          </a:p>
          <a:p>
            <a:r>
              <a:rPr lang="de-CH" dirty="0" err="1"/>
              <a:t>display</a:t>
            </a:r>
            <a:r>
              <a:rPr lang="de-CH" dirty="0"/>
              <a:t>: inline-block;</a:t>
            </a:r>
            <a:br>
              <a:rPr lang="de-CH" dirty="0"/>
            </a:br>
            <a:r>
              <a:rPr lang="de-CH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340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53907-5B83-E840-9899-5FFB756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Block Elemente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8044D-7210-1B4B-9BB9-23D94108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erzwingen </a:t>
            </a:r>
            <a:r>
              <a:rPr lang="de-CH" dirty="0" err="1"/>
              <a:t>standardmässig</a:t>
            </a:r>
            <a:r>
              <a:rPr lang="de-CH" dirty="0"/>
              <a:t> einen Umbruch </a:t>
            </a:r>
          </a:p>
          <a:p>
            <a:r>
              <a:rPr lang="de-CH" dirty="0"/>
              <a:t>können per </a:t>
            </a:r>
            <a:r>
              <a:rPr lang="de-CH" dirty="0" err="1"/>
              <a:t>width</a:t>
            </a:r>
            <a:r>
              <a:rPr lang="de-CH" dirty="0"/>
              <a:t> / </a:t>
            </a:r>
            <a:r>
              <a:rPr lang="de-CH" dirty="0" err="1"/>
              <a:t>height</a:t>
            </a:r>
            <a:r>
              <a:rPr lang="de-CH" dirty="0"/>
              <a:t> beliebige Dimensionen gegeben werden </a:t>
            </a:r>
          </a:p>
          <a:p>
            <a:r>
              <a:rPr lang="de-CH" dirty="0"/>
              <a:t>nehmen standardmässig 100% der Breite des Eltern-Elements ein </a:t>
            </a:r>
          </a:p>
          <a:p>
            <a:r>
              <a:rPr lang="de-CH" dirty="0"/>
              <a:t>sind ohne gesetzte </a:t>
            </a:r>
            <a:r>
              <a:rPr lang="de-CH" dirty="0" err="1"/>
              <a:t>height</a:t>
            </a:r>
            <a:r>
              <a:rPr lang="de-CH" dirty="0"/>
              <a:t> Property so hoch wie ihre </a:t>
            </a:r>
            <a:r>
              <a:rPr lang="de-CH" dirty="0" err="1"/>
              <a:t>Kindelemente</a:t>
            </a:r>
            <a:endParaRPr lang="de-CH" dirty="0"/>
          </a:p>
          <a:p>
            <a:r>
              <a:rPr lang="de-CH" dirty="0"/>
              <a:t>ignorieren die </a:t>
            </a:r>
            <a:r>
              <a:rPr lang="de-CH" dirty="0" err="1"/>
              <a:t>vertical-align</a:t>
            </a:r>
            <a:r>
              <a:rPr lang="de-CH" dirty="0"/>
              <a:t> Property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000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24C97-32BD-EB4F-BBA7-729E5061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Inline Elemente </a:t>
            </a:r>
            <a:br>
              <a:rPr lang="de-CH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53519-3CE6-8F48-9B3D-BDCE895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unterbrechen den Textfluss nicht </a:t>
            </a:r>
          </a:p>
          <a:p>
            <a:r>
              <a:rPr lang="de-CH" dirty="0"/>
              <a:t>nehmen nur soviel Platz ein wie nötig </a:t>
            </a:r>
          </a:p>
          <a:p>
            <a:r>
              <a:rPr lang="de-CH" dirty="0"/>
              <a:t>ignorieren Leerschläge </a:t>
            </a:r>
            <a:r>
              <a:rPr lang="de-CH" b="1" dirty="0"/>
              <a:t>nicht </a:t>
            </a:r>
            <a:r>
              <a:rPr lang="de-CH" dirty="0"/>
              <a:t>(maximal ein Leerschlag vorne und hinten) </a:t>
            </a:r>
          </a:p>
          <a:p>
            <a:r>
              <a:rPr lang="de-CH" dirty="0"/>
              <a:t>ignorieren </a:t>
            </a:r>
            <a:r>
              <a:rPr lang="de-CH" dirty="0" err="1"/>
              <a:t>margin</a:t>
            </a:r>
            <a:r>
              <a:rPr lang="de-CH" dirty="0"/>
              <a:t>-top und </a:t>
            </a:r>
            <a:r>
              <a:rPr lang="de-CH" dirty="0" err="1"/>
              <a:t>margin-bottom</a:t>
            </a:r>
            <a:r>
              <a:rPr lang="de-CH" dirty="0"/>
              <a:t>, jedoch nicht </a:t>
            </a:r>
            <a:r>
              <a:rPr lang="de-CH" dirty="0" err="1"/>
              <a:t>margin-left</a:t>
            </a:r>
            <a:r>
              <a:rPr lang="de-CH" dirty="0"/>
              <a:t>, </a:t>
            </a:r>
            <a:r>
              <a:rPr lang="de-CH" dirty="0" err="1"/>
              <a:t>margin-right</a:t>
            </a:r>
            <a:r>
              <a:rPr lang="de-CH" dirty="0"/>
              <a:t> sowie </a:t>
            </a:r>
            <a:r>
              <a:rPr lang="de-CH" dirty="0" err="1"/>
              <a:t>padding</a:t>
            </a:r>
            <a:r>
              <a:rPr lang="de-CH" dirty="0"/>
              <a:t> </a:t>
            </a:r>
          </a:p>
          <a:p>
            <a:r>
              <a:rPr lang="de-CH" dirty="0"/>
              <a:t>werden ein Block-Element sobald sie gefloatet werden </a:t>
            </a:r>
          </a:p>
          <a:p>
            <a:r>
              <a:rPr lang="de-CH" dirty="0"/>
              <a:t>kann per </a:t>
            </a:r>
            <a:r>
              <a:rPr lang="de-CH" dirty="0" err="1"/>
              <a:t>vertical-align</a:t>
            </a:r>
            <a:r>
              <a:rPr lang="de-CH" dirty="0"/>
              <a:t> ausgerichtet werden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4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044AB-0AB3-0A45-B8DC-1E134E7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 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377682-35B5-D84F-B882-E7E88390C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220" y="2496189"/>
            <a:ext cx="5580062" cy="3701411"/>
          </a:xfrm>
        </p:spPr>
      </p:pic>
    </p:spTree>
    <p:extLst>
      <p:ext uri="{BB962C8B-B14F-4D97-AF65-F5344CB8AC3E}">
        <p14:creationId xmlns:p14="http://schemas.microsoft.com/office/powerpoint/2010/main" val="348976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07A36-5DF6-F443-A05B-400F54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Übungs-Projekt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F0B0F-187F-4D43-9106-A6B90F5C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https://github.com/TomFrey/htmlCssBasic</a:t>
            </a:r>
            <a:br>
              <a:rPr lang="de-CH" dirty="0"/>
            </a:br>
            <a:r>
              <a:rPr lang="de-CH" dirty="0" err="1"/>
              <a:t>Clone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download</a:t>
            </a:r>
            <a:r>
              <a:rPr lang="de-CH" dirty="0"/>
              <a:t> -&gt; Download </a:t>
            </a:r>
            <a:r>
              <a:rPr lang="de-CH" dirty="0" err="1"/>
              <a:t>zip</a:t>
            </a:r>
            <a:endParaRPr lang="de-CH" dirty="0"/>
          </a:p>
          <a:p>
            <a:r>
              <a:rPr lang="de-CH" dirty="0"/>
              <a:t>In eigenem Ordner </a:t>
            </a:r>
            <a:r>
              <a:rPr lang="de-CH" dirty="0" err="1"/>
              <a:t>entzippen</a:t>
            </a:r>
            <a:endParaRPr lang="de-CH" dirty="0"/>
          </a:p>
          <a:p>
            <a:r>
              <a:rPr lang="de-CH" dirty="0"/>
              <a:t>cd </a:t>
            </a:r>
            <a:r>
              <a:rPr lang="de-CH" dirty="0" err="1"/>
              <a:t>htmlCssBasic</a:t>
            </a:r>
            <a:r>
              <a:rPr lang="de-CH" dirty="0"/>
              <a:t>-master</a:t>
            </a:r>
          </a:p>
          <a:p>
            <a:r>
              <a:rPr lang="de-CH" dirty="0" err="1"/>
              <a:t>yarn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--global </a:t>
            </a:r>
            <a:r>
              <a:rPr lang="de-CH" dirty="0" err="1"/>
              <a:t>gulp</a:t>
            </a:r>
            <a:r>
              <a:rPr lang="de-CH" dirty="0"/>
              <a:t>-cli</a:t>
            </a:r>
          </a:p>
          <a:p>
            <a:r>
              <a:rPr lang="de-CH" dirty="0" err="1"/>
              <a:t>gulp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444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7845B-83AD-7C4C-B581-5E1612E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ECAA7-461F-3A48-BB16-AB334C36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http://de.selfhtml.org/</a:t>
            </a:r>
            <a:endParaRPr lang="de-DE" dirty="0"/>
          </a:p>
          <a:p>
            <a:r>
              <a:rPr lang="de-DE" dirty="0">
                <a:hlinkClick r:id="rId3"/>
              </a:rPr>
              <a:t>https://www.w3.org/standards/webdesign/htmlcss</a:t>
            </a:r>
            <a:endParaRPr lang="de-DE" dirty="0"/>
          </a:p>
          <a:p>
            <a:r>
              <a:rPr lang="de-DE" dirty="0">
                <a:hlinkClick r:id="rId4"/>
              </a:rPr>
              <a:t>https://developer.mozilla.org/de/docs/Web/HTML</a:t>
            </a:r>
            <a:endParaRPr lang="de-DE" dirty="0"/>
          </a:p>
          <a:p>
            <a:r>
              <a:rPr lang="de-DE" dirty="0">
                <a:hlinkClick r:id="rId5"/>
              </a:rPr>
              <a:t>https://developer.mozilla.org/de/docs/Web/CSS</a:t>
            </a:r>
            <a:endParaRPr lang="de-DE" dirty="0"/>
          </a:p>
          <a:p>
            <a:r>
              <a:rPr lang="de-DE" dirty="0">
                <a:hlinkClick r:id="rId6"/>
              </a:rPr>
              <a:t>https://devdocs.io/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BC1C3-EE37-A649-93CF-C9579EC4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AEA8BC-D302-8647-83FC-C6D6CD4F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 Elemente erzeugen keine neue Zeile und befinden sich im Textfluss.</a:t>
            </a:r>
          </a:p>
          <a:p>
            <a:r>
              <a:rPr lang="de-CH" dirty="0"/>
              <a:t>z.B. &lt;span&gt;, &lt;a&gt;, &lt;</a:t>
            </a:r>
            <a:r>
              <a:rPr lang="de-CH" dirty="0" err="1"/>
              <a:t>img</a:t>
            </a:r>
            <a:r>
              <a:rPr lang="de-CH" dirty="0"/>
              <a:t>&gt;, &lt;</a:t>
            </a:r>
            <a:r>
              <a:rPr lang="de-CH" dirty="0" err="1"/>
              <a:t>label</a:t>
            </a:r>
            <a:r>
              <a:rPr lang="de-CH" dirty="0"/>
              <a:t>&gt;, &lt;strong&gt;</a:t>
            </a:r>
          </a:p>
          <a:p>
            <a:r>
              <a:rPr lang="de-CH" dirty="0"/>
              <a:t>Beinhalten (normalerweise) nur Daten und andere Inline Elemente</a:t>
            </a:r>
          </a:p>
          <a:p>
            <a:r>
              <a:rPr lang="de-CH" dirty="0"/>
              <a:t>Man kann keine “Block Elemente“ in ein Inline Element stecken.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41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073DA-DEFA-4742-89B2-DC5901D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Level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DAA3B-2E8C-9547-AC90-0E05467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Block Elemente erzwingen einen Umbruch und nehmen die gesamte Breite des Elternelements ein.</a:t>
            </a:r>
          </a:p>
          <a:p>
            <a:r>
              <a:rPr lang="de-DE" dirty="0"/>
              <a:t>z.B. &lt;div&gt;, &lt;p&gt;, &lt;</a:t>
            </a:r>
            <a:r>
              <a:rPr lang="de-DE" dirty="0" err="1"/>
              <a:t>ul</a:t>
            </a:r>
            <a:r>
              <a:rPr lang="de-DE" dirty="0"/>
              <a:t>&gt;, &lt;li&gt;, &lt;h1&gt;</a:t>
            </a:r>
          </a:p>
          <a:p>
            <a:r>
              <a:rPr lang="de-CH" dirty="0"/>
              <a:t>Beinhalten (normalerweise) andere Inline Elemente und andere Block Elemente.</a:t>
            </a:r>
          </a:p>
          <a:p>
            <a:r>
              <a:rPr lang="de-CH" dirty="0"/>
              <a:t>Die visuelle Darstellung eines Elements kann mit CSS geändert werden. Also aus einem Block Element kann (</a:t>
            </a:r>
            <a:r>
              <a:rPr lang="de-CH" b="1" dirty="0"/>
              <a:t>fast</a:t>
            </a:r>
            <a:r>
              <a:rPr lang="de-CH" dirty="0"/>
              <a:t>) ein Inline Element werden und umgekehrt.</a:t>
            </a:r>
          </a:p>
        </p:txBody>
      </p:sp>
    </p:spTree>
    <p:extLst>
      <p:ext uri="{BB962C8B-B14F-4D97-AF65-F5344CB8AC3E}">
        <p14:creationId xmlns:p14="http://schemas.microsoft.com/office/powerpoint/2010/main" val="63286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16281-5764-1B47-B5C4-7078B082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meine erste HTML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5F6AB-14D7-AC40-8B3C-34AC4781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</a:t>
            </a:r>
            <a:r>
              <a:rPr lang="de-CH" sz="2000" dirty="0"/>
              <a:t>HTML</a:t>
            </a:r>
            <a:r>
              <a:rPr lang="de-CH" dirty="0"/>
              <a:t>&lt;/span&gt;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5214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{E31AF238-1F36-CC4A-918A-B77DB9EE3BA9}tf10001057</Template>
  <TotalTime>412</TotalTime>
  <Words>1526</Words>
  <Application>Microsoft Macintosh PowerPoint</Application>
  <PresentationFormat>Widescreen</PresentationFormat>
  <Paragraphs>352</Paragraphs>
  <Slides>60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Trebuchet MS</vt:lpstr>
      <vt:lpstr>Berlin</vt:lpstr>
      <vt:lpstr>HTML / CSS</vt:lpstr>
      <vt:lpstr>Begriffe</vt:lpstr>
      <vt:lpstr>HTML: Erste Schritte</vt:lpstr>
      <vt:lpstr>HTML Erste Schritte</vt:lpstr>
      <vt:lpstr>GRUNDAUFBAU EINER HTML-SEITE </vt:lpstr>
      <vt:lpstr>Übungs-Projekt einrichten</vt:lpstr>
      <vt:lpstr>Inline Elemente</vt:lpstr>
      <vt:lpstr>Block Level Elemente</vt:lpstr>
      <vt:lpstr>Übung: meine erste HTML Seite</vt:lpstr>
      <vt:lpstr>DOM (Document Object Model)</vt:lpstr>
      <vt:lpstr>DOM</vt:lpstr>
      <vt:lpstr>Basiselemente</vt:lpstr>
      <vt:lpstr>Basiselemente</vt:lpstr>
      <vt:lpstr>Basiselemente</vt:lpstr>
      <vt:lpstr>Basiselemente: HTML5 Container</vt:lpstr>
      <vt:lpstr>Holy Grail</vt:lpstr>
      <vt:lpstr>Kommentare</vt:lpstr>
      <vt:lpstr>Basiselemente</vt:lpstr>
      <vt:lpstr>Verschachtelung</vt:lpstr>
      <vt:lpstr>Fragen</vt:lpstr>
      <vt:lpstr>Lösung</vt:lpstr>
      <vt:lpstr>HTML Eigenschaften / Attribute</vt:lpstr>
      <vt:lpstr>Basiselemente</vt:lpstr>
      <vt:lpstr>Basiselemente: Listen</vt:lpstr>
      <vt:lpstr>Basiselemente: Tabellen</vt:lpstr>
      <vt:lpstr>Tabellen mit verbundenen Zellen</vt:lpstr>
      <vt:lpstr>Tabellen mit verbundenen Zellen</vt:lpstr>
      <vt:lpstr>Tabellen mit Überschrift</vt:lpstr>
      <vt:lpstr>Tabellen Header, Body, Footer</vt:lpstr>
      <vt:lpstr>Formulare</vt:lpstr>
      <vt:lpstr>Formularfelder mit Label</vt:lpstr>
      <vt:lpstr>Formularfelder Attribute</vt:lpstr>
      <vt:lpstr>Formularfelder Attribute</vt:lpstr>
      <vt:lpstr>Formularfelder Attribute</vt:lpstr>
      <vt:lpstr>Formularfelder: Checkbox</vt:lpstr>
      <vt:lpstr>Formularfelder: Radiobutton</vt:lpstr>
      <vt:lpstr>Formularfelder: Dropdown</vt:lpstr>
      <vt:lpstr>Formularfelder: Mehrzeiliges Eingabefeld</vt:lpstr>
      <vt:lpstr>Übung</vt:lpstr>
      <vt:lpstr>CSS</vt:lpstr>
      <vt:lpstr>CSS / HTML</vt:lpstr>
      <vt:lpstr>CSS Beispiel</vt:lpstr>
      <vt:lpstr>CSS Inline</vt:lpstr>
      <vt:lpstr>CSS Inline</vt:lpstr>
      <vt:lpstr>CSS in Datei auslagern</vt:lpstr>
      <vt:lpstr>CSS in Datei auslagern</vt:lpstr>
      <vt:lpstr>CSS Vererbung</vt:lpstr>
      <vt:lpstr>CSS Selektoren</vt:lpstr>
      <vt:lpstr>Übung: CSS Selektoren</vt:lpstr>
      <vt:lpstr>CSS Spezifität</vt:lpstr>
      <vt:lpstr>Spezifität berechnen</vt:lpstr>
      <vt:lpstr>Übung</vt:lpstr>
      <vt:lpstr>Lösung</vt:lpstr>
      <vt:lpstr>Spezifität berechnen</vt:lpstr>
      <vt:lpstr>!important </vt:lpstr>
      <vt:lpstr>Block und Inline Elemente</vt:lpstr>
      <vt:lpstr>Block Elemente </vt:lpstr>
      <vt:lpstr>Inline Elemente  </vt:lpstr>
      <vt:lpstr>Box Modell</vt:lpstr>
      <vt:lpstr>Literatur /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Microsoft Office User</dc:creator>
  <cp:lastModifiedBy>Thomas Frey</cp:lastModifiedBy>
  <cp:revision>96</cp:revision>
  <dcterms:created xsi:type="dcterms:W3CDTF">2019-03-09T14:44:42Z</dcterms:created>
  <dcterms:modified xsi:type="dcterms:W3CDTF">2019-03-13T14:14:41Z</dcterms:modified>
</cp:coreProperties>
</file>