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6"/>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64" r:id="rId52"/>
    <p:sldId id="361" r:id="rId53"/>
    <p:sldId id="363" r:id="rId54"/>
    <p:sldId id="362" r:id="rId55"/>
    <p:sldId id="300" r:id="rId56"/>
    <p:sldId id="301" r:id="rId57"/>
    <p:sldId id="302" r:id="rId58"/>
    <p:sldId id="303" r:id="rId59"/>
    <p:sldId id="304" r:id="rId60"/>
    <p:sldId id="311" r:id="rId61"/>
    <p:sldId id="305" r:id="rId62"/>
    <p:sldId id="306" r:id="rId63"/>
    <p:sldId id="307" r:id="rId64"/>
    <p:sldId id="308" r:id="rId65"/>
    <p:sldId id="313" r:id="rId66"/>
    <p:sldId id="349" r:id="rId67"/>
    <p:sldId id="350" r:id="rId68"/>
    <p:sldId id="351" r:id="rId69"/>
    <p:sldId id="352" r:id="rId70"/>
    <p:sldId id="316" r:id="rId71"/>
    <p:sldId id="317" r:id="rId72"/>
    <p:sldId id="318" r:id="rId73"/>
    <p:sldId id="319" r:id="rId74"/>
    <p:sldId id="320" r:id="rId75"/>
    <p:sldId id="321" r:id="rId76"/>
    <p:sldId id="322" r:id="rId77"/>
    <p:sldId id="323" r:id="rId78"/>
    <p:sldId id="324" r:id="rId79"/>
    <p:sldId id="353" r:id="rId80"/>
    <p:sldId id="354" r:id="rId81"/>
    <p:sldId id="355" r:id="rId82"/>
    <p:sldId id="357" r:id="rId83"/>
    <p:sldId id="358" r:id="rId84"/>
    <p:sldId id="356" r:id="rId85"/>
    <p:sldId id="366" r:id="rId86"/>
    <p:sldId id="371" r:id="rId87"/>
    <p:sldId id="372" r:id="rId88"/>
    <p:sldId id="325" r:id="rId89"/>
    <p:sldId id="326" r:id="rId90"/>
    <p:sldId id="327" r:id="rId91"/>
    <p:sldId id="328" r:id="rId92"/>
    <p:sldId id="331" r:id="rId93"/>
    <p:sldId id="332" r:id="rId94"/>
    <p:sldId id="334" r:id="rId95"/>
    <p:sldId id="333" r:id="rId96"/>
    <p:sldId id="367" r:id="rId97"/>
    <p:sldId id="368" r:id="rId98"/>
    <p:sldId id="369" r:id="rId99"/>
    <p:sldId id="370" r:id="rId100"/>
    <p:sldId id="329" r:id="rId101"/>
    <p:sldId id="330" r:id="rId102"/>
    <p:sldId id="335" r:id="rId103"/>
    <p:sldId id="336" r:id="rId104"/>
    <p:sldId id="339" r:id="rId105"/>
    <p:sldId id="340" r:id="rId106"/>
    <p:sldId id="341" r:id="rId107"/>
    <p:sldId id="342" r:id="rId108"/>
    <p:sldId id="343" r:id="rId109"/>
    <p:sldId id="344" r:id="rId110"/>
    <p:sldId id="345" r:id="rId111"/>
    <p:sldId id="346" r:id="rId112"/>
    <p:sldId id="337" r:id="rId113"/>
    <p:sldId id="338" r:id="rId114"/>
    <p:sldId id="264" r:id="rId1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0"/>
    <p:restoredTop sz="94655"/>
  </p:normalViewPr>
  <p:slideViewPr>
    <p:cSldViewPr snapToGrid="0" snapToObjects="1">
      <p:cViewPr varScale="1">
        <p:scale>
          <a:sx n="115" d="100"/>
          <a:sy n="115" d="100"/>
        </p:scale>
        <p:origin x="216"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ommentAuthors" Target="commentAuthor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31.03.19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‹Nr.›</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31.03.19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31.03.19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31.03.19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31.03.19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‹Nr.›</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31.03.19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31.03.19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31.03.19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31.03.19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31.03.19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‹Nr.›</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31.03.19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31.03.19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31.03.19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31.03.19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31.03.19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31.03.19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31.03.19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31.03.19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31.03.19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‹Nr.›</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khanacademy.org/computing/computer-programming/html-css/intro-to-css/e/quiz--simple-css-selec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ev.finnova.ch/confluence/display/IB/Dos+and+Dont%27s+in+HTML"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flukeout.github.i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 (wenn </a:t>
            </a:r>
            <a:r>
              <a:rPr lang="de-DE"/>
              <a:t>die Spezifität </a:t>
            </a:r>
            <a:r>
              <a:rPr lang="de-DE" dirty="0"/>
              <a:t>gleich ist)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Anzeigegerät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r>
              <a:rPr lang="en-US" dirty="0"/>
              <a:t> (100vw = </a:t>
            </a:r>
            <a:r>
              <a:rPr lang="en-US" dirty="0" err="1"/>
              <a:t>Breite</a:t>
            </a:r>
            <a:r>
              <a:rPr lang="en-US" dirty="0"/>
              <a:t> des Viewports)</a:t>
            </a:r>
          </a:p>
          <a:p>
            <a:r>
              <a:rPr lang="en-US" dirty="0" err="1"/>
              <a:t>vh</a:t>
            </a:r>
            <a:r>
              <a:rPr lang="en-US" dirty="0"/>
              <a:t> -&gt; Viewport-</a:t>
            </a:r>
            <a:r>
              <a:rPr lang="en-US" dirty="0" err="1"/>
              <a:t>Höhe</a:t>
            </a:r>
            <a:r>
              <a:rPr lang="en-US" dirty="0"/>
              <a:t> (100vh = </a:t>
            </a:r>
            <a:r>
              <a:rPr lang="en-US" dirty="0" err="1"/>
              <a:t>Höhe</a:t>
            </a:r>
            <a:r>
              <a:rPr lang="en-US" dirty="0"/>
              <a:t> des Viewports)</a:t>
            </a:r>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20E0-63EE-264B-A368-8E22C7DB09A6}"/>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2C2CF1D2-C3B1-D347-810C-A9764D0C69A4}"/>
              </a:ext>
            </a:extLst>
          </p:cNvPr>
          <p:cNvSpPr>
            <a:spLocks noGrp="1"/>
          </p:cNvSpPr>
          <p:nvPr>
            <p:ph idx="1"/>
          </p:nvPr>
        </p:nvSpPr>
        <p:spPr/>
        <p:txBody>
          <a:bodyPr/>
          <a:lstStyle/>
          <a:p>
            <a:r>
              <a:rPr lang="en-US" dirty="0" err="1"/>
              <a:t>Wir</a:t>
            </a:r>
            <a:r>
              <a:rPr lang="en-US" dirty="0"/>
              <a:t> </a:t>
            </a:r>
            <a:r>
              <a:rPr lang="en-US" dirty="0" err="1"/>
              <a:t>machen</a:t>
            </a:r>
            <a:r>
              <a:rPr lang="en-US" dirty="0"/>
              <a:t> </a:t>
            </a:r>
            <a:r>
              <a:rPr lang="en-US" dirty="0" err="1"/>
              <a:t>eine</a:t>
            </a:r>
            <a:r>
              <a:rPr lang="en-US" dirty="0"/>
              <a:t> </a:t>
            </a:r>
            <a:r>
              <a:rPr lang="en-US" dirty="0" err="1"/>
              <a:t>kleine</a:t>
            </a:r>
            <a:r>
              <a:rPr lang="en-US" dirty="0"/>
              <a:t> </a:t>
            </a:r>
            <a:r>
              <a:rPr lang="en-US" dirty="0" err="1"/>
              <a:t>Übung</a:t>
            </a:r>
            <a:r>
              <a:rPr lang="en-US" dirty="0"/>
              <a:t> </a:t>
            </a:r>
            <a:r>
              <a:rPr lang="en-US" dirty="0" err="1"/>
              <a:t>zusammen</a:t>
            </a:r>
            <a:r>
              <a:rPr lang="en-US" dirty="0"/>
              <a:t>:</a:t>
            </a:r>
            <a:br>
              <a:rPr lang="en-US" dirty="0"/>
            </a:br>
            <a:r>
              <a:rPr lang="en-US" dirty="0">
                <a:hlinkClick r:id="rId2"/>
              </a:rPr>
              <a:t>https://de.khanacademy.org/computing/computer-programming/html-css/intro-to-css/e/quiz--simple-css-selectors</a:t>
            </a:r>
            <a:br>
              <a:rPr lang="en-US" dirty="0"/>
            </a:br>
            <a:endParaRPr lang="en-US" dirty="0"/>
          </a:p>
        </p:txBody>
      </p:sp>
    </p:spTree>
    <p:extLst>
      <p:ext uri="{BB962C8B-B14F-4D97-AF65-F5344CB8AC3E}">
        <p14:creationId xmlns:p14="http://schemas.microsoft.com/office/powerpoint/2010/main" val="38982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43B-40DB-5047-937D-0DCC43C0BD9D}"/>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95A63BDC-F289-1E4E-B7F2-AB3F4D567D7B}"/>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en-US" dirty="0" err="1"/>
              <a:t>alle</a:t>
            </a:r>
            <a:r>
              <a:rPr lang="en-US" dirty="0"/>
              <a:t> h1 und </a:t>
            </a:r>
            <a:r>
              <a:rPr lang="en-US" dirty="0" err="1"/>
              <a:t>alle</a:t>
            </a:r>
            <a:r>
              <a:rPr lang="en-US" dirty="0"/>
              <a:t> h2 </a:t>
            </a:r>
            <a:r>
              <a:rPr lang="en-US" dirty="0" err="1"/>
              <a:t>Elemente</a:t>
            </a:r>
            <a:r>
              <a:rPr lang="en-US" dirty="0"/>
              <a:t>?</a:t>
            </a:r>
          </a:p>
          <a:p>
            <a:r>
              <a:rPr lang="en-US" dirty="0" err="1"/>
              <a:t>alle</a:t>
            </a:r>
            <a:r>
              <a:rPr lang="en-US" dirty="0"/>
              <a:t> span in </a:t>
            </a:r>
            <a:r>
              <a:rPr lang="en-US" dirty="0" err="1"/>
              <a:t>einem</a:t>
            </a:r>
            <a:r>
              <a:rPr lang="en-US" dirty="0"/>
              <a:t> h1 Element?</a:t>
            </a:r>
          </a:p>
          <a:p>
            <a:r>
              <a:rPr lang="en-US" dirty="0" err="1"/>
              <a:t>alle</a:t>
            </a:r>
            <a:r>
              <a:rPr lang="en-US" dirty="0"/>
              <a:t> li in </a:t>
            </a:r>
            <a:r>
              <a:rPr lang="en-US" dirty="0" err="1"/>
              <a:t>einem</a:t>
            </a:r>
            <a:r>
              <a:rPr lang="en-US" dirty="0"/>
              <a:t> </a:t>
            </a:r>
            <a:r>
              <a:rPr lang="en-US" dirty="0" err="1"/>
              <a:t>ul</a:t>
            </a:r>
            <a:r>
              <a:rPr lang="en-US" dirty="0"/>
              <a:t>?</a:t>
            </a:r>
          </a:p>
          <a:p>
            <a:r>
              <a:rPr lang="en-US" dirty="0" err="1"/>
              <a:t>alle</a:t>
            </a:r>
            <a:r>
              <a:rPr lang="en-US" dirty="0"/>
              <a:t> p, wo das </a:t>
            </a:r>
            <a:r>
              <a:rPr lang="en-US" dirty="0" err="1"/>
              <a:t>Elternelement</a:t>
            </a:r>
            <a:r>
              <a:rPr lang="en-US" dirty="0"/>
              <a:t> </a:t>
            </a:r>
            <a:r>
              <a:rPr lang="en-US" dirty="0" err="1"/>
              <a:t>ein</a:t>
            </a:r>
            <a:r>
              <a:rPr lang="en-US" dirty="0"/>
              <a:t> div </a:t>
            </a:r>
            <a:r>
              <a:rPr lang="en-US" dirty="0" err="1"/>
              <a:t>ist</a:t>
            </a:r>
            <a:r>
              <a:rPr lang="en-US" dirty="0"/>
              <a:t>?</a:t>
            </a:r>
          </a:p>
          <a:p>
            <a:r>
              <a:rPr lang="en-US" dirty="0" err="1"/>
              <a:t>alle</a:t>
            </a:r>
            <a:r>
              <a:rPr lang="en-US" dirty="0"/>
              <a:t> </a:t>
            </a:r>
            <a:r>
              <a:rPr lang="en-US" dirty="0" err="1"/>
              <a:t>ersten</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r>
              <a:rPr lang="en-US" dirty="0" err="1"/>
              <a:t>alle</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endParaRPr lang="en-US" dirty="0"/>
          </a:p>
          <a:p>
            <a:endParaRPr lang="en-US" dirty="0"/>
          </a:p>
        </p:txBody>
      </p:sp>
    </p:spTree>
    <p:extLst>
      <p:ext uri="{BB962C8B-B14F-4D97-AF65-F5344CB8AC3E}">
        <p14:creationId xmlns:p14="http://schemas.microsoft.com/office/powerpoint/2010/main" val="3093311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B36-9EF5-9341-AC30-48EAD34A7D8C}"/>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82F5280D-8297-314F-8309-ED983A938A58}"/>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de" dirty="0"/>
              <a:t>alle p, die das erste Element ihres Elternelementes sind?</a:t>
            </a:r>
            <a:endParaRPr lang="en-US" dirty="0"/>
          </a:p>
          <a:p>
            <a:r>
              <a:rPr lang="de" dirty="0"/>
              <a:t>alle p, die das letzte Element ihres Elternelementes sind?</a:t>
            </a:r>
          </a:p>
          <a:p>
            <a:r>
              <a:rPr lang="de" dirty="0"/>
              <a:t>alle p, die das erste p Element ihres Elternelementes sind?</a:t>
            </a:r>
            <a:endParaRPr lang="en-US" dirty="0"/>
          </a:p>
          <a:p>
            <a:endParaRPr lang="en-US" dirty="0"/>
          </a:p>
          <a:p>
            <a:endParaRPr lang="en-US" dirty="0"/>
          </a:p>
        </p:txBody>
      </p:sp>
    </p:spTree>
    <p:extLst>
      <p:ext uri="{BB962C8B-B14F-4D97-AF65-F5344CB8AC3E}">
        <p14:creationId xmlns:p14="http://schemas.microsoft.com/office/powerpoint/2010/main" val="411514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D4F-8FD7-5147-85C3-EA3F25E9FEBF}"/>
              </a:ext>
            </a:extLst>
          </p:cNvPr>
          <p:cNvSpPr>
            <a:spLocks noGrp="1"/>
          </p:cNvSpPr>
          <p:nvPr>
            <p:ph type="title"/>
          </p:nvPr>
        </p:nvSpPr>
        <p:spPr/>
        <p:txBody>
          <a:bodyPr/>
          <a:lstStyle/>
          <a:p>
            <a:r>
              <a:rPr lang="en-US" dirty="0"/>
              <a:t>CSS </a:t>
            </a:r>
            <a:r>
              <a:rPr lang="en-US" dirty="0" err="1"/>
              <a:t>Selektoren</a:t>
            </a:r>
            <a:endParaRPr lang="en-US" dirty="0"/>
          </a:p>
        </p:txBody>
      </p:sp>
      <p:sp>
        <p:nvSpPr>
          <p:cNvPr id="3" name="Content Placeholder 2">
            <a:extLst>
              <a:ext uri="{FF2B5EF4-FFF2-40B4-BE49-F238E27FC236}">
                <a16:creationId xmlns:a16="http://schemas.microsoft.com/office/drawing/2014/main" id="{838D7085-309C-564E-93BE-9AAEC961CE9A}"/>
              </a:ext>
            </a:extLst>
          </p:cNvPr>
          <p:cNvSpPr>
            <a:spLocks noGrp="1"/>
          </p:cNvSpPr>
          <p:nvPr>
            <p:ph idx="1"/>
          </p:nvPr>
        </p:nvSpPr>
        <p:spPr/>
        <p:txBody>
          <a:bodyPr/>
          <a:lstStyle/>
          <a:p>
            <a:r>
              <a:rPr lang="en-US" dirty="0" err="1"/>
              <a:t>Übersicht</a:t>
            </a:r>
            <a:r>
              <a:rPr lang="en-US" dirty="0"/>
              <a:t> </a:t>
            </a:r>
            <a:r>
              <a:rPr lang="en-US" dirty="0" err="1"/>
              <a:t>über</a:t>
            </a:r>
            <a:r>
              <a:rPr lang="en-US" dirty="0"/>
              <a:t> </a:t>
            </a:r>
            <a:r>
              <a:rPr lang="en-US" dirty="0" err="1"/>
              <a:t>alle</a:t>
            </a:r>
            <a:r>
              <a:rPr lang="en-US" dirty="0"/>
              <a:t> </a:t>
            </a:r>
            <a:r>
              <a:rPr lang="en-US" dirty="0" err="1"/>
              <a:t>Selektoren</a:t>
            </a:r>
            <a:br>
              <a:rPr lang="en-US" dirty="0"/>
            </a:br>
            <a:r>
              <a:rPr lang="en-US" dirty="0">
                <a:hlinkClick r:id="rId2"/>
              </a:rPr>
              <a:t>https://www.w3schools.com/cssref/css_selectors.asp</a:t>
            </a:r>
            <a:br>
              <a:rPr lang="en-US" dirty="0"/>
            </a:br>
            <a:endParaRPr lang="en-US" dirty="0"/>
          </a:p>
          <a:p>
            <a:r>
              <a:rPr lang="en-US" dirty="0"/>
              <a:t>IBNG Guidelines</a:t>
            </a:r>
            <a:br>
              <a:rPr lang="en-US" dirty="0"/>
            </a:br>
            <a:r>
              <a:rPr lang="en-US" dirty="0">
                <a:hlinkClick r:id="rId3"/>
              </a:rPr>
              <a:t>https://dev.finnova.ch/confluence/display/IB/Dos+and+Dont%27s+in+HTML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970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hlinkClick r:id="rId2"/>
              </a:rPr>
              <a:t>https://</a:t>
            </a:r>
            <a:r>
              <a:rPr lang="de-DE" dirty="0" err="1">
                <a:hlinkClick r:id="rId2"/>
              </a:rPr>
              <a:t>flukeout.github.io</a:t>
            </a:r>
            <a:r>
              <a:rPr lang="de-DE" dirty="0">
                <a:hlinkClick r:id="rId2"/>
              </a:rPr>
              <a:t>/</a:t>
            </a:r>
            <a:endParaRPr lang="de-DE" dirty="0"/>
          </a:p>
        </p:txBody>
      </p:sp>
    </p:spTree>
    <p:extLst>
      <p:ext uri="{BB962C8B-B14F-4D97-AF65-F5344CB8AC3E}">
        <p14:creationId xmlns:p14="http://schemas.microsoft.com/office/powerpoint/2010/main" val="247057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a:t>
            </a:r>
          </a:p>
          <a:p>
            <a:endParaRPr lang="de-DE" dirty="0"/>
          </a:p>
        </p:txBody>
      </p:sp>
      <p:sp>
        <p:nvSpPr>
          <p:cNvPr id="4" name="Rechteck 11">
            <a:extLst>
              <a:ext uri="{FF2B5EF4-FFF2-40B4-BE49-F238E27FC236}">
                <a16:creationId xmlns:a16="http://schemas.microsoft.com/office/drawing/2014/main" id="{5D604810-5E03-544C-9951-0B1E1F9C2F48}"/>
              </a:ext>
            </a:extLst>
          </p:cNvPr>
          <p:cNvSpPr txBox="1">
            <a:spLocks/>
          </p:cNvSpPr>
          <p:nvPr/>
        </p:nvSpPr>
        <p:spPr>
          <a:xfrm>
            <a:off x="4908983" y="4289275"/>
            <a:ext cx="3453687" cy="2149621"/>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9pPr>
          </a:lstStyle>
          <a:p>
            <a:pPr marL="0" indent="0">
              <a:buNone/>
            </a:pPr>
            <a:r>
              <a:rPr lang="de-CH" sz="1800" dirty="0">
                <a:latin typeface="Arial" panose="020B0604020202020204" pitchFamily="34" charset="0"/>
                <a:cs typeface="Arial" panose="020B0604020202020204" pitchFamily="34" charset="0"/>
              </a:rPr>
              <a:t>&lt;p </a:t>
            </a:r>
            <a:r>
              <a:rPr lang="de-CH" sz="1800" dirty="0" err="1">
                <a:latin typeface="Arial" panose="020B0604020202020204" pitchFamily="34" charset="0"/>
                <a:cs typeface="Arial" panose="020B0604020202020204" pitchFamily="34" charset="0"/>
              </a:rPr>
              <a:t>id</a:t>
            </a: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intro</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class</a:t>
            </a: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excerpt</a:t>
            </a:r>
            <a:r>
              <a:rPr lang="de-CH" sz="1800" dirty="0">
                <a:latin typeface="Arial" panose="020B0604020202020204" pitchFamily="34" charset="0"/>
                <a:cs typeface="Arial" panose="020B0604020202020204" pitchFamily="34" charset="0"/>
              </a:rPr>
              <a:t>"&gt;</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Lorem</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ipsum</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dolor</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sit</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amet</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&lt;/p&gt;</a:t>
            </a:r>
            <a:br>
              <a:rPr lang="de-CH" sz="1800" dirty="0">
                <a:latin typeface="Arial" panose="020B0604020202020204" pitchFamily="34" charset="0"/>
                <a:cs typeface="Arial" panose="020B0604020202020204" pitchFamily="34" charset="0"/>
              </a:rPr>
            </a:br>
            <a:br>
              <a:rPr lang="de-CH" sz="1800" dirty="0">
                <a:latin typeface="Arial" panose="020B0604020202020204" pitchFamily="34" charset="0"/>
                <a:cs typeface="Arial" panose="020B0604020202020204" pitchFamily="34" charset="0"/>
              </a:rPr>
            </a:b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intro</a:t>
            </a:r>
            <a:r>
              <a:rPr lang="de-CH" sz="1800" dirty="0">
                <a:latin typeface="Arial" panose="020B0604020202020204" pitchFamily="34" charset="0"/>
                <a:cs typeface="Arial" panose="020B0604020202020204" pitchFamily="34" charset="0"/>
              </a:rPr>
              <a:t> { </a:t>
            </a:r>
            <a:r>
              <a:rPr lang="de-CH" sz="1800" dirty="0" err="1">
                <a:latin typeface="Arial" panose="020B0604020202020204" pitchFamily="34" charset="0"/>
                <a:cs typeface="Arial" panose="020B0604020202020204" pitchFamily="34" charset="0"/>
              </a:rPr>
              <a:t>color:blue</a:t>
            </a:r>
            <a:r>
              <a:rPr lang="de-CH" sz="1800" dirty="0">
                <a:latin typeface="Arial" panose="020B0604020202020204" pitchFamily="34" charset="0"/>
                <a:cs typeface="Arial" panose="020B0604020202020204" pitchFamily="34" charset="0"/>
              </a:rPr>
              <a:t>; } </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excerpt</a:t>
            </a:r>
            <a:r>
              <a:rPr lang="de-CH" sz="1800" dirty="0">
                <a:latin typeface="Arial" panose="020B0604020202020204" pitchFamily="34" charset="0"/>
                <a:cs typeface="Arial" panose="020B0604020202020204" pitchFamily="34" charset="0"/>
              </a:rPr>
              <a:t> { </a:t>
            </a:r>
            <a:r>
              <a:rPr lang="de-CH" sz="1800" dirty="0" err="1">
                <a:latin typeface="Arial" panose="020B0604020202020204" pitchFamily="34" charset="0"/>
                <a:cs typeface="Arial" panose="020B0604020202020204" pitchFamily="34" charset="0"/>
              </a:rPr>
              <a:t>color:green</a:t>
            </a:r>
            <a:r>
              <a:rPr lang="de-CH" sz="1800" dirty="0">
                <a:latin typeface="Arial" panose="020B0604020202020204" pitchFamily="34" charset="0"/>
                <a:cs typeface="Arial" panose="020B0604020202020204" pitchFamily="34" charset="0"/>
              </a:rPr>
              <a:t> }</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p { </a:t>
            </a:r>
            <a:r>
              <a:rPr lang="de-CH" sz="1800" dirty="0" err="1">
                <a:latin typeface="Arial" panose="020B0604020202020204" pitchFamily="34" charset="0"/>
                <a:cs typeface="Arial" panose="020B0604020202020204" pitchFamily="34" charset="0"/>
              </a:rPr>
              <a:t>color:red</a:t>
            </a:r>
            <a:r>
              <a:rPr lang="de-CH" sz="1800" dirty="0">
                <a:latin typeface="Arial" panose="020B0604020202020204" pitchFamily="34" charset="0"/>
                <a:cs typeface="Arial" panose="020B0604020202020204" pitchFamily="34" charset="0"/>
              </a:rPr>
              <a:t>; }</a:t>
            </a:r>
            <a:endParaRPr lang="en-US" sz="1800" dirty="0">
              <a:effectLst/>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4F46F19C-1BBE-094C-BB9A-9254BD2F0084}"/>
              </a:ext>
            </a:extLst>
          </p:cNvPr>
          <p:cNvSpPr txBox="1"/>
          <p:nvPr/>
        </p:nvSpPr>
        <p:spPr>
          <a:xfrm>
            <a:off x="1262899" y="4289275"/>
            <a:ext cx="3429144" cy="646331"/>
          </a:xfrm>
          <a:prstGeom prst="rect">
            <a:avLst/>
          </a:prstGeom>
          <a:noFill/>
        </p:spPr>
        <p:txBody>
          <a:bodyPr wrap="none" rtlCol="0">
            <a:spAutoFit/>
          </a:bodyPr>
          <a:lstStyle/>
          <a:p>
            <a:r>
              <a:rPr lang="de-DE" dirty="0"/>
              <a:t>Welche Farbe hat</a:t>
            </a:r>
            <a:br>
              <a:rPr lang="de-DE" dirty="0"/>
            </a:br>
            <a:r>
              <a:rPr lang="de-DE" dirty="0"/>
              <a:t>„</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Lorem</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ipsum</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dolor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sit</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amet</a:t>
            </a:r>
            <a:r>
              <a:rPr lang="de-DE" dirty="0"/>
              <a:t>“ ?</a:t>
            </a:r>
          </a:p>
        </p:txBody>
      </p:sp>
    </p:spTree>
    <p:extLst>
      <p:ext uri="{BB962C8B-B14F-4D97-AF65-F5344CB8AC3E}">
        <p14:creationId xmlns:p14="http://schemas.microsoft.com/office/powerpoint/2010/main" val="1151641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standardmässig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p>
        </p:txBody>
      </p:sp>
    </p:spTree>
    <p:extLst>
      <p:ext uri="{BB962C8B-B14F-4D97-AF65-F5344CB8AC3E}">
        <p14:creationId xmlns:p14="http://schemas.microsoft.com/office/powerpoint/2010/main" val="1630465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0FB0-D7D2-1242-AF44-2FE5F4D441DF}"/>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8E512378-F689-4B43-8D8C-5961C0830D92}"/>
              </a:ext>
            </a:extLst>
          </p:cNvPr>
          <p:cNvSpPr>
            <a:spLocks noGrp="1"/>
          </p:cNvSpPr>
          <p:nvPr>
            <p:ph idx="1"/>
          </p:nvPr>
        </p:nvSpPr>
        <p:spPr/>
        <p:txBody>
          <a:bodyPr/>
          <a:lstStyle/>
          <a:p>
            <a:r>
              <a:rPr lang="en-US" dirty="0" err="1"/>
              <a:t>Fixiere</a:t>
            </a:r>
            <a:r>
              <a:rPr lang="en-US" dirty="0"/>
              <a:t> den Header</a:t>
            </a:r>
          </a:p>
        </p:txBody>
      </p:sp>
      <p:pic>
        <p:nvPicPr>
          <p:cNvPr id="4" name="Picture 3">
            <a:extLst>
              <a:ext uri="{FF2B5EF4-FFF2-40B4-BE49-F238E27FC236}">
                <a16:creationId xmlns:a16="http://schemas.microsoft.com/office/drawing/2014/main" id="{2DE6B367-D731-194E-A9C3-1EE9B2ACFE99}"/>
              </a:ext>
            </a:extLst>
          </p:cNvPr>
          <p:cNvPicPr>
            <a:picLocks noChangeAspect="1"/>
          </p:cNvPicPr>
          <p:nvPr/>
        </p:nvPicPr>
        <p:blipFill>
          <a:blip r:embed="rId2"/>
          <a:stretch>
            <a:fillRect/>
          </a:stretch>
        </p:blipFill>
        <p:spPr>
          <a:xfrm>
            <a:off x="2046881" y="2961066"/>
            <a:ext cx="8098237" cy="3371511"/>
          </a:xfrm>
          <a:prstGeom prst="rect">
            <a:avLst/>
          </a:prstGeom>
        </p:spPr>
      </p:pic>
    </p:spTree>
    <p:extLst>
      <p:ext uri="{BB962C8B-B14F-4D97-AF65-F5344CB8AC3E}">
        <p14:creationId xmlns:p14="http://schemas.microsoft.com/office/powerpoint/2010/main" val="4144744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A95A32-40E1-C444-81B5-0BA8A6C28264}"/>
              </a:ext>
            </a:extLst>
          </p:cNvPr>
          <p:cNvSpPr>
            <a:spLocks noGrp="1"/>
          </p:cNvSpPr>
          <p:nvPr>
            <p:ph type="title"/>
          </p:nvPr>
        </p:nvSpPr>
        <p:spPr/>
        <p:txBody>
          <a:bodyPr/>
          <a:lstStyle/>
          <a:p>
            <a:r>
              <a:rPr lang="de-DE" dirty="0"/>
              <a:t>Media </a:t>
            </a:r>
            <a:r>
              <a:rPr lang="de-DE" dirty="0" err="1"/>
              <a:t>Queries</a:t>
            </a:r>
            <a:endParaRPr lang="de-DE" dirty="0"/>
          </a:p>
        </p:txBody>
      </p:sp>
      <p:sp>
        <p:nvSpPr>
          <p:cNvPr id="3" name="Inhaltsplatzhalter 2">
            <a:extLst>
              <a:ext uri="{FF2B5EF4-FFF2-40B4-BE49-F238E27FC236}">
                <a16:creationId xmlns:a16="http://schemas.microsoft.com/office/drawing/2014/main" id="{FE3FA2DA-A5E2-C84F-BD77-12DE906DD9C1}"/>
              </a:ext>
            </a:extLst>
          </p:cNvPr>
          <p:cNvSpPr>
            <a:spLocks noGrp="1"/>
          </p:cNvSpPr>
          <p:nvPr>
            <p:ph idx="1"/>
          </p:nvPr>
        </p:nvSpPr>
        <p:spPr/>
        <p:txBody>
          <a:bodyPr/>
          <a:lstStyle/>
          <a:p>
            <a:r>
              <a:rPr lang="de-DE" dirty="0"/>
              <a:t>Mit </a:t>
            </a:r>
            <a:r>
              <a:rPr lang="de-DE" dirty="0" err="1"/>
              <a:t>media</a:t>
            </a:r>
            <a:r>
              <a:rPr lang="de-DE" dirty="0"/>
              <a:t> </a:t>
            </a:r>
            <a:r>
              <a:rPr lang="de-DE" dirty="0" err="1"/>
              <a:t>queries</a:t>
            </a:r>
            <a:r>
              <a:rPr lang="de-DE" dirty="0"/>
              <a:t> kann man das </a:t>
            </a:r>
            <a:r>
              <a:rPr lang="de-DE" dirty="0" err="1"/>
              <a:t>responsive</a:t>
            </a:r>
            <a:r>
              <a:rPr lang="de-DE" dirty="0"/>
              <a:t> Verhalten einer Webseite steuern. Also beispielsweise, was soll auf Smartphones und was soll auf Desktop Bildschirmen angezeigt werden.</a:t>
            </a:r>
          </a:p>
          <a:p>
            <a:r>
              <a:rPr lang="de-DE" dirty="0"/>
              <a:t>z.B.:</a:t>
            </a:r>
            <a:br>
              <a:rPr lang="de-DE" dirty="0"/>
            </a:br>
            <a:r>
              <a:rPr lang="de-DE" sz="1800" dirty="0">
                <a:latin typeface="Arial" panose="020B0604020202020204" pitchFamily="34" charset="0"/>
                <a:cs typeface="Arial" panose="020B0604020202020204" pitchFamily="34" charset="0"/>
              </a:rPr>
              <a:t>@</a:t>
            </a:r>
            <a:r>
              <a:rPr lang="de-DE" sz="1800" dirty="0" err="1">
                <a:latin typeface="Arial" panose="020B0604020202020204" pitchFamily="34" charset="0"/>
                <a:cs typeface="Arial" panose="020B0604020202020204" pitchFamily="34" charset="0"/>
              </a:rPr>
              <a:t>media</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screen</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and</a:t>
            </a:r>
            <a:r>
              <a:rPr lang="de-DE" sz="1800" dirty="0">
                <a:latin typeface="Arial" panose="020B0604020202020204" pitchFamily="34" charset="0"/>
                <a:cs typeface="Arial" panose="020B0604020202020204" pitchFamily="34" charset="0"/>
              </a:rPr>
              <a:t> (min-</a:t>
            </a:r>
            <a:r>
              <a:rPr lang="de-DE" sz="1800" dirty="0" err="1">
                <a:latin typeface="Arial" panose="020B0604020202020204" pitchFamily="34" charset="0"/>
                <a:cs typeface="Arial" panose="020B0604020202020204" pitchFamily="34" charset="0"/>
              </a:rPr>
              <a:t>width</a:t>
            </a:r>
            <a:r>
              <a:rPr lang="de-DE" sz="1800" dirty="0">
                <a:latin typeface="Arial" panose="020B0604020202020204" pitchFamily="34" charset="0"/>
                <a:cs typeface="Arial" panose="020B0604020202020204" pitchFamily="34" charset="0"/>
              </a:rPr>
              <a:t>: 450px) {</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    …	</a:t>
            </a:r>
            <a:r>
              <a:rPr lang="de-DE" sz="1800" dirty="0">
                <a:solidFill>
                  <a:schemeClr val="bg1"/>
                </a:solidFill>
                <a:latin typeface="Arial" panose="020B0604020202020204" pitchFamily="34" charset="0"/>
                <a:cs typeface="Arial" panose="020B0604020202020204" pitchFamily="34" charset="0"/>
              </a:rPr>
              <a:t>Styles für Bildschirmbreiten grösser 450px</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br>
              <a:rPr lang="de-DE" sz="1800" dirty="0">
                <a:latin typeface="Arial" panose="020B0604020202020204" pitchFamily="34" charset="0"/>
                <a:cs typeface="Arial" panose="020B0604020202020204" pitchFamily="34" charset="0"/>
              </a:rPr>
            </a:b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r>
              <a:rPr lang="de-DE" sz="1800" dirty="0" err="1">
                <a:latin typeface="Arial" panose="020B0604020202020204" pitchFamily="34" charset="0"/>
                <a:cs typeface="Arial" panose="020B0604020202020204" pitchFamily="34" charset="0"/>
              </a:rPr>
              <a:t>media</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screen</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and</a:t>
            </a:r>
            <a:r>
              <a:rPr lang="de-DE" sz="1800" dirty="0">
                <a:latin typeface="Arial" panose="020B0604020202020204" pitchFamily="34" charset="0"/>
                <a:cs typeface="Arial" panose="020B0604020202020204" pitchFamily="34" charset="0"/>
              </a:rPr>
              <a:t> (min-</a:t>
            </a:r>
            <a:r>
              <a:rPr lang="de-DE" sz="1800" dirty="0" err="1">
                <a:latin typeface="Arial" panose="020B0604020202020204" pitchFamily="34" charset="0"/>
                <a:cs typeface="Arial" panose="020B0604020202020204" pitchFamily="34" charset="0"/>
              </a:rPr>
              <a:t>width</a:t>
            </a:r>
            <a:r>
              <a:rPr lang="de-DE" sz="1800" dirty="0">
                <a:latin typeface="Arial" panose="020B0604020202020204" pitchFamily="34" charset="0"/>
                <a:cs typeface="Arial" panose="020B0604020202020204" pitchFamily="34" charset="0"/>
              </a:rPr>
              <a:t>: 450px) </a:t>
            </a:r>
            <a:r>
              <a:rPr lang="de-CH" sz="1800" dirty="0" err="1">
                <a:latin typeface="Arial" panose="020B0604020202020204" pitchFamily="34" charset="0"/>
                <a:cs typeface="Arial" panose="020B0604020202020204" pitchFamily="34" charset="0"/>
              </a:rPr>
              <a:t>and</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max-width</a:t>
            </a:r>
            <a:r>
              <a:rPr lang="de-CH" sz="1800" dirty="0">
                <a:latin typeface="Arial" panose="020B0604020202020204" pitchFamily="34" charset="0"/>
                <a:cs typeface="Arial" panose="020B0604020202020204" pitchFamily="34" charset="0"/>
              </a:rPr>
              <a:t>: 900px) </a:t>
            </a:r>
            <a:r>
              <a:rPr lang="de-DE" sz="1800" dirty="0">
                <a:latin typeface="Arial" panose="020B0604020202020204" pitchFamily="34" charset="0"/>
                <a:cs typeface="Arial" panose="020B0604020202020204" pitchFamily="34" charset="0"/>
              </a:rPr>
              <a:t>{</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    …	</a:t>
            </a:r>
            <a:r>
              <a:rPr lang="de-DE" sz="1800" dirty="0">
                <a:solidFill>
                  <a:schemeClr val="bg1"/>
                </a:solidFill>
                <a:latin typeface="Arial" panose="020B0604020202020204" pitchFamily="34" charset="0"/>
                <a:cs typeface="Arial" panose="020B0604020202020204" pitchFamily="34" charset="0"/>
              </a:rPr>
              <a:t>Styles für Bildschirmbreiten grösser 450px und kleiner 900px</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369573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08B3B-DEEB-254C-A695-7D6CB5D63B58}"/>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B4B6B825-B6A4-BC44-8487-BB58B2DC3B94}"/>
              </a:ext>
            </a:extLst>
          </p:cNvPr>
          <p:cNvSpPr>
            <a:spLocks noGrp="1"/>
          </p:cNvSpPr>
          <p:nvPr>
            <p:ph idx="1"/>
          </p:nvPr>
        </p:nvSpPr>
        <p:spPr/>
        <p:txBody>
          <a:bodyPr/>
          <a:lstStyle/>
          <a:p>
            <a:r>
              <a:rPr lang="de-DE" dirty="0"/>
              <a:t>Mach unser Beispiel von vorher </a:t>
            </a:r>
            <a:r>
              <a:rPr lang="de-DE" dirty="0" err="1"/>
              <a:t>responsive</a:t>
            </a:r>
            <a:r>
              <a:rPr lang="de-DE" dirty="0"/>
              <a:t>…</a:t>
            </a:r>
          </a:p>
        </p:txBody>
      </p:sp>
      <p:pic>
        <p:nvPicPr>
          <p:cNvPr id="5" name="Grafik 4">
            <a:extLst>
              <a:ext uri="{FF2B5EF4-FFF2-40B4-BE49-F238E27FC236}">
                <a16:creationId xmlns:a16="http://schemas.microsoft.com/office/drawing/2014/main" id="{3C8F291D-FFD8-FF42-9ED2-DBE26BA37E34}"/>
              </a:ext>
            </a:extLst>
          </p:cNvPr>
          <p:cNvPicPr>
            <a:picLocks noChangeAspect="1"/>
          </p:cNvPicPr>
          <p:nvPr/>
        </p:nvPicPr>
        <p:blipFill>
          <a:blip r:embed="rId2"/>
          <a:stretch>
            <a:fillRect/>
          </a:stretch>
        </p:blipFill>
        <p:spPr>
          <a:xfrm>
            <a:off x="876571" y="3253350"/>
            <a:ext cx="2771485" cy="2867505"/>
          </a:xfrm>
          <a:prstGeom prst="rect">
            <a:avLst/>
          </a:prstGeom>
        </p:spPr>
      </p:pic>
      <p:pic>
        <p:nvPicPr>
          <p:cNvPr id="7" name="Grafik 6">
            <a:extLst>
              <a:ext uri="{FF2B5EF4-FFF2-40B4-BE49-F238E27FC236}">
                <a16:creationId xmlns:a16="http://schemas.microsoft.com/office/drawing/2014/main" id="{84246140-3403-1643-823C-401A1301936D}"/>
              </a:ext>
            </a:extLst>
          </p:cNvPr>
          <p:cNvPicPr>
            <a:picLocks noChangeAspect="1"/>
          </p:cNvPicPr>
          <p:nvPr/>
        </p:nvPicPr>
        <p:blipFill>
          <a:blip r:embed="rId3"/>
          <a:stretch>
            <a:fillRect/>
          </a:stretch>
        </p:blipFill>
        <p:spPr>
          <a:xfrm>
            <a:off x="4382429" y="3253349"/>
            <a:ext cx="6423102" cy="2867506"/>
          </a:xfrm>
          <a:prstGeom prst="rect">
            <a:avLst/>
          </a:prstGeom>
        </p:spPr>
      </p:pic>
      <p:sp>
        <p:nvSpPr>
          <p:cNvPr id="8" name="Textfeld 7">
            <a:extLst>
              <a:ext uri="{FF2B5EF4-FFF2-40B4-BE49-F238E27FC236}">
                <a16:creationId xmlns:a16="http://schemas.microsoft.com/office/drawing/2014/main" id="{7B72A44C-1C19-3243-BF4D-75A81981820F}"/>
              </a:ext>
            </a:extLst>
          </p:cNvPr>
          <p:cNvSpPr txBox="1"/>
          <p:nvPr/>
        </p:nvSpPr>
        <p:spPr>
          <a:xfrm>
            <a:off x="798512" y="2884018"/>
            <a:ext cx="1582484" cy="369332"/>
          </a:xfrm>
          <a:prstGeom prst="rect">
            <a:avLst/>
          </a:prstGeom>
          <a:noFill/>
        </p:spPr>
        <p:txBody>
          <a:bodyPr wrap="none" rtlCol="0">
            <a:spAutoFit/>
          </a:bodyPr>
          <a:lstStyle/>
          <a:p>
            <a:r>
              <a:rPr lang="de-DE" dirty="0"/>
              <a:t>kleiner 740px</a:t>
            </a:r>
          </a:p>
        </p:txBody>
      </p:sp>
      <p:sp>
        <p:nvSpPr>
          <p:cNvPr id="9" name="Textfeld 8">
            <a:extLst>
              <a:ext uri="{FF2B5EF4-FFF2-40B4-BE49-F238E27FC236}">
                <a16:creationId xmlns:a16="http://schemas.microsoft.com/office/drawing/2014/main" id="{32F54D90-C665-2243-ABEF-87958BEFDB3C}"/>
              </a:ext>
            </a:extLst>
          </p:cNvPr>
          <p:cNvSpPr txBox="1"/>
          <p:nvPr/>
        </p:nvSpPr>
        <p:spPr>
          <a:xfrm>
            <a:off x="4296278" y="2884017"/>
            <a:ext cx="1588897" cy="369332"/>
          </a:xfrm>
          <a:prstGeom prst="rect">
            <a:avLst/>
          </a:prstGeom>
          <a:noFill/>
        </p:spPr>
        <p:txBody>
          <a:bodyPr wrap="none" rtlCol="0">
            <a:spAutoFit/>
          </a:bodyPr>
          <a:lstStyle/>
          <a:p>
            <a:r>
              <a:rPr lang="de-DE" dirty="0"/>
              <a:t>grösser 740px</a:t>
            </a:r>
          </a:p>
        </p:txBody>
      </p:sp>
    </p:spTree>
    <p:extLst>
      <p:ext uri="{BB962C8B-B14F-4D97-AF65-F5344CB8AC3E}">
        <p14:creationId xmlns:p14="http://schemas.microsoft.com/office/powerpoint/2010/main" val="28322681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AD1A-F3A0-AA4C-B6AB-318848BAA22E}"/>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5C994837-6695-164F-985B-F20B2F2F86CA}"/>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a:t>
            </a:r>
          </a:p>
        </p:txBody>
      </p:sp>
      <p:pic>
        <p:nvPicPr>
          <p:cNvPr id="5" name="Picture 4">
            <a:extLst>
              <a:ext uri="{FF2B5EF4-FFF2-40B4-BE49-F238E27FC236}">
                <a16:creationId xmlns:a16="http://schemas.microsoft.com/office/drawing/2014/main" id="{6B4A5B10-B378-7142-B93F-3EEB0D6741B6}"/>
              </a:ext>
            </a:extLst>
          </p:cNvPr>
          <p:cNvPicPr>
            <a:picLocks noChangeAspect="1"/>
          </p:cNvPicPr>
          <p:nvPr/>
        </p:nvPicPr>
        <p:blipFill>
          <a:blip r:embed="rId2"/>
          <a:stretch>
            <a:fillRect/>
          </a:stretch>
        </p:blipFill>
        <p:spPr>
          <a:xfrm>
            <a:off x="2756613" y="3101351"/>
            <a:ext cx="5461276" cy="3142569"/>
          </a:xfrm>
          <a:prstGeom prst="rect">
            <a:avLst/>
          </a:prstGeom>
        </p:spPr>
      </p:pic>
    </p:spTree>
    <p:extLst>
      <p:ext uri="{BB962C8B-B14F-4D97-AF65-F5344CB8AC3E}">
        <p14:creationId xmlns:p14="http://schemas.microsoft.com/office/powerpoint/2010/main" val="19447702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D2E0-C762-534E-A33B-1D3F14B050D7}"/>
              </a:ext>
            </a:extLst>
          </p:cNvPr>
          <p:cNvSpPr>
            <a:spLocks noGrp="1"/>
          </p:cNvSpPr>
          <p:nvPr>
            <p:ph type="title"/>
          </p:nvPr>
        </p:nvSpPr>
        <p:spPr/>
        <p:txBody>
          <a:bodyPr/>
          <a:lstStyle/>
          <a:p>
            <a:r>
              <a:rPr lang="en-US" dirty="0" err="1"/>
              <a:t>Übung</a:t>
            </a:r>
            <a:r>
              <a:rPr lang="en-US" dirty="0"/>
              <a:t>: </a:t>
            </a:r>
            <a:r>
              <a:rPr lang="en-US" dirty="0" err="1"/>
              <a:t>ohne</a:t>
            </a:r>
            <a:r>
              <a:rPr lang="en-US" dirty="0"/>
              <a:t> Flexbox</a:t>
            </a:r>
          </a:p>
        </p:txBody>
      </p:sp>
      <p:sp>
        <p:nvSpPr>
          <p:cNvPr id="3" name="Content Placeholder 2">
            <a:extLst>
              <a:ext uri="{FF2B5EF4-FFF2-40B4-BE49-F238E27FC236}">
                <a16:creationId xmlns:a16="http://schemas.microsoft.com/office/drawing/2014/main" id="{9E7DFB14-2A4A-544E-9013-0F04C7E11125}"/>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 </a:t>
            </a:r>
            <a:r>
              <a:rPr lang="en-US" dirty="0" err="1"/>
              <a:t>diesesmal</a:t>
            </a:r>
            <a:r>
              <a:rPr lang="en-US" dirty="0"/>
              <a:t> </a:t>
            </a:r>
            <a:r>
              <a:rPr lang="en-US" dirty="0" err="1"/>
              <a:t>ohne</a:t>
            </a:r>
            <a:r>
              <a:rPr lang="en-US" dirty="0"/>
              <a:t> Flexbox…</a:t>
            </a:r>
          </a:p>
        </p:txBody>
      </p:sp>
      <p:pic>
        <p:nvPicPr>
          <p:cNvPr id="4" name="Picture 3">
            <a:extLst>
              <a:ext uri="{FF2B5EF4-FFF2-40B4-BE49-F238E27FC236}">
                <a16:creationId xmlns:a16="http://schemas.microsoft.com/office/drawing/2014/main" id="{26372E44-2797-8E4B-BA2F-DD574D1AC462}"/>
              </a:ext>
            </a:extLst>
          </p:cNvPr>
          <p:cNvPicPr>
            <a:picLocks noChangeAspect="1"/>
          </p:cNvPicPr>
          <p:nvPr/>
        </p:nvPicPr>
        <p:blipFill>
          <a:blip r:embed="rId2"/>
          <a:stretch>
            <a:fillRect/>
          </a:stretch>
        </p:blipFill>
        <p:spPr>
          <a:xfrm>
            <a:off x="2756613" y="3296327"/>
            <a:ext cx="5461276" cy="3142569"/>
          </a:xfrm>
          <a:prstGeom prst="rect">
            <a:avLst/>
          </a:prstGeom>
        </p:spPr>
      </p:pic>
    </p:spTree>
    <p:extLst>
      <p:ext uri="{BB962C8B-B14F-4D97-AF65-F5344CB8AC3E}">
        <p14:creationId xmlns:p14="http://schemas.microsoft.com/office/powerpoint/2010/main" val="29858692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9F7C-4BB9-BC47-BA48-609B597702FB}"/>
              </a:ext>
            </a:extLst>
          </p:cNvPr>
          <p:cNvSpPr>
            <a:spLocks noGrp="1"/>
          </p:cNvSpPr>
          <p:nvPr>
            <p:ph type="title"/>
          </p:nvPr>
        </p:nvSpPr>
        <p:spPr/>
        <p:txBody>
          <a:bodyPr/>
          <a:lstStyle/>
          <a:p>
            <a:r>
              <a:rPr lang="en-US" dirty="0" err="1"/>
              <a:t>Übung</a:t>
            </a:r>
            <a:r>
              <a:rPr lang="en-US" dirty="0"/>
              <a:t> </a:t>
            </a:r>
          </a:p>
        </p:txBody>
      </p:sp>
      <p:sp>
        <p:nvSpPr>
          <p:cNvPr id="3" name="Content Placeholder 2">
            <a:extLst>
              <a:ext uri="{FF2B5EF4-FFF2-40B4-BE49-F238E27FC236}">
                <a16:creationId xmlns:a16="http://schemas.microsoft.com/office/drawing/2014/main" id="{BFF94DDA-1D44-4F4C-9D8E-7A74AC7A6D96}"/>
              </a:ext>
            </a:extLst>
          </p:cNvPr>
          <p:cNvSpPr>
            <a:spLocks noGrp="1"/>
          </p:cNvSpPr>
          <p:nvPr>
            <p:ph idx="1"/>
          </p:nvPr>
        </p:nvSpPr>
        <p:spPr/>
        <p:txBody>
          <a:bodyPr/>
          <a:lstStyle/>
          <a:p>
            <a:r>
              <a:rPr lang="en-US" dirty="0" err="1"/>
              <a:t>Baue</a:t>
            </a:r>
            <a:r>
              <a:rPr lang="en-US" dirty="0"/>
              <a:t> in </a:t>
            </a:r>
            <a:r>
              <a:rPr lang="en-US" dirty="0" err="1"/>
              <a:t>dein</a:t>
            </a:r>
            <a:r>
              <a:rPr lang="en-US" dirty="0"/>
              <a:t> Holy Grail Layout </a:t>
            </a:r>
            <a:r>
              <a:rPr lang="en-US" dirty="0" err="1"/>
              <a:t>noch</a:t>
            </a:r>
            <a:r>
              <a:rPr lang="en-US" dirty="0"/>
              <a:t> </a:t>
            </a:r>
            <a:r>
              <a:rPr lang="en-US" dirty="0" err="1"/>
              <a:t>einen</a:t>
            </a:r>
            <a:r>
              <a:rPr lang="en-US" dirty="0"/>
              <a:t> Sticky Footer </a:t>
            </a:r>
            <a:r>
              <a:rPr lang="en-US" dirty="0" err="1"/>
              <a:t>ein</a:t>
            </a:r>
            <a:r>
              <a:rPr lang="en-US" dirty="0"/>
              <a:t>…</a:t>
            </a:r>
          </a:p>
        </p:txBody>
      </p:sp>
      <p:pic>
        <p:nvPicPr>
          <p:cNvPr id="5" name="Picture 4">
            <a:extLst>
              <a:ext uri="{FF2B5EF4-FFF2-40B4-BE49-F238E27FC236}">
                <a16:creationId xmlns:a16="http://schemas.microsoft.com/office/drawing/2014/main" id="{70C1703C-C921-974C-977A-E4CA2DF17DDE}"/>
              </a:ext>
            </a:extLst>
          </p:cNvPr>
          <p:cNvPicPr>
            <a:picLocks noChangeAspect="1"/>
          </p:cNvPicPr>
          <p:nvPr/>
        </p:nvPicPr>
        <p:blipFill>
          <a:blip r:embed="rId2"/>
          <a:stretch>
            <a:fillRect/>
          </a:stretch>
        </p:blipFill>
        <p:spPr>
          <a:xfrm>
            <a:off x="975211" y="3181436"/>
            <a:ext cx="4825899" cy="1926012"/>
          </a:xfrm>
          <a:prstGeom prst="rect">
            <a:avLst/>
          </a:prstGeom>
        </p:spPr>
      </p:pic>
      <p:pic>
        <p:nvPicPr>
          <p:cNvPr id="7" name="Picture 6">
            <a:extLst>
              <a:ext uri="{FF2B5EF4-FFF2-40B4-BE49-F238E27FC236}">
                <a16:creationId xmlns:a16="http://schemas.microsoft.com/office/drawing/2014/main" id="{68959DD5-1A90-9848-98CA-2CC52FC2CE4D}"/>
              </a:ext>
            </a:extLst>
          </p:cNvPr>
          <p:cNvPicPr>
            <a:picLocks noChangeAspect="1"/>
          </p:cNvPicPr>
          <p:nvPr/>
        </p:nvPicPr>
        <p:blipFill>
          <a:blip r:embed="rId3"/>
          <a:stretch>
            <a:fillRect/>
          </a:stretch>
        </p:blipFill>
        <p:spPr>
          <a:xfrm>
            <a:off x="6096000" y="3181436"/>
            <a:ext cx="4828384" cy="3210339"/>
          </a:xfrm>
          <a:prstGeom prst="rect">
            <a:avLst/>
          </a:prstGeom>
        </p:spPr>
      </p:pic>
    </p:spTree>
    <p:extLst>
      <p:ext uri="{BB962C8B-B14F-4D97-AF65-F5344CB8AC3E}">
        <p14:creationId xmlns:p14="http://schemas.microsoft.com/office/powerpoint/2010/main" val="38858246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E3EA-1A3D-8A49-AC2C-770BA1DACB0E}"/>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803A64D-B6ED-1744-B637-0586E7D0772A}"/>
              </a:ext>
            </a:extLst>
          </p:cNvPr>
          <p:cNvSpPr>
            <a:spLocks noGrp="1"/>
          </p:cNvSpPr>
          <p:nvPr>
            <p:ph idx="1"/>
          </p:nvPr>
        </p:nvSpPr>
        <p:spPr/>
        <p:txBody>
          <a:bodyPr/>
          <a:lstStyle/>
          <a:p>
            <a:r>
              <a:rPr lang="en-US" dirty="0" err="1"/>
              <a:t>Formular</a:t>
            </a:r>
            <a:r>
              <a:rPr lang="en-US" dirty="0"/>
              <a:t> </a:t>
            </a:r>
            <a:r>
              <a:rPr lang="en-US" dirty="0" err="1"/>
              <a:t>stylen</a:t>
            </a:r>
            <a:r>
              <a:rPr lang="en-US" dirty="0"/>
              <a:t> </a:t>
            </a:r>
            <a:r>
              <a:rPr lang="en-US" dirty="0" err="1"/>
              <a:t>mit</a:t>
            </a:r>
            <a:r>
              <a:rPr lang="en-US" dirty="0"/>
              <a:t> </a:t>
            </a:r>
            <a:r>
              <a:rPr lang="en-US" dirty="0" err="1"/>
              <a:t>dem</a:t>
            </a:r>
            <a:r>
              <a:rPr lang="en-US" dirty="0"/>
              <a:t> </a:t>
            </a:r>
            <a:r>
              <a:rPr lang="en-US" dirty="0" err="1"/>
              <a:t>Wissen</a:t>
            </a:r>
            <a:r>
              <a:rPr lang="en-US" dirty="0"/>
              <a:t>, was du </a:t>
            </a:r>
            <a:r>
              <a:rPr lang="en-US" dirty="0" err="1"/>
              <a:t>inzwischen</a:t>
            </a:r>
            <a:r>
              <a:rPr lang="en-US" dirty="0"/>
              <a:t> hast…</a:t>
            </a:r>
          </a:p>
        </p:txBody>
      </p:sp>
      <p:pic>
        <p:nvPicPr>
          <p:cNvPr id="7" name="Picture 6">
            <a:extLst>
              <a:ext uri="{FF2B5EF4-FFF2-40B4-BE49-F238E27FC236}">
                <a16:creationId xmlns:a16="http://schemas.microsoft.com/office/drawing/2014/main" id="{FDD6BFF6-4540-3B4C-8581-C448820DAFE9}"/>
              </a:ext>
            </a:extLst>
          </p:cNvPr>
          <p:cNvPicPr>
            <a:picLocks noChangeAspect="1"/>
          </p:cNvPicPr>
          <p:nvPr/>
        </p:nvPicPr>
        <p:blipFill>
          <a:blip r:embed="rId2"/>
          <a:stretch>
            <a:fillRect/>
          </a:stretch>
        </p:blipFill>
        <p:spPr>
          <a:xfrm>
            <a:off x="3264751" y="2917532"/>
            <a:ext cx="4445000" cy="3521364"/>
          </a:xfrm>
          <a:prstGeom prst="rect">
            <a:avLst/>
          </a:prstGeom>
        </p:spPr>
      </p:pic>
    </p:spTree>
    <p:extLst>
      <p:ext uri="{BB962C8B-B14F-4D97-AF65-F5344CB8AC3E}">
        <p14:creationId xmlns:p14="http://schemas.microsoft.com/office/powerpoint/2010/main" val="5380538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0</TotalTime>
  <Words>2574</Words>
  <Application>Microsoft Macintosh PowerPoint</Application>
  <PresentationFormat>Breitbild</PresentationFormat>
  <Paragraphs>528</Paragraphs>
  <Slides>114</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114</vt:i4>
      </vt:variant>
    </vt:vector>
  </HeadingPairs>
  <TitlesOfParts>
    <vt:vector size="118"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vt:lpstr>
      <vt:lpstr>CSS Selektoren (Fragen und Demo)</vt:lpstr>
      <vt:lpstr>CSS Selektoren (Fragen und Demo)</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Übung</vt:lpstr>
      <vt:lpstr>Media Queries</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Übung: Flexbox</vt:lpstr>
      <vt:lpstr>Übung: ohne Flexbox</vt:lpstr>
      <vt:lpstr>Übung </vt:lpstr>
      <vt:lpstr>Übung</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Übung: Grid</vt:lpstr>
      <vt:lpstr>Übung: Grid</vt:lpstr>
      <vt:lpstr>Literatur / Tutorials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195</cp:revision>
  <dcterms:created xsi:type="dcterms:W3CDTF">2019-03-09T14:44:42Z</dcterms:created>
  <dcterms:modified xsi:type="dcterms:W3CDTF">2019-03-31T17:46:48Z</dcterms:modified>
</cp:coreProperties>
</file>