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9"/>
  </p:notesMasterIdLst>
  <p:sldIdLst>
    <p:sldId id="256" r:id="rId2"/>
    <p:sldId id="257" r:id="rId3"/>
    <p:sldId id="258" r:id="rId4"/>
    <p:sldId id="259" r:id="rId5"/>
    <p:sldId id="260" r:id="rId6"/>
    <p:sldId id="312" r:id="rId7"/>
    <p:sldId id="285" r:id="rId8"/>
    <p:sldId id="286" r:id="rId9"/>
    <p:sldId id="263" r:id="rId10"/>
    <p:sldId id="314" r:id="rId11"/>
    <p:sldId id="315" r:id="rId12"/>
    <p:sldId id="261" r:id="rId13"/>
    <p:sldId id="284" r:id="rId14"/>
    <p:sldId id="265" r:id="rId15"/>
    <p:sldId id="283" r:id="rId16"/>
    <p:sldId id="287" r:id="rId17"/>
    <p:sldId id="262" r:id="rId18"/>
    <p:sldId id="266" r:id="rId19"/>
    <p:sldId id="267" r:id="rId20"/>
    <p:sldId id="288" r:id="rId21"/>
    <p:sldId id="309" r:id="rId22"/>
    <p:sldId id="268" r:id="rId23"/>
    <p:sldId id="273" r:id="rId24"/>
    <p:sldId id="274" r:id="rId25"/>
    <p:sldId id="275" r:id="rId26"/>
    <p:sldId id="276" r:id="rId27"/>
    <p:sldId id="277" r:id="rId28"/>
    <p:sldId id="269" r:id="rId29"/>
    <p:sldId id="310" r:id="rId30"/>
    <p:sldId id="270" r:id="rId31"/>
    <p:sldId id="271" r:id="rId32"/>
    <p:sldId id="272" r:id="rId33"/>
    <p:sldId id="278" r:id="rId34"/>
    <p:sldId id="279" r:id="rId35"/>
    <p:sldId id="280" r:id="rId36"/>
    <p:sldId id="281" r:id="rId37"/>
    <p:sldId id="289" r:id="rId38"/>
    <p:sldId id="290" r:id="rId39"/>
    <p:sldId id="282" r:id="rId40"/>
    <p:sldId id="297" r:id="rId41"/>
    <p:sldId id="291" r:id="rId42"/>
    <p:sldId id="292" r:id="rId43"/>
    <p:sldId id="298" r:id="rId44"/>
    <p:sldId id="293" r:id="rId45"/>
    <p:sldId id="294" r:id="rId46"/>
    <p:sldId id="295" r:id="rId47"/>
    <p:sldId id="296" r:id="rId48"/>
    <p:sldId id="299" r:id="rId49"/>
    <p:sldId id="300" r:id="rId50"/>
    <p:sldId id="301" r:id="rId51"/>
    <p:sldId id="302" r:id="rId52"/>
    <p:sldId id="303" r:id="rId53"/>
    <p:sldId id="304" r:id="rId54"/>
    <p:sldId id="311" r:id="rId55"/>
    <p:sldId id="305" r:id="rId56"/>
    <p:sldId id="306" r:id="rId57"/>
    <p:sldId id="307" r:id="rId58"/>
    <p:sldId id="308" r:id="rId59"/>
    <p:sldId id="313" r:id="rId60"/>
    <p:sldId id="349" r:id="rId61"/>
    <p:sldId id="350" r:id="rId62"/>
    <p:sldId id="351" r:id="rId63"/>
    <p:sldId id="352"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31" r:id="rId78"/>
    <p:sldId id="332" r:id="rId79"/>
    <p:sldId id="334" r:id="rId80"/>
    <p:sldId id="333" r:id="rId81"/>
    <p:sldId id="329" r:id="rId82"/>
    <p:sldId id="330" r:id="rId83"/>
    <p:sldId id="335" r:id="rId84"/>
    <p:sldId id="336" r:id="rId85"/>
    <p:sldId id="339" r:id="rId86"/>
    <p:sldId id="340" r:id="rId87"/>
    <p:sldId id="341" r:id="rId88"/>
    <p:sldId id="342" r:id="rId89"/>
    <p:sldId id="343" r:id="rId90"/>
    <p:sldId id="344" r:id="rId91"/>
    <p:sldId id="345" r:id="rId92"/>
    <p:sldId id="346" r:id="rId93"/>
    <p:sldId id="347" r:id="rId94"/>
    <p:sldId id="348" r:id="rId95"/>
    <p:sldId id="337" r:id="rId96"/>
    <p:sldId id="338" r:id="rId97"/>
    <p:sldId id="264" r:id="rId9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133"/>
    <p:restoredTop sz="94655"/>
  </p:normalViewPr>
  <p:slideViewPr>
    <p:cSldViewPr snapToGrid="0" snapToObjects="1">
      <p:cViewPr varScale="1">
        <p:scale>
          <a:sx n="115" d="100"/>
          <a:sy n="115" d="100"/>
        </p:scale>
        <p:origin x="376"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6:51:48.08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71F2-CD9B-7C46-8D66-54734C07EE34}" type="datetimeFigureOut">
              <a:rPr lang="de-DE" smtClean="0"/>
              <a:t>22.03.19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40F8C-0819-D64A-BC61-6EB4B2E2912A}" type="slidenum">
              <a:rPr lang="de-DE" smtClean="0"/>
              <a:t>‹Nr.›</a:t>
            </a:fld>
            <a:endParaRPr lang="de-DE"/>
          </a:p>
        </p:txBody>
      </p:sp>
    </p:spTree>
    <p:extLst>
      <p:ext uri="{BB962C8B-B14F-4D97-AF65-F5344CB8AC3E}">
        <p14:creationId xmlns:p14="http://schemas.microsoft.com/office/powerpoint/2010/main" val="54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4</a:t>
            </a:fld>
            <a:endParaRPr lang="de-DE"/>
          </a:p>
        </p:txBody>
      </p:sp>
    </p:spTree>
    <p:extLst>
      <p:ext uri="{BB962C8B-B14F-4D97-AF65-F5344CB8AC3E}">
        <p14:creationId xmlns:p14="http://schemas.microsoft.com/office/powerpoint/2010/main" val="333616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9</a:t>
            </a:fld>
            <a:endParaRPr lang="de-DE"/>
          </a:p>
        </p:txBody>
      </p:sp>
    </p:spTree>
    <p:extLst>
      <p:ext uri="{BB962C8B-B14F-4D97-AF65-F5344CB8AC3E}">
        <p14:creationId xmlns:p14="http://schemas.microsoft.com/office/powerpoint/2010/main" val="391853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14</a:t>
            </a:fld>
            <a:endParaRPr lang="de-DE"/>
          </a:p>
        </p:txBody>
      </p:sp>
    </p:spTree>
    <p:extLst>
      <p:ext uri="{BB962C8B-B14F-4D97-AF65-F5344CB8AC3E}">
        <p14:creationId xmlns:p14="http://schemas.microsoft.com/office/powerpoint/2010/main" val="62015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24</a:t>
            </a:fld>
            <a:endParaRPr lang="de-DE"/>
          </a:p>
        </p:txBody>
      </p:sp>
    </p:spTree>
    <p:extLst>
      <p:ext uri="{BB962C8B-B14F-4D97-AF65-F5344CB8AC3E}">
        <p14:creationId xmlns:p14="http://schemas.microsoft.com/office/powerpoint/2010/main" val="63978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25</a:t>
            </a:fld>
            <a:endParaRPr lang="de-DE"/>
          </a:p>
        </p:txBody>
      </p:sp>
    </p:spTree>
    <p:extLst>
      <p:ext uri="{BB962C8B-B14F-4D97-AF65-F5344CB8AC3E}">
        <p14:creationId xmlns:p14="http://schemas.microsoft.com/office/powerpoint/2010/main" val="28363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26</a:t>
            </a:fld>
            <a:endParaRPr lang="de-DE"/>
          </a:p>
        </p:txBody>
      </p:sp>
    </p:spTree>
    <p:extLst>
      <p:ext uri="{BB962C8B-B14F-4D97-AF65-F5344CB8AC3E}">
        <p14:creationId xmlns:p14="http://schemas.microsoft.com/office/powerpoint/2010/main" val="256024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28</a:t>
            </a:fld>
            <a:endParaRPr lang="de-DE"/>
          </a:p>
        </p:txBody>
      </p:sp>
    </p:spTree>
    <p:extLst>
      <p:ext uri="{BB962C8B-B14F-4D97-AF65-F5344CB8AC3E}">
        <p14:creationId xmlns:p14="http://schemas.microsoft.com/office/powerpoint/2010/main" val="55156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31</a:t>
            </a:fld>
            <a:endParaRPr lang="de-DE"/>
          </a:p>
        </p:txBody>
      </p:sp>
    </p:spTree>
    <p:extLst>
      <p:ext uri="{BB962C8B-B14F-4D97-AF65-F5344CB8AC3E}">
        <p14:creationId xmlns:p14="http://schemas.microsoft.com/office/powerpoint/2010/main" val="3953391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22.03.19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4713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22.03.19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7023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22.03.19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419130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22.03.19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‹Nr.›</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25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22.03.19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76823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22.03.19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79331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22.03.19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1552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22.03.19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08104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F8442F-7EFF-D846-8D33-E60C8BAB8488}" type="datetimeFigureOut">
              <a:rPr lang="de-DE" smtClean="0"/>
              <a:t>22.03.19</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0341C6-B83F-F944-B0DF-A5D91789E42C}" type="slidenum">
              <a:rPr lang="de-DE" smtClean="0"/>
              <a:t>‹Nr.›</a:t>
            </a:fld>
            <a:endParaRPr lang="de-DE"/>
          </a:p>
        </p:txBody>
      </p:sp>
    </p:spTree>
    <p:extLst>
      <p:ext uri="{BB962C8B-B14F-4D97-AF65-F5344CB8AC3E}">
        <p14:creationId xmlns:p14="http://schemas.microsoft.com/office/powerpoint/2010/main" val="4965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22.03.19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7960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22.03.19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4005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22.03.19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51065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F8442F-7EFF-D846-8D33-E60C8BAB8488}" type="datetimeFigureOut">
              <a:rPr lang="de-DE" smtClean="0"/>
              <a:t>22.03.19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0095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22.03.19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13909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F8442F-7EFF-D846-8D33-E60C8BAB8488}" type="datetimeFigureOut">
              <a:rPr lang="de-DE" smtClean="0"/>
              <a:t>22.03.19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168745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22.03.19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44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22.03.19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‹Nr.›</a:t>
            </a:fld>
            <a:endParaRPr lang="de-DE"/>
          </a:p>
        </p:txBody>
      </p:sp>
    </p:spTree>
    <p:extLst>
      <p:ext uri="{BB962C8B-B14F-4D97-AF65-F5344CB8AC3E}">
        <p14:creationId xmlns:p14="http://schemas.microsoft.com/office/powerpoint/2010/main" val="3688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F8442F-7EFF-D846-8D33-E60C8BAB8488}" type="datetimeFigureOut">
              <a:rPr lang="de-DE" smtClean="0"/>
              <a:t>22.03.19</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0341C6-B83F-F944-B0DF-A5D91789E42C}" type="slidenum">
              <a:rPr lang="de-DE" smtClean="0"/>
              <a:t>‹Nr.›</a:t>
            </a:fld>
            <a:endParaRPr lang="de-DE"/>
          </a:p>
        </p:txBody>
      </p:sp>
    </p:spTree>
    <p:extLst>
      <p:ext uri="{BB962C8B-B14F-4D97-AF65-F5344CB8AC3E}">
        <p14:creationId xmlns:p14="http://schemas.microsoft.com/office/powerpoint/2010/main" val="1809106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lfhtml.org/wiki/D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de/docs/Web/HTML/Element/di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e/docs/Web/HTML/Elemen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lfhtml.org/wiki/HTML/Unterschiede_von_HTML_zu_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selfhtml.org/wiki/HTML/Regeln/Element,_Tag_und_Attribut#alleinstehende_Elemen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specificity.keegan.s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eveloper.mozilla.org/de/docs/Web/CSS/:not"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mFrey/htmlCssBasi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css-tricks.com/box-sizing/"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css-tricks.com/what-you-should-know-about-collapsing-margins/"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codepen.io/KilianSSL/pen/OOBPXw"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flexboxfroggy.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caniuse.com/#search=css-grid"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cssgridgarden.com/"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www.w3.org/standards/webdesign/htmlcss" TargetMode="External"/><Relationship Id="rId2" Type="http://schemas.openxmlformats.org/officeDocument/2006/relationships/hyperlink" Target="http://de.selfhtml.org/" TargetMode="External"/><Relationship Id="rId1" Type="http://schemas.openxmlformats.org/officeDocument/2006/relationships/slideLayout" Target="../slideLayouts/slideLayout2.xml"/><Relationship Id="rId6" Type="http://schemas.openxmlformats.org/officeDocument/2006/relationships/hyperlink" Target="https://devdocs.io/" TargetMode="External"/><Relationship Id="rId5" Type="http://schemas.openxmlformats.org/officeDocument/2006/relationships/hyperlink" Target="https://developer.mozilla.org/de/docs/Web/CSS" TargetMode="External"/><Relationship Id="rId4" Type="http://schemas.openxmlformats.org/officeDocument/2006/relationships/hyperlink" Target="https://developer.mozilla.org/de/docs/Web/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6F960-BDDA-9849-9BC4-D33B7FB537F3}"/>
              </a:ext>
            </a:extLst>
          </p:cNvPr>
          <p:cNvSpPr>
            <a:spLocks noGrp="1"/>
          </p:cNvSpPr>
          <p:nvPr>
            <p:ph type="ctrTitle"/>
          </p:nvPr>
        </p:nvSpPr>
        <p:spPr/>
        <p:txBody>
          <a:bodyPr/>
          <a:lstStyle/>
          <a:p>
            <a:r>
              <a:rPr lang="de-DE" dirty="0"/>
              <a:t>HTML / CSS</a:t>
            </a:r>
          </a:p>
        </p:txBody>
      </p:sp>
      <p:sp>
        <p:nvSpPr>
          <p:cNvPr id="3" name="Untertitel 2">
            <a:extLst>
              <a:ext uri="{FF2B5EF4-FFF2-40B4-BE49-F238E27FC236}">
                <a16:creationId xmlns:a16="http://schemas.microsoft.com/office/drawing/2014/main" id="{84518493-0B60-7847-911B-EA30C6F6C6F0}"/>
              </a:ext>
            </a:extLst>
          </p:cNvPr>
          <p:cNvSpPr>
            <a:spLocks noGrp="1"/>
          </p:cNvSpPr>
          <p:nvPr>
            <p:ph type="subTitle" idx="1"/>
          </p:nvPr>
        </p:nvSpPr>
        <p:spPr/>
        <p:txBody>
          <a:bodyPr/>
          <a:lstStyle/>
          <a:p>
            <a:r>
              <a:rPr lang="de-DE" dirty="0"/>
              <a:t>HTML / CSS Grundlagen</a:t>
            </a:r>
          </a:p>
        </p:txBody>
      </p:sp>
    </p:spTree>
    <p:extLst>
      <p:ext uri="{BB962C8B-B14F-4D97-AF65-F5344CB8AC3E}">
        <p14:creationId xmlns:p14="http://schemas.microsoft.com/office/powerpoint/2010/main" val="6571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E7AB-037C-294D-B698-3D62A91FFC67}"/>
              </a:ext>
            </a:extLst>
          </p:cNvPr>
          <p:cNvSpPr>
            <a:spLocks noGrp="1"/>
          </p:cNvSpPr>
          <p:nvPr>
            <p:ph type="title"/>
          </p:nvPr>
        </p:nvSpPr>
        <p:spPr/>
        <p:txBody>
          <a:bodyPr/>
          <a:lstStyle/>
          <a:p>
            <a:r>
              <a:rPr lang="en-US" dirty="0"/>
              <a:t>DOM (Document Object Model)</a:t>
            </a:r>
          </a:p>
        </p:txBody>
      </p:sp>
      <p:sp>
        <p:nvSpPr>
          <p:cNvPr id="3" name="Content Placeholder 2">
            <a:extLst>
              <a:ext uri="{FF2B5EF4-FFF2-40B4-BE49-F238E27FC236}">
                <a16:creationId xmlns:a16="http://schemas.microsoft.com/office/drawing/2014/main" id="{EF29F6F5-5A04-684A-9AD7-1E280AD57CC1}"/>
              </a:ext>
            </a:extLst>
          </p:cNvPr>
          <p:cNvSpPr>
            <a:spLocks noGrp="1"/>
          </p:cNvSpPr>
          <p:nvPr>
            <p:ph idx="1"/>
          </p:nvPr>
        </p:nvSpPr>
        <p:spPr/>
        <p:txBody>
          <a:bodyPr/>
          <a:lstStyle/>
          <a:p>
            <a:r>
              <a:rPr lang="de" dirty="0"/>
              <a:t>Ein Browser analysiert ein HTML-Dokument und erstellt daraus im Arbeitsspeicher das </a:t>
            </a:r>
            <a:r>
              <a:rPr lang="de" b="1" dirty="0" err="1"/>
              <a:t>D</a:t>
            </a:r>
            <a:r>
              <a:rPr lang="de" dirty="0" err="1"/>
              <a:t>ocument</a:t>
            </a:r>
            <a:r>
              <a:rPr lang="de" dirty="0"/>
              <a:t> </a:t>
            </a:r>
            <a:r>
              <a:rPr lang="de" b="1" dirty="0" err="1"/>
              <a:t>O</a:t>
            </a:r>
            <a:r>
              <a:rPr lang="de" dirty="0" err="1"/>
              <a:t>bject</a:t>
            </a:r>
            <a:r>
              <a:rPr lang="de" dirty="0"/>
              <a:t> </a:t>
            </a:r>
            <a:r>
              <a:rPr lang="de" b="1" dirty="0"/>
              <a:t>M</a:t>
            </a:r>
            <a:r>
              <a:rPr lang="de" dirty="0"/>
              <a:t>odel, also eine Repräsentation dieses Dokuments, auf die man beispielsweise mit JavaScript zugreifen kann. </a:t>
            </a:r>
            <a:br>
              <a:rPr lang="de" dirty="0"/>
            </a:br>
            <a:br>
              <a:rPr lang="de" dirty="0"/>
            </a:br>
            <a:r>
              <a:rPr lang="en-US" dirty="0">
                <a:hlinkClick r:id="rId2"/>
              </a:rPr>
              <a:t>https://wiki.selfhtml.org/wiki/DOM</a:t>
            </a:r>
            <a:endParaRPr lang="en-US" dirty="0"/>
          </a:p>
        </p:txBody>
      </p:sp>
    </p:spTree>
    <p:extLst>
      <p:ext uri="{BB962C8B-B14F-4D97-AF65-F5344CB8AC3E}">
        <p14:creationId xmlns:p14="http://schemas.microsoft.com/office/powerpoint/2010/main" val="195047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EE6-90FE-4D4F-8FD5-8BF05E56109F}"/>
              </a:ext>
            </a:extLst>
          </p:cNvPr>
          <p:cNvSpPr>
            <a:spLocks noGrp="1"/>
          </p:cNvSpPr>
          <p:nvPr>
            <p:ph type="title"/>
          </p:nvPr>
        </p:nvSpPr>
        <p:spPr/>
        <p:txBody>
          <a:bodyPr/>
          <a:lstStyle/>
          <a:p>
            <a:r>
              <a:rPr lang="en-US" dirty="0"/>
              <a:t>DOM</a:t>
            </a:r>
          </a:p>
        </p:txBody>
      </p:sp>
      <p:pic>
        <p:nvPicPr>
          <p:cNvPr id="5" name="Content Placeholder 4">
            <a:extLst>
              <a:ext uri="{FF2B5EF4-FFF2-40B4-BE49-F238E27FC236}">
                <a16:creationId xmlns:a16="http://schemas.microsoft.com/office/drawing/2014/main" id="{578B15D8-F54D-294D-9CF9-5CCCA0E3553F}"/>
              </a:ext>
            </a:extLst>
          </p:cNvPr>
          <p:cNvPicPr>
            <a:picLocks noGrp="1" noChangeAspect="1"/>
          </p:cNvPicPr>
          <p:nvPr>
            <p:ph idx="1"/>
          </p:nvPr>
        </p:nvPicPr>
        <p:blipFill>
          <a:blip r:embed="rId2"/>
          <a:stretch>
            <a:fillRect/>
          </a:stretch>
        </p:blipFill>
        <p:spPr>
          <a:xfrm>
            <a:off x="2921596" y="2116083"/>
            <a:ext cx="6348807" cy="4370462"/>
          </a:xfrm>
        </p:spPr>
      </p:pic>
    </p:spTree>
    <p:extLst>
      <p:ext uri="{BB962C8B-B14F-4D97-AF65-F5344CB8AC3E}">
        <p14:creationId xmlns:p14="http://schemas.microsoft.com/office/powerpoint/2010/main" val="777804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655D-56BF-3E45-87A8-4176396F670C}"/>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51A8766-DA8D-6844-9357-03EBCE18F7B2}"/>
              </a:ext>
            </a:extLst>
          </p:cNvPr>
          <p:cNvSpPr>
            <a:spLocks noGrp="1"/>
          </p:cNvSpPr>
          <p:nvPr>
            <p:ph idx="1"/>
          </p:nvPr>
        </p:nvSpPr>
        <p:spPr/>
        <p:txBody>
          <a:bodyPr/>
          <a:lstStyle/>
          <a:p>
            <a:r>
              <a:rPr lang="de-DE" dirty="0"/>
              <a:t>Zeilenumbruch</a:t>
            </a:r>
            <a:br>
              <a:rPr lang="de-DE" dirty="0"/>
            </a:br>
            <a:r>
              <a:rPr lang="de-CH" b="1" dirty="0"/>
              <a:t>&lt;</a:t>
            </a:r>
            <a:r>
              <a:rPr lang="de-CH" b="1" dirty="0" err="1"/>
              <a:t>br</a:t>
            </a:r>
            <a:r>
              <a:rPr lang="de-CH" b="1" dirty="0"/>
              <a:t>&gt; </a:t>
            </a:r>
            <a:r>
              <a:rPr lang="de-CH" sz="1600" b="1" dirty="0"/>
              <a:t>(</a:t>
            </a:r>
            <a:r>
              <a:rPr lang="de-CH" sz="1600" dirty="0"/>
              <a:t>oder in XHTML &lt;</a:t>
            </a:r>
            <a:r>
              <a:rPr lang="de-CH" sz="1600" dirty="0" err="1"/>
              <a:t>br</a:t>
            </a:r>
            <a:r>
              <a:rPr lang="de-CH" sz="1600" dirty="0"/>
              <a:t> /&gt;)</a:t>
            </a:r>
          </a:p>
          <a:p>
            <a:endParaRPr lang="de-CH" sz="1600" dirty="0"/>
          </a:p>
          <a:p>
            <a:r>
              <a:rPr lang="de-CH" b="1" dirty="0"/>
              <a:t>Überschriften</a:t>
            </a:r>
            <a:br>
              <a:rPr lang="de-CH" sz="1600" b="1" dirty="0"/>
            </a:br>
            <a:r>
              <a:rPr lang="de-CH" dirty="0"/>
              <a:t>&lt;h1&gt;Überschrift 1&lt;/h1&gt; </a:t>
            </a:r>
            <a:br>
              <a:rPr lang="de-CH" dirty="0"/>
            </a:br>
            <a:r>
              <a:rPr lang="de-CH" sz="2000" dirty="0"/>
              <a:t>&lt;h2&gt;</a:t>
            </a:r>
            <a:r>
              <a:rPr lang="de-CH" sz="2000" dirty="0" err="1"/>
              <a:t>Ü̈berschrift</a:t>
            </a:r>
            <a:r>
              <a:rPr lang="de-CH" sz="2000" dirty="0"/>
              <a:t> 2&lt;/h2&gt; </a:t>
            </a:r>
            <a:br>
              <a:rPr lang="de-CH" sz="2000" dirty="0"/>
            </a:br>
            <a:r>
              <a:rPr lang="de-CH" sz="2000" dirty="0"/>
              <a:t>…</a:t>
            </a:r>
            <a:br>
              <a:rPr lang="de-CH" sz="2000" dirty="0"/>
            </a:br>
            <a:r>
              <a:rPr lang="de-CH" sz="1400" dirty="0"/>
              <a:t>&lt;h6&gt;</a:t>
            </a:r>
            <a:r>
              <a:rPr lang="de-CH" sz="1400" dirty="0" err="1"/>
              <a:t>Ü̈berschrift</a:t>
            </a:r>
            <a:r>
              <a:rPr lang="de-CH" sz="1400" dirty="0"/>
              <a:t> 6&lt;/h6&gt;</a:t>
            </a:r>
            <a:br>
              <a:rPr lang="de-CH" sz="1400" dirty="0"/>
            </a:br>
            <a:endParaRPr lang="de-CH" sz="1400" dirty="0"/>
          </a:p>
          <a:p>
            <a:endParaRPr lang="de-CH" sz="1600" dirty="0"/>
          </a:p>
          <a:p>
            <a:endParaRPr lang="de-DE" dirty="0"/>
          </a:p>
        </p:txBody>
      </p:sp>
    </p:spTree>
    <p:extLst>
      <p:ext uri="{BB962C8B-B14F-4D97-AF65-F5344CB8AC3E}">
        <p14:creationId xmlns:p14="http://schemas.microsoft.com/office/powerpoint/2010/main" val="298720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0AB04-9577-DF42-9BC8-FC91BE99F927}"/>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070177C9-163F-CA49-871B-F845333EAE6A}"/>
              </a:ext>
            </a:extLst>
          </p:cNvPr>
          <p:cNvSpPr>
            <a:spLocks noGrp="1"/>
          </p:cNvSpPr>
          <p:nvPr>
            <p:ph idx="1"/>
          </p:nvPr>
        </p:nvSpPr>
        <p:spPr/>
        <p:txBody>
          <a:bodyPr/>
          <a:lstStyle/>
          <a:p>
            <a:r>
              <a:rPr lang="de-DE" dirty="0"/>
              <a:t>Generischer Container der nichts repräsentiert</a:t>
            </a:r>
            <a:br>
              <a:rPr lang="de-DE" dirty="0"/>
            </a:br>
            <a:r>
              <a:rPr lang="de-DE" dirty="0"/>
              <a:t>(</a:t>
            </a:r>
            <a:r>
              <a:rPr lang="de-DE" dirty="0" err="1"/>
              <a:t>document</a:t>
            </a:r>
            <a:r>
              <a:rPr lang="de-DE" dirty="0"/>
              <a:t> </a:t>
            </a:r>
            <a:r>
              <a:rPr lang="de-DE" dirty="0" err="1"/>
              <a:t>division</a:t>
            </a:r>
            <a:r>
              <a:rPr lang="de-DE" dirty="0"/>
              <a:t> </a:t>
            </a:r>
            <a:r>
              <a:rPr lang="de-DE" dirty="0" err="1"/>
              <a:t>element</a:t>
            </a:r>
            <a:r>
              <a:rPr lang="de-DE" dirty="0"/>
              <a:t>)</a:t>
            </a:r>
            <a:br>
              <a:rPr lang="de-DE" dirty="0"/>
            </a:br>
            <a:r>
              <a:rPr lang="de-DE" dirty="0"/>
              <a:t>&lt;div&gt;</a:t>
            </a:r>
          </a:p>
          <a:p>
            <a:r>
              <a:rPr lang="de-DE" dirty="0">
                <a:hlinkClick r:id="rId2"/>
              </a:rPr>
              <a:t>https://developer.mozilla.org/de/docs/Web/HTML/Element/div</a:t>
            </a:r>
            <a:endParaRPr lang="de-DE" dirty="0"/>
          </a:p>
          <a:p>
            <a:endParaRPr lang="de-DE" dirty="0"/>
          </a:p>
        </p:txBody>
      </p:sp>
    </p:spTree>
    <p:extLst>
      <p:ext uri="{BB962C8B-B14F-4D97-AF65-F5344CB8AC3E}">
        <p14:creationId xmlns:p14="http://schemas.microsoft.com/office/powerpoint/2010/main" val="30321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52492-60DF-5F40-A691-01E9FAEB302F}"/>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2E147F1C-1F68-0549-A075-0F0A35B8C538}"/>
              </a:ext>
            </a:extLst>
          </p:cNvPr>
          <p:cNvSpPr>
            <a:spLocks noGrp="1"/>
          </p:cNvSpPr>
          <p:nvPr>
            <p:ph idx="1"/>
          </p:nvPr>
        </p:nvSpPr>
        <p:spPr/>
        <p:txBody>
          <a:bodyPr/>
          <a:lstStyle/>
          <a:p>
            <a:r>
              <a:rPr lang="de-DE" dirty="0"/>
              <a:t>Absatz</a:t>
            </a:r>
            <a:br>
              <a:rPr lang="de-DE" dirty="0"/>
            </a:br>
            <a:r>
              <a:rPr lang="de-CH" dirty="0"/>
              <a:t>&lt;p&gt;Dies ist ein Absatz&lt;/p&gt;</a:t>
            </a:r>
          </a:p>
          <a:p>
            <a:r>
              <a:rPr lang="de-CH" dirty="0">
                <a:hlinkClick r:id="rId3"/>
              </a:rPr>
              <a:t>https://developer.mozilla.org/de/docs/Web/HTML/Element/p</a:t>
            </a:r>
            <a:r>
              <a:rPr lang="de-CH" dirty="0"/>
              <a:t> </a:t>
            </a:r>
          </a:p>
          <a:p>
            <a:pPr marL="0" indent="0">
              <a:buNone/>
            </a:pPr>
            <a:endParaRPr lang="de-DE" dirty="0"/>
          </a:p>
        </p:txBody>
      </p:sp>
    </p:spTree>
    <p:extLst>
      <p:ext uri="{BB962C8B-B14F-4D97-AF65-F5344CB8AC3E}">
        <p14:creationId xmlns:p14="http://schemas.microsoft.com/office/powerpoint/2010/main" val="1969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A234B-40FD-0147-BFB3-7D41EBCD055E}"/>
              </a:ext>
            </a:extLst>
          </p:cNvPr>
          <p:cNvSpPr>
            <a:spLocks noGrp="1"/>
          </p:cNvSpPr>
          <p:nvPr>
            <p:ph type="title"/>
          </p:nvPr>
        </p:nvSpPr>
        <p:spPr/>
        <p:txBody>
          <a:bodyPr/>
          <a:lstStyle/>
          <a:p>
            <a:r>
              <a:rPr lang="de-DE" dirty="0"/>
              <a:t>Basiselemente: HTML5 Container</a:t>
            </a:r>
          </a:p>
        </p:txBody>
      </p:sp>
      <p:sp>
        <p:nvSpPr>
          <p:cNvPr id="3" name="Inhaltsplatzhalter 2">
            <a:extLst>
              <a:ext uri="{FF2B5EF4-FFF2-40B4-BE49-F238E27FC236}">
                <a16:creationId xmlns:a16="http://schemas.microsoft.com/office/drawing/2014/main" id="{73C3F536-D823-1B46-8323-C9576BFEBB4E}"/>
              </a:ext>
            </a:extLst>
          </p:cNvPr>
          <p:cNvSpPr>
            <a:spLocks noGrp="1"/>
          </p:cNvSpPr>
          <p:nvPr>
            <p:ph idx="1"/>
          </p:nvPr>
        </p:nvSpPr>
        <p:spPr/>
        <p:txBody>
          <a:bodyPr>
            <a:normAutofit/>
          </a:bodyPr>
          <a:lstStyle/>
          <a:p>
            <a:r>
              <a:rPr lang="de-DE" dirty="0"/>
              <a:t>Semantische Elemente</a:t>
            </a:r>
          </a:p>
          <a:p>
            <a:pPr lvl="1"/>
            <a:r>
              <a:rPr lang="de-DE" dirty="0"/>
              <a:t>&lt;</a:t>
            </a:r>
            <a:r>
              <a:rPr lang="de-DE" dirty="0" err="1"/>
              <a:t>header</a:t>
            </a:r>
            <a:r>
              <a:rPr lang="de-DE" dirty="0"/>
              <a:t>&gt;	</a:t>
            </a:r>
            <a:r>
              <a:rPr lang="de-CH" dirty="0"/>
              <a:t>Kopf der Seite </a:t>
            </a:r>
          </a:p>
          <a:p>
            <a:pPr lvl="1"/>
            <a:r>
              <a:rPr lang="de-DE" dirty="0"/>
              <a:t>&lt;</a:t>
            </a:r>
            <a:r>
              <a:rPr lang="de-DE" dirty="0" err="1"/>
              <a:t>nav</a:t>
            </a:r>
            <a:r>
              <a:rPr lang="de-DE" dirty="0"/>
              <a:t>&gt;	Navigation</a:t>
            </a:r>
          </a:p>
          <a:p>
            <a:pPr lvl="1"/>
            <a:r>
              <a:rPr lang="de-DE" dirty="0"/>
              <a:t>&lt;</a:t>
            </a:r>
            <a:r>
              <a:rPr lang="de-DE" dirty="0" err="1"/>
              <a:t>aside</a:t>
            </a:r>
            <a:r>
              <a:rPr lang="de-DE" dirty="0"/>
              <a:t>&gt;	Sidebar</a:t>
            </a:r>
          </a:p>
          <a:p>
            <a:pPr lvl="1"/>
            <a:r>
              <a:rPr lang="de-DE" dirty="0"/>
              <a:t>&lt;</a:t>
            </a:r>
            <a:r>
              <a:rPr lang="de-DE" dirty="0" err="1"/>
              <a:t>footer</a:t>
            </a:r>
            <a:r>
              <a:rPr lang="de-DE" dirty="0"/>
              <a:t>&gt;	</a:t>
            </a:r>
            <a:r>
              <a:rPr lang="de-DE" dirty="0" err="1"/>
              <a:t>Fusszeile</a:t>
            </a:r>
            <a:endParaRPr lang="de-DE" dirty="0"/>
          </a:p>
          <a:p>
            <a:pPr lvl="1"/>
            <a:r>
              <a:rPr lang="de-DE" dirty="0"/>
              <a:t>&lt;</a:t>
            </a:r>
            <a:r>
              <a:rPr lang="de-DE" dirty="0" err="1"/>
              <a:t>main</a:t>
            </a:r>
            <a:r>
              <a:rPr lang="de-DE" dirty="0"/>
              <a:t>&gt;	Hauptinhalt, darf nur einmal  vorkommen. </a:t>
            </a:r>
            <a:br>
              <a:rPr lang="de-DE" dirty="0"/>
            </a:br>
            <a:r>
              <a:rPr lang="de-DE" dirty="0"/>
              <a:t>		</a:t>
            </a:r>
            <a:r>
              <a:rPr lang="de-CH" dirty="0"/>
              <a:t>Alternative zu &lt;div </a:t>
            </a:r>
            <a:r>
              <a:rPr lang="de-CH" dirty="0" err="1"/>
              <a:t>id</a:t>
            </a:r>
            <a:r>
              <a:rPr lang="de-CH" dirty="0"/>
              <a:t>="</a:t>
            </a:r>
            <a:r>
              <a:rPr lang="de-CH" dirty="0" err="1"/>
              <a:t>content</a:t>
            </a:r>
            <a:r>
              <a:rPr lang="de-CH" dirty="0"/>
              <a:t>"&gt;</a:t>
            </a:r>
            <a:endParaRPr lang="de-DE" dirty="0"/>
          </a:p>
          <a:p>
            <a:pPr lvl="1"/>
            <a:r>
              <a:rPr lang="de-DE" dirty="0"/>
              <a:t>&lt;</a:t>
            </a:r>
            <a:r>
              <a:rPr lang="de-DE" dirty="0" err="1"/>
              <a:t>article</a:t>
            </a:r>
            <a:r>
              <a:rPr lang="de-DE" dirty="0"/>
              <a:t>&gt;	</a:t>
            </a:r>
            <a:r>
              <a:rPr lang="de-CH" dirty="0"/>
              <a:t>Artikel z.B. innerhalb von </a:t>
            </a:r>
            <a:r>
              <a:rPr lang="de-CH" dirty="0" err="1"/>
              <a:t>main</a:t>
            </a:r>
            <a:endParaRPr lang="de-CH" dirty="0"/>
          </a:p>
          <a:p>
            <a:pPr lvl="1"/>
            <a:r>
              <a:rPr lang="de-CH" dirty="0"/>
              <a:t>&lt;</a:t>
            </a:r>
            <a:r>
              <a:rPr lang="de-CH" dirty="0" err="1"/>
              <a:t>section</a:t>
            </a:r>
            <a:r>
              <a:rPr lang="de-CH" dirty="0"/>
              <a:t>&gt;	Bereich</a:t>
            </a:r>
          </a:p>
          <a:p>
            <a:pPr marL="0" indent="0">
              <a:buNone/>
            </a:pPr>
            <a:endParaRPr lang="de-CH" dirty="0"/>
          </a:p>
          <a:p>
            <a:pPr marL="0" indent="0">
              <a:buNone/>
            </a:pPr>
            <a:endParaRPr lang="de-CH" dirty="0"/>
          </a:p>
          <a:p>
            <a:pPr marL="0" indent="0">
              <a:buNone/>
            </a:pPr>
            <a:endParaRPr lang="de-CH" dirty="0"/>
          </a:p>
          <a:p>
            <a:endParaRPr lang="de-DE" dirty="0"/>
          </a:p>
        </p:txBody>
      </p:sp>
    </p:spTree>
    <p:extLst>
      <p:ext uri="{BB962C8B-B14F-4D97-AF65-F5344CB8AC3E}">
        <p14:creationId xmlns:p14="http://schemas.microsoft.com/office/powerpoint/2010/main" val="189917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FB86-600F-8B47-AAC9-592CB0D7354C}"/>
              </a:ext>
            </a:extLst>
          </p:cNvPr>
          <p:cNvSpPr>
            <a:spLocks noGrp="1"/>
          </p:cNvSpPr>
          <p:nvPr>
            <p:ph type="title"/>
          </p:nvPr>
        </p:nvSpPr>
        <p:spPr/>
        <p:txBody>
          <a:bodyPr/>
          <a:lstStyle/>
          <a:p>
            <a:r>
              <a:rPr lang="de-DE" dirty="0"/>
              <a:t>Holy </a:t>
            </a:r>
            <a:r>
              <a:rPr lang="de-DE" dirty="0" err="1"/>
              <a:t>Grail</a:t>
            </a:r>
            <a:endParaRPr lang="de-DE" dirty="0"/>
          </a:p>
        </p:txBody>
      </p:sp>
      <p:pic>
        <p:nvPicPr>
          <p:cNvPr id="1025" name="Picture 1" descr="page30image31640000">
            <a:extLst>
              <a:ext uri="{FF2B5EF4-FFF2-40B4-BE49-F238E27FC236}">
                <a16:creationId xmlns:a16="http://schemas.microsoft.com/office/drawing/2014/main" id="{CB2D149B-A537-1542-95F8-859CADE4F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00" y="2201910"/>
            <a:ext cx="5547789" cy="41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6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48A5E-F1C0-FC45-9C0D-61361E758BA2}"/>
              </a:ext>
            </a:extLst>
          </p:cNvPr>
          <p:cNvSpPr>
            <a:spLocks noGrp="1"/>
          </p:cNvSpPr>
          <p:nvPr>
            <p:ph type="title"/>
          </p:nvPr>
        </p:nvSpPr>
        <p:spPr/>
        <p:txBody>
          <a:bodyPr/>
          <a:lstStyle/>
          <a:p>
            <a:r>
              <a:rPr lang="de-DE" dirty="0"/>
              <a:t>Kommentare</a:t>
            </a:r>
          </a:p>
        </p:txBody>
      </p:sp>
      <p:sp>
        <p:nvSpPr>
          <p:cNvPr id="3" name="Inhaltsplatzhalter 2">
            <a:extLst>
              <a:ext uri="{FF2B5EF4-FFF2-40B4-BE49-F238E27FC236}">
                <a16:creationId xmlns:a16="http://schemas.microsoft.com/office/drawing/2014/main" id="{7DDC2B0E-F363-A44E-A78F-810514025239}"/>
              </a:ext>
            </a:extLst>
          </p:cNvPr>
          <p:cNvSpPr>
            <a:spLocks noGrp="1"/>
          </p:cNvSpPr>
          <p:nvPr>
            <p:ph idx="1"/>
          </p:nvPr>
        </p:nvSpPr>
        <p:spPr/>
        <p:txBody>
          <a:bodyPr/>
          <a:lstStyle/>
          <a:p>
            <a:pPr marL="0" indent="0">
              <a:buNone/>
            </a:pPr>
            <a:r>
              <a:rPr lang="de-CH" dirty="0"/>
              <a:t>&lt;!-- Dies wird im Browser nicht angezeigt --&gt; </a:t>
            </a:r>
          </a:p>
          <a:p>
            <a:endParaRPr lang="de-DE" dirty="0"/>
          </a:p>
        </p:txBody>
      </p:sp>
    </p:spTree>
    <p:extLst>
      <p:ext uri="{BB962C8B-B14F-4D97-AF65-F5344CB8AC3E}">
        <p14:creationId xmlns:p14="http://schemas.microsoft.com/office/powerpoint/2010/main" val="206684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F42E8-C1DC-A841-81A8-6B89BDA271FA}"/>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F1C411D7-40BA-5246-8FB4-21B6F269A014}"/>
              </a:ext>
            </a:extLst>
          </p:cNvPr>
          <p:cNvSpPr>
            <a:spLocks noGrp="1"/>
          </p:cNvSpPr>
          <p:nvPr>
            <p:ph idx="1"/>
          </p:nvPr>
        </p:nvSpPr>
        <p:spPr/>
        <p:txBody>
          <a:bodyPr/>
          <a:lstStyle/>
          <a:p>
            <a:pPr marL="0" indent="0">
              <a:buNone/>
            </a:pPr>
            <a:r>
              <a:rPr lang="de-DE" dirty="0"/>
              <a:t>Textauszeichnung</a:t>
            </a:r>
          </a:p>
          <a:p>
            <a:r>
              <a:rPr lang="de-CH" dirty="0"/>
              <a:t>&lt;i&gt;</a:t>
            </a:r>
            <a:r>
              <a:rPr lang="de-CH" i="1" dirty="0"/>
              <a:t>Italic</a:t>
            </a:r>
            <a:r>
              <a:rPr lang="de-CH" dirty="0"/>
              <a:t>&lt;/i&gt;</a:t>
            </a:r>
          </a:p>
          <a:p>
            <a:r>
              <a:rPr lang="de-CH" dirty="0"/>
              <a:t>&lt;strong&gt;</a:t>
            </a:r>
            <a:r>
              <a:rPr lang="de-CH" b="1" dirty="0"/>
              <a:t>Fett</a:t>
            </a:r>
            <a:r>
              <a:rPr lang="de-CH" dirty="0"/>
              <a:t>&lt;/strong&gt; oder &lt;b&gt;</a:t>
            </a:r>
            <a:r>
              <a:rPr lang="de-CH" b="1" dirty="0" err="1"/>
              <a:t>Bold</a:t>
            </a:r>
            <a:r>
              <a:rPr lang="de-CH" dirty="0"/>
              <a:t>&lt;/b&gt; </a:t>
            </a:r>
          </a:p>
          <a:p>
            <a:endParaRPr lang="de-DE" dirty="0"/>
          </a:p>
        </p:txBody>
      </p:sp>
    </p:spTree>
    <p:extLst>
      <p:ext uri="{BB962C8B-B14F-4D97-AF65-F5344CB8AC3E}">
        <p14:creationId xmlns:p14="http://schemas.microsoft.com/office/powerpoint/2010/main" val="2036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3B04D-0541-DE43-A556-56EA174B6C84}"/>
              </a:ext>
            </a:extLst>
          </p:cNvPr>
          <p:cNvSpPr>
            <a:spLocks noGrp="1"/>
          </p:cNvSpPr>
          <p:nvPr>
            <p:ph type="title"/>
          </p:nvPr>
        </p:nvSpPr>
        <p:spPr/>
        <p:txBody>
          <a:bodyPr/>
          <a:lstStyle/>
          <a:p>
            <a:r>
              <a:rPr lang="de-DE" dirty="0"/>
              <a:t>Verschachtelung</a:t>
            </a:r>
          </a:p>
        </p:txBody>
      </p:sp>
      <p:sp>
        <p:nvSpPr>
          <p:cNvPr id="3" name="Inhaltsplatzhalter 2">
            <a:extLst>
              <a:ext uri="{FF2B5EF4-FFF2-40B4-BE49-F238E27FC236}">
                <a16:creationId xmlns:a16="http://schemas.microsoft.com/office/drawing/2014/main" id="{F1385838-E4FE-BB41-9325-2E1AB3E5F502}"/>
              </a:ext>
            </a:extLst>
          </p:cNvPr>
          <p:cNvSpPr>
            <a:spLocks noGrp="1"/>
          </p:cNvSpPr>
          <p:nvPr>
            <p:ph idx="1"/>
          </p:nvPr>
        </p:nvSpPr>
        <p:spPr/>
        <p:txBody>
          <a:bodyPr/>
          <a:lstStyle/>
          <a:p>
            <a:pPr marL="0" indent="0">
              <a:buNone/>
            </a:pPr>
            <a:r>
              <a:rPr lang="de-CH" dirty="0"/>
              <a:t>&lt;div&gt;&lt;p&gt;&lt;i&gt;HTML&lt;/i&gt; ist die Sprache des &lt;b&gt;Web&lt;/b&gt;&lt;/p&gt;&lt;/div&gt;</a:t>
            </a:r>
            <a:br>
              <a:rPr lang="de-CH" dirty="0"/>
            </a:br>
            <a:endParaRPr lang="de-CH" dirty="0"/>
          </a:p>
          <a:p>
            <a:r>
              <a:rPr lang="de-CH" dirty="0"/>
              <a:t>Verschachtelung ist möglich</a:t>
            </a:r>
          </a:p>
          <a:p>
            <a:r>
              <a:rPr lang="de-CH" dirty="0"/>
              <a:t>Ein Tag muss geschlossen werden, bevor ein neues geöffnet wird</a:t>
            </a:r>
          </a:p>
          <a:p>
            <a:endParaRPr lang="de-DE" dirty="0"/>
          </a:p>
        </p:txBody>
      </p:sp>
    </p:spTree>
    <p:extLst>
      <p:ext uri="{BB962C8B-B14F-4D97-AF65-F5344CB8AC3E}">
        <p14:creationId xmlns:p14="http://schemas.microsoft.com/office/powerpoint/2010/main" val="85771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ADAF4-832C-B347-8761-80F5DC17CDC3}"/>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A849E2A1-DE64-D847-8723-C9A2162B8DD1}"/>
              </a:ext>
            </a:extLst>
          </p:cNvPr>
          <p:cNvSpPr>
            <a:spLocks noGrp="1"/>
          </p:cNvSpPr>
          <p:nvPr>
            <p:ph idx="1"/>
          </p:nvPr>
        </p:nvSpPr>
        <p:spPr/>
        <p:txBody>
          <a:bodyPr/>
          <a:lstStyle/>
          <a:p>
            <a:r>
              <a:rPr lang="de-CH" dirty="0"/>
              <a:t>HTML </a:t>
            </a:r>
            <a:r>
              <a:rPr lang="de-CH" sz="1600" dirty="0"/>
              <a:t>(Hypertext Markup Language) ist eine Auszeichnungssprache </a:t>
            </a:r>
          </a:p>
          <a:p>
            <a:r>
              <a:rPr lang="de-DE" dirty="0"/>
              <a:t>HTML 4 / HTML 5</a:t>
            </a:r>
          </a:p>
          <a:p>
            <a:r>
              <a:rPr lang="de-DE" dirty="0"/>
              <a:t>XHTML </a:t>
            </a:r>
            <a:r>
              <a:rPr lang="de-DE" sz="1600" dirty="0"/>
              <a:t>(streng -&gt; z.B. &lt;</a:t>
            </a:r>
            <a:r>
              <a:rPr lang="de-DE" sz="1600" dirty="0" err="1"/>
              <a:t>br</a:t>
            </a:r>
            <a:r>
              <a:rPr lang="de-DE" sz="1600" dirty="0"/>
              <a:t>/&gt; anstelle von &lt;</a:t>
            </a:r>
            <a:r>
              <a:rPr lang="de-DE" sz="1600" dirty="0" err="1"/>
              <a:t>br</a:t>
            </a:r>
            <a:r>
              <a:rPr lang="de-DE" sz="1600" dirty="0"/>
              <a:t>&gt;)</a:t>
            </a:r>
          </a:p>
          <a:p>
            <a:r>
              <a:rPr lang="de-DE" dirty="0">
                <a:hlinkClick r:id="rId2"/>
              </a:rPr>
              <a:t>Unterschiede HTML/XHTML</a:t>
            </a:r>
            <a:endParaRPr lang="de-DE" dirty="0"/>
          </a:p>
          <a:p>
            <a:r>
              <a:rPr lang="de-CH" dirty="0"/>
              <a:t>CSS </a:t>
            </a:r>
            <a:r>
              <a:rPr lang="de-CH" sz="1600" dirty="0"/>
              <a:t>(Cascading Style Sheets) </a:t>
            </a:r>
          </a:p>
          <a:p>
            <a:r>
              <a:rPr lang="de-DE" dirty="0"/>
              <a:t>“Tags“ und “Elemente“ sind </a:t>
            </a:r>
            <a:r>
              <a:rPr lang="de-DE" dirty="0" err="1"/>
              <a:t>html</a:t>
            </a:r>
            <a:r>
              <a:rPr lang="de-DE" dirty="0"/>
              <a:t> Befehle</a:t>
            </a:r>
          </a:p>
        </p:txBody>
      </p:sp>
    </p:spTree>
    <p:extLst>
      <p:ext uri="{BB962C8B-B14F-4D97-AF65-F5344CB8AC3E}">
        <p14:creationId xmlns:p14="http://schemas.microsoft.com/office/powerpoint/2010/main" val="407238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2A508-D833-3144-B2E3-9C518A04D895}"/>
              </a:ext>
            </a:extLst>
          </p:cNvPr>
          <p:cNvSpPr>
            <a:spLocks noGrp="1"/>
          </p:cNvSpPr>
          <p:nvPr>
            <p:ph type="title"/>
          </p:nvPr>
        </p:nvSpPr>
        <p:spPr/>
        <p:txBody>
          <a:bodyPr/>
          <a:lstStyle/>
          <a:p>
            <a:r>
              <a:rPr lang="de-DE" dirty="0"/>
              <a:t>Fragen</a:t>
            </a:r>
          </a:p>
        </p:txBody>
      </p:sp>
      <p:sp>
        <p:nvSpPr>
          <p:cNvPr id="3" name="Inhaltsplatzhalter 2">
            <a:extLst>
              <a:ext uri="{FF2B5EF4-FFF2-40B4-BE49-F238E27FC236}">
                <a16:creationId xmlns:a16="http://schemas.microsoft.com/office/drawing/2014/main" id="{A77A6570-AE5C-B242-B40E-F0075EB4026F}"/>
              </a:ext>
            </a:extLst>
          </p:cNvPr>
          <p:cNvSpPr>
            <a:spLocks noGrp="1"/>
          </p:cNvSpPr>
          <p:nvPr>
            <p:ph idx="1"/>
          </p:nvPr>
        </p:nvSpPr>
        <p:spPr/>
        <p:txBody>
          <a:bodyPr/>
          <a:lstStyle/>
          <a:p>
            <a:r>
              <a:rPr lang="de-DE" dirty="0"/>
              <a:t>Darf ein &lt;p&gt; innerhalb eines &lt;div&gt; verwendet werden?</a:t>
            </a:r>
          </a:p>
          <a:p>
            <a:r>
              <a:rPr lang="de-DE" dirty="0"/>
              <a:t>Darf ein &lt;</a:t>
            </a:r>
            <a:r>
              <a:rPr lang="de-DE" dirty="0" err="1"/>
              <a:t>ul</a:t>
            </a:r>
            <a:r>
              <a:rPr lang="de-DE" dirty="0"/>
              <a:t>&gt; innerhalb eines &lt;p&gt; verwendet werden?</a:t>
            </a:r>
          </a:p>
          <a:p>
            <a:r>
              <a:rPr lang="de-DE" dirty="0"/>
              <a:t>Darf &lt;</a:t>
            </a:r>
            <a:r>
              <a:rPr lang="de-DE" dirty="0" err="1"/>
              <a:t>main</a:t>
            </a:r>
            <a:r>
              <a:rPr lang="de-DE" dirty="0"/>
              <a:t>&gt; innerhalb eines &lt;div&gt; verwendet werden?</a:t>
            </a:r>
          </a:p>
          <a:p>
            <a:r>
              <a:rPr lang="de-DE" dirty="0"/>
              <a:t>Darf ein &lt;div&gt; innerhalb eines &lt;h1&gt; </a:t>
            </a:r>
            <a:r>
              <a:rPr lang="de-DE" dirty="0" err="1"/>
              <a:t>verwender</a:t>
            </a:r>
            <a:r>
              <a:rPr lang="de-DE" dirty="0"/>
              <a:t> werden?</a:t>
            </a:r>
          </a:p>
          <a:p>
            <a:r>
              <a:rPr lang="de-DE" dirty="0"/>
              <a:t>Darf &lt;p&gt; innerhalb eines &lt;p&gt; verwendet werden?</a:t>
            </a:r>
          </a:p>
        </p:txBody>
      </p:sp>
    </p:spTree>
    <p:extLst>
      <p:ext uri="{BB962C8B-B14F-4D97-AF65-F5344CB8AC3E}">
        <p14:creationId xmlns:p14="http://schemas.microsoft.com/office/powerpoint/2010/main" val="5853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E2200-7AC3-FA4A-8D0B-EB9C6D6CBA58}"/>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88828001-D362-454B-888B-4D7E84508520}"/>
              </a:ext>
            </a:extLst>
          </p:cNvPr>
          <p:cNvSpPr>
            <a:spLocks noGrp="1"/>
          </p:cNvSpPr>
          <p:nvPr>
            <p:ph idx="1"/>
          </p:nvPr>
        </p:nvSpPr>
        <p:spPr/>
        <p:txBody>
          <a:bodyPr/>
          <a:lstStyle/>
          <a:p>
            <a:r>
              <a:rPr lang="de-DE" dirty="0"/>
              <a:t>Darf ein &lt;p&gt; innerhalb eines &lt;div&gt; verwendet werden?	</a:t>
            </a:r>
            <a:r>
              <a:rPr lang="de-DE" dirty="0">
                <a:solidFill>
                  <a:schemeClr val="bg1"/>
                </a:solidFill>
              </a:rPr>
              <a:t>ja</a:t>
            </a:r>
          </a:p>
          <a:p>
            <a:r>
              <a:rPr lang="de-DE" dirty="0"/>
              <a:t>Darf ein &lt;</a:t>
            </a:r>
            <a:r>
              <a:rPr lang="de-DE" dirty="0" err="1"/>
              <a:t>ul</a:t>
            </a:r>
            <a:r>
              <a:rPr lang="de-DE" dirty="0"/>
              <a:t>&gt; innerhalb eines &lt;p&gt; verwendet werden?	</a:t>
            </a:r>
            <a:r>
              <a:rPr lang="de-DE" dirty="0">
                <a:solidFill>
                  <a:schemeClr val="bg1"/>
                </a:solidFill>
              </a:rPr>
              <a:t>nein</a:t>
            </a:r>
            <a:r>
              <a:rPr lang="de-DE" dirty="0"/>
              <a:t>	</a:t>
            </a:r>
          </a:p>
          <a:p>
            <a:r>
              <a:rPr lang="de-DE" dirty="0"/>
              <a:t>Darf &lt;</a:t>
            </a:r>
            <a:r>
              <a:rPr lang="de-DE" dirty="0" err="1"/>
              <a:t>main</a:t>
            </a:r>
            <a:r>
              <a:rPr lang="de-DE" dirty="0"/>
              <a:t>&gt; innerhalb eines &lt;div&gt; verwendet werden?	</a:t>
            </a:r>
            <a:r>
              <a:rPr lang="de-DE" dirty="0">
                <a:solidFill>
                  <a:schemeClr val="bg1"/>
                </a:solidFill>
              </a:rPr>
              <a:t>ja</a:t>
            </a:r>
          </a:p>
          <a:p>
            <a:r>
              <a:rPr lang="de-DE" dirty="0"/>
              <a:t>Darf ein &lt;div&gt; innerhalb eines &lt;h1&gt; </a:t>
            </a:r>
            <a:r>
              <a:rPr lang="de-DE" dirty="0" err="1"/>
              <a:t>verwender</a:t>
            </a:r>
            <a:r>
              <a:rPr lang="de-DE" dirty="0"/>
              <a:t> werden?	</a:t>
            </a:r>
            <a:r>
              <a:rPr lang="de-DE" dirty="0">
                <a:solidFill>
                  <a:schemeClr val="bg1"/>
                </a:solidFill>
              </a:rPr>
              <a:t>nein</a:t>
            </a:r>
            <a:r>
              <a:rPr lang="de-DE" dirty="0"/>
              <a:t> </a:t>
            </a:r>
          </a:p>
          <a:p>
            <a:r>
              <a:rPr lang="de-DE" dirty="0"/>
              <a:t>Darf &lt;p&gt; innerhalb eines &lt;p&gt; verwendet werden?		</a:t>
            </a:r>
            <a:r>
              <a:rPr lang="de-DE" dirty="0">
                <a:solidFill>
                  <a:schemeClr val="bg1"/>
                </a:solidFill>
              </a:rPr>
              <a:t>nein</a:t>
            </a:r>
            <a:r>
              <a:rPr lang="de-DE" dirty="0"/>
              <a:t> </a:t>
            </a:r>
          </a:p>
          <a:p>
            <a:pPr marL="0" indent="0">
              <a:buNone/>
            </a:pPr>
            <a:endParaRPr lang="de-DE" dirty="0"/>
          </a:p>
        </p:txBody>
      </p:sp>
    </p:spTree>
    <p:extLst>
      <p:ext uri="{BB962C8B-B14F-4D97-AF65-F5344CB8AC3E}">
        <p14:creationId xmlns:p14="http://schemas.microsoft.com/office/powerpoint/2010/main" val="38575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9C76A-6748-2D42-B6DB-B644445D2BC6}"/>
              </a:ext>
            </a:extLst>
          </p:cNvPr>
          <p:cNvSpPr>
            <a:spLocks noGrp="1"/>
          </p:cNvSpPr>
          <p:nvPr>
            <p:ph type="title"/>
          </p:nvPr>
        </p:nvSpPr>
        <p:spPr/>
        <p:txBody>
          <a:bodyPr/>
          <a:lstStyle/>
          <a:p>
            <a:r>
              <a:rPr lang="de-DE" dirty="0"/>
              <a:t>HTML Eigenschaften / Attribute</a:t>
            </a:r>
          </a:p>
        </p:txBody>
      </p:sp>
      <p:sp>
        <p:nvSpPr>
          <p:cNvPr id="3" name="Inhaltsplatzhalter 2">
            <a:extLst>
              <a:ext uri="{FF2B5EF4-FFF2-40B4-BE49-F238E27FC236}">
                <a16:creationId xmlns:a16="http://schemas.microsoft.com/office/drawing/2014/main" id="{A0633C75-A05D-2443-B017-13B876058FD5}"/>
              </a:ext>
            </a:extLst>
          </p:cNvPr>
          <p:cNvSpPr>
            <a:spLocks noGrp="1"/>
          </p:cNvSpPr>
          <p:nvPr>
            <p:ph idx="1"/>
          </p:nvPr>
        </p:nvSpPr>
        <p:spPr/>
        <p:txBody>
          <a:bodyPr/>
          <a:lstStyle/>
          <a:p>
            <a:r>
              <a:rPr lang="de-CH" dirty="0"/>
              <a:t>HTML-Befehle können </a:t>
            </a:r>
            <a:r>
              <a:rPr lang="de-CH" b="1" dirty="0"/>
              <a:t>Eigenschaften </a:t>
            </a:r>
            <a:r>
              <a:rPr lang="de-CH" dirty="0"/>
              <a:t>haben. Diese sind immer </a:t>
            </a:r>
            <a:r>
              <a:rPr lang="de-CH" b="1" dirty="0"/>
              <a:t>innerhalb </a:t>
            </a:r>
            <a:r>
              <a:rPr lang="de-CH" dirty="0"/>
              <a:t>des öffnenden HTML-Befehls definiert </a:t>
            </a:r>
          </a:p>
          <a:p>
            <a:r>
              <a:rPr lang="de-CH" dirty="0"/>
              <a:t>z.B. ein Bild einbinden</a:t>
            </a:r>
            <a:br>
              <a:rPr lang="de-CH" dirty="0"/>
            </a:br>
            <a:r>
              <a:rPr lang="de-CH" dirty="0"/>
              <a:t>&lt;</a:t>
            </a:r>
            <a:r>
              <a:rPr lang="de-CH" dirty="0" err="1"/>
              <a:t>img</a:t>
            </a:r>
            <a:r>
              <a:rPr lang="de-CH" dirty="0"/>
              <a:t> </a:t>
            </a:r>
            <a:r>
              <a:rPr lang="de-CH" dirty="0" err="1"/>
              <a:t>src</a:t>
            </a:r>
            <a:r>
              <a:rPr lang="de-CH" dirty="0"/>
              <a:t>="</a:t>
            </a:r>
            <a:r>
              <a:rPr lang="de-CH" dirty="0" err="1"/>
              <a:t>img</a:t>
            </a:r>
            <a:r>
              <a:rPr lang="de-CH" dirty="0"/>
              <a:t>/</a:t>
            </a:r>
            <a:r>
              <a:rPr lang="de-CH" dirty="0" err="1"/>
              <a:t>bild.jpg</a:t>
            </a:r>
            <a:r>
              <a:rPr lang="de-CH" dirty="0"/>
              <a:t>" alt="Alternativtext" title="Titel"&gt; </a:t>
            </a:r>
          </a:p>
        </p:txBody>
      </p:sp>
      <p:sp>
        <p:nvSpPr>
          <p:cNvPr id="4" name="Textfeld 3">
            <a:extLst>
              <a:ext uri="{FF2B5EF4-FFF2-40B4-BE49-F238E27FC236}">
                <a16:creationId xmlns:a16="http://schemas.microsoft.com/office/drawing/2014/main" id="{7B2DD15A-6771-084C-81EA-8AFB94DE48F2}"/>
              </a:ext>
            </a:extLst>
          </p:cNvPr>
          <p:cNvSpPr txBox="1"/>
          <p:nvPr/>
        </p:nvSpPr>
        <p:spPr>
          <a:xfrm>
            <a:off x="1571369" y="4408841"/>
            <a:ext cx="854721" cy="369332"/>
          </a:xfrm>
          <a:prstGeom prst="rect">
            <a:avLst/>
          </a:prstGeom>
          <a:noFill/>
        </p:spPr>
        <p:txBody>
          <a:bodyPr wrap="none" rtlCol="0">
            <a:spAutoFit/>
          </a:bodyPr>
          <a:lstStyle/>
          <a:p>
            <a:r>
              <a:rPr lang="de-DE" dirty="0">
                <a:solidFill>
                  <a:schemeClr val="bg1"/>
                </a:solidFill>
              </a:rPr>
              <a:t>Quelle</a:t>
            </a:r>
          </a:p>
        </p:txBody>
      </p:sp>
      <p:cxnSp>
        <p:nvCxnSpPr>
          <p:cNvPr id="6" name="Gerade Verbindung mit Pfeil 5">
            <a:extLst>
              <a:ext uri="{FF2B5EF4-FFF2-40B4-BE49-F238E27FC236}">
                <a16:creationId xmlns:a16="http://schemas.microsoft.com/office/drawing/2014/main" id="{0E79A164-CDA4-5D4F-AE38-E5D9A157611F}"/>
              </a:ext>
            </a:extLst>
          </p:cNvPr>
          <p:cNvCxnSpPr>
            <a:cxnSpLocks/>
          </p:cNvCxnSpPr>
          <p:nvPr/>
        </p:nvCxnSpPr>
        <p:spPr>
          <a:xfrm flipV="1">
            <a:off x="1964228" y="3914033"/>
            <a:ext cx="0" cy="47557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2337A2A-E4C3-EF45-A45A-D1CF32652D9D}"/>
              </a:ext>
            </a:extLst>
          </p:cNvPr>
          <p:cNvSpPr txBox="1"/>
          <p:nvPr/>
        </p:nvSpPr>
        <p:spPr>
          <a:xfrm>
            <a:off x="6335905" y="4456934"/>
            <a:ext cx="2497928" cy="369332"/>
          </a:xfrm>
          <a:prstGeom prst="rect">
            <a:avLst/>
          </a:prstGeom>
          <a:noFill/>
        </p:spPr>
        <p:txBody>
          <a:bodyPr wrap="none" rtlCol="0">
            <a:spAutoFit/>
          </a:bodyPr>
          <a:lstStyle/>
          <a:p>
            <a:r>
              <a:rPr lang="de-DE" dirty="0">
                <a:solidFill>
                  <a:schemeClr val="bg1"/>
                </a:solidFill>
              </a:rPr>
              <a:t>Beschreibung (</a:t>
            </a:r>
            <a:r>
              <a:rPr lang="de-DE" dirty="0" err="1">
                <a:solidFill>
                  <a:schemeClr val="bg1"/>
                </a:solidFill>
              </a:rPr>
              <a:t>Tooltip</a:t>
            </a:r>
            <a:r>
              <a:rPr lang="de-DE" dirty="0">
                <a:solidFill>
                  <a:schemeClr val="bg1"/>
                </a:solidFill>
              </a:rPr>
              <a:t>)</a:t>
            </a:r>
          </a:p>
        </p:txBody>
      </p:sp>
      <p:sp>
        <p:nvSpPr>
          <p:cNvPr id="8" name="Textfeld 7">
            <a:extLst>
              <a:ext uri="{FF2B5EF4-FFF2-40B4-BE49-F238E27FC236}">
                <a16:creationId xmlns:a16="http://schemas.microsoft.com/office/drawing/2014/main" id="{2F8A55A0-C13E-9F45-9ADD-18811CB27D66}"/>
              </a:ext>
            </a:extLst>
          </p:cNvPr>
          <p:cNvSpPr txBox="1"/>
          <p:nvPr/>
        </p:nvSpPr>
        <p:spPr>
          <a:xfrm>
            <a:off x="3208464" y="4456934"/>
            <a:ext cx="2839367" cy="646331"/>
          </a:xfrm>
          <a:prstGeom prst="rect">
            <a:avLst/>
          </a:prstGeom>
          <a:noFill/>
        </p:spPr>
        <p:txBody>
          <a:bodyPr wrap="none" rtlCol="0">
            <a:spAutoFit/>
          </a:bodyPr>
          <a:lstStyle/>
          <a:p>
            <a:r>
              <a:rPr lang="de-DE" dirty="0">
                <a:solidFill>
                  <a:schemeClr val="bg1"/>
                </a:solidFill>
              </a:rPr>
              <a:t>Text erscheint, wenn das </a:t>
            </a:r>
          </a:p>
          <a:p>
            <a:r>
              <a:rPr lang="de-DE" dirty="0">
                <a:solidFill>
                  <a:schemeClr val="bg1"/>
                </a:solidFill>
              </a:rPr>
              <a:t>Bild nicht vorhanden ist</a:t>
            </a:r>
          </a:p>
        </p:txBody>
      </p:sp>
      <p:cxnSp>
        <p:nvCxnSpPr>
          <p:cNvPr id="10" name="Gerade Verbindung mit Pfeil 9">
            <a:extLst>
              <a:ext uri="{FF2B5EF4-FFF2-40B4-BE49-F238E27FC236}">
                <a16:creationId xmlns:a16="http://schemas.microsoft.com/office/drawing/2014/main" id="{EE946578-4A39-CD48-8636-DF78E53A1756}"/>
              </a:ext>
            </a:extLst>
          </p:cNvPr>
          <p:cNvCxnSpPr>
            <a:cxnSpLocks/>
          </p:cNvCxnSpPr>
          <p:nvPr/>
        </p:nvCxnSpPr>
        <p:spPr>
          <a:xfrm flipV="1">
            <a:off x="4628147" y="3859802"/>
            <a:ext cx="1" cy="529802"/>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E1281666-6A02-2241-86D8-25C65B093D53}"/>
              </a:ext>
            </a:extLst>
          </p:cNvPr>
          <p:cNvCxnSpPr>
            <a:cxnSpLocks/>
          </p:cNvCxnSpPr>
          <p:nvPr/>
        </p:nvCxnSpPr>
        <p:spPr>
          <a:xfrm flipV="1">
            <a:off x="7391707" y="3902696"/>
            <a:ext cx="0" cy="506145"/>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2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ED07-189E-B04F-B23D-6097BD311E83}"/>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6FC0C7B-F8D5-8D4C-B19A-742A2610FC1E}"/>
              </a:ext>
            </a:extLst>
          </p:cNvPr>
          <p:cNvSpPr>
            <a:spLocks noGrp="1"/>
          </p:cNvSpPr>
          <p:nvPr>
            <p:ph idx="1"/>
          </p:nvPr>
        </p:nvSpPr>
        <p:spPr/>
        <p:txBody>
          <a:bodyPr>
            <a:normAutofit/>
          </a:bodyPr>
          <a:lstStyle/>
          <a:p>
            <a:r>
              <a:rPr lang="de-DE" dirty="0"/>
              <a:t>Links (Anker)</a:t>
            </a:r>
            <a:br>
              <a:rPr lang="de-DE" dirty="0"/>
            </a:br>
            <a:r>
              <a:rPr lang="de-CH" dirty="0"/>
              <a:t>&lt;a </a:t>
            </a:r>
            <a:r>
              <a:rPr lang="de-CH" dirty="0" err="1"/>
              <a:t>href</a:t>
            </a:r>
            <a:r>
              <a:rPr lang="de-CH" dirty="0"/>
              <a:t>="seite2.html"&gt;Seite 2&lt;/a&gt;</a:t>
            </a:r>
            <a:br>
              <a:rPr lang="de-CH" dirty="0"/>
            </a:br>
            <a:br>
              <a:rPr lang="de-CH" dirty="0"/>
            </a:br>
            <a:r>
              <a:rPr lang="de-CH" dirty="0"/>
              <a:t>&lt;a </a:t>
            </a:r>
            <a:r>
              <a:rPr lang="de-CH" dirty="0" err="1"/>
              <a:t>href</a:t>
            </a:r>
            <a:r>
              <a:rPr lang="de-CH" dirty="0"/>
              <a:t>="seite2.html" </a:t>
            </a:r>
            <a:r>
              <a:rPr lang="de-CH" dirty="0" err="1"/>
              <a:t>target</a:t>
            </a:r>
            <a:r>
              <a:rPr lang="de-CH" dirty="0"/>
              <a:t>="_blank"&gt;Seite 2&lt;/a&gt; </a:t>
            </a:r>
          </a:p>
          <a:p>
            <a:pPr marL="0" indent="0">
              <a:buNone/>
            </a:pPr>
            <a:r>
              <a:rPr lang="de-CH" dirty="0">
                <a:solidFill>
                  <a:schemeClr val="bg1"/>
                </a:solidFill>
              </a:rPr>
              <a:t>  </a:t>
            </a:r>
            <a:br>
              <a:rPr lang="de-CH" dirty="0">
                <a:solidFill>
                  <a:schemeClr val="bg1"/>
                </a:solidFill>
              </a:rPr>
            </a:br>
            <a:r>
              <a:rPr lang="de-CH" dirty="0">
                <a:solidFill>
                  <a:schemeClr val="bg1"/>
                </a:solidFill>
              </a:rPr>
              <a:t>  _blank  -&gt;  neues Fenster</a:t>
            </a:r>
            <a:br>
              <a:rPr lang="de-CH" dirty="0">
                <a:solidFill>
                  <a:schemeClr val="bg1"/>
                </a:solidFill>
              </a:rPr>
            </a:br>
            <a:r>
              <a:rPr lang="de-CH" dirty="0">
                <a:solidFill>
                  <a:schemeClr val="bg1"/>
                </a:solidFill>
              </a:rPr>
              <a:t>  _</a:t>
            </a:r>
            <a:r>
              <a:rPr lang="de-CH" dirty="0" err="1">
                <a:solidFill>
                  <a:schemeClr val="bg1"/>
                </a:solidFill>
              </a:rPr>
              <a:t>self</a:t>
            </a:r>
            <a:r>
              <a:rPr lang="de-CH" dirty="0">
                <a:solidFill>
                  <a:schemeClr val="bg1"/>
                </a:solidFill>
              </a:rPr>
              <a:t>     -&gt;  gleiches Fenster </a:t>
            </a:r>
            <a:br>
              <a:rPr lang="de-DE" dirty="0"/>
            </a:br>
            <a:endParaRPr lang="de-DE" dirty="0"/>
          </a:p>
        </p:txBody>
      </p:sp>
    </p:spTree>
    <p:extLst>
      <p:ext uri="{BB962C8B-B14F-4D97-AF65-F5344CB8AC3E}">
        <p14:creationId xmlns:p14="http://schemas.microsoft.com/office/powerpoint/2010/main" val="307060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B1228-D17A-5E42-ABBF-BB6756AE879C}"/>
              </a:ext>
            </a:extLst>
          </p:cNvPr>
          <p:cNvSpPr>
            <a:spLocks noGrp="1"/>
          </p:cNvSpPr>
          <p:nvPr>
            <p:ph type="title"/>
          </p:nvPr>
        </p:nvSpPr>
        <p:spPr/>
        <p:txBody>
          <a:bodyPr/>
          <a:lstStyle/>
          <a:p>
            <a:r>
              <a:rPr lang="de-DE" dirty="0"/>
              <a:t>Basiselemente: Listen</a:t>
            </a:r>
          </a:p>
        </p:txBody>
      </p:sp>
      <p:sp>
        <p:nvSpPr>
          <p:cNvPr id="3" name="Inhaltsplatzhalter 2">
            <a:extLst>
              <a:ext uri="{FF2B5EF4-FFF2-40B4-BE49-F238E27FC236}">
                <a16:creationId xmlns:a16="http://schemas.microsoft.com/office/drawing/2014/main" id="{268D764D-83AB-9844-A4E2-ED89EAAA3B60}"/>
              </a:ext>
            </a:extLst>
          </p:cNvPr>
          <p:cNvSpPr>
            <a:spLocks noGrp="1"/>
          </p:cNvSpPr>
          <p:nvPr>
            <p:ph idx="1"/>
          </p:nvPr>
        </p:nvSpPr>
        <p:spPr>
          <a:xfrm>
            <a:off x="680321" y="2336872"/>
            <a:ext cx="9613861" cy="3903671"/>
          </a:xfrm>
        </p:spPr>
        <p:txBody>
          <a:bodyPr>
            <a:normAutofit fontScale="92500" lnSpcReduction="20000"/>
          </a:bodyPr>
          <a:lstStyle/>
          <a:p>
            <a:r>
              <a:rPr lang="de-DE" dirty="0" err="1"/>
              <a:t>unordered</a:t>
            </a:r>
            <a:r>
              <a:rPr lang="de-DE" dirty="0"/>
              <a:t> </a:t>
            </a:r>
            <a:r>
              <a:rPr lang="de-DE" dirty="0" err="1"/>
              <a:t>list</a:t>
            </a:r>
            <a:endParaRPr lang="de-DE" dirty="0"/>
          </a:p>
          <a:p>
            <a:pPr marL="0" indent="0">
              <a:buNone/>
            </a:pPr>
            <a:r>
              <a:rPr lang="de-CH" dirty="0"/>
              <a:t>	&lt;</a:t>
            </a:r>
            <a:r>
              <a:rPr lang="de-CH" dirty="0" err="1"/>
              <a:t>ul</a:t>
            </a:r>
            <a:r>
              <a:rPr lang="de-CH" dirty="0"/>
              <a:t>&gt;</a:t>
            </a:r>
            <a:br>
              <a:rPr lang="de-CH" dirty="0"/>
            </a:br>
            <a:r>
              <a:rPr lang="de-CH" dirty="0"/>
              <a:t>	    &lt;li&gt;Katze&lt;/li&gt; </a:t>
            </a:r>
          </a:p>
          <a:p>
            <a:pPr marL="0" indent="0">
              <a:buNone/>
            </a:pPr>
            <a:r>
              <a:rPr lang="de-CH" dirty="0"/>
              <a:t>  	    &lt;li&gt;Hund&lt;/li&gt; </a:t>
            </a:r>
          </a:p>
          <a:p>
            <a:pPr marL="0" indent="0">
              <a:buNone/>
            </a:pPr>
            <a:r>
              <a:rPr lang="de-CH" dirty="0"/>
              <a:t>	&lt;/</a:t>
            </a:r>
            <a:r>
              <a:rPr lang="de-CH" dirty="0" err="1"/>
              <a:t>ul</a:t>
            </a:r>
            <a:r>
              <a:rPr lang="de-CH" dirty="0"/>
              <a:t>&gt;</a:t>
            </a:r>
            <a:br>
              <a:rPr lang="de-CH" dirty="0"/>
            </a:br>
            <a:endParaRPr lang="de-CH" dirty="0"/>
          </a:p>
          <a:p>
            <a:r>
              <a:rPr lang="de-CH" dirty="0" err="1"/>
              <a:t>ordered</a:t>
            </a:r>
            <a:r>
              <a:rPr lang="de-CH" dirty="0"/>
              <a:t> </a:t>
            </a:r>
            <a:r>
              <a:rPr lang="de-CH" dirty="0" err="1"/>
              <a:t>list</a:t>
            </a:r>
            <a:br>
              <a:rPr lang="de-CH" dirty="0"/>
            </a:br>
            <a:r>
              <a:rPr lang="de-CH" dirty="0"/>
              <a:t>	&lt;</a:t>
            </a:r>
            <a:r>
              <a:rPr lang="de-CH" dirty="0" err="1"/>
              <a:t>ol</a:t>
            </a:r>
            <a:r>
              <a:rPr lang="de-CH" dirty="0"/>
              <a:t> </a:t>
            </a:r>
            <a:r>
              <a:rPr lang="de-CH" dirty="0" err="1"/>
              <a:t>start</a:t>
            </a:r>
            <a:r>
              <a:rPr lang="de-CH" dirty="0"/>
              <a:t>=“3“&gt;</a:t>
            </a:r>
            <a:br>
              <a:rPr lang="de-CH" dirty="0"/>
            </a:br>
            <a:r>
              <a:rPr lang="de-CH" dirty="0"/>
              <a:t>	    &lt;li&gt;</a:t>
            </a:r>
            <a:r>
              <a:rPr lang="de-CH" dirty="0" err="1"/>
              <a:t>erschdens</a:t>
            </a:r>
            <a:r>
              <a:rPr lang="de-CH" dirty="0"/>
              <a:t>&lt;/li&gt; </a:t>
            </a:r>
          </a:p>
          <a:p>
            <a:pPr marL="0" indent="0">
              <a:buNone/>
            </a:pPr>
            <a:r>
              <a:rPr lang="de-CH" dirty="0"/>
              <a:t>  	    &lt;li&gt;zweitens&lt;/li&gt; </a:t>
            </a:r>
          </a:p>
          <a:p>
            <a:pPr marL="0" indent="0">
              <a:buNone/>
            </a:pPr>
            <a:r>
              <a:rPr lang="de-CH" dirty="0"/>
              <a:t>	&lt;/</a:t>
            </a:r>
            <a:r>
              <a:rPr lang="de-CH" dirty="0" err="1"/>
              <a:t>ol</a:t>
            </a:r>
            <a:r>
              <a:rPr lang="de-CH" dirty="0"/>
              <a:t>&gt;</a:t>
            </a:r>
            <a:br>
              <a:rPr lang="de-CH" dirty="0"/>
            </a:br>
            <a:endParaRPr lang="de-CH" dirty="0"/>
          </a:p>
          <a:p>
            <a:endParaRPr lang="de-DE" dirty="0"/>
          </a:p>
        </p:txBody>
      </p:sp>
    </p:spTree>
    <p:extLst>
      <p:ext uri="{BB962C8B-B14F-4D97-AF65-F5344CB8AC3E}">
        <p14:creationId xmlns:p14="http://schemas.microsoft.com/office/powerpoint/2010/main" val="234090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1F79E-286B-574F-85C9-34ACC13B8A43}"/>
              </a:ext>
            </a:extLst>
          </p:cNvPr>
          <p:cNvSpPr>
            <a:spLocks noGrp="1"/>
          </p:cNvSpPr>
          <p:nvPr>
            <p:ph type="title"/>
          </p:nvPr>
        </p:nvSpPr>
        <p:spPr/>
        <p:txBody>
          <a:bodyPr/>
          <a:lstStyle/>
          <a:p>
            <a:r>
              <a:rPr lang="de-DE" dirty="0"/>
              <a:t>Basiselemente: Tabellen</a:t>
            </a:r>
          </a:p>
        </p:txBody>
      </p:sp>
      <p:sp>
        <p:nvSpPr>
          <p:cNvPr id="3" name="Inhaltsplatzhalter 2">
            <a:extLst>
              <a:ext uri="{FF2B5EF4-FFF2-40B4-BE49-F238E27FC236}">
                <a16:creationId xmlns:a16="http://schemas.microsoft.com/office/drawing/2014/main" id="{F5BC3067-9691-4F41-B488-EAA76E2220A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&gt;Zelle 1, Reihe 1&lt;/</a:t>
            </a:r>
            <a:r>
              <a:rPr lang="de-CH" dirty="0" err="1"/>
              <a:t>td</a:t>
            </a:r>
            <a:r>
              <a:rPr lang="de-CH" dirty="0"/>
              <a:t>&gt; </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p>
          <a:p>
            <a:pPr marL="0" indent="0">
              <a:buNone/>
            </a:pPr>
            <a:r>
              <a:rPr lang="de-CH" dirty="0"/>
              <a:t>        &lt;</a:t>
            </a:r>
            <a:r>
              <a:rPr lang="de-CH" dirty="0" err="1"/>
              <a:t>td</a:t>
            </a:r>
            <a:r>
              <a:rPr lang="de-CH" dirty="0"/>
              <a:t>&gt;Zelle 1, Reihe 2&lt;/</a:t>
            </a:r>
            <a:r>
              <a:rPr lang="de-CH" dirty="0" err="1"/>
              <a:t>td</a:t>
            </a:r>
            <a:r>
              <a:rPr lang="de-CH" dirty="0"/>
              <a:t>&gt; </a:t>
            </a:r>
          </a:p>
          <a:p>
            <a:pPr marL="0" indent="0">
              <a:buNone/>
            </a:pPr>
            <a:r>
              <a:rPr lang="de-CH" dirty="0"/>
              <a:t>        &lt;</a:t>
            </a:r>
            <a:r>
              <a:rPr lang="de-CH" dirty="0" err="1"/>
              <a:t>td</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1BC145E-BDFF-7541-B75D-04DD8C76E13D}"/>
              </a:ext>
            </a:extLst>
          </p:cNvPr>
          <p:cNvSpPr txBox="1"/>
          <p:nvPr/>
        </p:nvSpPr>
        <p:spPr>
          <a:xfrm>
            <a:off x="2033251" y="2085197"/>
            <a:ext cx="1173719"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row</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643DA725-A467-0246-845F-58FF1E097C9F}"/>
              </a:ext>
            </a:extLst>
          </p:cNvPr>
          <p:cNvCxnSpPr>
            <a:cxnSpLocks/>
          </p:cNvCxnSpPr>
          <p:nvPr/>
        </p:nvCxnSpPr>
        <p:spPr>
          <a:xfrm flipH="1">
            <a:off x="1634258" y="2403560"/>
            <a:ext cx="398993" cy="28628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C0D238FD-5612-6849-B087-50E2DAA09FC9}"/>
              </a:ext>
            </a:extLst>
          </p:cNvPr>
          <p:cNvSpPr txBox="1"/>
          <p:nvPr/>
        </p:nvSpPr>
        <p:spPr>
          <a:xfrm>
            <a:off x="2309929" y="2436008"/>
            <a:ext cx="1794081"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definition</a:t>
            </a:r>
            <a:endParaRPr lang="de-DE" dirty="0">
              <a:solidFill>
                <a:schemeClr val="bg1"/>
              </a:solidFill>
            </a:endParaRPr>
          </a:p>
        </p:txBody>
      </p:sp>
      <p:cxnSp>
        <p:nvCxnSpPr>
          <p:cNvPr id="7" name="Gerade Verbindung mit Pfeil 6">
            <a:extLst>
              <a:ext uri="{FF2B5EF4-FFF2-40B4-BE49-F238E27FC236}">
                <a16:creationId xmlns:a16="http://schemas.microsoft.com/office/drawing/2014/main" id="{433C9E29-98E2-0748-8335-50955FE5002F}"/>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1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13DC-2B9F-1B41-A319-9DBFC181238B}"/>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5A0AA84C-FFED-3248-B782-7629C869833E}"/>
              </a:ext>
            </a:extLst>
          </p:cNvPr>
          <p:cNvSpPr>
            <a:spLocks noGrp="1"/>
          </p:cNvSpPr>
          <p:nvPr>
            <p:ph idx="1"/>
          </p:nvPr>
        </p:nvSpPr>
        <p:spPr/>
        <p:txBody>
          <a:bodyPr>
            <a:normAutofit fontScale="850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rowspan</a:t>
            </a:r>
            <a:r>
              <a:rPr lang="de-CH" dirty="0">
                <a:solidFill>
                  <a:schemeClr val="bg1"/>
                </a:solidFill>
              </a:rPr>
              <a:t>="2"</a:t>
            </a:r>
            <a:r>
              <a:rPr lang="de-CH" dirty="0"/>
              <a:t>&gt;Zelle 1, Reihe 1&lt;/</a:t>
            </a:r>
            <a:r>
              <a:rPr lang="de-CH" dirty="0" err="1"/>
              <a:t>td</a:t>
            </a:r>
            <a:r>
              <a:rPr lang="de-CH" dirty="0"/>
              <a:t>&gt;</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td</a:t>
            </a:r>
            <a:r>
              <a:rPr lang="de-CH" dirty="0"/>
              <a:t>&gt;Zelle 3,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colspan</a:t>
            </a:r>
            <a:r>
              <a:rPr lang="de-CH" dirty="0">
                <a:solidFill>
                  <a:schemeClr val="bg1"/>
                </a:solidFill>
              </a:rPr>
              <a:t>="2"</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pPr marL="0" indent="0">
              <a:buNone/>
            </a:pPr>
            <a:endParaRPr lang="de-DE" dirty="0"/>
          </a:p>
        </p:txBody>
      </p:sp>
    </p:spTree>
    <p:extLst>
      <p:ext uri="{BB962C8B-B14F-4D97-AF65-F5344CB8AC3E}">
        <p14:creationId xmlns:p14="http://schemas.microsoft.com/office/powerpoint/2010/main" val="415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1E14B-17C5-4B4B-9A07-495FDF2CDCDC}"/>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BF635E05-5E5F-2641-B745-61E84B53F9CD}"/>
              </a:ext>
            </a:extLst>
          </p:cNvPr>
          <p:cNvSpPr>
            <a:spLocks noGrp="1"/>
          </p:cNvSpPr>
          <p:nvPr>
            <p:ph idx="1"/>
          </p:nvPr>
        </p:nvSpPr>
        <p:spPr/>
        <p:txBody>
          <a:bodyPr/>
          <a:lstStyle/>
          <a:p>
            <a:r>
              <a:rPr lang="de-DE" dirty="0"/>
              <a:t>Ergibt folgende Tabelle:</a:t>
            </a:r>
          </a:p>
        </p:txBody>
      </p:sp>
      <p:sp>
        <p:nvSpPr>
          <p:cNvPr id="4" name="Rechteck 3">
            <a:extLst>
              <a:ext uri="{FF2B5EF4-FFF2-40B4-BE49-F238E27FC236}">
                <a16:creationId xmlns:a16="http://schemas.microsoft.com/office/drawing/2014/main" id="{385CAE41-91C3-9A4C-A23F-40A37C9ACC1E}"/>
              </a:ext>
            </a:extLst>
          </p:cNvPr>
          <p:cNvSpPr/>
          <p:nvPr/>
        </p:nvSpPr>
        <p:spPr>
          <a:xfrm>
            <a:off x="2419546" y="3201241"/>
            <a:ext cx="1008668" cy="245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1, Reihe 1</a:t>
            </a:r>
            <a:endParaRPr lang="de-DE" dirty="0"/>
          </a:p>
        </p:txBody>
      </p:sp>
      <p:sp>
        <p:nvSpPr>
          <p:cNvPr id="5" name="Rechteck 4">
            <a:extLst>
              <a:ext uri="{FF2B5EF4-FFF2-40B4-BE49-F238E27FC236}">
                <a16:creationId xmlns:a16="http://schemas.microsoft.com/office/drawing/2014/main" id="{8CC87DCB-DF94-1C43-AC5C-CEEADFC4CB5F}"/>
              </a:ext>
            </a:extLst>
          </p:cNvPr>
          <p:cNvSpPr/>
          <p:nvPr/>
        </p:nvSpPr>
        <p:spPr>
          <a:xfrm>
            <a:off x="3531123" y="4469876"/>
            <a:ext cx="2120245"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2</a:t>
            </a:r>
            <a:endParaRPr lang="de-DE" dirty="0"/>
          </a:p>
        </p:txBody>
      </p:sp>
      <p:sp>
        <p:nvSpPr>
          <p:cNvPr id="6" name="Rechteck 5">
            <a:extLst>
              <a:ext uri="{FF2B5EF4-FFF2-40B4-BE49-F238E27FC236}">
                <a16:creationId xmlns:a16="http://schemas.microsoft.com/office/drawing/2014/main" id="{DD1253D1-951E-7F4D-9CF2-163AE0B92678}"/>
              </a:ext>
            </a:extLst>
          </p:cNvPr>
          <p:cNvSpPr/>
          <p:nvPr/>
        </p:nvSpPr>
        <p:spPr>
          <a:xfrm>
            <a:off x="3531124"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1</a:t>
            </a:r>
            <a:endParaRPr lang="de-DE" dirty="0"/>
          </a:p>
        </p:txBody>
      </p:sp>
      <p:sp>
        <p:nvSpPr>
          <p:cNvPr id="7" name="Rechteck 6">
            <a:extLst>
              <a:ext uri="{FF2B5EF4-FFF2-40B4-BE49-F238E27FC236}">
                <a16:creationId xmlns:a16="http://schemas.microsoft.com/office/drawing/2014/main" id="{54502DBC-6FA7-8B47-B1E9-C3EA93FDB6A7}"/>
              </a:ext>
            </a:extLst>
          </p:cNvPr>
          <p:cNvSpPr/>
          <p:nvPr/>
        </p:nvSpPr>
        <p:spPr>
          <a:xfrm>
            <a:off x="4642701"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3, Reihe 1</a:t>
            </a:r>
            <a:endParaRPr lang="de-DE" dirty="0"/>
          </a:p>
        </p:txBody>
      </p:sp>
    </p:spTree>
    <p:extLst>
      <p:ext uri="{BB962C8B-B14F-4D97-AF65-F5344CB8AC3E}">
        <p14:creationId xmlns:p14="http://schemas.microsoft.com/office/powerpoint/2010/main" val="34486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7D3406-D805-6248-967B-F4F1FC0677DC}"/>
              </a:ext>
            </a:extLst>
          </p:cNvPr>
          <p:cNvSpPr>
            <a:spLocks noGrp="1"/>
          </p:cNvSpPr>
          <p:nvPr>
            <p:ph type="title"/>
          </p:nvPr>
        </p:nvSpPr>
        <p:spPr/>
        <p:txBody>
          <a:bodyPr/>
          <a:lstStyle/>
          <a:p>
            <a:r>
              <a:rPr lang="de-DE" dirty="0"/>
              <a:t>Tabellen mit Überschrift</a:t>
            </a:r>
          </a:p>
        </p:txBody>
      </p:sp>
      <p:sp>
        <p:nvSpPr>
          <p:cNvPr id="3" name="Inhaltsplatzhalter 2">
            <a:extLst>
              <a:ext uri="{FF2B5EF4-FFF2-40B4-BE49-F238E27FC236}">
                <a16:creationId xmlns:a16="http://schemas.microsoft.com/office/drawing/2014/main" id="{A0C3765D-F654-A540-AA3A-B48BA5BCD19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5B4E7D9-08E2-D64A-B3EF-A661C0D7789A}"/>
              </a:ext>
            </a:extLst>
          </p:cNvPr>
          <p:cNvSpPr txBox="1"/>
          <p:nvPr/>
        </p:nvSpPr>
        <p:spPr>
          <a:xfrm>
            <a:off x="2309929" y="2436008"/>
            <a:ext cx="1223412" cy="369332"/>
          </a:xfrm>
          <a:prstGeom prst="rect">
            <a:avLst/>
          </a:prstGeom>
          <a:noFill/>
        </p:spPr>
        <p:txBody>
          <a:bodyPr wrap="none" rtlCol="0">
            <a:spAutoFit/>
          </a:bodyPr>
          <a:lstStyle/>
          <a:p>
            <a:r>
              <a:rPr lang="de-DE" dirty="0" err="1">
                <a:solidFill>
                  <a:schemeClr val="bg1"/>
                </a:solidFill>
              </a:rPr>
              <a:t>tablehead</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E1564928-8FF9-614F-B179-C877FA1B8699}"/>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8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266D1-F24F-3243-B498-BBFA994132DB}"/>
              </a:ext>
            </a:extLst>
          </p:cNvPr>
          <p:cNvSpPr>
            <a:spLocks noGrp="1"/>
          </p:cNvSpPr>
          <p:nvPr>
            <p:ph type="title"/>
          </p:nvPr>
        </p:nvSpPr>
        <p:spPr/>
        <p:txBody>
          <a:bodyPr/>
          <a:lstStyle/>
          <a:p>
            <a:r>
              <a:rPr lang="de-DE" dirty="0"/>
              <a:t>Tabellen Header, Body, </a:t>
            </a:r>
            <a:r>
              <a:rPr lang="de-DE" dirty="0" err="1"/>
              <a:t>Footer</a:t>
            </a:r>
            <a:endParaRPr lang="de-DE" dirty="0"/>
          </a:p>
        </p:txBody>
      </p:sp>
      <p:sp>
        <p:nvSpPr>
          <p:cNvPr id="3" name="Inhaltsplatzhalter 2">
            <a:extLst>
              <a:ext uri="{FF2B5EF4-FFF2-40B4-BE49-F238E27FC236}">
                <a16:creationId xmlns:a16="http://schemas.microsoft.com/office/drawing/2014/main" id="{A963BFBA-3265-324F-905C-B9E8AF572E01}"/>
              </a:ext>
            </a:extLst>
          </p:cNvPr>
          <p:cNvSpPr>
            <a:spLocks noGrp="1"/>
          </p:cNvSpPr>
          <p:nvPr>
            <p:ph idx="1"/>
          </p:nvPr>
        </p:nvSpPr>
        <p:spPr/>
        <p:txBody>
          <a:bodyPr>
            <a:normAutofit fontScale="55000" lnSpcReduction="20000"/>
          </a:bodyPr>
          <a:lstStyle/>
          <a:p>
            <a:pPr marL="0" indent="0">
              <a:buNone/>
            </a:pPr>
            <a:r>
              <a:rPr lang="de-CH" dirty="0"/>
              <a:t>&lt;</a:t>
            </a:r>
            <a:r>
              <a:rPr lang="de-CH" dirty="0" err="1"/>
              <a:t>table</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solidFill>
                  <a:schemeClr val="bg1"/>
                </a:solidFill>
              </a:rPr>
              <a:t>    &lt;</a:t>
            </a:r>
            <a:r>
              <a:rPr lang="de-CH" dirty="0" err="1">
                <a:solidFill>
                  <a:schemeClr val="bg1"/>
                </a:solidFill>
              </a:rPr>
              <a:t>tbody</a:t>
            </a:r>
            <a:r>
              <a:rPr lang="de-CH" dirty="0">
                <a:solidFill>
                  <a:schemeClr val="bg1"/>
                </a:solidFill>
              </a:rPr>
              <a:t>&gt;</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a:t>
            </a:r>
          </a:p>
          <a:p>
            <a:pPr marL="0" indent="0">
              <a:buNone/>
            </a:pPr>
            <a:r>
              <a:rPr lang="de-CH" dirty="0"/>
              <a:t>    </a:t>
            </a:r>
            <a:r>
              <a:rPr lang="de-CH" dirty="0">
                <a:solidFill>
                  <a:schemeClr val="bg1"/>
                </a:solidFill>
              </a:rPr>
              <a:t>&lt;/</a:t>
            </a:r>
            <a:r>
              <a:rPr lang="de-CH" dirty="0" err="1">
                <a:solidFill>
                  <a:schemeClr val="bg1"/>
                </a:solidFill>
              </a:rPr>
              <a:t>tbody</a:t>
            </a:r>
            <a:r>
              <a:rPr lang="de-CH" dirty="0">
                <a:solidFill>
                  <a:schemeClr val="bg1"/>
                </a:solidFill>
              </a:rPr>
              <a:t>&gt; </a:t>
            </a:r>
          </a:p>
          <a:p>
            <a:pPr marL="0" indent="0">
              <a:buNone/>
            </a:pPr>
            <a:r>
              <a:rPr lang="de-CH" dirty="0"/>
              <a:t>&lt;/</a:t>
            </a:r>
            <a:r>
              <a:rPr lang="de-CH" dirty="0" err="1"/>
              <a:t>table</a:t>
            </a:r>
            <a:r>
              <a:rPr lang="de-CH" dirty="0"/>
              <a:t>&gt; </a:t>
            </a:r>
          </a:p>
          <a:p>
            <a:endParaRPr lang="de-DE" dirty="0"/>
          </a:p>
        </p:txBody>
      </p:sp>
    </p:spTree>
    <p:extLst>
      <p:ext uri="{BB962C8B-B14F-4D97-AF65-F5344CB8AC3E}">
        <p14:creationId xmlns:p14="http://schemas.microsoft.com/office/powerpoint/2010/main" val="19631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4332-9585-C047-8EAC-316F5879B4EB}"/>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87FA3DC-6F1F-F740-8421-4A0DBE0D7FF7}"/>
              </a:ext>
            </a:extLst>
          </p:cNvPr>
          <p:cNvSpPr>
            <a:spLocks noGrp="1"/>
          </p:cNvSpPr>
          <p:nvPr>
            <p:ph idx="1"/>
          </p:nvPr>
        </p:nvSpPr>
        <p:spPr/>
        <p:txBody>
          <a:bodyPr>
            <a:normAutofit/>
          </a:bodyPr>
          <a:lstStyle/>
          <a:p>
            <a:endParaRPr lang="de-CH" dirty="0"/>
          </a:p>
          <a:p>
            <a:r>
              <a:rPr lang="de-CH" dirty="0"/>
              <a:t>HTML ist eine Textdatei, angereichert mit Steuerzeichen</a:t>
            </a:r>
          </a:p>
          <a:p>
            <a:r>
              <a:rPr lang="de-CH" dirty="0"/>
              <a:t>Endung der Datei: </a:t>
            </a:r>
            <a:r>
              <a:rPr lang="de-CH" b="1" dirty="0"/>
              <a:t>*.</a:t>
            </a:r>
            <a:r>
              <a:rPr lang="de-CH" b="1" dirty="0" err="1"/>
              <a:t>html</a:t>
            </a:r>
            <a:r>
              <a:rPr lang="de-CH" b="1" dirty="0"/>
              <a:t> </a:t>
            </a:r>
            <a:r>
              <a:rPr lang="de-CH" dirty="0"/>
              <a:t>oder *.</a:t>
            </a:r>
            <a:r>
              <a:rPr lang="de-CH" dirty="0" err="1"/>
              <a:t>htm</a:t>
            </a:r>
            <a:r>
              <a:rPr lang="de-CH" dirty="0"/>
              <a:t> </a:t>
            </a:r>
          </a:p>
          <a:p>
            <a:r>
              <a:rPr lang="de-CH" dirty="0"/>
              <a:t>HTML-Befehle sind immer in &lt;&gt; </a:t>
            </a:r>
          </a:p>
          <a:p>
            <a:r>
              <a:rPr lang="de-CH" dirty="0"/>
              <a:t>HTML-Befehle werden üblicherweise mit demselben Befehl, ergänzt mit einem vorangestellten / abgeschlossen. </a:t>
            </a:r>
          </a:p>
          <a:p>
            <a:r>
              <a:rPr lang="de-CH" dirty="0"/>
              <a:t>Beispiel: Ich schreibe ab jetzt </a:t>
            </a:r>
            <a:r>
              <a:rPr lang="de-CH" b="1" dirty="0"/>
              <a:t>&lt;strong&gt;</a:t>
            </a:r>
            <a:r>
              <a:rPr lang="de-CH" dirty="0"/>
              <a:t>fett</a:t>
            </a:r>
            <a:r>
              <a:rPr lang="de-CH" b="1" dirty="0"/>
              <a:t>&lt;/strong&gt; </a:t>
            </a:r>
            <a:endParaRPr lang="de-CH" dirty="0"/>
          </a:p>
          <a:p>
            <a:pPr marL="0" indent="0">
              <a:buNone/>
            </a:pPr>
            <a:endParaRPr lang="de-DE" dirty="0"/>
          </a:p>
        </p:txBody>
      </p:sp>
    </p:spTree>
    <p:extLst>
      <p:ext uri="{BB962C8B-B14F-4D97-AF65-F5344CB8AC3E}">
        <p14:creationId xmlns:p14="http://schemas.microsoft.com/office/powerpoint/2010/main" val="5077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C9AB61-09A2-3947-8E64-E20B9DE1F45D}"/>
              </a:ext>
            </a:extLst>
          </p:cNvPr>
          <p:cNvSpPr>
            <a:spLocks noGrp="1"/>
          </p:cNvSpPr>
          <p:nvPr>
            <p:ph type="title"/>
          </p:nvPr>
        </p:nvSpPr>
        <p:spPr/>
        <p:txBody>
          <a:bodyPr/>
          <a:lstStyle/>
          <a:p>
            <a:r>
              <a:rPr lang="de-DE" dirty="0"/>
              <a:t>Formulare</a:t>
            </a:r>
          </a:p>
        </p:txBody>
      </p:sp>
      <p:sp>
        <p:nvSpPr>
          <p:cNvPr id="3" name="Inhaltsplatzhalter 2">
            <a:extLst>
              <a:ext uri="{FF2B5EF4-FFF2-40B4-BE49-F238E27FC236}">
                <a16:creationId xmlns:a16="http://schemas.microsoft.com/office/drawing/2014/main" id="{21BEB240-0849-9E4E-8EF6-92E8D3C02E23}"/>
              </a:ext>
            </a:extLst>
          </p:cNvPr>
          <p:cNvSpPr>
            <a:spLocks noGrp="1"/>
          </p:cNvSpPr>
          <p:nvPr>
            <p:ph idx="1"/>
          </p:nvPr>
        </p:nvSpPr>
        <p:spPr/>
        <p:txBody>
          <a:bodyPr/>
          <a:lstStyle/>
          <a:p>
            <a:pPr marL="0" indent="0">
              <a:buNone/>
            </a:pPr>
            <a:r>
              <a:rPr lang="de-CH" sz="2000" dirty="0">
                <a:latin typeface="Arial" panose="020B0604020202020204" pitchFamily="34" charset="0"/>
                <a:cs typeface="Arial" panose="020B0604020202020204" pitchFamily="34" charset="0"/>
              </a:rPr>
              <a:t>&lt;form </a:t>
            </a:r>
            <a:r>
              <a:rPr lang="de-CH" sz="2000" dirty="0" err="1">
                <a:latin typeface="Arial" panose="020B0604020202020204" pitchFamily="34" charset="0"/>
                <a:cs typeface="Arial" panose="020B0604020202020204" pitchFamily="34" charset="0"/>
              </a:rPr>
              <a:t>action</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input_text.html</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method</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post</a:t>
            </a:r>
            <a:r>
              <a:rPr lang="de-CH" sz="2000" dirty="0">
                <a:latin typeface="Arial" panose="020B0604020202020204" pitchFamily="34" charset="0"/>
                <a:cs typeface="Arial" panose="020B0604020202020204" pitchFamily="34" charset="0"/>
              </a:rPr>
              <a:t>"&gt;</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Vorname:&lt;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vorname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="30"&gt; </a:t>
            </a:r>
          </a:p>
          <a:p>
            <a:pPr marL="0" indent="0">
              <a:buNone/>
            </a:pPr>
            <a:r>
              <a:rPr lang="de-CH" sz="2000" dirty="0">
                <a:latin typeface="Arial" panose="020B0604020202020204" pitchFamily="34" charset="0"/>
                <a:cs typeface="Arial" panose="020B0604020202020204" pitchFamily="34" charset="0"/>
              </a:rPr>
              <a:t>    Nachname:&lt;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nachname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="40"&gt;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submit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value</a:t>
            </a:r>
            <a:r>
              <a:rPr lang="de-CH" sz="2000" dirty="0">
                <a:latin typeface="Arial" panose="020B0604020202020204" pitchFamily="34" charset="0"/>
                <a:cs typeface="Arial" panose="020B0604020202020204" pitchFamily="34" charset="0"/>
              </a:rPr>
              <a:t>="abschicken"&gt; </a:t>
            </a:r>
          </a:p>
          <a:p>
            <a:pPr marL="0" indent="0">
              <a:buNone/>
            </a:pPr>
            <a:r>
              <a:rPr lang="de-CH" sz="2000" dirty="0">
                <a:latin typeface="Arial" panose="020B0604020202020204" pitchFamily="34" charset="0"/>
                <a:cs typeface="Arial" panose="020B0604020202020204" pitchFamily="34" charset="0"/>
              </a:rPr>
              <a:t>&lt;/form&gt; </a:t>
            </a:r>
          </a:p>
          <a:p>
            <a:endParaRPr lang="de-DE" dirty="0"/>
          </a:p>
        </p:txBody>
      </p:sp>
    </p:spTree>
    <p:extLst>
      <p:ext uri="{BB962C8B-B14F-4D97-AF65-F5344CB8AC3E}">
        <p14:creationId xmlns:p14="http://schemas.microsoft.com/office/powerpoint/2010/main" val="33596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59899-9860-8B47-B6EA-A6EB260B330C}"/>
              </a:ext>
            </a:extLst>
          </p:cNvPr>
          <p:cNvSpPr>
            <a:spLocks noGrp="1"/>
          </p:cNvSpPr>
          <p:nvPr>
            <p:ph type="title"/>
          </p:nvPr>
        </p:nvSpPr>
        <p:spPr/>
        <p:txBody>
          <a:bodyPr/>
          <a:lstStyle/>
          <a:p>
            <a:r>
              <a:rPr lang="de-DE" dirty="0"/>
              <a:t>Formularfelder mit Label</a:t>
            </a:r>
          </a:p>
        </p:txBody>
      </p:sp>
      <p:sp>
        <p:nvSpPr>
          <p:cNvPr id="3" name="Inhaltsplatzhalter 2">
            <a:extLst>
              <a:ext uri="{FF2B5EF4-FFF2-40B4-BE49-F238E27FC236}">
                <a16:creationId xmlns:a16="http://schemas.microsoft.com/office/drawing/2014/main" id="{9564CE4F-4A4B-9C41-B621-0ACBBB003941}"/>
              </a:ext>
            </a:extLst>
          </p:cNvPr>
          <p:cNvSpPr>
            <a:spLocks noGrp="1"/>
          </p:cNvSpPr>
          <p:nvPr>
            <p:ph idx="1"/>
          </p:nvPr>
        </p:nvSpPr>
        <p:spPr/>
        <p:txBody>
          <a:bodyPr/>
          <a:lstStyle/>
          <a:p>
            <a:pPr marL="0" indent="0">
              <a:buNone/>
            </a:pPr>
            <a:endParaRPr lang="de-CH" dirty="0"/>
          </a:p>
          <a:p>
            <a:pPr marL="0" indent="0">
              <a:buNone/>
            </a:pPr>
            <a:r>
              <a:rPr lang="de-CH" dirty="0"/>
              <a:t>&lt;</a:t>
            </a:r>
            <a:r>
              <a:rPr lang="de-CH" dirty="0" err="1"/>
              <a:t>label</a:t>
            </a:r>
            <a:r>
              <a:rPr lang="de-CH" dirty="0"/>
              <a:t> </a:t>
            </a:r>
            <a:r>
              <a:rPr lang="de-CH" dirty="0" err="1"/>
              <a:t>for</a:t>
            </a:r>
            <a:r>
              <a:rPr lang="de-CH" dirty="0"/>
              <a:t>="</a:t>
            </a:r>
            <a:r>
              <a:rPr lang="de-CH" b="1" dirty="0" err="1">
                <a:solidFill>
                  <a:schemeClr val="bg1"/>
                </a:solidFill>
              </a:rPr>
              <a:t>xy</a:t>
            </a:r>
            <a:r>
              <a:rPr lang="de-CH" dirty="0"/>
              <a:t>"&gt;Name&lt;/</a:t>
            </a:r>
            <a:r>
              <a:rPr lang="de-CH" dirty="0" err="1"/>
              <a:t>label</a:t>
            </a:r>
            <a:r>
              <a:rPr lang="de-CH" dirty="0"/>
              <a:t>&gt;&lt;</a:t>
            </a:r>
            <a:r>
              <a:rPr lang="de-CH" dirty="0" err="1"/>
              <a:t>input</a:t>
            </a:r>
            <a:r>
              <a:rPr lang="de-CH" dirty="0"/>
              <a:t> type="</a:t>
            </a:r>
            <a:r>
              <a:rPr lang="de-CH" dirty="0" err="1"/>
              <a:t>text</a:t>
            </a:r>
            <a:r>
              <a:rPr lang="de-CH" dirty="0"/>
              <a:t>" </a:t>
            </a:r>
            <a:r>
              <a:rPr lang="de-CH" dirty="0" err="1"/>
              <a:t>id</a:t>
            </a:r>
            <a:r>
              <a:rPr lang="de-CH" dirty="0"/>
              <a:t>="</a:t>
            </a:r>
            <a:r>
              <a:rPr lang="de-CH" b="1" dirty="0" err="1">
                <a:solidFill>
                  <a:schemeClr val="bg1"/>
                </a:solidFill>
              </a:rPr>
              <a:t>xy</a:t>
            </a:r>
            <a:r>
              <a:rPr lang="de-CH" dirty="0"/>
              <a:t>"&gt; </a:t>
            </a:r>
            <a:br>
              <a:rPr lang="de-CH" dirty="0"/>
            </a:br>
            <a:endParaRPr lang="de-CH" dirty="0"/>
          </a:p>
          <a:p>
            <a:r>
              <a:rPr lang="de-DE" dirty="0"/>
              <a:t>&lt;</a:t>
            </a:r>
            <a:r>
              <a:rPr lang="de-DE" dirty="0" err="1"/>
              <a:t>label</a:t>
            </a:r>
            <a:r>
              <a:rPr lang="de-DE" dirty="0"/>
              <a:t>&gt; wird mit dem &lt;</a:t>
            </a:r>
            <a:r>
              <a:rPr lang="de-DE" dirty="0" err="1"/>
              <a:t>input</a:t>
            </a:r>
            <a:r>
              <a:rPr lang="de-DE" dirty="0"/>
              <a:t>&gt; Tag verbunden</a:t>
            </a:r>
          </a:p>
          <a:p>
            <a:r>
              <a:rPr lang="de-DE" dirty="0"/>
              <a:t>Vorteile: </a:t>
            </a:r>
            <a:r>
              <a:rPr lang="de-DE" dirty="0" err="1"/>
              <a:t>Screenreader</a:t>
            </a:r>
            <a:r>
              <a:rPr lang="de-DE" dirty="0"/>
              <a:t> liest das Label vor, wenn der Focus im     	 Eingabefeld ist. Eingabefeld erhält den Fokus, wenn auf das Label gedrückt wird.</a:t>
            </a:r>
          </a:p>
        </p:txBody>
      </p:sp>
    </p:spTree>
    <p:extLst>
      <p:ext uri="{BB962C8B-B14F-4D97-AF65-F5344CB8AC3E}">
        <p14:creationId xmlns:p14="http://schemas.microsoft.com/office/powerpoint/2010/main" val="419609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6A1DE-4E84-DF46-9097-0A0EA9A77175}"/>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1CF84CA4-16DA-DA48-BFA5-98C54365FC8E}"/>
              </a:ext>
            </a:extLst>
          </p:cNvPr>
          <p:cNvSpPr>
            <a:spLocks noGrp="1"/>
          </p:cNvSpPr>
          <p:nvPr>
            <p:ph idx="1"/>
          </p:nvPr>
        </p:nvSpPr>
        <p:spPr/>
        <p:txBody>
          <a:bodyPr>
            <a:normAutofit lnSpcReduction="10000"/>
          </a:bodyPr>
          <a:lstStyle/>
          <a:p>
            <a:pPr marL="0" indent="0">
              <a:buNone/>
            </a:pPr>
            <a:r>
              <a:rPr lang="de-CH" dirty="0"/>
              <a:t>&lt;</a:t>
            </a:r>
            <a:r>
              <a:rPr lang="de-CH" dirty="0" err="1"/>
              <a:t>label</a:t>
            </a:r>
            <a:r>
              <a:rPr lang="de-CH" dirty="0"/>
              <a:t> </a:t>
            </a:r>
            <a:r>
              <a:rPr lang="de-CH" dirty="0" err="1"/>
              <a:t>for</a:t>
            </a:r>
            <a:r>
              <a:rPr lang="de-CH" dirty="0"/>
              <a:t>="</a:t>
            </a:r>
            <a:r>
              <a:rPr lang="de-CH" dirty="0" err="1"/>
              <a:t>xy</a:t>
            </a:r>
            <a:r>
              <a:rPr lang="de-CH" dirty="0"/>
              <a:t>"&gt;Adresse&lt;/</a:t>
            </a:r>
            <a:r>
              <a:rPr lang="de-CH" dirty="0" err="1"/>
              <a:t>label</a:t>
            </a:r>
            <a:r>
              <a:rPr lang="de-CH" dirty="0"/>
              <a:t>&gt;</a:t>
            </a:r>
          </a:p>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solidFill>
                  <a:schemeClr val="bg1"/>
                </a:solidFill>
              </a:rPr>
              <a:t>name</a:t>
            </a:r>
            <a:r>
              <a:rPr lang="de-CH" dirty="0"/>
              <a:t>="</a:t>
            </a:r>
            <a:r>
              <a:rPr lang="de-CH" dirty="0" err="1"/>
              <a:t>adresse</a:t>
            </a:r>
            <a:r>
              <a:rPr lang="de-CH" dirty="0"/>
              <a:t>" </a:t>
            </a:r>
            <a:r>
              <a:rPr lang="de-CH" dirty="0" err="1">
                <a:solidFill>
                  <a:schemeClr val="bg1"/>
                </a:solidFill>
              </a:rPr>
              <a:t>value</a:t>
            </a:r>
            <a:r>
              <a:rPr lang="de-CH" dirty="0"/>
              <a:t>="stadtgartenweg"&gt;</a:t>
            </a:r>
          </a:p>
          <a:p>
            <a:pPr marL="0" indent="0">
              <a:buNone/>
            </a:pPr>
            <a:endParaRPr lang="de-CH" dirty="0"/>
          </a:p>
          <a:p>
            <a:pPr marL="0" indent="0">
              <a:buNone/>
            </a:pPr>
            <a:r>
              <a:rPr lang="de-DE" dirty="0" err="1">
                <a:solidFill>
                  <a:schemeClr val="bg1"/>
                </a:solidFill>
              </a:rPr>
              <a:t>name</a:t>
            </a:r>
            <a:r>
              <a:rPr lang="de-DE" dirty="0">
                <a:solidFill>
                  <a:schemeClr val="bg1"/>
                </a:solidFill>
              </a:rPr>
              <a:t>    -&gt;  unter welcher Variable findet man den Wert wieder</a:t>
            </a:r>
          </a:p>
          <a:p>
            <a:pPr marL="0" indent="0">
              <a:buNone/>
            </a:pPr>
            <a:r>
              <a:rPr lang="de-DE" dirty="0" err="1">
                <a:solidFill>
                  <a:schemeClr val="bg1"/>
                </a:solidFill>
              </a:rPr>
              <a:t>value</a:t>
            </a:r>
            <a:r>
              <a:rPr lang="de-DE" dirty="0">
                <a:solidFill>
                  <a:schemeClr val="bg1"/>
                </a:solidFill>
              </a:rPr>
              <a:t>    -&gt;  Standardwert</a:t>
            </a:r>
          </a:p>
          <a:p>
            <a:pPr marL="0" indent="0">
              <a:buNone/>
            </a:pPr>
            <a:endParaRPr lang="de-DE" dirty="0"/>
          </a:p>
          <a:p>
            <a:pPr marL="0" indent="0">
              <a:buNone/>
            </a:pPr>
            <a:r>
              <a:rPr lang="de-DE" dirty="0"/>
              <a:t>z.B. </a:t>
            </a:r>
            <a:r>
              <a:rPr lang="de-DE" dirty="0" err="1"/>
              <a:t>adresse</a:t>
            </a:r>
            <a:r>
              <a:rPr lang="de-DE" dirty="0"/>
              <a:t> = </a:t>
            </a:r>
            <a:r>
              <a:rPr lang="de-CH" dirty="0"/>
              <a:t>stadtgartenweg</a:t>
            </a:r>
            <a:br>
              <a:rPr lang="de-DE" dirty="0"/>
            </a:br>
            <a:br>
              <a:rPr lang="de-DE" dirty="0"/>
            </a:br>
            <a:endParaRPr lang="de-DE" dirty="0"/>
          </a:p>
          <a:p>
            <a:pPr marL="0" indent="0">
              <a:buNone/>
            </a:pPr>
            <a:endParaRPr lang="de-DE" dirty="0"/>
          </a:p>
        </p:txBody>
      </p:sp>
    </p:spTree>
    <p:extLst>
      <p:ext uri="{BB962C8B-B14F-4D97-AF65-F5344CB8AC3E}">
        <p14:creationId xmlns:p14="http://schemas.microsoft.com/office/powerpoint/2010/main" val="200485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C8760-059C-2044-8446-4BF17BB11276}"/>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D229703-0914-D546-887B-5FED30DB8D13}"/>
              </a:ext>
            </a:extLst>
          </p:cNvPr>
          <p:cNvSpPr>
            <a:spLocks noGrp="1"/>
          </p:cNvSpPr>
          <p:nvPr>
            <p:ph idx="1"/>
          </p:nvPr>
        </p:nvSpPr>
        <p:spPr/>
        <p:txBody>
          <a:bodyPr/>
          <a:lstStyle/>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solidFill>
                  <a:schemeClr val="bg1"/>
                </a:solidFill>
              </a:rPr>
              <a:t>placeholder</a:t>
            </a:r>
            <a:r>
              <a:rPr lang="de-CH" dirty="0"/>
              <a:t>="</a:t>
            </a:r>
            <a:r>
              <a:rPr lang="de-CH" dirty="0" err="1"/>
              <a:t>strasse</a:t>
            </a:r>
            <a:r>
              <a:rPr lang="de-CH" dirty="0"/>
              <a:t>" </a:t>
            </a:r>
            <a:r>
              <a:rPr lang="de-CH" dirty="0" err="1">
                <a:solidFill>
                  <a:schemeClr val="bg1"/>
                </a:solidFill>
              </a:rPr>
              <a:t>required</a:t>
            </a:r>
            <a:r>
              <a:rPr lang="de-CH" dirty="0"/>
              <a:t>&gt;</a:t>
            </a:r>
          </a:p>
          <a:p>
            <a:pPr marL="0" indent="0">
              <a:buNone/>
            </a:pPr>
            <a:endParaRPr lang="de-CH" dirty="0"/>
          </a:p>
          <a:p>
            <a:pPr marL="0" indent="0">
              <a:buNone/>
            </a:pPr>
            <a:r>
              <a:rPr lang="de-CH" dirty="0" err="1">
                <a:solidFill>
                  <a:schemeClr val="bg1"/>
                </a:solidFill>
              </a:rPr>
              <a:t>placeholder</a:t>
            </a:r>
            <a:r>
              <a:rPr lang="de-DE" dirty="0">
                <a:solidFill>
                  <a:schemeClr val="bg1"/>
                </a:solidFill>
              </a:rPr>
              <a:t>	-&gt; wenn das Feld leer ist, wird dieser Wert angezeigt</a:t>
            </a:r>
          </a:p>
          <a:p>
            <a:pPr marL="0" indent="0">
              <a:buNone/>
            </a:pPr>
            <a:r>
              <a:rPr lang="de-CH" dirty="0" err="1">
                <a:solidFill>
                  <a:schemeClr val="bg1"/>
                </a:solidFill>
              </a:rPr>
              <a:t>required</a:t>
            </a:r>
            <a:r>
              <a:rPr lang="de-DE" dirty="0">
                <a:solidFill>
                  <a:schemeClr val="bg1"/>
                </a:solidFill>
              </a:rPr>
              <a:t>	-&gt;  ist ein MUSS Feld</a:t>
            </a:r>
          </a:p>
          <a:p>
            <a:pPr marL="0" indent="0">
              <a:buNone/>
            </a:pPr>
            <a:endParaRPr lang="de-CH" dirty="0"/>
          </a:p>
          <a:p>
            <a:endParaRPr lang="de-DE" dirty="0"/>
          </a:p>
        </p:txBody>
      </p:sp>
    </p:spTree>
    <p:extLst>
      <p:ext uri="{BB962C8B-B14F-4D97-AF65-F5344CB8AC3E}">
        <p14:creationId xmlns:p14="http://schemas.microsoft.com/office/powerpoint/2010/main" val="185974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1DE03-C223-354A-B6B1-0FD9B9419AEB}"/>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A1FE4D0-C2C0-C64C-B92B-AB2B42482E6D}"/>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a:t>="</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t>placeholder</a:t>
            </a:r>
            <a:r>
              <a:rPr lang="de-CH" dirty="0"/>
              <a:t>="</a:t>
            </a:r>
            <a:r>
              <a:rPr lang="de-CH" dirty="0" err="1"/>
              <a:t>strasse</a:t>
            </a:r>
            <a:r>
              <a:rPr lang="de-CH" dirty="0"/>
              <a:t>" </a:t>
            </a:r>
            <a:r>
              <a:rPr lang="de-CH" dirty="0" err="1"/>
              <a:t>required</a:t>
            </a:r>
            <a:r>
              <a:rPr lang="de-CH" dirty="0"/>
              <a:t>&gt;</a:t>
            </a:r>
          </a:p>
          <a:p>
            <a:pPr marL="0" indent="0">
              <a:buNone/>
            </a:pPr>
            <a:endParaRPr lang="de-CH" dirty="0"/>
          </a:p>
          <a:p>
            <a:pPr marL="0" indent="0">
              <a:buNone/>
            </a:pPr>
            <a:r>
              <a:rPr lang="de-CH" dirty="0">
                <a:solidFill>
                  <a:schemeClr val="bg1"/>
                </a:solidFill>
              </a:rPr>
              <a:t>type</a:t>
            </a:r>
            <a:r>
              <a:rPr lang="de-DE" dirty="0">
                <a:solidFill>
                  <a:schemeClr val="bg1"/>
                </a:solidFill>
              </a:rPr>
              <a:t>	-&gt;   Art des “Eingabefeldes“</a:t>
            </a:r>
            <a:br>
              <a:rPr lang="de-DE" dirty="0">
                <a:solidFill>
                  <a:schemeClr val="bg1"/>
                </a:solidFill>
              </a:rPr>
            </a:br>
            <a:r>
              <a:rPr lang="de-DE" dirty="0">
                <a:solidFill>
                  <a:schemeClr val="bg1"/>
                </a:solidFill>
              </a:rPr>
              <a:t>	      </a:t>
            </a:r>
            <a:r>
              <a:rPr lang="de-DE" dirty="0" err="1">
                <a:solidFill>
                  <a:schemeClr val="bg1"/>
                </a:solidFill>
              </a:rPr>
              <a:t>text</a:t>
            </a:r>
            <a:r>
              <a:rPr lang="de-DE" dirty="0">
                <a:solidFill>
                  <a:schemeClr val="bg1"/>
                </a:solidFill>
              </a:rPr>
              <a:t>     	 -&gt; Eingabefeld</a:t>
            </a:r>
            <a:br>
              <a:rPr lang="de-DE" dirty="0">
                <a:solidFill>
                  <a:schemeClr val="bg1"/>
                </a:solidFill>
              </a:rPr>
            </a:br>
            <a:r>
              <a:rPr lang="de-DE" dirty="0">
                <a:solidFill>
                  <a:schemeClr val="bg1"/>
                </a:solidFill>
              </a:rPr>
              <a:t>	      </a:t>
            </a:r>
            <a:r>
              <a:rPr lang="de-DE" dirty="0" err="1">
                <a:solidFill>
                  <a:schemeClr val="bg1"/>
                </a:solidFill>
              </a:rPr>
              <a:t>submit</a:t>
            </a:r>
            <a:r>
              <a:rPr lang="de-DE" dirty="0">
                <a:solidFill>
                  <a:schemeClr val="bg1"/>
                </a:solidFill>
              </a:rPr>
              <a:t> 	 -&gt; Absenden-Knopf</a:t>
            </a:r>
            <a:br>
              <a:rPr lang="de-DE" dirty="0">
                <a:solidFill>
                  <a:schemeClr val="bg1"/>
                </a:solidFill>
              </a:rPr>
            </a:br>
            <a:r>
              <a:rPr lang="de-DE" dirty="0">
                <a:solidFill>
                  <a:schemeClr val="bg1"/>
                </a:solidFill>
              </a:rPr>
              <a:t>	      </a:t>
            </a:r>
            <a:r>
              <a:rPr lang="de-DE" dirty="0" err="1">
                <a:solidFill>
                  <a:schemeClr val="bg1"/>
                </a:solidFill>
              </a:rPr>
              <a:t>radio</a:t>
            </a:r>
            <a:r>
              <a:rPr lang="de-DE" dirty="0">
                <a:solidFill>
                  <a:schemeClr val="bg1"/>
                </a:solidFill>
              </a:rPr>
              <a:t>   	 -&gt; Radiobutton</a:t>
            </a:r>
            <a:br>
              <a:rPr lang="de-DE" dirty="0">
                <a:solidFill>
                  <a:schemeClr val="bg1"/>
                </a:solidFill>
              </a:rPr>
            </a:br>
            <a:r>
              <a:rPr lang="de-DE" dirty="0">
                <a:solidFill>
                  <a:schemeClr val="bg1"/>
                </a:solidFill>
              </a:rPr>
              <a:t>	      </a:t>
            </a:r>
            <a:r>
              <a:rPr lang="de-DE" dirty="0" err="1">
                <a:solidFill>
                  <a:schemeClr val="bg1"/>
                </a:solidFill>
              </a:rPr>
              <a:t>checkbox</a:t>
            </a:r>
            <a:r>
              <a:rPr lang="de-DE" dirty="0">
                <a:solidFill>
                  <a:schemeClr val="bg1"/>
                </a:solidFill>
              </a:rPr>
              <a:t> -&gt; Checkbox</a:t>
            </a:r>
          </a:p>
          <a:p>
            <a:pPr marL="0" indent="0">
              <a:buNone/>
            </a:pPr>
            <a:endParaRPr lang="de-CH" dirty="0"/>
          </a:p>
          <a:p>
            <a:endParaRPr lang="de-DE" dirty="0"/>
          </a:p>
        </p:txBody>
      </p:sp>
    </p:spTree>
    <p:extLst>
      <p:ext uri="{BB962C8B-B14F-4D97-AF65-F5344CB8AC3E}">
        <p14:creationId xmlns:p14="http://schemas.microsoft.com/office/powerpoint/2010/main" val="3263348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C658-0380-464A-BF79-1B8939723310}"/>
              </a:ext>
            </a:extLst>
          </p:cNvPr>
          <p:cNvSpPr>
            <a:spLocks noGrp="1"/>
          </p:cNvSpPr>
          <p:nvPr>
            <p:ph type="title"/>
          </p:nvPr>
        </p:nvSpPr>
        <p:spPr/>
        <p:txBody>
          <a:bodyPr/>
          <a:lstStyle/>
          <a:p>
            <a:r>
              <a:rPr lang="de-DE" dirty="0"/>
              <a:t>Formularfelder: Checkbox</a:t>
            </a:r>
          </a:p>
        </p:txBody>
      </p:sp>
      <p:sp>
        <p:nvSpPr>
          <p:cNvPr id="3" name="Inhaltsplatzhalter 2">
            <a:extLst>
              <a:ext uri="{FF2B5EF4-FFF2-40B4-BE49-F238E27FC236}">
                <a16:creationId xmlns:a16="http://schemas.microsoft.com/office/drawing/2014/main" id="{30ACADBB-6517-3240-B8E7-DFD906A3EA23}"/>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="alle"&gt;mit ALLES!&lt;/</a:t>
            </a:r>
            <a:r>
              <a:rPr lang="de-CH" dirty="0" err="1"/>
              <a:t>label</a:t>
            </a:r>
            <a:r>
              <a:rPr lang="de-CH" dirty="0"/>
              <a:t>&gt;</a:t>
            </a:r>
            <a:br>
              <a:rPr lang="de-CH" dirty="0"/>
            </a:br>
            <a:r>
              <a:rPr lang="de-CH" dirty="0"/>
              <a:t>&lt;</a:t>
            </a:r>
            <a:r>
              <a:rPr lang="de-CH" dirty="0" err="1"/>
              <a:t>input</a:t>
            </a:r>
            <a:r>
              <a:rPr lang="de-CH" dirty="0"/>
              <a:t> </a:t>
            </a:r>
            <a:r>
              <a:rPr lang="de-CH" dirty="0">
                <a:solidFill>
                  <a:schemeClr val="bg1"/>
                </a:solidFill>
              </a:rPr>
              <a:t>type="</a:t>
            </a:r>
            <a:r>
              <a:rPr lang="de-CH" dirty="0" err="1">
                <a:solidFill>
                  <a:schemeClr val="bg1"/>
                </a:solidFill>
              </a:rPr>
              <a:t>checkbox</a:t>
            </a:r>
            <a:r>
              <a:rPr lang="de-CH" dirty="0">
                <a:solidFill>
                  <a:schemeClr val="bg1"/>
                </a:solidFill>
              </a:rPr>
              <a:t>"</a:t>
            </a:r>
            <a:r>
              <a:rPr lang="de-CH" dirty="0"/>
              <a:t> </a:t>
            </a:r>
            <a:r>
              <a:rPr lang="de-CH" dirty="0" err="1"/>
              <a:t>name</a:t>
            </a:r>
            <a:r>
              <a:rPr lang="de-CH" dirty="0"/>
              <a:t>="alle" </a:t>
            </a:r>
            <a:r>
              <a:rPr lang="de-CH" dirty="0" err="1"/>
              <a:t>id</a:t>
            </a:r>
            <a:r>
              <a:rPr lang="de-CH" dirty="0"/>
              <a:t>="alle"&gt;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D4F2EAD1-6A5F-8246-A350-6B8902837D27}"/>
              </a:ext>
            </a:extLst>
          </p:cNvPr>
          <p:cNvPicPr>
            <a:picLocks noChangeAspect="1"/>
          </p:cNvPicPr>
          <p:nvPr/>
        </p:nvPicPr>
        <p:blipFill>
          <a:blip r:embed="rId2"/>
          <a:stretch>
            <a:fillRect/>
          </a:stretch>
        </p:blipFill>
        <p:spPr>
          <a:xfrm>
            <a:off x="4782401" y="3857131"/>
            <a:ext cx="1409700" cy="558800"/>
          </a:xfrm>
          <a:prstGeom prst="rect">
            <a:avLst/>
          </a:prstGeom>
        </p:spPr>
      </p:pic>
    </p:spTree>
    <p:extLst>
      <p:ext uri="{BB962C8B-B14F-4D97-AF65-F5344CB8AC3E}">
        <p14:creationId xmlns:p14="http://schemas.microsoft.com/office/powerpoint/2010/main" val="126215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172CA-C7C4-F648-8919-E42348BA2ED9}"/>
              </a:ext>
            </a:extLst>
          </p:cNvPr>
          <p:cNvSpPr>
            <a:spLocks noGrp="1"/>
          </p:cNvSpPr>
          <p:nvPr>
            <p:ph type="title"/>
          </p:nvPr>
        </p:nvSpPr>
        <p:spPr/>
        <p:txBody>
          <a:bodyPr/>
          <a:lstStyle/>
          <a:p>
            <a:r>
              <a:rPr lang="de-DE" dirty="0"/>
              <a:t>Formularfelder: Radiobutton</a:t>
            </a:r>
          </a:p>
        </p:txBody>
      </p:sp>
      <p:sp>
        <p:nvSpPr>
          <p:cNvPr id="3" name="Inhaltsplatzhalter 2">
            <a:extLst>
              <a:ext uri="{FF2B5EF4-FFF2-40B4-BE49-F238E27FC236}">
                <a16:creationId xmlns:a16="http://schemas.microsoft.com/office/drawing/2014/main" id="{00C595CF-E1D4-9740-915F-F37659C35ABB}"/>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err="1">
                <a:solidFill>
                  <a:schemeClr val="bg1"/>
                </a:solidFill>
              </a:rPr>
              <a:t>radio</a:t>
            </a:r>
            <a:r>
              <a:rPr lang="de-CH" dirty="0">
                <a:solidFill>
                  <a:schemeClr val="bg1"/>
                </a:solidFill>
              </a:rPr>
              <a:t>"</a:t>
            </a:r>
            <a:r>
              <a:rPr lang="de-CH" dirty="0"/>
              <a:t> </a:t>
            </a:r>
            <a:r>
              <a:rPr lang="de-CH" dirty="0" err="1"/>
              <a:t>name</a:t>
            </a:r>
            <a:r>
              <a:rPr lang="de-CH" dirty="0"/>
              <a:t>="</a:t>
            </a:r>
            <a:r>
              <a:rPr lang="de-CH" b="1" dirty="0"/>
              <a:t>gruppe</a:t>
            </a:r>
            <a:r>
              <a:rPr lang="de-CH" dirty="0"/>
              <a:t>" </a:t>
            </a:r>
            <a:r>
              <a:rPr lang="de-CH" dirty="0" err="1"/>
              <a:t>value</a:t>
            </a:r>
            <a:r>
              <a:rPr lang="de-CH" dirty="0"/>
              <a:t>="1"&gt;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="2"&gt;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="3"&gt; </a:t>
            </a:r>
          </a:p>
          <a:p>
            <a:endParaRPr lang="de-DE" dirty="0"/>
          </a:p>
          <a:p>
            <a:pPr marL="0" indent="0">
              <a:buNone/>
            </a:pPr>
            <a:endParaRPr lang="de-DE" dirty="0"/>
          </a:p>
        </p:txBody>
      </p:sp>
      <p:pic>
        <p:nvPicPr>
          <p:cNvPr id="5" name="Grafik 4">
            <a:extLst>
              <a:ext uri="{FF2B5EF4-FFF2-40B4-BE49-F238E27FC236}">
                <a16:creationId xmlns:a16="http://schemas.microsoft.com/office/drawing/2014/main" id="{EC77A6A3-1FA7-8D4C-B9CA-425CA0661B9A}"/>
              </a:ext>
            </a:extLst>
          </p:cNvPr>
          <p:cNvPicPr>
            <a:picLocks noChangeAspect="1"/>
          </p:cNvPicPr>
          <p:nvPr/>
        </p:nvPicPr>
        <p:blipFill>
          <a:blip r:embed="rId2"/>
          <a:stretch>
            <a:fillRect/>
          </a:stretch>
        </p:blipFill>
        <p:spPr>
          <a:xfrm>
            <a:off x="5036401" y="3876181"/>
            <a:ext cx="901700" cy="520700"/>
          </a:xfrm>
          <a:prstGeom prst="rect">
            <a:avLst/>
          </a:prstGeom>
        </p:spPr>
      </p:pic>
    </p:spTree>
    <p:extLst>
      <p:ext uri="{BB962C8B-B14F-4D97-AF65-F5344CB8AC3E}">
        <p14:creationId xmlns:p14="http://schemas.microsoft.com/office/powerpoint/2010/main" val="123105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7EA8F-456B-6E49-B7EE-E72FCC64EEA5}"/>
              </a:ext>
            </a:extLst>
          </p:cNvPr>
          <p:cNvSpPr>
            <a:spLocks noGrp="1"/>
          </p:cNvSpPr>
          <p:nvPr>
            <p:ph type="title"/>
          </p:nvPr>
        </p:nvSpPr>
        <p:spPr/>
        <p:txBody>
          <a:bodyPr/>
          <a:lstStyle/>
          <a:p>
            <a:r>
              <a:rPr lang="de-DE" dirty="0"/>
              <a:t>Formularfelder: Dropdown</a:t>
            </a:r>
          </a:p>
        </p:txBody>
      </p:sp>
      <p:sp>
        <p:nvSpPr>
          <p:cNvPr id="3" name="Inhaltsplatzhalter 2">
            <a:extLst>
              <a:ext uri="{FF2B5EF4-FFF2-40B4-BE49-F238E27FC236}">
                <a16:creationId xmlns:a16="http://schemas.microsoft.com/office/drawing/2014/main" id="{EC29C731-A0F9-6F48-98C2-EA888AFE6539}"/>
              </a:ext>
            </a:extLst>
          </p:cNvPr>
          <p:cNvSpPr>
            <a:spLocks noGrp="1"/>
          </p:cNvSpPr>
          <p:nvPr>
            <p:ph idx="1"/>
          </p:nvPr>
        </p:nvSpPr>
        <p:spPr/>
        <p:txBody>
          <a:bodyPr/>
          <a:lstStyle/>
          <a:p>
            <a:pPr marL="0" indent="0">
              <a:buNone/>
            </a:pPr>
            <a:r>
              <a:rPr lang="de-CH" dirty="0"/>
              <a:t>&lt;</a:t>
            </a:r>
            <a:r>
              <a:rPr lang="de-CH" dirty="0" err="1"/>
              <a:t>select</a:t>
            </a:r>
            <a:r>
              <a:rPr lang="de-CH" dirty="0"/>
              <a:t> </a:t>
            </a:r>
            <a:r>
              <a:rPr lang="de-CH" dirty="0" err="1"/>
              <a:t>name</a:t>
            </a:r>
            <a:r>
              <a:rPr lang="de-CH" dirty="0"/>
              <a:t>="</a:t>
            </a:r>
            <a:r>
              <a:rPr lang="de-CH" dirty="0" err="1"/>
              <a:t>auswahl</a:t>
            </a:r>
            <a:r>
              <a:rPr lang="de-CH" dirty="0"/>
              <a:t>"&gt;</a:t>
            </a:r>
            <a:br>
              <a:rPr lang="de-CH" dirty="0"/>
            </a:br>
            <a:r>
              <a:rPr lang="de-CH" dirty="0"/>
              <a:t>    &lt;</a:t>
            </a:r>
            <a:r>
              <a:rPr lang="de-CH" dirty="0" err="1"/>
              <a:t>option</a:t>
            </a:r>
            <a:r>
              <a:rPr lang="de-CH" dirty="0"/>
              <a:t> </a:t>
            </a:r>
            <a:r>
              <a:rPr lang="de-CH" dirty="0" err="1"/>
              <a:t>value</a:t>
            </a:r>
            <a:r>
              <a:rPr lang="de-CH" dirty="0"/>
              <a:t>="1"&gt;Punkt 1&lt;/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="2"&gt;Punkt 2&lt;/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="3"&gt;Punkt 3&lt;/</a:t>
            </a:r>
            <a:r>
              <a:rPr lang="de-CH" dirty="0" err="1"/>
              <a:t>option</a:t>
            </a:r>
            <a:r>
              <a:rPr lang="de-CH" dirty="0"/>
              <a:t>&gt;</a:t>
            </a:r>
            <a:br>
              <a:rPr lang="de-CH" dirty="0"/>
            </a:br>
            <a:r>
              <a:rPr lang="de-CH" dirty="0"/>
              <a:t>&lt;/</a:t>
            </a:r>
            <a:r>
              <a:rPr lang="de-CH" dirty="0" err="1"/>
              <a:t>select</a:t>
            </a:r>
            <a:r>
              <a:rPr lang="de-CH" dirty="0"/>
              <a:t>&gt; </a:t>
            </a:r>
          </a:p>
          <a:p>
            <a:endParaRPr lang="de-DE" dirty="0"/>
          </a:p>
        </p:txBody>
      </p:sp>
      <p:pic>
        <p:nvPicPr>
          <p:cNvPr id="5" name="Grafik 4">
            <a:extLst>
              <a:ext uri="{FF2B5EF4-FFF2-40B4-BE49-F238E27FC236}">
                <a16:creationId xmlns:a16="http://schemas.microsoft.com/office/drawing/2014/main" id="{04ADECF4-5DFD-2647-AFE3-1301989E9195}"/>
              </a:ext>
            </a:extLst>
          </p:cNvPr>
          <p:cNvPicPr>
            <a:picLocks noChangeAspect="1"/>
          </p:cNvPicPr>
          <p:nvPr/>
        </p:nvPicPr>
        <p:blipFill>
          <a:blip r:embed="rId2"/>
          <a:stretch>
            <a:fillRect/>
          </a:stretch>
        </p:blipFill>
        <p:spPr>
          <a:xfrm>
            <a:off x="4985601" y="4136531"/>
            <a:ext cx="1003300" cy="368300"/>
          </a:xfrm>
          <a:prstGeom prst="rect">
            <a:avLst/>
          </a:prstGeom>
        </p:spPr>
      </p:pic>
      <p:pic>
        <p:nvPicPr>
          <p:cNvPr id="7" name="Grafik 6">
            <a:extLst>
              <a:ext uri="{FF2B5EF4-FFF2-40B4-BE49-F238E27FC236}">
                <a16:creationId xmlns:a16="http://schemas.microsoft.com/office/drawing/2014/main" id="{A91A3811-AEC0-D74B-BE81-645ECF8D2E16}"/>
              </a:ext>
            </a:extLst>
          </p:cNvPr>
          <p:cNvPicPr>
            <a:picLocks noChangeAspect="1"/>
          </p:cNvPicPr>
          <p:nvPr/>
        </p:nvPicPr>
        <p:blipFill>
          <a:blip r:embed="rId3"/>
          <a:stretch>
            <a:fillRect/>
          </a:stretch>
        </p:blipFill>
        <p:spPr>
          <a:xfrm>
            <a:off x="5131847" y="4588438"/>
            <a:ext cx="1117600" cy="838200"/>
          </a:xfrm>
          <a:prstGeom prst="rect">
            <a:avLst/>
          </a:prstGeom>
        </p:spPr>
      </p:pic>
    </p:spTree>
    <p:extLst>
      <p:ext uri="{BB962C8B-B14F-4D97-AF65-F5344CB8AC3E}">
        <p14:creationId xmlns:p14="http://schemas.microsoft.com/office/powerpoint/2010/main" val="32250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CCF8D-11EC-FA4A-AD57-3BBB2C674F98}"/>
              </a:ext>
            </a:extLst>
          </p:cNvPr>
          <p:cNvSpPr>
            <a:spLocks noGrp="1"/>
          </p:cNvSpPr>
          <p:nvPr>
            <p:ph type="title"/>
          </p:nvPr>
        </p:nvSpPr>
        <p:spPr/>
        <p:txBody>
          <a:bodyPr/>
          <a:lstStyle/>
          <a:p>
            <a:r>
              <a:rPr lang="de-DE" dirty="0"/>
              <a:t>Formularfelder: Mehrzeiliges Eingabefeld</a:t>
            </a:r>
          </a:p>
        </p:txBody>
      </p:sp>
      <p:sp>
        <p:nvSpPr>
          <p:cNvPr id="3" name="Inhaltsplatzhalter 2">
            <a:extLst>
              <a:ext uri="{FF2B5EF4-FFF2-40B4-BE49-F238E27FC236}">
                <a16:creationId xmlns:a16="http://schemas.microsoft.com/office/drawing/2014/main" id="{3C4328A1-3BDF-2B4D-8E69-B7F0E8138880}"/>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t>
            </a:r>
            <a:r>
              <a:rPr lang="de-CH" dirty="0" err="1"/>
              <a:t>kom</a:t>
            </a:r>
            <a:r>
              <a:rPr lang="de-CH" dirty="0"/>
              <a:t>"&gt;Was ich noch sagen wollte…&lt;/</a:t>
            </a:r>
            <a:r>
              <a:rPr lang="de-CH" dirty="0" err="1"/>
              <a:t>label</a:t>
            </a:r>
            <a:r>
              <a:rPr lang="de-CH" dirty="0"/>
              <a:t>&gt;</a:t>
            </a:r>
            <a:br>
              <a:rPr lang="de-CH" dirty="0"/>
            </a:br>
            <a:r>
              <a:rPr lang="de-CH" dirty="0"/>
              <a:t>&lt;</a:t>
            </a:r>
            <a:r>
              <a:rPr lang="de-CH" dirty="0" err="1"/>
              <a:t>textarea</a:t>
            </a:r>
            <a:r>
              <a:rPr lang="de-CH" dirty="0"/>
              <a:t> </a:t>
            </a:r>
            <a:r>
              <a:rPr lang="de-CH" dirty="0" err="1"/>
              <a:t>name</a:t>
            </a:r>
            <a:r>
              <a:rPr lang="de-CH" dirty="0"/>
              <a:t>="</a:t>
            </a:r>
            <a:r>
              <a:rPr lang="de-CH" dirty="0" err="1"/>
              <a:t>kommentar</a:t>
            </a:r>
            <a:r>
              <a:rPr lang="de-CH" dirty="0"/>
              <a:t>" </a:t>
            </a:r>
            <a:r>
              <a:rPr lang="de-CH" dirty="0" err="1"/>
              <a:t>id</a:t>
            </a:r>
            <a:r>
              <a:rPr lang="de-CH" dirty="0"/>
              <a:t>="</a:t>
            </a:r>
            <a:r>
              <a:rPr lang="de-CH" dirty="0" err="1"/>
              <a:t>kom</a:t>
            </a:r>
            <a:r>
              <a:rPr lang="de-CH" dirty="0"/>
              <a:t>" </a:t>
            </a:r>
            <a:r>
              <a:rPr lang="de-CH" dirty="0" err="1"/>
              <a:t>cols</a:t>
            </a:r>
            <a:r>
              <a:rPr lang="de-CH" dirty="0"/>
              <a:t>="30" </a:t>
            </a:r>
            <a:r>
              <a:rPr lang="de-CH" dirty="0" err="1"/>
              <a:t>rows</a:t>
            </a:r>
            <a:r>
              <a:rPr lang="de-CH" dirty="0"/>
              <a:t>="5"&gt;</a:t>
            </a:r>
            <a:br>
              <a:rPr lang="de-CH" dirty="0"/>
            </a:br>
            <a:r>
              <a:rPr lang="de-CH" dirty="0"/>
              <a:t>     Zeile1</a:t>
            </a:r>
            <a:br>
              <a:rPr lang="de-CH" dirty="0"/>
            </a:br>
            <a:r>
              <a:rPr lang="de-CH" dirty="0"/>
              <a:t>     Zeile2</a:t>
            </a:r>
            <a:br>
              <a:rPr lang="de-CH" dirty="0"/>
            </a:br>
            <a:r>
              <a:rPr lang="de-CH" dirty="0"/>
              <a:t>&lt;/</a:t>
            </a:r>
            <a:r>
              <a:rPr lang="de-CH" dirty="0" err="1"/>
              <a:t>textarea</a:t>
            </a:r>
            <a:r>
              <a:rPr lang="de-CH" dirty="0"/>
              <a:t>&gt;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47887A51-80C8-8644-8228-115090DCC3D9}"/>
              </a:ext>
            </a:extLst>
          </p:cNvPr>
          <p:cNvPicPr>
            <a:picLocks noChangeAspect="1"/>
          </p:cNvPicPr>
          <p:nvPr/>
        </p:nvPicPr>
        <p:blipFill>
          <a:blip r:embed="rId2"/>
          <a:stretch>
            <a:fillRect/>
          </a:stretch>
        </p:blipFill>
        <p:spPr>
          <a:xfrm>
            <a:off x="3487001" y="4136531"/>
            <a:ext cx="4000500" cy="1143000"/>
          </a:xfrm>
          <a:prstGeom prst="rect">
            <a:avLst/>
          </a:prstGeom>
        </p:spPr>
      </p:pic>
    </p:spTree>
    <p:extLst>
      <p:ext uri="{BB962C8B-B14F-4D97-AF65-F5344CB8AC3E}">
        <p14:creationId xmlns:p14="http://schemas.microsoft.com/office/powerpoint/2010/main" val="136775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1B157-8040-2941-B30D-9F1BDA5D4C56}"/>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99E7687-193A-6647-9B5D-66CC57689CF0}"/>
              </a:ext>
            </a:extLst>
          </p:cNvPr>
          <p:cNvSpPr>
            <a:spLocks noGrp="1"/>
          </p:cNvSpPr>
          <p:nvPr>
            <p:ph idx="1"/>
          </p:nvPr>
        </p:nvSpPr>
        <p:spPr/>
        <p:txBody>
          <a:bodyPr/>
          <a:lstStyle/>
          <a:p>
            <a:r>
              <a:rPr lang="de-DE" dirty="0"/>
              <a:t>Erstelle ein Formular (so oder ähnlich, </a:t>
            </a:r>
            <a:r>
              <a:rPr lang="de-DE" dirty="0" err="1"/>
              <a:t>styling</a:t>
            </a:r>
            <a:r>
              <a:rPr lang="de-DE" dirty="0"/>
              <a:t> kommt noch:-)</a:t>
            </a:r>
          </a:p>
        </p:txBody>
      </p:sp>
      <p:pic>
        <p:nvPicPr>
          <p:cNvPr id="5" name="Grafik 4">
            <a:extLst>
              <a:ext uri="{FF2B5EF4-FFF2-40B4-BE49-F238E27FC236}">
                <a16:creationId xmlns:a16="http://schemas.microsoft.com/office/drawing/2014/main" id="{4491FECF-2A70-8947-AFE7-B1C6A4859DA5}"/>
              </a:ext>
            </a:extLst>
          </p:cNvPr>
          <p:cNvPicPr>
            <a:picLocks noChangeAspect="1"/>
          </p:cNvPicPr>
          <p:nvPr/>
        </p:nvPicPr>
        <p:blipFill>
          <a:blip r:embed="rId2"/>
          <a:stretch>
            <a:fillRect/>
          </a:stretch>
        </p:blipFill>
        <p:spPr>
          <a:xfrm>
            <a:off x="3399901" y="2869873"/>
            <a:ext cx="4174700" cy="3829683"/>
          </a:xfrm>
          <a:prstGeom prst="rect">
            <a:avLst/>
          </a:prstGeom>
        </p:spPr>
      </p:pic>
    </p:spTree>
    <p:extLst>
      <p:ext uri="{BB962C8B-B14F-4D97-AF65-F5344CB8AC3E}">
        <p14:creationId xmlns:p14="http://schemas.microsoft.com/office/powerpoint/2010/main" val="9610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49D8-3C78-6B47-B2A2-F16D8C4CD4E8}"/>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B1ADF82-F8B9-E047-9FB0-BFBB38241157}"/>
              </a:ext>
            </a:extLst>
          </p:cNvPr>
          <p:cNvSpPr>
            <a:spLocks noGrp="1"/>
          </p:cNvSpPr>
          <p:nvPr>
            <p:ph idx="1"/>
          </p:nvPr>
        </p:nvSpPr>
        <p:spPr/>
        <p:txBody>
          <a:bodyPr/>
          <a:lstStyle/>
          <a:p>
            <a:r>
              <a:rPr lang="de-CH" dirty="0"/>
              <a:t>Nicht abgeschlossen werden "</a:t>
            </a:r>
            <a:r>
              <a:rPr lang="de-CH" dirty="0" err="1"/>
              <a:t>Standalone</a:t>
            </a:r>
            <a:r>
              <a:rPr lang="de-CH" dirty="0"/>
              <a:t>-Tags". Das sind leere Elemente, die keinen Inhalt haben.</a:t>
            </a:r>
            <a:br>
              <a:rPr lang="de-CH" dirty="0"/>
            </a:br>
            <a:r>
              <a:rPr lang="de-CH" dirty="0"/>
              <a:t>Z.B.: </a:t>
            </a:r>
            <a:r>
              <a:rPr lang="de-CH" dirty="0" err="1"/>
              <a:t>br</a:t>
            </a:r>
            <a:r>
              <a:rPr lang="de-CH" dirty="0"/>
              <a:t>, </a:t>
            </a:r>
            <a:r>
              <a:rPr lang="de-CH" dirty="0" err="1"/>
              <a:t>img</a:t>
            </a:r>
            <a:r>
              <a:rPr lang="de-CH" dirty="0"/>
              <a:t>, link, </a:t>
            </a:r>
            <a:r>
              <a:rPr lang="de-CH" dirty="0" err="1"/>
              <a:t>meta</a:t>
            </a:r>
            <a:r>
              <a:rPr lang="de-CH" dirty="0"/>
              <a:t>, </a:t>
            </a:r>
            <a:r>
              <a:rPr lang="de-CH" dirty="0" err="1"/>
              <a:t>col</a:t>
            </a:r>
            <a:r>
              <a:rPr lang="de-CH" dirty="0"/>
              <a:t>, </a:t>
            </a:r>
            <a:r>
              <a:rPr lang="de-CH" dirty="0" err="1"/>
              <a:t>hr</a:t>
            </a:r>
            <a:r>
              <a:rPr lang="de-CH" dirty="0"/>
              <a:t>, </a:t>
            </a:r>
            <a:r>
              <a:rPr lang="de-CH" dirty="0" err="1"/>
              <a:t>base</a:t>
            </a:r>
            <a:r>
              <a:rPr lang="de-CH" dirty="0"/>
              <a:t>, </a:t>
            </a:r>
            <a:r>
              <a:rPr lang="de-CH" dirty="0" err="1"/>
              <a:t>area</a:t>
            </a:r>
            <a:endParaRPr lang="de-CH" dirty="0"/>
          </a:p>
          <a:p>
            <a:r>
              <a:rPr lang="de-CH" dirty="0">
                <a:hlinkClick r:id="rId3"/>
              </a:rPr>
              <a:t>Standalone Tags</a:t>
            </a:r>
            <a:endParaRPr lang="de-CH" dirty="0"/>
          </a:p>
          <a:p>
            <a:endParaRPr lang="de-CH" dirty="0"/>
          </a:p>
          <a:p>
            <a:endParaRPr lang="de-DE" dirty="0"/>
          </a:p>
        </p:txBody>
      </p:sp>
    </p:spTree>
    <p:extLst>
      <p:ext uri="{BB962C8B-B14F-4D97-AF65-F5344CB8AC3E}">
        <p14:creationId xmlns:p14="http://schemas.microsoft.com/office/powerpoint/2010/main" val="152642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62A97-4CAA-D04F-8893-4F54B861C19C}"/>
              </a:ext>
            </a:extLst>
          </p:cNvPr>
          <p:cNvSpPr>
            <a:spLocks noGrp="1"/>
          </p:cNvSpPr>
          <p:nvPr>
            <p:ph type="ctrTitle"/>
          </p:nvPr>
        </p:nvSpPr>
        <p:spPr/>
        <p:txBody>
          <a:bodyPr/>
          <a:lstStyle/>
          <a:p>
            <a:r>
              <a:rPr lang="de-DE" dirty="0"/>
              <a:t>CSS</a:t>
            </a:r>
          </a:p>
        </p:txBody>
      </p:sp>
      <p:sp>
        <p:nvSpPr>
          <p:cNvPr id="3" name="Untertitel 2">
            <a:extLst>
              <a:ext uri="{FF2B5EF4-FFF2-40B4-BE49-F238E27FC236}">
                <a16:creationId xmlns:a16="http://schemas.microsoft.com/office/drawing/2014/main" id="{CDD15B6F-06F7-E742-9724-00BB70B260B2}"/>
              </a:ext>
            </a:extLst>
          </p:cNvPr>
          <p:cNvSpPr>
            <a:spLocks noGrp="1"/>
          </p:cNvSpPr>
          <p:nvPr>
            <p:ph type="subTitle" idx="1"/>
          </p:nvPr>
        </p:nvSpPr>
        <p:spPr/>
        <p:txBody>
          <a:bodyPr/>
          <a:lstStyle/>
          <a:p>
            <a:r>
              <a:rPr lang="de-DE" dirty="0"/>
              <a:t>CSS Grundlagen</a:t>
            </a:r>
          </a:p>
        </p:txBody>
      </p:sp>
    </p:spTree>
    <p:extLst>
      <p:ext uri="{BB962C8B-B14F-4D97-AF65-F5344CB8AC3E}">
        <p14:creationId xmlns:p14="http://schemas.microsoft.com/office/powerpoint/2010/main" val="5432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8A165-3CC0-9446-B845-E8C7C5E74139}"/>
              </a:ext>
            </a:extLst>
          </p:cNvPr>
          <p:cNvSpPr>
            <a:spLocks noGrp="1"/>
          </p:cNvSpPr>
          <p:nvPr>
            <p:ph type="title"/>
          </p:nvPr>
        </p:nvSpPr>
        <p:spPr/>
        <p:txBody>
          <a:bodyPr/>
          <a:lstStyle/>
          <a:p>
            <a:r>
              <a:rPr lang="de-DE" dirty="0"/>
              <a:t>CSS / HTML</a:t>
            </a:r>
          </a:p>
        </p:txBody>
      </p:sp>
      <p:sp>
        <p:nvSpPr>
          <p:cNvPr id="3" name="Inhaltsplatzhalter 2">
            <a:extLst>
              <a:ext uri="{FF2B5EF4-FFF2-40B4-BE49-F238E27FC236}">
                <a16:creationId xmlns:a16="http://schemas.microsoft.com/office/drawing/2014/main" id="{9D3C7A16-11E3-A641-99FB-78B7CEE2F7E3}"/>
              </a:ext>
            </a:extLst>
          </p:cNvPr>
          <p:cNvSpPr>
            <a:spLocks noGrp="1"/>
          </p:cNvSpPr>
          <p:nvPr>
            <p:ph idx="1"/>
          </p:nvPr>
        </p:nvSpPr>
        <p:spPr/>
        <p:txBody>
          <a:bodyPr/>
          <a:lstStyle/>
          <a:p>
            <a:r>
              <a:rPr lang="de-DE" dirty="0"/>
              <a:t>HTML 	=&gt; Inhalt</a:t>
            </a:r>
          </a:p>
          <a:p>
            <a:r>
              <a:rPr lang="de-DE" dirty="0"/>
              <a:t>CSS		=&gt; Gestaltung</a:t>
            </a:r>
          </a:p>
        </p:txBody>
      </p:sp>
    </p:spTree>
    <p:extLst>
      <p:ext uri="{BB962C8B-B14F-4D97-AF65-F5344CB8AC3E}">
        <p14:creationId xmlns:p14="http://schemas.microsoft.com/office/powerpoint/2010/main" val="9943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CFEA-E213-2A46-9C71-4FA395D69BFB}"/>
              </a:ext>
            </a:extLst>
          </p:cNvPr>
          <p:cNvSpPr>
            <a:spLocks noGrp="1"/>
          </p:cNvSpPr>
          <p:nvPr>
            <p:ph type="title"/>
          </p:nvPr>
        </p:nvSpPr>
        <p:spPr/>
        <p:txBody>
          <a:bodyPr/>
          <a:lstStyle/>
          <a:p>
            <a:r>
              <a:rPr lang="de-DE" dirty="0"/>
              <a:t>CSS Beispiel</a:t>
            </a:r>
          </a:p>
        </p:txBody>
      </p:sp>
      <p:sp>
        <p:nvSpPr>
          <p:cNvPr id="3" name="Inhaltsplatzhalter 2">
            <a:extLst>
              <a:ext uri="{FF2B5EF4-FFF2-40B4-BE49-F238E27FC236}">
                <a16:creationId xmlns:a16="http://schemas.microsoft.com/office/drawing/2014/main" id="{7E9DB9F4-A31A-384C-BA86-2196C684D0B8}"/>
              </a:ext>
            </a:extLst>
          </p:cNvPr>
          <p:cNvSpPr>
            <a:spLocks noGrp="1"/>
          </p:cNvSpPr>
          <p:nvPr>
            <p:ph idx="1"/>
          </p:nvPr>
        </p:nvSpPr>
        <p:spPr/>
        <p:txBody>
          <a:bodyPr>
            <a:normAutofit fontScale="92500" lnSpcReduction="10000"/>
          </a:bodyPr>
          <a:lstStyle/>
          <a:p>
            <a:pPr marL="0" indent="0">
              <a:buNone/>
            </a:pPr>
            <a:r>
              <a:rPr lang="de-CH" sz="2000" dirty="0" err="1">
                <a:latin typeface="Arial" panose="020B0604020202020204" pitchFamily="34" charset="0"/>
                <a:cs typeface="Arial" panose="020B0604020202020204" pitchFamily="34" charset="0"/>
              </a:rPr>
              <a:t>body</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background-color: #d0e4fe; </a:t>
            </a:r>
          </a:p>
          <a:p>
            <a:pPr marL="0" indent="0">
              <a:buNone/>
            </a:pP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h1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color</a:t>
            </a:r>
            <a:r>
              <a:rPr lang="de-CH" sz="2000" dirty="0">
                <a:latin typeface="Arial" panose="020B0604020202020204" pitchFamily="34" charset="0"/>
                <a:cs typeface="Arial" panose="020B0604020202020204" pitchFamily="34" charset="0"/>
              </a:rPr>
              <a:t>: orange;</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    text-</a:t>
            </a:r>
            <a:r>
              <a:rPr lang="de-CH" sz="2000" dirty="0" err="1">
                <a:latin typeface="Arial" panose="020B0604020202020204" pitchFamily="34" charset="0"/>
                <a:cs typeface="Arial" panose="020B0604020202020204" pitchFamily="34" charset="0"/>
              </a:rPr>
              <a:t>align</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center</a:t>
            </a: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p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font-family</a:t>
            </a:r>
            <a:r>
              <a:rPr lang="de-CH" sz="2000" dirty="0">
                <a:latin typeface="Arial" panose="020B0604020202020204" pitchFamily="34" charset="0"/>
                <a:cs typeface="Arial" panose="020B0604020202020204" pitchFamily="34" charset="0"/>
              </a:rPr>
              <a:t>: "Times New Roman"; </a:t>
            </a:r>
          </a:p>
          <a:p>
            <a:pPr marL="0" indent="0">
              <a:buNone/>
            </a:pP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a:t>
            </a:r>
            <a:r>
              <a:rPr lang="de-CH" sz="2000" dirty="0">
                <a:latin typeface="Arial" panose="020B0604020202020204" pitchFamily="34" charset="0"/>
                <a:cs typeface="Arial" panose="020B0604020202020204" pitchFamily="34" charset="0"/>
              </a:rPr>
              <a:t>-size: 20px; </a:t>
            </a:r>
          </a:p>
          <a:p>
            <a:pPr marL="0" indent="0">
              <a:buNone/>
            </a:pPr>
            <a:r>
              <a:rPr lang="de-CH" sz="2000" dirty="0">
                <a:latin typeface="Arial" panose="020B0604020202020204" pitchFamily="34" charset="0"/>
                <a:cs typeface="Arial" panose="020B0604020202020204" pitchFamily="34" charset="0"/>
              </a:rPr>
              <a:t>} </a:t>
            </a:r>
          </a:p>
          <a:p>
            <a:endParaRPr lang="de-DE" dirty="0"/>
          </a:p>
        </p:txBody>
      </p:sp>
      <p:sp>
        <p:nvSpPr>
          <p:cNvPr id="4" name="TextBox 3">
            <a:extLst>
              <a:ext uri="{FF2B5EF4-FFF2-40B4-BE49-F238E27FC236}">
                <a16:creationId xmlns:a16="http://schemas.microsoft.com/office/drawing/2014/main" id="{09E2E4F7-E188-E74B-AC4B-42586AB1037C}"/>
              </a:ext>
            </a:extLst>
          </p:cNvPr>
          <p:cNvSpPr txBox="1"/>
          <p:nvPr/>
        </p:nvSpPr>
        <p:spPr>
          <a:xfrm>
            <a:off x="1434642" y="2880360"/>
            <a:ext cx="1016625" cy="369332"/>
          </a:xfrm>
          <a:prstGeom prst="rect">
            <a:avLst/>
          </a:prstGeom>
          <a:noFill/>
        </p:spPr>
        <p:txBody>
          <a:bodyPr wrap="none" rtlCol="0">
            <a:spAutoFit/>
          </a:bodyPr>
          <a:lstStyle/>
          <a:p>
            <a:r>
              <a:rPr lang="en-US" dirty="0">
                <a:solidFill>
                  <a:schemeClr val="bg1"/>
                </a:solidFill>
              </a:rPr>
              <a:t>selector</a:t>
            </a:r>
          </a:p>
        </p:txBody>
      </p:sp>
      <p:cxnSp>
        <p:nvCxnSpPr>
          <p:cNvPr id="5" name="Gerade Verbindung mit Pfeil 4">
            <a:extLst>
              <a:ext uri="{FF2B5EF4-FFF2-40B4-BE49-F238E27FC236}">
                <a16:creationId xmlns:a16="http://schemas.microsoft.com/office/drawing/2014/main" id="{03BEB8E0-1B30-6348-878B-86F48B12B42E}"/>
              </a:ext>
            </a:extLst>
          </p:cNvPr>
          <p:cNvCxnSpPr>
            <a:cxnSpLocks/>
          </p:cNvCxnSpPr>
          <p:nvPr/>
        </p:nvCxnSpPr>
        <p:spPr>
          <a:xfrm flipH="1">
            <a:off x="957674" y="306502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4">
            <a:extLst>
              <a:ext uri="{FF2B5EF4-FFF2-40B4-BE49-F238E27FC236}">
                <a16:creationId xmlns:a16="http://schemas.microsoft.com/office/drawing/2014/main" id="{3302D882-3205-8C4F-AD06-1E5F107D0322}"/>
              </a:ext>
            </a:extLst>
          </p:cNvPr>
          <p:cNvCxnSpPr>
            <a:cxnSpLocks/>
          </p:cNvCxnSpPr>
          <p:nvPr/>
        </p:nvCxnSpPr>
        <p:spPr>
          <a:xfrm flipH="1">
            <a:off x="1488846"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4">
            <a:extLst>
              <a:ext uri="{FF2B5EF4-FFF2-40B4-BE49-F238E27FC236}">
                <a16:creationId xmlns:a16="http://schemas.microsoft.com/office/drawing/2014/main" id="{944A3E1C-FFBA-4D4D-BC6E-B5F78574666F}"/>
              </a:ext>
            </a:extLst>
          </p:cNvPr>
          <p:cNvCxnSpPr>
            <a:cxnSpLocks/>
          </p:cNvCxnSpPr>
          <p:nvPr/>
        </p:nvCxnSpPr>
        <p:spPr>
          <a:xfrm flipH="1">
            <a:off x="3567524"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2720BC5-108F-784E-8313-35FFB96258C7}"/>
              </a:ext>
            </a:extLst>
          </p:cNvPr>
          <p:cNvSpPr txBox="1"/>
          <p:nvPr/>
        </p:nvSpPr>
        <p:spPr>
          <a:xfrm>
            <a:off x="4072890" y="4299704"/>
            <a:ext cx="740908" cy="369332"/>
          </a:xfrm>
          <a:prstGeom prst="rect">
            <a:avLst/>
          </a:prstGeom>
          <a:noFill/>
        </p:spPr>
        <p:txBody>
          <a:bodyPr wrap="none" rtlCol="0">
            <a:spAutoFit/>
          </a:bodyPr>
          <a:lstStyle/>
          <a:p>
            <a:r>
              <a:rPr lang="en-US" dirty="0">
                <a:solidFill>
                  <a:schemeClr val="bg1"/>
                </a:solidFill>
              </a:rPr>
              <a:t>value</a:t>
            </a:r>
          </a:p>
        </p:txBody>
      </p:sp>
      <p:sp>
        <p:nvSpPr>
          <p:cNvPr id="12" name="TextBox 11">
            <a:extLst>
              <a:ext uri="{FF2B5EF4-FFF2-40B4-BE49-F238E27FC236}">
                <a16:creationId xmlns:a16="http://schemas.microsoft.com/office/drawing/2014/main" id="{CA457077-F09D-444D-8890-E48B60B0D6FE}"/>
              </a:ext>
            </a:extLst>
          </p:cNvPr>
          <p:cNvSpPr txBox="1"/>
          <p:nvPr/>
        </p:nvSpPr>
        <p:spPr>
          <a:xfrm>
            <a:off x="2042586" y="4299704"/>
            <a:ext cx="1075936" cy="369332"/>
          </a:xfrm>
          <a:prstGeom prst="rect">
            <a:avLst/>
          </a:prstGeom>
          <a:noFill/>
        </p:spPr>
        <p:txBody>
          <a:bodyPr wrap="none" rtlCol="0">
            <a:spAutoFit/>
          </a:bodyPr>
          <a:lstStyle/>
          <a:p>
            <a:r>
              <a:rPr lang="en-US" dirty="0">
                <a:solidFill>
                  <a:schemeClr val="bg1"/>
                </a:solidFill>
              </a:rPr>
              <a:t>property</a:t>
            </a:r>
          </a:p>
        </p:txBody>
      </p:sp>
    </p:spTree>
    <p:extLst>
      <p:ext uri="{BB962C8B-B14F-4D97-AF65-F5344CB8AC3E}">
        <p14:creationId xmlns:p14="http://schemas.microsoft.com/office/powerpoint/2010/main" val="6707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13B49-3B5D-4744-BF23-34D8DB66DF30}"/>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B88CBF10-5086-A64B-937E-67BD01929025}"/>
              </a:ext>
            </a:extLst>
          </p:cNvPr>
          <p:cNvSpPr>
            <a:spLocks noGrp="1"/>
          </p:cNvSpPr>
          <p:nvPr>
            <p:ph idx="1"/>
          </p:nvPr>
        </p:nvSpPr>
        <p:spPr/>
        <p:txBody>
          <a:bodyPr>
            <a:normAutofit fontScale="7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r>
              <a:rPr lang="de-CH" dirty="0">
                <a:latin typeface="Arial" panose="020B0604020202020204" pitchFamily="34" charset="0"/>
                <a:cs typeface="Arial" panose="020B0604020202020204" pitchFamily="34" charset="0"/>
              </a:rPr>
              <a:t>        &lt;h1 </a:t>
            </a:r>
            <a:r>
              <a:rPr lang="de-CH" dirty="0">
                <a:solidFill>
                  <a:schemeClr val="bg1"/>
                </a:solidFill>
              </a:rPr>
              <a:t>style="</a:t>
            </a:r>
            <a:r>
              <a:rPr lang="de-CH" dirty="0" err="1">
                <a:solidFill>
                  <a:schemeClr val="bg1"/>
                </a:solidFill>
              </a:rPr>
              <a:t>color</a:t>
            </a:r>
            <a:r>
              <a:rPr lang="de-CH" dirty="0">
                <a:solidFill>
                  <a:schemeClr val="bg1"/>
                </a:solidFill>
              </a:rPr>
              <a:t>: </a:t>
            </a:r>
            <a:r>
              <a:rPr lang="de-CH" dirty="0" err="1">
                <a:solidFill>
                  <a:schemeClr val="bg1"/>
                </a:solidFill>
              </a:rPr>
              <a:t>orange;text-align</a:t>
            </a:r>
            <a:r>
              <a:rPr lang="de-CH" dirty="0">
                <a:solidFill>
                  <a:schemeClr val="bg1"/>
                </a:solidFill>
              </a:rPr>
              <a:t>: </a:t>
            </a:r>
            <a:r>
              <a:rPr lang="de-CH" dirty="0" err="1">
                <a:solidFill>
                  <a:schemeClr val="bg1"/>
                </a:solidFill>
              </a:rPr>
              <a:t>center</a:t>
            </a:r>
            <a:r>
              <a:rPr lang="de-CH" dirty="0">
                <a:solidFill>
                  <a:schemeClr val="bg1"/>
                </a:solidFill>
              </a:rPr>
              <a:t>;"</a:t>
            </a:r>
            <a:r>
              <a:rPr lang="de-CH" dirty="0">
                <a:latin typeface="Arial" panose="020B0604020202020204" pitchFamily="34" charset="0"/>
                <a:cs typeface="Arial" panose="020B0604020202020204" pitchFamily="34" charset="0"/>
              </a:rPr>
              <a:t>&gt;Hallo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13408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BB54-7FD5-4E43-A66E-226C46BE7CD4}"/>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22A4BF01-2250-1B42-9487-ACC72E9C9DAB}"/>
              </a:ext>
            </a:extLst>
          </p:cNvPr>
          <p:cNvSpPr>
            <a:spLocks noGrp="1"/>
          </p:cNvSpPr>
          <p:nvPr>
            <p:ph idx="1"/>
          </p:nvPr>
        </p:nvSpPr>
        <p:spPr/>
        <p:txBody>
          <a:bodyPr>
            <a:normAutofit fontScale="4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&lt;style&gt; </a:t>
            </a:r>
          </a:p>
          <a:p>
            <a:pPr marL="0" indent="0">
              <a:buNone/>
            </a:pP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solidFill>
                  <a:schemeClr val="bg1"/>
                </a:solidFill>
                <a:latin typeface="Arial" panose="020B0604020202020204" pitchFamily="34" charset="0"/>
                <a:cs typeface="Arial" panose="020B0604020202020204" pitchFamily="34" charset="0"/>
              </a:rPr>
              <a:t>        &lt;/style&gt;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&lt;h1&gt;Hallo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p>
          <a:p>
            <a:pPr marL="0" indent="0">
              <a:buNone/>
            </a:pP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84675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A0865-8E0F-6840-8D60-5F5EC3E68734}"/>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3B2C32E7-394B-2B4C-B2C0-1DBA3A678AB9}"/>
              </a:ext>
            </a:extLst>
          </p:cNvPr>
          <p:cNvSpPr>
            <a:spLocks noGrp="1"/>
          </p:cNvSpPr>
          <p:nvPr>
            <p:ph idx="1"/>
          </p:nvPr>
        </p:nvSpPr>
        <p:spPr/>
        <p:txBody>
          <a:bodyPr>
            <a:normAutofit fontScale="850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t>        </a:t>
            </a:r>
            <a:r>
              <a:rPr lang="de-CH" dirty="0">
                <a:solidFill>
                  <a:schemeClr val="bg1"/>
                </a:solidFill>
              </a:rPr>
              <a:t>&lt;link </a:t>
            </a:r>
            <a:r>
              <a:rPr lang="de-CH" dirty="0" err="1">
                <a:solidFill>
                  <a:schemeClr val="bg1"/>
                </a:solidFill>
              </a:rPr>
              <a:t>rel</a:t>
            </a:r>
            <a:r>
              <a:rPr lang="de-CH" dirty="0">
                <a:solidFill>
                  <a:schemeClr val="bg1"/>
                </a:solidFill>
              </a:rPr>
              <a:t>="</a:t>
            </a:r>
            <a:r>
              <a:rPr lang="de-CH" dirty="0" err="1">
                <a:solidFill>
                  <a:schemeClr val="bg1"/>
                </a:solidFill>
              </a:rPr>
              <a:t>stylesheet</a:t>
            </a:r>
            <a:r>
              <a:rPr lang="de-CH" dirty="0">
                <a:solidFill>
                  <a:schemeClr val="bg1"/>
                </a:solidFill>
              </a:rPr>
              <a:t>" type="</a:t>
            </a:r>
            <a:r>
              <a:rPr lang="de-CH" dirty="0" err="1">
                <a:solidFill>
                  <a:schemeClr val="bg1"/>
                </a:solidFill>
              </a:rPr>
              <a:t>text</a:t>
            </a:r>
            <a:r>
              <a:rPr lang="de-CH" dirty="0">
                <a:solidFill>
                  <a:schemeClr val="bg1"/>
                </a:solidFill>
              </a:rPr>
              <a:t>/</a:t>
            </a:r>
            <a:r>
              <a:rPr lang="de-CH" dirty="0" err="1">
                <a:solidFill>
                  <a:schemeClr val="bg1"/>
                </a:solidFill>
              </a:rPr>
              <a:t>css</a:t>
            </a:r>
            <a:r>
              <a:rPr lang="de-CH" dirty="0">
                <a:solidFill>
                  <a:schemeClr val="bg1"/>
                </a:solidFill>
              </a:rPr>
              <a:t>" </a:t>
            </a:r>
            <a:r>
              <a:rPr lang="de-CH" dirty="0" err="1">
                <a:solidFill>
                  <a:schemeClr val="bg1"/>
                </a:solidFill>
              </a:rPr>
              <a:t>href</a:t>
            </a:r>
            <a:r>
              <a:rPr lang="de-CH" dirty="0">
                <a:solidFill>
                  <a:schemeClr val="bg1"/>
                </a:solidFill>
              </a:rPr>
              <a:t>="/</a:t>
            </a:r>
            <a:r>
              <a:rPr lang="de-CH" dirty="0" err="1">
                <a:solidFill>
                  <a:schemeClr val="bg1"/>
                </a:solidFill>
              </a:rPr>
              <a:t>assets</a:t>
            </a:r>
            <a:r>
              <a:rPr lang="de-CH" dirty="0">
                <a:solidFill>
                  <a:schemeClr val="bg1"/>
                </a:solidFill>
              </a:rPr>
              <a:t>/</a:t>
            </a:r>
            <a:r>
              <a:rPr lang="de-CH" dirty="0" err="1">
                <a:solidFill>
                  <a:schemeClr val="bg1"/>
                </a:solidFill>
              </a:rPr>
              <a:t>css</a:t>
            </a:r>
            <a:r>
              <a:rPr lang="de-CH" dirty="0">
                <a:solidFill>
                  <a:schemeClr val="bg1"/>
                </a:solidFill>
              </a:rPr>
              <a:t>/</a:t>
            </a:r>
            <a:r>
              <a:rPr lang="de-CH" dirty="0" err="1">
                <a:solidFill>
                  <a:schemeClr val="bg1"/>
                </a:solidFill>
              </a:rPr>
              <a:t>meinCss.css</a:t>
            </a:r>
            <a:r>
              <a:rPr lang="de-CH" dirty="0">
                <a:solidFill>
                  <a:schemeClr val="bg1"/>
                </a:solidFill>
              </a:rPr>
              <a:t>"&gt;</a:t>
            </a: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39682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2642A-C82A-CE4C-8EF4-E03061AA5E80}"/>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2DA51150-96B7-4149-BAC2-B2932A8781F5}"/>
              </a:ext>
            </a:extLst>
          </p:cNvPr>
          <p:cNvSpPr>
            <a:spLocks noGrp="1"/>
          </p:cNvSpPr>
          <p:nvPr>
            <p:ph idx="1"/>
          </p:nvPr>
        </p:nvSpPr>
        <p:spPr/>
        <p:txBody>
          <a:bodyPr>
            <a:normAutofit/>
          </a:bodyPr>
          <a:lstStyle/>
          <a:p>
            <a:pPr marL="0" indent="0">
              <a:buNone/>
            </a:pPr>
            <a:r>
              <a:rPr lang="de-DE" dirty="0"/>
              <a:t>So sollte es gemacht werden!</a:t>
            </a:r>
            <a:br>
              <a:rPr lang="de-DE" dirty="0"/>
            </a:br>
            <a:endParaRPr lang="de-DE" dirty="0"/>
          </a:p>
          <a:p>
            <a:pPr marL="0" indent="0">
              <a:buNone/>
            </a:pPr>
            <a:r>
              <a:rPr lang="de-DE" dirty="0"/>
              <a:t>Vorteile:</a:t>
            </a:r>
          </a:p>
          <a:p>
            <a:r>
              <a:rPr lang="de-DE" dirty="0"/>
              <a:t>Inhalt (HTML) und Gestaltung (CSS) sind voneinander getrennt.</a:t>
            </a:r>
            <a:br>
              <a:rPr lang="de-DE" dirty="0"/>
            </a:br>
            <a:r>
              <a:rPr lang="de-DE" dirty="0"/>
              <a:t>-&gt; kann die Gestaltung ändern, ohne den Inhalt anzufassen</a:t>
            </a:r>
            <a:br>
              <a:rPr lang="de-DE" dirty="0"/>
            </a:br>
            <a:endParaRPr lang="de-DE" dirty="0"/>
          </a:p>
          <a:p>
            <a:r>
              <a:rPr lang="de-DE" dirty="0"/>
              <a:t>Ohne Inline CSS habe ich die Spezifität besser im Griff</a:t>
            </a:r>
            <a:br>
              <a:rPr lang="de-DE" dirty="0"/>
            </a:br>
            <a:r>
              <a:rPr lang="de-DE" dirty="0"/>
              <a:t>(dazu später mehr)</a:t>
            </a:r>
            <a:br>
              <a:rPr lang="de-DE" dirty="0"/>
            </a:br>
            <a:endParaRPr lang="de-DE" dirty="0"/>
          </a:p>
        </p:txBody>
      </p:sp>
    </p:spTree>
    <p:extLst>
      <p:ext uri="{BB962C8B-B14F-4D97-AF65-F5344CB8AC3E}">
        <p14:creationId xmlns:p14="http://schemas.microsoft.com/office/powerpoint/2010/main" val="207701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04F5D-D0E2-E84E-8E39-8E53350A6B60}"/>
              </a:ext>
            </a:extLst>
          </p:cNvPr>
          <p:cNvSpPr>
            <a:spLocks noGrp="1"/>
          </p:cNvSpPr>
          <p:nvPr>
            <p:ph type="title"/>
          </p:nvPr>
        </p:nvSpPr>
        <p:spPr/>
        <p:txBody>
          <a:bodyPr/>
          <a:lstStyle/>
          <a:p>
            <a:r>
              <a:rPr lang="de-DE" dirty="0"/>
              <a:t>CSS Vererbung</a:t>
            </a:r>
          </a:p>
        </p:txBody>
      </p:sp>
      <p:sp>
        <p:nvSpPr>
          <p:cNvPr id="3" name="Inhaltsplatzhalter 2">
            <a:extLst>
              <a:ext uri="{FF2B5EF4-FFF2-40B4-BE49-F238E27FC236}">
                <a16:creationId xmlns:a16="http://schemas.microsoft.com/office/drawing/2014/main" id="{39591A14-DA61-5A4E-A3A6-0186B4006298}"/>
              </a:ext>
            </a:extLst>
          </p:cNvPr>
          <p:cNvSpPr>
            <a:spLocks noGrp="1"/>
          </p:cNvSpPr>
          <p:nvPr>
            <p:ph idx="1"/>
          </p:nvPr>
        </p:nvSpPr>
        <p:spPr/>
        <p:txBody>
          <a:bodyPr>
            <a:normAutofit fontScale="85000" lnSpcReduction="20000"/>
          </a:bodyPr>
          <a:lstStyle/>
          <a:p>
            <a:r>
              <a:rPr lang="de-DE" dirty="0"/>
              <a:t>CSS wird von oben nach unten gelesen</a:t>
            </a:r>
            <a:br>
              <a:rPr lang="de-DE" dirty="0"/>
            </a:br>
            <a:r>
              <a:rPr lang="de-DE" dirty="0"/>
              <a:t>-&gt; der letzte Style gewinnt</a:t>
            </a:r>
            <a:br>
              <a:rPr lang="de-DE" dirty="0"/>
            </a:br>
            <a:endParaRPr lang="de-DE" dirty="0"/>
          </a:p>
          <a:p>
            <a:pPr marL="0" indent="0">
              <a:buNone/>
            </a:pPr>
            <a:r>
              <a:rPr lang="de-DE" dirty="0"/>
              <a:t>Beispiel:</a:t>
            </a:r>
            <a:br>
              <a:rPr lang="de-DE" dirty="0"/>
            </a:br>
            <a:br>
              <a:rPr lang="de-DE" dirty="0"/>
            </a:br>
            <a:r>
              <a:rPr lang="de-CH" dirty="0"/>
              <a:t>p {</a:t>
            </a:r>
          </a:p>
          <a:p>
            <a:pPr marL="0" indent="0">
              <a:buNone/>
            </a:pPr>
            <a:r>
              <a:rPr lang="de-CH" dirty="0"/>
              <a:t>    </a:t>
            </a:r>
            <a:r>
              <a:rPr lang="de-CH" dirty="0" err="1"/>
              <a:t>color</a:t>
            </a:r>
            <a:r>
              <a:rPr lang="de-CH" dirty="0"/>
              <a:t>: </a:t>
            </a:r>
            <a:r>
              <a:rPr lang="de-CH" dirty="0" err="1"/>
              <a:t>blue</a:t>
            </a:r>
            <a:r>
              <a:rPr lang="de-CH" dirty="0"/>
              <a:t>;</a:t>
            </a:r>
            <a:br>
              <a:rPr lang="de-CH" dirty="0"/>
            </a:br>
            <a:r>
              <a:rPr lang="de-CH" dirty="0"/>
              <a:t>}</a:t>
            </a:r>
            <a:br>
              <a:rPr lang="de-CH" dirty="0"/>
            </a:br>
            <a:br>
              <a:rPr lang="de-CH" dirty="0"/>
            </a:br>
            <a:r>
              <a:rPr lang="de-CH" dirty="0"/>
              <a:t>p {</a:t>
            </a:r>
          </a:p>
          <a:p>
            <a:pPr marL="0" indent="0">
              <a:buNone/>
            </a:pPr>
            <a:r>
              <a:rPr lang="de-CH" dirty="0"/>
              <a:t>    </a:t>
            </a:r>
            <a:r>
              <a:rPr lang="de-CH" dirty="0" err="1"/>
              <a:t>color</a:t>
            </a:r>
            <a:r>
              <a:rPr lang="de-CH" dirty="0"/>
              <a:t>: </a:t>
            </a:r>
            <a:r>
              <a:rPr lang="de-CH" dirty="0" err="1"/>
              <a:t>red</a:t>
            </a:r>
            <a:r>
              <a:rPr lang="de-CH" dirty="0"/>
              <a:t>;</a:t>
            </a:r>
            <a:br>
              <a:rPr lang="de-CH" dirty="0"/>
            </a:br>
            <a:r>
              <a:rPr lang="de-CH" dirty="0"/>
              <a:t>}</a:t>
            </a:r>
            <a:br>
              <a:rPr lang="de-CH" dirty="0"/>
            </a:br>
            <a:br>
              <a:rPr lang="de-DE" dirty="0"/>
            </a:br>
            <a:endParaRPr lang="de-DE" dirty="0"/>
          </a:p>
        </p:txBody>
      </p:sp>
    </p:spTree>
    <p:extLst>
      <p:ext uri="{BB962C8B-B14F-4D97-AF65-F5344CB8AC3E}">
        <p14:creationId xmlns:p14="http://schemas.microsoft.com/office/powerpoint/2010/main" val="1750549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A56D2-C573-9447-A5FA-B7328515B7C3}"/>
              </a:ext>
            </a:extLst>
          </p:cNvPr>
          <p:cNvSpPr>
            <a:spLocks noGrp="1"/>
          </p:cNvSpPr>
          <p:nvPr>
            <p:ph type="title"/>
          </p:nvPr>
        </p:nvSpPr>
        <p:spPr/>
        <p:txBody>
          <a:bodyPr/>
          <a:lstStyle/>
          <a:p>
            <a:r>
              <a:rPr lang="de-DE" dirty="0"/>
              <a:t>CSS </a:t>
            </a:r>
            <a:r>
              <a:rPr lang="de-DE" dirty="0" err="1"/>
              <a:t>Selektoren</a:t>
            </a:r>
            <a:endParaRPr lang="de-DE" dirty="0"/>
          </a:p>
        </p:txBody>
      </p:sp>
      <p:sp>
        <p:nvSpPr>
          <p:cNvPr id="3" name="Inhaltsplatzhalter 2">
            <a:extLst>
              <a:ext uri="{FF2B5EF4-FFF2-40B4-BE49-F238E27FC236}">
                <a16:creationId xmlns:a16="http://schemas.microsoft.com/office/drawing/2014/main" id="{F15CA271-CB5D-9748-A860-24E2646B1FDA}"/>
              </a:ext>
            </a:extLst>
          </p:cNvPr>
          <p:cNvSpPr>
            <a:spLocks noGrp="1"/>
          </p:cNvSpPr>
          <p:nvPr>
            <p:ph idx="1"/>
          </p:nvPr>
        </p:nvSpPr>
        <p:spPr/>
        <p:txBody>
          <a:bodyPr>
            <a:normAutofit fontScale="92500" lnSpcReduction="10000"/>
          </a:bodyPr>
          <a:lstStyle/>
          <a:p>
            <a:r>
              <a:rPr lang="de-DE" dirty="0"/>
              <a:t>Element </a:t>
            </a:r>
            <a:r>
              <a:rPr lang="de-DE" dirty="0" err="1"/>
              <a:t>Selektor</a:t>
            </a:r>
            <a:br>
              <a:rPr lang="de-DE" dirty="0"/>
            </a:br>
            <a:r>
              <a:rPr lang="de-CH" dirty="0"/>
              <a:t>h1 { </a:t>
            </a:r>
            <a:r>
              <a:rPr lang="de-CH" dirty="0" err="1"/>
              <a:t>color</a:t>
            </a:r>
            <a:r>
              <a:rPr lang="de-CH" dirty="0"/>
              <a:t>: </a:t>
            </a:r>
            <a:r>
              <a:rPr lang="de-CH" dirty="0" err="1"/>
              <a:t>black</a:t>
            </a:r>
            <a:r>
              <a:rPr lang="de-CH" dirty="0"/>
              <a:t>; } </a:t>
            </a:r>
            <a:br>
              <a:rPr lang="de-CH" dirty="0"/>
            </a:br>
            <a:endParaRPr lang="de-DE" dirty="0"/>
          </a:p>
          <a:p>
            <a:r>
              <a:rPr lang="de-DE" dirty="0"/>
              <a:t>Class </a:t>
            </a:r>
            <a:r>
              <a:rPr lang="de-DE" dirty="0" err="1"/>
              <a:t>Selektor</a:t>
            </a:r>
            <a:br>
              <a:rPr lang="de-DE" dirty="0"/>
            </a:br>
            <a:r>
              <a:rPr lang="de-CH" dirty="0"/>
              <a:t>.title-</a:t>
            </a:r>
            <a:r>
              <a:rPr lang="de-CH" dirty="0" err="1"/>
              <a:t>black</a:t>
            </a:r>
            <a:r>
              <a:rPr lang="de-CH" dirty="0"/>
              <a:t> { </a:t>
            </a:r>
            <a:r>
              <a:rPr lang="de-CH" dirty="0" err="1"/>
              <a:t>color</a:t>
            </a:r>
            <a:r>
              <a:rPr lang="de-CH" dirty="0"/>
              <a:t>: </a:t>
            </a:r>
            <a:r>
              <a:rPr lang="de-CH" dirty="0" err="1"/>
              <a:t>black</a:t>
            </a:r>
            <a:r>
              <a:rPr lang="de-CH" dirty="0"/>
              <a:t>; }</a:t>
            </a:r>
            <a:br>
              <a:rPr lang="de-CH" dirty="0"/>
            </a:br>
            <a:endParaRPr lang="de-CH" dirty="0"/>
          </a:p>
          <a:p>
            <a:r>
              <a:rPr lang="de-CH" dirty="0"/>
              <a:t>Attribute </a:t>
            </a:r>
            <a:r>
              <a:rPr lang="de-CH" dirty="0" err="1"/>
              <a:t>Selektor</a:t>
            </a:r>
            <a:br>
              <a:rPr lang="de-CH" dirty="0"/>
            </a:br>
            <a:r>
              <a:rPr lang="de-CH" dirty="0"/>
              <a:t>[</a:t>
            </a:r>
            <a:r>
              <a:rPr lang="de-CH" dirty="0" err="1"/>
              <a:t>name</a:t>
            </a:r>
            <a:r>
              <a:rPr lang="de-CH" dirty="0"/>
              <a:t>=</a:t>
            </a:r>
            <a:r>
              <a:rPr lang="de-CH" dirty="0">
                <a:latin typeface="Arial" panose="020B0604020202020204" pitchFamily="34" charset="0"/>
                <a:cs typeface="Arial" panose="020B0604020202020204" pitchFamily="34" charset="0"/>
              </a:rPr>
              <a:t>"</a:t>
            </a:r>
            <a:r>
              <a:rPr lang="de-CH" dirty="0" err="1"/>
              <a:t>kom</a:t>
            </a:r>
            <a:r>
              <a:rPr lang="de-CH" dirty="0">
                <a:latin typeface="Arial" panose="020B0604020202020204" pitchFamily="34" charset="0"/>
                <a:cs typeface="Arial" panose="020B0604020202020204" pitchFamily="34" charset="0"/>
              </a:rPr>
              <a:t>"</a:t>
            </a:r>
            <a:r>
              <a:rPr lang="de-CH" dirty="0"/>
              <a:t>] { </a:t>
            </a:r>
            <a:r>
              <a:rPr lang="de-CH" dirty="0" err="1"/>
              <a:t>color</a:t>
            </a:r>
            <a:r>
              <a:rPr lang="de-CH" dirty="0"/>
              <a:t>: </a:t>
            </a:r>
            <a:r>
              <a:rPr lang="de-CH" dirty="0" err="1"/>
              <a:t>black</a:t>
            </a:r>
            <a:r>
              <a:rPr lang="de-CH" dirty="0"/>
              <a:t>; }</a:t>
            </a:r>
          </a:p>
          <a:p>
            <a:pPr marL="0" indent="0">
              <a:buNone/>
            </a:pPr>
            <a:endParaRPr lang="de-DE" dirty="0"/>
          </a:p>
          <a:p>
            <a:r>
              <a:rPr lang="de-DE" dirty="0"/>
              <a:t>ID </a:t>
            </a:r>
            <a:r>
              <a:rPr lang="de-DE" dirty="0" err="1"/>
              <a:t>Selektor</a:t>
            </a:r>
            <a:br>
              <a:rPr lang="de-DE" dirty="0"/>
            </a:br>
            <a:r>
              <a:rPr lang="de-CH" dirty="0"/>
              <a:t>#user-login { </a:t>
            </a:r>
            <a:r>
              <a:rPr lang="de-CH" dirty="0" err="1"/>
              <a:t>color</a:t>
            </a:r>
            <a:r>
              <a:rPr lang="de-CH" dirty="0"/>
              <a:t>: </a:t>
            </a:r>
            <a:r>
              <a:rPr lang="de-CH" dirty="0" err="1"/>
              <a:t>black</a:t>
            </a:r>
            <a:r>
              <a:rPr lang="de-CH" dirty="0"/>
              <a:t>; }</a:t>
            </a:r>
          </a:p>
          <a:p>
            <a:pPr marL="0" indent="0">
              <a:buNone/>
            </a:pPr>
            <a:endParaRPr lang="de-DE" dirty="0"/>
          </a:p>
        </p:txBody>
      </p:sp>
    </p:spTree>
    <p:extLst>
      <p:ext uri="{BB962C8B-B14F-4D97-AF65-F5344CB8AC3E}">
        <p14:creationId xmlns:p14="http://schemas.microsoft.com/office/powerpoint/2010/main" val="757819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BEB8-587A-AB41-AF3C-7CC91E040BF5}"/>
              </a:ext>
            </a:extLst>
          </p:cNvPr>
          <p:cNvSpPr>
            <a:spLocks noGrp="1"/>
          </p:cNvSpPr>
          <p:nvPr>
            <p:ph type="title"/>
          </p:nvPr>
        </p:nvSpPr>
        <p:spPr/>
        <p:txBody>
          <a:bodyPr/>
          <a:lstStyle/>
          <a:p>
            <a:r>
              <a:rPr lang="de-DE" dirty="0"/>
              <a:t>Übung: CSS </a:t>
            </a:r>
            <a:r>
              <a:rPr lang="de-DE" dirty="0" err="1"/>
              <a:t>Selektoren</a:t>
            </a:r>
            <a:endParaRPr lang="de-DE" dirty="0"/>
          </a:p>
        </p:txBody>
      </p:sp>
      <p:sp>
        <p:nvSpPr>
          <p:cNvPr id="3" name="Inhaltsplatzhalter 2">
            <a:extLst>
              <a:ext uri="{FF2B5EF4-FFF2-40B4-BE49-F238E27FC236}">
                <a16:creationId xmlns:a16="http://schemas.microsoft.com/office/drawing/2014/main" id="{9C27DE98-1A30-664E-A03E-1AAEBD369E7B}"/>
              </a:ext>
            </a:extLst>
          </p:cNvPr>
          <p:cNvSpPr>
            <a:spLocks noGrp="1"/>
          </p:cNvSpPr>
          <p:nvPr>
            <p:ph idx="1"/>
          </p:nvPr>
        </p:nvSpPr>
        <p:spPr/>
        <p:txBody>
          <a:bodyPr/>
          <a:lstStyle/>
          <a:p>
            <a:pPr marL="0" indent="0">
              <a:buNone/>
            </a:pPr>
            <a:r>
              <a:rPr lang="de-DE" dirty="0"/>
              <a:t>Spiele mit </a:t>
            </a:r>
            <a:r>
              <a:rPr lang="de-DE" dirty="0" err="1"/>
              <a:t>Selektoren</a:t>
            </a:r>
            <a:r>
              <a:rPr lang="de-DE" dirty="0"/>
              <a:t>:</a:t>
            </a:r>
            <a:br>
              <a:rPr lang="de-DE" dirty="0"/>
            </a:br>
            <a:endParaRPr lang="de-DE" dirty="0"/>
          </a:p>
          <a:p>
            <a:pPr marL="0" indent="0">
              <a:buNone/>
            </a:pPr>
            <a:r>
              <a:rPr lang="de-DE" dirty="0"/>
              <a:t>https://</a:t>
            </a:r>
            <a:r>
              <a:rPr lang="de-DE" dirty="0" err="1"/>
              <a:t>flukeout.github.io</a:t>
            </a:r>
            <a:r>
              <a:rPr lang="de-DE" dirty="0"/>
              <a:t>/</a:t>
            </a:r>
          </a:p>
        </p:txBody>
      </p:sp>
    </p:spTree>
    <p:extLst>
      <p:ext uri="{BB962C8B-B14F-4D97-AF65-F5344CB8AC3E}">
        <p14:creationId xmlns:p14="http://schemas.microsoft.com/office/powerpoint/2010/main" val="247057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B7929-D052-6744-B742-A53C65AEDC6B}"/>
              </a:ext>
            </a:extLst>
          </p:cNvPr>
          <p:cNvSpPr>
            <a:spLocks noGrp="1"/>
          </p:cNvSpPr>
          <p:nvPr>
            <p:ph type="title"/>
          </p:nvPr>
        </p:nvSpPr>
        <p:spPr/>
        <p:txBody>
          <a:bodyPr/>
          <a:lstStyle/>
          <a:p>
            <a:r>
              <a:rPr lang="de-CH" b="1" dirty="0"/>
              <a:t>GRUNDAUFBAU EINER HTML-SEITE </a:t>
            </a:r>
            <a:endParaRPr lang="de-DE" dirty="0"/>
          </a:p>
        </p:txBody>
      </p:sp>
      <p:sp>
        <p:nvSpPr>
          <p:cNvPr id="3" name="Inhaltsplatzhalter 2">
            <a:extLst>
              <a:ext uri="{FF2B5EF4-FFF2-40B4-BE49-F238E27FC236}">
                <a16:creationId xmlns:a16="http://schemas.microsoft.com/office/drawing/2014/main" id="{091F0C8F-B61D-1D41-A29A-490F2B109ED9}"/>
              </a:ext>
            </a:extLst>
          </p:cNvPr>
          <p:cNvSpPr>
            <a:spLocks noGrp="1"/>
          </p:cNvSpPr>
          <p:nvPr>
            <p:ph idx="1"/>
          </p:nvPr>
        </p:nvSpPr>
        <p:spPr/>
        <p:txBody>
          <a:bodyPr>
            <a:normAutofit lnSpcReduction="1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&lt;title&gt;Titel der Seite&lt;/title&gt;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a:t>
            </a:r>
            <a:r>
              <a:rPr lang="de-CH" sz="2000" dirty="0">
                <a:latin typeface="Arial" panose="020B0604020202020204" pitchFamily="34" charset="0"/>
                <a:cs typeface="Arial" panose="020B0604020202020204" pitchFamily="34" charset="0"/>
              </a:rPr>
              <a:t>Inhalt der Seite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564626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70A6-0484-6B42-9632-DD25C8C05676}"/>
              </a:ext>
            </a:extLst>
          </p:cNvPr>
          <p:cNvSpPr>
            <a:spLocks noGrp="1"/>
          </p:cNvSpPr>
          <p:nvPr>
            <p:ph type="title"/>
          </p:nvPr>
        </p:nvSpPr>
        <p:spPr/>
        <p:txBody>
          <a:bodyPr/>
          <a:lstStyle/>
          <a:p>
            <a:r>
              <a:rPr lang="de-DE" dirty="0"/>
              <a:t>CSS Spezifität</a:t>
            </a:r>
          </a:p>
        </p:txBody>
      </p:sp>
      <p:sp>
        <p:nvSpPr>
          <p:cNvPr id="3" name="Inhaltsplatzhalter 2">
            <a:extLst>
              <a:ext uri="{FF2B5EF4-FFF2-40B4-BE49-F238E27FC236}">
                <a16:creationId xmlns:a16="http://schemas.microsoft.com/office/drawing/2014/main" id="{94E5589E-0A15-154D-AF90-E20BC743AB57}"/>
              </a:ext>
            </a:extLst>
          </p:cNvPr>
          <p:cNvSpPr>
            <a:spLocks noGrp="1"/>
          </p:cNvSpPr>
          <p:nvPr>
            <p:ph idx="1"/>
          </p:nvPr>
        </p:nvSpPr>
        <p:spPr/>
        <p:txBody>
          <a:bodyPr/>
          <a:lstStyle/>
          <a:p>
            <a:r>
              <a:rPr lang="de-CH" dirty="0"/>
              <a:t>Element, Class, ID </a:t>
            </a:r>
            <a:r>
              <a:rPr lang="de-CH" dirty="0" err="1"/>
              <a:t>Selektoren</a:t>
            </a:r>
            <a:r>
              <a:rPr lang="de-CH" dirty="0"/>
              <a:t> etc. haben eine unterschiedliche Spezifität (“Stärke”). </a:t>
            </a:r>
            <a:br>
              <a:rPr lang="de-CH" dirty="0"/>
            </a:br>
            <a:r>
              <a:rPr lang="de-CH" dirty="0"/>
              <a:t>Durch die Spezifität der </a:t>
            </a:r>
            <a:r>
              <a:rPr lang="de-CH" dirty="0" err="1"/>
              <a:t>Selektoren</a:t>
            </a:r>
            <a:r>
              <a:rPr lang="de-CH" dirty="0"/>
              <a:t> und die Schreib-Reihenfolge ergibt sich, welche CSS Regeln auf das Element angewendet werden. </a:t>
            </a:r>
          </a:p>
          <a:p>
            <a:pPr marL="0" indent="0">
              <a:buNone/>
            </a:pPr>
            <a:endParaRPr lang="de-CH" dirty="0"/>
          </a:p>
          <a:p>
            <a:endParaRPr lang="de-DE" dirty="0"/>
          </a:p>
        </p:txBody>
      </p:sp>
    </p:spTree>
    <p:extLst>
      <p:ext uri="{BB962C8B-B14F-4D97-AF65-F5344CB8AC3E}">
        <p14:creationId xmlns:p14="http://schemas.microsoft.com/office/powerpoint/2010/main" val="1151641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B7DA-EFBC-B541-8DF1-380D410C4E0A}"/>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5D36EF0D-5434-DD42-AA7B-4319C11E5ADA}"/>
              </a:ext>
            </a:extLst>
          </p:cNvPr>
          <p:cNvSpPr>
            <a:spLocks noGrp="1"/>
          </p:cNvSpPr>
          <p:nvPr>
            <p:ph idx="1"/>
          </p:nvPr>
        </p:nvSpPr>
        <p:spPr/>
        <p:txBody>
          <a:bodyPr/>
          <a:lstStyle/>
          <a:p>
            <a:pPr marL="0" indent="0">
              <a:buNone/>
            </a:pPr>
            <a:r>
              <a:rPr lang="de-CH" dirty="0"/>
              <a:t>Werte der </a:t>
            </a:r>
            <a:r>
              <a:rPr lang="de-CH" dirty="0" err="1"/>
              <a:t>Selektoren</a:t>
            </a:r>
            <a:r>
              <a:rPr lang="de-CH" dirty="0"/>
              <a:t>:</a:t>
            </a:r>
          </a:p>
          <a:p>
            <a:endParaRPr lang="de-CH" dirty="0"/>
          </a:p>
          <a:p>
            <a:r>
              <a:rPr lang="de-CH" dirty="0"/>
              <a:t>Element und Pseudo-Element = 1 </a:t>
            </a:r>
          </a:p>
          <a:p>
            <a:r>
              <a:rPr lang="de-CH" dirty="0"/>
              <a:t>Class, Attribut und Pseudo-Class = 10 </a:t>
            </a:r>
          </a:p>
          <a:p>
            <a:r>
              <a:rPr lang="de-CH" dirty="0"/>
              <a:t>ID </a:t>
            </a:r>
            <a:r>
              <a:rPr lang="de-CH" dirty="0" err="1"/>
              <a:t>Selektor</a:t>
            </a:r>
            <a:r>
              <a:rPr lang="de-CH" dirty="0"/>
              <a:t> = 100 </a:t>
            </a:r>
          </a:p>
          <a:p>
            <a:r>
              <a:rPr lang="de-CH" dirty="0"/>
              <a:t>Inline-Style = 1000 </a:t>
            </a:r>
          </a:p>
          <a:p>
            <a:endParaRPr lang="de-DE" dirty="0"/>
          </a:p>
        </p:txBody>
      </p:sp>
    </p:spTree>
    <p:extLst>
      <p:ext uri="{BB962C8B-B14F-4D97-AF65-F5344CB8AC3E}">
        <p14:creationId xmlns:p14="http://schemas.microsoft.com/office/powerpoint/2010/main" val="9815662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735A-559B-FB42-8943-29B402E726E1}"/>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0558A9B2-B48D-E149-82A5-FF16239BACAF}"/>
              </a:ext>
            </a:extLst>
          </p:cNvPr>
          <p:cNvSpPr>
            <a:spLocks noGrp="1"/>
          </p:cNvSpPr>
          <p:nvPr>
            <p:ph idx="1"/>
          </p:nvPr>
        </p:nvSpPr>
        <p:spPr/>
        <p:txBody>
          <a:bodyPr>
            <a:normAutofit lnSpcReduction="10000"/>
          </a:bodyPr>
          <a:lstStyle/>
          <a:p>
            <a:pPr marL="0" indent="0">
              <a:buNone/>
            </a:pPr>
            <a:r>
              <a:rPr lang="de-DE" dirty="0"/>
              <a:t>Berechne die Spezifität der folgenden </a:t>
            </a:r>
            <a:r>
              <a:rPr lang="de-DE" dirty="0" err="1"/>
              <a:t>Selektoren</a:t>
            </a:r>
            <a:endParaRPr lang="de-DE" dirty="0"/>
          </a:p>
          <a:p>
            <a:pPr marL="0" indent="0">
              <a:buNone/>
            </a:pPr>
            <a:endParaRPr lang="de-DE" dirty="0"/>
          </a:p>
          <a:p>
            <a:r>
              <a:rPr lang="de-DE" dirty="0" err="1"/>
              <a:t>ul</a:t>
            </a:r>
            <a:r>
              <a:rPr lang="de-DE" dirty="0"/>
              <a:t> li {};</a:t>
            </a:r>
          </a:p>
          <a:p>
            <a:r>
              <a:rPr lang="de-DE" dirty="0"/>
              <a:t>.</a:t>
            </a:r>
            <a:r>
              <a:rPr lang="de-DE" dirty="0" err="1"/>
              <a:t>anmeldung</a:t>
            </a:r>
            <a:r>
              <a:rPr lang="de-DE" dirty="0"/>
              <a:t> h2 {};</a:t>
            </a:r>
          </a:p>
          <a:p>
            <a:r>
              <a:rPr lang="de-DE" dirty="0" err="1"/>
              <a:t>ul</a:t>
            </a:r>
            <a:r>
              <a:rPr lang="de-DE" dirty="0"/>
              <a:t> li </a:t>
            </a:r>
            <a:r>
              <a:rPr lang="de-DE" dirty="0" err="1"/>
              <a:t>a:hover</a:t>
            </a:r>
            <a:r>
              <a:rPr lang="de-DE" dirty="0"/>
              <a:t> {};</a:t>
            </a:r>
          </a:p>
          <a:p>
            <a:r>
              <a:rPr lang="de-DE" dirty="0"/>
              <a:t>#</a:t>
            </a:r>
            <a:r>
              <a:rPr lang="de-DE" dirty="0" err="1"/>
              <a:t>login</a:t>
            </a:r>
            <a:r>
              <a:rPr lang="de-DE" dirty="0"/>
              <a:t> {}</a:t>
            </a:r>
          </a:p>
          <a:p>
            <a:r>
              <a:rPr lang="de-DE" dirty="0" err="1"/>
              <a:t>li:not</a:t>
            </a:r>
            <a:r>
              <a:rPr lang="de-DE" dirty="0"/>
              <a:t>(:last-</a:t>
            </a:r>
            <a:r>
              <a:rPr lang="de-DE" dirty="0" err="1"/>
              <a:t>of</a:t>
            </a:r>
            <a:r>
              <a:rPr lang="de-DE" dirty="0"/>
              <a:t>-type)::after{}</a:t>
            </a:r>
          </a:p>
          <a:p>
            <a:r>
              <a:rPr lang="de-DE" dirty="0"/>
              <a:t>.</a:t>
            </a:r>
            <a:r>
              <a:rPr lang="de-DE" dirty="0" err="1"/>
              <a:t>slick-next</a:t>
            </a:r>
            <a:r>
              <a:rPr lang="de-DE" dirty="0"/>
              <a:t> [</a:t>
            </a:r>
            <a:r>
              <a:rPr lang="de-CH" dirty="0"/>
              <a:t>dir="</a:t>
            </a:r>
            <a:r>
              <a:rPr lang="de-CH" dirty="0" err="1"/>
              <a:t>rtl</a:t>
            </a:r>
            <a:r>
              <a:rPr lang="de-CH" dirty="0"/>
              <a:t>"</a:t>
            </a:r>
            <a:r>
              <a:rPr lang="de-DE" dirty="0"/>
              <a:t>]</a:t>
            </a:r>
          </a:p>
          <a:p>
            <a:endParaRPr lang="de-DE" dirty="0"/>
          </a:p>
        </p:txBody>
      </p:sp>
    </p:spTree>
    <p:extLst>
      <p:ext uri="{BB962C8B-B14F-4D97-AF65-F5344CB8AC3E}">
        <p14:creationId xmlns:p14="http://schemas.microsoft.com/office/powerpoint/2010/main" val="4118874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5F01-28B3-E247-B3AF-FB6FB2791CC4}"/>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511A9428-4DCE-B24F-9127-E4CD23A8D052}"/>
              </a:ext>
            </a:extLst>
          </p:cNvPr>
          <p:cNvSpPr>
            <a:spLocks noGrp="1"/>
          </p:cNvSpPr>
          <p:nvPr>
            <p:ph idx="1"/>
          </p:nvPr>
        </p:nvSpPr>
        <p:spPr/>
        <p:txBody>
          <a:bodyPr>
            <a:normAutofit lnSpcReduction="10000"/>
          </a:bodyPr>
          <a:lstStyle/>
          <a:p>
            <a:r>
              <a:rPr lang="de-DE" dirty="0" err="1"/>
              <a:t>ul</a:t>
            </a:r>
            <a:r>
              <a:rPr lang="de-DE" dirty="0"/>
              <a:t> li {};    				</a:t>
            </a:r>
            <a:r>
              <a:rPr lang="de-DE" dirty="0">
                <a:solidFill>
                  <a:schemeClr val="bg1"/>
                </a:solidFill>
              </a:rPr>
              <a:t>-&gt; 0 0 0 2</a:t>
            </a:r>
          </a:p>
          <a:p>
            <a:r>
              <a:rPr lang="de-DE" dirty="0"/>
              <a:t>.</a:t>
            </a:r>
            <a:r>
              <a:rPr lang="de-DE" dirty="0" err="1"/>
              <a:t>anmeldung</a:t>
            </a:r>
            <a:r>
              <a:rPr lang="de-DE" dirty="0"/>
              <a:t> h2 {}; 		</a:t>
            </a:r>
            <a:r>
              <a:rPr lang="de-DE" dirty="0">
                <a:solidFill>
                  <a:schemeClr val="bg1"/>
                </a:solidFill>
              </a:rPr>
              <a:t>-&gt; 0 0 1 1</a:t>
            </a:r>
            <a:endParaRPr lang="de-DE" dirty="0"/>
          </a:p>
          <a:p>
            <a:r>
              <a:rPr lang="de-DE" dirty="0" err="1"/>
              <a:t>ul</a:t>
            </a:r>
            <a:r>
              <a:rPr lang="de-DE" dirty="0"/>
              <a:t> li </a:t>
            </a:r>
            <a:r>
              <a:rPr lang="de-DE" dirty="0" err="1"/>
              <a:t>a:hover</a:t>
            </a:r>
            <a:r>
              <a:rPr lang="de-DE" dirty="0"/>
              <a:t> {};			</a:t>
            </a:r>
            <a:r>
              <a:rPr lang="de-DE" dirty="0">
                <a:solidFill>
                  <a:schemeClr val="bg1"/>
                </a:solidFill>
              </a:rPr>
              <a:t>-&gt; 0 0 1 3</a:t>
            </a:r>
            <a:endParaRPr lang="de-DE" dirty="0"/>
          </a:p>
          <a:p>
            <a:r>
              <a:rPr lang="de-DE" dirty="0"/>
              <a:t>#</a:t>
            </a:r>
            <a:r>
              <a:rPr lang="de-DE" dirty="0" err="1"/>
              <a:t>login</a:t>
            </a:r>
            <a:r>
              <a:rPr lang="de-DE" dirty="0"/>
              <a:t> {}				</a:t>
            </a:r>
            <a:r>
              <a:rPr lang="de-DE" dirty="0">
                <a:solidFill>
                  <a:schemeClr val="bg1"/>
                </a:solidFill>
              </a:rPr>
              <a:t>-&gt; 0 1 0 0</a:t>
            </a:r>
            <a:endParaRPr lang="de-DE" dirty="0"/>
          </a:p>
          <a:p>
            <a:r>
              <a:rPr lang="de-DE" dirty="0" err="1"/>
              <a:t>li:not</a:t>
            </a:r>
            <a:r>
              <a:rPr lang="de-DE" dirty="0"/>
              <a:t>(:last-</a:t>
            </a:r>
            <a:r>
              <a:rPr lang="de-DE" dirty="0" err="1"/>
              <a:t>of</a:t>
            </a:r>
            <a:r>
              <a:rPr lang="de-DE" dirty="0"/>
              <a:t>-type)::after{}	</a:t>
            </a:r>
            <a:r>
              <a:rPr lang="de-DE" dirty="0">
                <a:solidFill>
                  <a:schemeClr val="bg1"/>
                </a:solidFill>
              </a:rPr>
              <a:t>-&gt; 0 0 1 2</a:t>
            </a:r>
          </a:p>
          <a:p>
            <a:r>
              <a:rPr lang="de-DE" dirty="0"/>
              <a:t>.</a:t>
            </a:r>
            <a:r>
              <a:rPr lang="de-DE" dirty="0" err="1"/>
              <a:t>slick-next</a:t>
            </a:r>
            <a:r>
              <a:rPr lang="de-DE" dirty="0"/>
              <a:t> [</a:t>
            </a:r>
            <a:r>
              <a:rPr lang="de-CH" dirty="0"/>
              <a:t>dir="</a:t>
            </a:r>
            <a:r>
              <a:rPr lang="de-CH" dirty="0" err="1"/>
              <a:t>rtl</a:t>
            </a:r>
            <a:r>
              <a:rPr lang="de-CH" dirty="0"/>
              <a:t>"</a:t>
            </a:r>
            <a:r>
              <a:rPr lang="de-DE" dirty="0"/>
              <a:t>]		</a:t>
            </a:r>
            <a:r>
              <a:rPr lang="de-DE" dirty="0">
                <a:solidFill>
                  <a:schemeClr val="bg1"/>
                </a:solidFill>
              </a:rPr>
              <a:t>-&gt; 0 0 2 0</a:t>
            </a:r>
          </a:p>
          <a:p>
            <a:endParaRPr lang="de-DE" dirty="0">
              <a:solidFill>
                <a:schemeClr val="bg1"/>
              </a:solidFill>
            </a:endParaRPr>
          </a:p>
          <a:p>
            <a:r>
              <a:rPr lang="de-CH" dirty="0" err="1"/>
              <a:t>Specificity</a:t>
            </a:r>
            <a:r>
              <a:rPr lang="de-CH" dirty="0"/>
              <a:t> </a:t>
            </a:r>
            <a:r>
              <a:rPr lang="de-CH" dirty="0" err="1"/>
              <a:t>Calculator</a:t>
            </a:r>
            <a:r>
              <a:rPr lang="de-CH" dirty="0"/>
              <a:t>: </a:t>
            </a:r>
            <a:r>
              <a:rPr lang="de-CH" dirty="0">
                <a:hlinkClick r:id="rId2"/>
              </a:rPr>
              <a:t>https://</a:t>
            </a:r>
            <a:r>
              <a:rPr lang="de-CH" dirty="0" err="1">
                <a:hlinkClick r:id="rId2"/>
              </a:rPr>
              <a:t>specificity.keegan.st</a:t>
            </a:r>
            <a:r>
              <a:rPr lang="de-CH" dirty="0">
                <a:hlinkClick r:id="rId2"/>
              </a:rPr>
              <a:t>/ </a:t>
            </a:r>
            <a:endParaRPr lang="de-CH" dirty="0"/>
          </a:p>
          <a:p>
            <a:endParaRPr lang="de-DE" dirty="0">
              <a:solidFill>
                <a:schemeClr val="bg1"/>
              </a:solidFill>
            </a:endParaRPr>
          </a:p>
          <a:p>
            <a:pPr marL="0" indent="0">
              <a:buNone/>
            </a:pPr>
            <a:endParaRPr lang="de-DE" dirty="0"/>
          </a:p>
        </p:txBody>
      </p:sp>
    </p:spTree>
    <p:extLst>
      <p:ext uri="{BB962C8B-B14F-4D97-AF65-F5344CB8AC3E}">
        <p14:creationId xmlns:p14="http://schemas.microsoft.com/office/powerpoint/2010/main" val="1954766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21A5-7E8B-C64C-ACA9-153F1E5080E0}"/>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80B2D965-EC19-8D49-B453-05E8C5F78CAA}"/>
              </a:ext>
            </a:extLst>
          </p:cNvPr>
          <p:cNvSpPr>
            <a:spLocks noGrp="1"/>
          </p:cNvSpPr>
          <p:nvPr>
            <p:ph idx="1"/>
          </p:nvPr>
        </p:nvSpPr>
        <p:spPr/>
        <p:txBody>
          <a:bodyPr/>
          <a:lstStyle/>
          <a:p>
            <a:r>
              <a:rPr lang="de-CH" dirty="0"/>
              <a:t>Die Spezifität der :not Pseudoklasse entspricht der Spezifität seines Arguments. </a:t>
            </a:r>
            <a:br>
              <a:rPr lang="de-CH" dirty="0"/>
            </a:br>
            <a:r>
              <a:rPr lang="de-CH" dirty="0"/>
              <a:t>Die :not Pseudoklasse hat im Gegensatz zu anderen Pseudoklassen keinen Einfluss auf die Spezifität.</a:t>
            </a:r>
            <a:br>
              <a:rPr lang="de-CH" dirty="0"/>
            </a:br>
            <a:br>
              <a:rPr lang="de-CH" dirty="0"/>
            </a:br>
            <a:r>
              <a:rPr lang="de-CH" dirty="0">
                <a:hlinkClick r:id="rId2"/>
              </a:rPr>
              <a:t>https://developer.mozilla.org/de/docs/Web/CSS/:not</a:t>
            </a:r>
            <a:endParaRPr lang="de-DE" dirty="0"/>
          </a:p>
        </p:txBody>
      </p:sp>
    </p:spTree>
    <p:extLst>
      <p:ext uri="{BB962C8B-B14F-4D97-AF65-F5344CB8AC3E}">
        <p14:creationId xmlns:p14="http://schemas.microsoft.com/office/powerpoint/2010/main" val="27625162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62699-CEEE-8F42-A9B6-C8C00B62991C}"/>
              </a:ext>
            </a:extLst>
          </p:cNvPr>
          <p:cNvSpPr>
            <a:spLocks noGrp="1"/>
          </p:cNvSpPr>
          <p:nvPr>
            <p:ph type="title"/>
          </p:nvPr>
        </p:nvSpPr>
        <p:spPr/>
        <p:txBody>
          <a:bodyPr/>
          <a:lstStyle/>
          <a:p>
            <a:r>
              <a:rPr lang="de-CH" b="1" dirty="0"/>
              <a:t>!</a:t>
            </a:r>
            <a:r>
              <a:rPr lang="de-CH" b="1" dirty="0" err="1"/>
              <a:t>important</a:t>
            </a:r>
            <a:r>
              <a:rPr lang="de-CH" b="1" dirty="0"/>
              <a:t> </a:t>
            </a:r>
            <a:endParaRPr lang="de-DE" dirty="0"/>
          </a:p>
        </p:txBody>
      </p:sp>
      <p:sp>
        <p:nvSpPr>
          <p:cNvPr id="3" name="Inhaltsplatzhalter 2">
            <a:extLst>
              <a:ext uri="{FF2B5EF4-FFF2-40B4-BE49-F238E27FC236}">
                <a16:creationId xmlns:a16="http://schemas.microsoft.com/office/drawing/2014/main" id="{FB6D72F6-147D-094B-AD6C-220385F8A6B9}"/>
              </a:ext>
            </a:extLst>
          </p:cNvPr>
          <p:cNvSpPr>
            <a:spLocks noGrp="1"/>
          </p:cNvSpPr>
          <p:nvPr>
            <p:ph idx="1"/>
          </p:nvPr>
        </p:nvSpPr>
        <p:spPr/>
        <p:txBody>
          <a:bodyPr/>
          <a:lstStyle/>
          <a:p>
            <a:r>
              <a:rPr lang="de-CH" dirty="0"/>
              <a:t>Wendet man !</a:t>
            </a:r>
            <a:r>
              <a:rPr lang="de-CH" dirty="0" err="1"/>
              <a:t>important</a:t>
            </a:r>
            <a:r>
              <a:rPr lang="de-CH" dirty="0"/>
              <a:t> auf ein CSS-Property an </a:t>
            </a:r>
            <a:br>
              <a:rPr lang="de-CH" dirty="0"/>
            </a:br>
            <a:r>
              <a:rPr lang="de-CH" dirty="0"/>
              <a:t>(z.B. background-color: </a:t>
            </a:r>
            <a:r>
              <a:rPr lang="de-CH" dirty="0" err="1"/>
              <a:t>red</a:t>
            </a:r>
            <a:r>
              <a:rPr lang="de-CH" dirty="0"/>
              <a:t> !</a:t>
            </a:r>
            <a:r>
              <a:rPr lang="de-CH" dirty="0" err="1"/>
              <a:t>important</a:t>
            </a:r>
            <a:r>
              <a:rPr lang="de-CH" dirty="0"/>
              <a:t>;)</a:t>
            </a:r>
            <a:br>
              <a:rPr lang="de-CH" dirty="0"/>
            </a:br>
            <a:r>
              <a:rPr lang="de-CH" dirty="0"/>
              <a:t>, so wird die natürliche Wertigkeit dieser Property verändert und in jedem Fall der entsprechende Wert gesetzt. </a:t>
            </a:r>
          </a:p>
          <a:p>
            <a:r>
              <a:rPr lang="de-CH" dirty="0"/>
              <a:t>Wird !</a:t>
            </a:r>
            <a:r>
              <a:rPr lang="de-CH" dirty="0" err="1"/>
              <a:t>important</a:t>
            </a:r>
            <a:r>
              <a:rPr lang="de-CH" dirty="0"/>
              <a:t> unbedacht eingesetzt, kann dies unerwünschte Auswirkungen auf das Styling haben. </a:t>
            </a:r>
            <a:br>
              <a:rPr lang="de-CH" dirty="0"/>
            </a:br>
            <a:r>
              <a:rPr lang="de-CH" dirty="0"/>
              <a:t>Setzt deshalb !</a:t>
            </a:r>
            <a:r>
              <a:rPr lang="de-CH" dirty="0" err="1"/>
              <a:t>important</a:t>
            </a:r>
            <a:r>
              <a:rPr lang="de-CH" dirty="0"/>
              <a:t> am besten </a:t>
            </a:r>
            <a:r>
              <a:rPr lang="de-CH" b="1" dirty="0"/>
              <a:t>NIEMALS </a:t>
            </a:r>
            <a:r>
              <a:rPr lang="de-CH" dirty="0"/>
              <a:t>ein. </a:t>
            </a:r>
          </a:p>
          <a:p>
            <a:endParaRPr lang="de-DE" dirty="0"/>
          </a:p>
        </p:txBody>
      </p:sp>
    </p:spTree>
    <p:extLst>
      <p:ext uri="{BB962C8B-B14F-4D97-AF65-F5344CB8AC3E}">
        <p14:creationId xmlns:p14="http://schemas.microsoft.com/office/powerpoint/2010/main" val="28370838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D2EDB-C4A0-324B-83C5-1074D3529BE1}"/>
              </a:ext>
            </a:extLst>
          </p:cNvPr>
          <p:cNvSpPr>
            <a:spLocks noGrp="1"/>
          </p:cNvSpPr>
          <p:nvPr>
            <p:ph type="title"/>
          </p:nvPr>
        </p:nvSpPr>
        <p:spPr/>
        <p:txBody>
          <a:bodyPr/>
          <a:lstStyle/>
          <a:p>
            <a:r>
              <a:rPr lang="de-DE" dirty="0"/>
              <a:t>Block und Inline Elemente</a:t>
            </a:r>
          </a:p>
        </p:txBody>
      </p:sp>
      <p:sp>
        <p:nvSpPr>
          <p:cNvPr id="3" name="Inhaltsplatzhalter 2">
            <a:extLst>
              <a:ext uri="{FF2B5EF4-FFF2-40B4-BE49-F238E27FC236}">
                <a16:creationId xmlns:a16="http://schemas.microsoft.com/office/drawing/2014/main" id="{9FF1A1F2-626A-2C49-A41D-1DF60E4AC65F}"/>
              </a:ext>
            </a:extLst>
          </p:cNvPr>
          <p:cNvSpPr>
            <a:spLocks noGrp="1"/>
          </p:cNvSpPr>
          <p:nvPr>
            <p:ph idx="1"/>
          </p:nvPr>
        </p:nvSpPr>
        <p:spPr/>
        <p:txBody>
          <a:bodyPr/>
          <a:lstStyle/>
          <a:p>
            <a:pPr marL="0" indent="0">
              <a:buNone/>
            </a:pPr>
            <a:r>
              <a:rPr lang="de-CH" dirty="0"/>
              <a:t>Definition kann via CSS geändert werden:</a:t>
            </a:r>
            <a:br>
              <a:rPr lang="de-CH" dirty="0"/>
            </a:br>
            <a:endParaRPr lang="de-CH" dirty="0"/>
          </a:p>
          <a:p>
            <a:r>
              <a:rPr lang="de-CH" dirty="0" err="1"/>
              <a:t>display</a:t>
            </a:r>
            <a:r>
              <a:rPr lang="de-CH" dirty="0"/>
              <a:t>: inline;</a:t>
            </a:r>
          </a:p>
          <a:p>
            <a:r>
              <a:rPr lang="de-CH" dirty="0" err="1"/>
              <a:t>display</a:t>
            </a:r>
            <a:r>
              <a:rPr lang="de-CH" dirty="0"/>
              <a:t>: block;</a:t>
            </a:r>
          </a:p>
          <a:p>
            <a:r>
              <a:rPr lang="de-CH" dirty="0" err="1"/>
              <a:t>display</a:t>
            </a:r>
            <a:r>
              <a:rPr lang="de-CH" dirty="0"/>
              <a:t>: inline-block;</a:t>
            </a:r>
            <a:br>
              <a:rPr lang="de-CH" dirty="0"/>
            </a:br>
            <a:r>
              <a:rPr lang="de-CH" dirty="0"/>
              <a:t> </a:t>
            </a:r>
          </a:p>
          <a:p>
            <a:endParaRPr lang="de-DE" dirty="0"/>
          </a:p>
        </p:txBody>
      </p:sp>
    </p:spTree>
    <p:extLst>
      <p:ext uri="{BB962C8B-B14F-4D97-AF65-F5344CB8AC3E}">
        <p14:creationId xmlns:p14="http://schemas.microsoft.com/office/powerpoint/2010/main" val="20323402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53907-5B83-E840-9899-5FFB756F11FC}"/>
              </a:ext>
            </a:extLst>
          </p:cNvPr>
          <p:cNvSpPr>
            <a:spLocks noGrp="1"/>
          </p:cNvSpPr>
          <p:nvPr>
            <p:ph type="title"/>
          </p:nvPr>
        </p:nvSpPr>
        <p:spPr/>
        <p:txBody>
          <a:bodyPr/>
          <a:lstStyle/>
          <a:p>
            <a:r>
              <a:rPr lang="de-CH" b="1" dirty="0"/>
              <a:t>Block Elemente </a:t>
            </a:r>
            <a:endParaRPr lang="de-DE" dirty="0"/>
          </a:p>
        </p:txBody>
      </p:sp>
      <p:sp>
        <p:nvSpPr>
          <p:cNvPr id="3" name="Inhaltsplatzhalter 2">
            <a:extLst>
              <a:ext uri="{FF2B5EF4-FFF2-40B4-BE49-F238E27FC236}">
                <a16:creationId xmlns:a16="http://schemas.microsoft.com/office/drawing/2014/main" id="{68A8044D-7210-1B4B-9BB9-23D941086030}"/>
              </a:ext>
            </a:extLst>
          </p:cNvPr>
          <p:cNvSpPr>
            <a:spLocks noGrp="1"/>
          </p:cNvSpPr>
          <p:nvPr>
            <p:ph idx="1"/>
          </p:nvPr>
        </p:nvSpPr>
        <p:spPr/>
        <p:txBody>
          <a:bodyPr/>
          <a:lstStyle/>
          <a:p>
            <a:r>
              <a:rPr lang="de-CH" dirty="0"/>
              <a:t>erzwingen </a:t>
            </a:r>
            <a:r>
              <a:rPr lang="de-CH" dirty="0" err="1"/>
              <a:t>standardmässig</a:t>
            </a:r>
            <a:r>
              <a:rPr lang="de-CH" dirty="0"/>
              <a:t> einen Umbruch </a:t>
            </a:r>
          </a:p>
          <a:p>
            <a:r>
              <a:rPr lang="de-CH" dirty="0"/>
              <a:t>können per </a:t>
            </a:r>
            <a:r>
              <a:rPr lang="de-CH" dirty="0" err="1"/>
              <a:t>width</a:t>
            </a:r>
            <a:r>
              <a:rPr lang="de-CH" dirty="0"/>
              <a:t> / </a:t>
            </a:r>
            <a:r>
              <a:rPr lang="de-CH" dirty="0" err="1"/>
              <a:t>height</a:t>
            </a:r>
            <a:r>
              <a:rPr lang="de-CH" dirty="0"/>
              <a:t> beliebige Dimensionen gegeben werden </a:t>
            </a:r>
          </a:p>
          <a:p>
            <a:r>
              <a:rPr lang="de-CH" dirty="0"/>
              <a:t>nehmen standardmässig 100% der Breite des Eltern-Elements ein </a:t>
            </a:r>
          </a:p>
          <a:p>
            <a:r>
              <a:rPr lang="de-CH" dirty="0"/>
              <a:t>sind ohne gesetzte </a:t>
            </a:r>
            <a:r>
              <a:rPr lang="de-CH" dirty="0" err="1"/>
              <a:t>height</a:t>
            </a:r>
            <a:r>
              <a:rPr lang="de-CH" dirty="0"/>
              <a:t> Property so hoch wie ihre </a:t>
            </a:r>
            <a:r>
              <a:rPr lang="de-CH" dirty="0" err="1"/>
              <a:t>Kindelemente</a:t>
            </a:r>
            <a:endParaRPr lang="de-CH" dirty="0"/>
          </a:p>
          <a:p>
            <a:r>
              <a:rPr lang="de-CH" dirty="0"/>
              <a:t>ignorieren die </a:t>
            </a:r>
            <a:r>
              <a:rPr lang="de-CH" dirty="0" err="1"/>
              <a:t>vertical-align</a:t>
            </a:r>
            <a:r>
              <a:rPr lang="de-CH" dirty="0"/>
              <a:t> Property </a:t>
            </a:r>
          </a:p>
          <a:p>
            <a:endParaRPr lang="de-DE" dirty="0"/>
          </a:p>
        </p:txBody>
      </p:sp>
    </p:spTree>
    <p:extLst>
      <p:ext uri="{BB962C8B-B14F-4D97-AF65-F5344CB8AC3E}">
        <p14:creationId xmlns:p14="http://schemas.microsoft.com/office/powerpoint/2010/main" val="39790002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24C97-32BD-EB4F-BBA7-729E50617EAA}"/>
              </a:ext>
            </a:extLst>
          </p:cNvPr>
          <p:cNvSpPr>
            <a:spLocks noGrp="1"/>
          </p:cNvSpPr>
          <p:nvPr>
            <p:ph type="title"/>
          </p:nvPr>
        </p:nvSpPr>
        <p:spPr/>
        <p:txBody>
          <a:bodyPr/>
          <a:lstStyle/>
          <a:p>
            <a:r>
              <a:rPr lang="de-CH" b="1" dirty="0"/>
              <a:t>Inline Elemente </a:t>
            </a:r>
            <a:br>
              <a:rPr lang="de-CH" dirty="0"/>
            </a:br>
            <a:endParaRPr lang="de-DE" dirty="0"/>
          </a:p>
        </p:txBody>
      </p:sp>
      <p:sp>
        <p:nvSpPr>
          <p:cNvPr id="3" name="Inhaltsplatzhalter 2">
            <a:extLst>
              <a:ext uri="{FF2B5EF4-FFF2-40B4-BE49-F238E27FC236}">
                <a16:creationId xmlns:a16="http://schemas.microsoft.com/office/drawing/2014/main" id="{D5D53519-3CE6-8F48-9B3D-BDCE895D0575}"/>
              </a:ext>
            </a:extLst>
          </p:cNvPr>
          <p:cNvSpPr>
            <a:spLocks noGrp="1"/>
          </p:cNvSpPr>
          <p:nvPr>
            <p:ph idx="1"/>
          </p:nvPr>
        </p:nvSpPr>
        <p:spPr/>
        <p:txBody>
          <a:bodyPr>
            <a:normAutofit/>
          </a:bodyPr>
          <a:lstStyle/>
          <a:p>
            <a:r>
              <a:rPr lang="de-CH" dirty="0"/>
              <a:t>unterbrechen den Textfluss nicht </a:t>
            </a:r>
          </a:p>
          <a:p>
            <a:r>
              <a:rPr lang="de-CH" dirty="0"/>
              <a:t>nehmen nur soviel Platz ein wie nötig </a:t>
            </a:r>
          </a:p>
          <a:p>
            <a:r>
              <a:rPr lang="de-CH" dirty="0"/>
              <a:t>ignorieren Leerschläge </a:t>
            </a:r>
            <a:r>
              <a:rPr lang="de-CH" b="1" dirty="0"/>
              <a:t>nicht </a:t>
            </a:r>
            <a:r>
              <a:rPr lang="de-CH" dirty="0"/>
              <a:t>(maximal ein Leerschlag vorne und hinten) </a:t>
            </a:r>
          </a:p>
          <a:p>
            <a:r>
              <a:rPr lang="de-CH" dirty="0"/>
              <a:t>ignorieren </a:t>
            </a:r>
            <a:r>
              <a:rPr lang="de-CH" dirty="0" err="1"/>
              <a:t>margin</a:t>
            </a:r>
            <a:r>
              <a:rPr lang="de-CH" dirty="0"/>
              <a:t>-top und </a:t>
            </a:r>
            <a:r>
              <a:rPr lang="de-CH" dirty="0" err="1"/>
              <a:t>margin-bottom</a:t>
            </a:r>
            <a:r>
              <a:rPr lang="de-CH" dirty="0"/>
              <a:t>, jedoch nicht </a:t>
            </a:r>
            <a:r>
              <a:rPr lang="de-CH" dirty="0" err="1"/>
              <a:t>margin-left</a:t>
            </a:r>
            <a:r>
              <a:rPr lang="de-CH" dirty="0"/>
              <a:t>, </a:t>
            </a:r>
            <a:r>
              <a:rPr lang="de-CH" dirty="0" err="1"/>
              <a:t>margin-right</a:t>
            </a:r>
            <a:r>
              <a:rPr lang="de-CH" dirty="0"/>
              <a:t> sowie </a:t>
            </a:r>
            <a:r>
              <a:rPr lang="de-CH" dirty="0" err="1"/>
              <a:t>padding</a:t>
            </a:r>
            <a:r>
              <a:rPr lang="de-CH" dirty="0"/>
              <a:t> </a:t>
            </a:r>
          </a:p>
          <a:p>
            <a:r>
              <a:rPr lang="de-CH" dirty="0"/>
              <a:t>werden ein Block-Element sobald sie gefloatet werden </a:t>
            </a:r>
          </a:p>
          <a:p>
            <a:r>
              <a:rPr lang="de-CH" dirty="0"/>
              <a:t>kann per </a:t>
            </a:r>
            <a:r>
              <a:rPr lang="de-CH" dirty="0" err="1"/>
              <a:t>vertical-align</a:t>
            </a:r>
            <a:r>
              <a:rPr lang="de-CH" dirty="0"/>
              <a:t> ausgerichtet werden </a:t>
            </a:r>
          </a:p>
          <a:p>
            <a:endParaRPr lang="de-DE" dirty="0"/>
          </a:p>
        </p:txBody>
      </p:sp>
    </p:spTree>
    <p:extLst>
      <p:ext uri="{BB962C8B-B14F-4D97-AF65-F5344CB8AC3E}">
        <p14:creationId xmlns:p14="http://schemas.microsoft.com/office/powerpoint/2010/main" val="33682140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2044AB-0AB3-0A45-B8DC-1E134E7DE513}"/>
              </a:ext>
            </a:extLst>
          </p:cNvPr>
          <p:cNvSpPr>
            <a:spLocks noGrp="1"/>
          </p:cNvSpPr>
          <p:nvPr>
            <p:ph type="title"/>
          </p:nvPr>
        </p:nvSpPr>
        <p:spPr/>
        <p:txBody>
          <a:bodyPr/>
          <a:lstStyle/>
          <a:p>
            <a:r>
              <a:rPr lang="de-DE" dirty="0"/>
              <a:t>Box Modell</a:t>
            </a:r>
          </a:p>
        </p:txBody>
      </p:sp>
      <p:pic>
        <p:nvPicPr>
          <p:cNvPr id="5" name="Inhaltsplatzhalter 4">
            <a:extLst>
              <a:ext uri="{FF2B5EF4-FFF2-40B4-BE49-F238E27FC236}">
                <a16:creationId xmlns:a16="http://schemas.microsoft.com/office/drawing/2014/main" id="{6A377682-35B5-D84F-B882-E7E88390C95E}"/>
              </a:ext>
            </a:extLst>
          </p:cNvPr>
          <p:cNvPicPr>
            <a:picLocks noGrp="1" noChangeAspect="1"/>
          </p:cNvPicPr>
          <p:nvPr>
            <p:ph idx="1"/>
          </p:nvPr>
        </p:nvPicPr>
        <p:blipFill>
          <a:blip r:embed="rId2"/>
          <a:stretch>
            <a:fillRect/>
          </a:stretch>
        </p:blipFill>
        <p:spPr>
          <a:xfrm>
            <a:off x="2697220" y="2496189"/>
            <a:ext cx="5580062" cy="3701411"/>
          </a:xfrm>
        </p:spPr>
      </p:pic>
    </p:spTree>
    <p:extLst>
      <p:ext uri="{BB962C8B-B14F-4D97-AF65-F5344CB8AC3E}">
        <p14:creationId xmlns:p14="http://schemas.microsoft.com/office/powerpoint/2010/main" val="348976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07A36-5DF6-F443-A05B-400F54067AC0}"/>
              </a:ext>
            </a:extLst>
          </p:cNvPr>
          <p:cNvSpPr>
            <a:spLocks noGrp="1"/>
          </p:cNvSpPr>
          <p:nvPr>
            <p:ph type="title"/>
          </p:nvPr>
        </p:nvSpPr>
        <p:spPr/>
        <p:txBody>
          <a:bodyPr/>
          <a:lstStyle/>
          <a:p>
            <a:r>
              <a:rPr lang="de-DE" dirty="0"/>
              <a:t>Übungs-Projekt einrichten</a:t>
            </a:r>
          </a:p>
        </p:txBody>
      </p:sp>
      <p:sp>
        <p:nvSpPr>
          <p:cNvPr id="3" name="Inhaltsplatzhalter 2">
            <a:extLst>
              <a:ext uri="{FF2B5EF4-FFF2-40B4-BE49-F238E27FC236}">
                <a16:creationId xmlns:a16="http://schemas.microsoft.com/office/drawing/2014/main" id="{FF7F0B0F-187F-4D43-9106-A6B90F5CFE5C}"/>
              </a:ext>
            </a:extLst>
          </p:cNvPr>
          <p:cNvSpPr>
            <a:spLocks noGrp="1"/>
          </p:cNvSpPr>
          <p:nvPr>
            <p:ph idx="1"/>
          </p:nvPr>
        </p:nvSpPr>
        <p:spPr/>
        <p:txBody>
          <a:bodyPr/>
          <a:lstStyle/>
          <a:p>
            <a:r>
              <a:rPr lang="de-CH" dirty="0">
                <a:hlinkClick r:id="rId2"/>
              </a:rPr>
              <a:t>https://github.com/TomFrey/htmlCssBasic</a:t>
            </a:r>
            <a:br>
              <a:rPr lang="de-CH" dirty="0"/>
            </a:br>
            <a:r>
              <a:rPr lang="de-CH" dirty="0" err="1"/>
              <a:t>Clone</a:t>
            </a:r>
            <a:r>
              <a:rPr lang="de-CH" dirty="0"/>
              <a:t> </a:t>
            </a:r>
            <a:r>
              <a:rPr lang="de-CH" dirty="0" err="1"/>
              <a:t>or</a:t>
            </a:r>
            <a:r>
              <a:rPr lang="de-CH" dirty="0"/>
              <a:t> </a:t>
            </a:r>
            <a:r>
              <a:rPr lang="de-CH" dirty="0" err="1"/>
              <a:t>download</a:t>
            </a:r>
            <a:r>
              <a:rPr lang="de-CH" dirty="0"/>
              <a:t> -&gt; Download </a:t>
            </a:r>
            <a:r>
              <a:rPr lang="de-CH" dirty="0" err="1"/>
              <a:t>zip</a:t>
            </a:r>
            <a:endParaRPr lang="de-CH" dirty="0"/>
          </a:p>
          <a:p>
            <a:r>
              <a:rPr lang="de-CH" dirty="0"/>
              <a:t>In eigenem Ordner </a:t>
            </a:r>
            <a:r>
              <a:rPr lang="de-CH" dirty="0" err="1"/>
              <a:t>entzippen</a:t>
            </a:r>
            <a:endParaRPr lang="de-CH" dirty="0"/>
          </a:p>
          <a:p>
            <a:r>
              <a:rPr lang="de-CH" dirty="0"/>
              <a:t>cd </a:t>
            </a:r>
            <a:r>
              <a:rPr lang="de-CH" dirty="0" err="1"/>
              <a:t>htmlCssBasic</a:t>
            </a:r>
            <a:r>
              <a:rPr lang="de-CH" dirty="0"/>
              <a:t>-master</a:t>
            </a:r>
          </a:p>
          <a:p>
            <a:r>
              <a:rPr lang="de-CH" dirty="0" err="1"/>
              <a:t>yarn</a:t>
            </a:r>
            <a:r>
              <a:rPr lang="de-CH" dirty="0"/>
              <a:t> </a:t>
            </a:r>
            <a:r>
              <a:rPr lang="de-CH" dirty="0" err="1"/>
              <a:t>install</a:t>
            </a:r>
            <a:endParaRPr lang="de-CH" dirty="0"/>
          </a:p>
          <a:p>
            <a:r>
              <a:rPr lang="de-CH" dirty="0" err="1"/>
              <a:t>npm</a:t>
            </a:r>
            <a:r>
              <a:rPr lang="de-CH" dirty="0"/>
              <a:t> </a:t>
            </a:r>
            <a:r>
              <a:rPr lang="de-CH" dirty="0" err="1"/>
              <a:t>install</a:t>
            </a:r>
            <a:r>
              <a:rPr lang="de-CH" dirty="0"/>
              <a:t> --global </a:t>
            </a:r>
            <a:r>
              <a:rPr lang="de-CH" dirty="0" err="1"/>
              <a:t>gulp</a:t>
            </a:r>
            <a:r>
              <a:rPr lang="de-CH" dirty="0"/>
              <a:t>-cli</a:t>
            </a:r>
          </a:p>
          <a:p>
            <a:r>
              <a:rPr lang="de-CH" dirty="0" err="1"/>
              <a:t>gulp</a:t>
            </a:r>
            <a:br>
              <a:rPr lang="de-CH" dirty="0"/>
            </a:br>
            <a:endParaRPr lang="de-CH" dirty="0"/>
          </a:p>
        </p:txBody>
      </p:sp>
    </p:spTree>
    <p:extLst>
      <p:ext uri="{BB962C8B-B14F-4D97-AF65-F5344CB8AC3E}">
        <p14:creationId xmlns:p14="http://schemas.microsoft.com/office/powerpoint/2010/main" val="2248444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0FAF8-E1A7-0A42-9AA6-643852BAD8B3}"/>
              </a:ext>
            </a:extLst>
          </p:cNvPr>
          <p:cNvSpPr>
            <a:spLocks noGrp="1"/>
          </p:cNvSpPr>
          <p:nvPr>
            <p:ph type="title"/>
          </p:nvPr>
        </p:nvSpPr>
        <p:spPr/>
        <p:txBody>
          <a:bodyPr/>
          <a:lstStyle/>
          <a:p>
            <a:r>
              <a:rPr lang="de-DE" dirty="0"/>
              <a:t>Übung</a:t>
            </a:r>
          </a:p>
        </p:txBody>
      </p:sp>
      <p:sp>
        <p:nvSpPr>
          <p:cNvPr id="6" name="Inhaltsplatzhalter 2">
            <a:extLst>
              <a:ext uri="{FF2B5EF4-FFF2-40B4-BE49-F238E27FC236}">
                <a16:creationId xmlns:a16="http://schemas.microsoft.com/office/drawing/2014/main" id="{D7A57CA8-A788-4B4A-87DF-FDB8BC55616B}"/>
              </a:ext>
            </a:extLst>
          </p:cNvPr>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de-CH" dirty="0"/>
              <a:t>Erstelle eine Box, die 400px x 400px gross ist. Darin sind drei kleine Boxen, die 100px breit sind und so hoch, dass die in die grosse Box hinein passen. Verwende Farben und Rahmen, damit du die Boxen besser unterscheiden kannst.</a:t>
            </a:r>
          </a:p>
        </p:txBody>
      </p:sp>
      <p:pic>
        <p:nvPicPr>
          <p:cNvPr id="10" name="Inhaltsplatzhalter 9">
            <a:extLst>
              <a:ext uri="{FF2B5EF4-FFF2-40B4-BE49-F238E27FC236}">
                <a16:creationId xmlns:a16="http://schemas.microsoft.com/office/drawing/2014/main" id="{A4982AE5-7F41-C644-8ED2-651218887ACB}"/>
              </a:ext>
            </a:extLst>
          </p:cNvPr>
          <p:cNvPicPr>
            <a:picLocks noGrp="1" noChangeAspect="1"/>
          </p:cNvPicPr>
          <p:nvPr>
            <p:ph idx="1"/>
          </p:nvPr>
        </p:nvPicPr>
        <p:blipFill>
          <a:blip r:embed="rId2"/>
          <a:stretch>
            <a:fillRect/>
          </a:stretch>
        </p:blipFill>
        <p:spPr>
          <a:xfrm>
            <a:off x="5186110" y="3700922"/>
            <a:ext cx="2887374" cy="2892663"/>
          </a:xfrm>
        </p:spPr>
      </p:pic>
    </p:spTree>
    <p:extLst>
      <p:ext uri="{BB962C8B-B14F-4D97-AF65-F5344CB8AC3E}">
        <p14:creationId xmlns:p14="http://schemas.microsoft.com/office/powerpoint/2010/main" val="17096031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93F0F-B745-514C-BD33-57595FA74D5B}"/>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E81A514D-E712-284B-9096-D6E9A8DFF9C7}"/>
              </a:ext>
            </a:extLst>
          </p:cNvPr>
          <p:cNvSpPr>
            <a:spLocks noGrp="1"/>
          </p:cNvSpPr>
          <p:nvPr>
            <p:ph idx="1"/>
          </p:nvPr>
        </p:nvSpPr>
        <p:spPr/>
        <p:txBody>
          <a:bodyPr/>
          <a:lstStyle/>
          <a:p>
            <a:r>
              <a:rPr lang="de-DE" dirty="0"/>
              <a:t>Die Breite eines Elements berechnet sich </a:t>
            </a:r>
            <a:r>
              <a:rPr lang="de-DE" dirty="0" err="1"/>
              <a:t>folgendermassen</a:t>
            </a:r>
            <a:r>
              <a:rPr lang="de-DE" dirty="0"/>
              <a:t>:</a:t>
            </a:r>
            <a:br>
              <a:rPr lang="de-DE" dirty="0"/>
            </a:br>
            <a:r>
              <a:rPr lang="de-DE" dirty="0"/>
              <a:t>gesamte Breite = </a:t>
            </a:r>
            <a:r>
              <a:rPr lang="de-CH" dirty="0" err="1"/>
              <a:t>width</a:t>
            </a:r>
            <a:r>
              <a:rPr lang="de-CH" dirty="0"/>
              <a:t> + </a:t>
            </a:r>
            <a:r>
              <a:rPr lang="de-CH" dirty="0" err="1"/>
              <a:t>padding</a:t>
            </a:r>
            <a:r>
              <a:rPr lang="de-CH" dirty="0"/>
              <a:t> + </a:t>
            </a:r>
            <a:r>
              <a:rPr lang="de-CH" dirty="0" err="1"/>
              <a:t>border</a:t>
            </a:r>
            <a:r>
              <a:rPr lang="de-CH" dirty="0"/>
              <a:t> </a:t>
            </a:r>
          </a:p>
          <a:p>
            <a:r>
              <a:rPr lang="de-DE" dirty="0"/>
              <a:t>Die Höhe eines Elements berechnet sich </a:t>
            </a:r>
            <a:r>
              <a:rPr lang="de-DE" dirty="0" err="1"/>
              <a:t>folgendermassen</a:t>
            </a:r>
            <a:r>
              <a:rPr lang="de-DE" dirty="0"/>
              <a:t>:</a:t>
            </a:r>
            <a:br>
              <a:rPr lang="de-DE" dirty="0"/>
            </a:br>
            <a:r>
              <a:rPr lang="de-DE" dirty="0"/>
              <a:t>gesamte Höhe = </a:t>
            </a:r>
            <a:r>
              <a:rPr lang="de-CH" dirty="0" err="1"/>
              <a:t>height</a:t>
            </a:r>
            <a:r>
              <a:rPr lang="de-CH" dirty="0"/>
              <a:t> + </a:t>
            </a:r>
            <a:r>
              <a:rPr lang="de-CH" dirty="0" err="1"/>
              <a:t>padding</a:t>
            </a:r>
            <a:r>
              <a:rPr lang="de-CH" dirty="0"/>
              <a:t> + </a:t>
            </a:r>
            <a:r>
              <a:rPr lang="de-CH" dirty="0" err="1"/>
              <a:t>border</a:t>
            </a:r>
            <a:r>
              <a:rPr lang="de-CH" dirty="0"/>
              <a:t> </a:t>
            </a:r>
          </a:p>
          <a:p>
            <a:pPr marL="0" indent="0">
              <a:buNone/>
            </a:pPr>
            <a:endParaRPr lang="de-DE" dirty="0"/>
          </a:p>
          <a:p>
            <a:pPr marL="0" indent="0">
              <a:buNone/>
            </a:pPr>
            <a:r>
              <a:rPr lang="de-DE" dirty="0"/>
              <a:t>=&gt; </a:t>
            </a:r>
            <a:r>
              <a:rPr lang="de-DE" b="1" dirty="0"/>
              <a:t>box-</a:t>
            </a:r>
            <a:r>
              <a:rPr lang="de-DE" b="1" dirty="0" err="1"/>
              <a:t>sizing</a:t>
            </a:r>
            <a:r>
              <a:rPr lang="de-DE" b="1" dirty="0"/>
              <a:t>: </a:t>
            </a:r>
            <a:r>
              <a:rPr lang="de-DE" b="1" dirty="0" err="1"/>
              <a:t>content</a:t>
            </a:r>
            <a:r>
              <a:rPr lang="de-DE" b="1" dirty="0"/>
              <a:t>-box;	</a:t>
            </a:r>
            <a:r>
              <a:rPr lang="de-DE" dirty="0"/>
              <a:t>(</a:t>
            </a:r>
            <a:r>
              <a:rPr lang="de-DE" dirty="0" err="1"/>
              <a:t>default</a:t>
            </a:r>
            <a:r>
              <a:rPr lang="de-DE" dirty="0"/>
              <a:t> Wert)</a:t>
            </a:r>
          </a:p>
        </p:txBody>
      </p:sp>
    </p:spTree>
    <p:extLst>
      <p:ext uri="{BB962C8B-B14F-4D97-AF65-F5344CB8AC3E}">
        <p14:creationId xmlns:p14="http://schemas.microsoft.com/office/powerpoint/2010/main" val="18458401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62BBD-296F-A24E-8CE1-535594A3BCF9}"/>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54815198-6D21-984A-939F-E8A4C9E3E09C}"/>
              </a:ext>
            </a:extLst>
          </p:cNvPr>
          <p:cNvSpPr>
            <a:spLocks noGrp="1"/>
          </p:cNvSpPr>
          <p:nvPr>
            <p:ph idx="1"/>
          </p:nvPr>
        </p:nvSpPr>
        <p:spPr/>
        <p:txBody>
          <a:bodyPr/>
          <a:lstStyle/>
          <a:p>
            <a:pPr marL="0" indent="0">
              <a:buNone/>
            </a:pPr>
            <a:r>
              <a:rPr lang="de-DE" dirty="0"/>
              <a:t>mit </a:t>
            </a:r>
            <a:r>
              <a:rPr lang="de-DE" b="1" dirty="0"/>
              <a:t>box-</a:t>
            </a:r>
            <a:r>
              <a:rPr lang="de-DE" b="1" dirty="0" err="1"/>
              <a:t>sizing</a:t>
            </a:r>
            <a:r>
              <a:rPr lang="de-DE" b="1" dirty="0"/>
              <a:t>: </a:t>
            </a:r>
            <a:r>
              <a:rPr lang="de-DE" b="1" dirty="0" err="1"/>
              <a:t>border</a:t>
            </a:r>
            <a:r>
              <a:rPr lang="de-DE" b="1" dirty="0"/>
              <a:t>-box;</a:t>
            </a:r>
          </a:p>
          <a:p>
            <a:pPr marL="0" indent="0">
              <a:buNone/>
            </a:pPr>
            <a:endParaRPr lang="de-DE" b="1" dirty="0"/>
          </a:p>
          <a:p>
            <a:r>
              <a:rPr lang="de-DE" dirty="0"/>
              <a:t>gesamte Breite entspricht </a:t>
            </a:r>
            <a:r>
              <a:rPr lang="de-DE" dirty="0" err="1"/>
              <a:t>width</a:t>
            </a:r>
            <a:endParaRPr lang="de-DE" dirty="0"/>
          </a:p>
          <a:p>
            <a:r>
              <a:rPr lang="de-DE" dirty="0"/>
              <a:t>gesamte Höhe entspricht </a:t>
            </a:r>
            <a:r>
              <a:rPr lang="de-DE" dirty="0" err="1"/>
              <a:t>height</a:t>
            </a:r>
            <a:endParaRPr lang="de-DE" dirty="0"/>
          </a:p>
          <a:p>
            <a:r>
              <a:rPr lang="de-DE" dirty="0">
                <a:hlinkClick r:id="rId2"/>
              </a:rPr>
              <a:t>https://css-tricks.com/box-sizing/</a:t>
            </a:r>
            <a:endParaRPr lang="de-DE" dirty="0"/>
          </a:p>
          <a:p>
            <a:pPr marL="0" indent="0">
              <a:buNone/>
            </a:pPr>
            <a:endParaRPr lang="de-DE" b="1" dirty="0"/>
          </a:p>
          <a:p>
            <a:endParaRPr lang="de-DE" dirty="0"/>
          </a:p>
        </p:txBody>
      </p:sp>
    </p:spTree>
    <p:extLst>
      <p:ext uri="{BB962C8B-B14F-4D97-AF65-F5344CB8AC3E}">
        <p14:creationId xmlns:p14="http://schemas.microsoft.com/office/powerpoint/2010/main" val="2846187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3102D-2C66-894D-B7E2-F62BDE4F3470}"/>
              </a:ext>
            </a:extLst>
          </p:cNvPr>
          <p:cNvSpPr>
            <a:spLocks noGrp="1"/>
          </p:cNvSpPr>
          <p:nvPr>
            <p:ph type="title"/>
          </p:nvPr>
        </p:nvSpPr>
        <p:spPr/>
        <p:txBody>
          <a:bodyPr/>
          <a:lstStyle/>
          <a:p>
            <a:r>
              <a:rPr lang="de-DE" dirty="0" err="1"/>
              <a:t>Collapsing</a:t>
            </a:r>
            <a:r>
              <a:rPr lang="de-DE" dirty="0"/>
              <a:t> </a:t>
            </a:r>
            <a:r>
              <a:rPr lang="de-DE" dirty="0" err="1"/>
              <a:t>Margins</a:t>
            </a:r>
            <a:endParaRPr lang="de-DE" dirty="0"/>
          </a:p>
        </p:txBody>
      </p:sp>
      <p:sp>
        <p:nvSpPr>
          <p:cNvPr id="3" name="Inhaltsplatzhalter 2">
            <a:extLst>
              <a:ext uri="{FF2B5EF4-FFF2-40B4-BE49-F238E27FC236}">
                <a16:creationId xmlns:a16="http://schemas.microsoft.com/office/drawing/2014/main" id="{D43AC0D0-CF6F-7A46-8A24-391154FFB7E7}"/>
              </a:ext>
            </a:extLst>
          </p:cNvPr>
          <p:cNvSpPr>
            <a:spLocks noGrp="1"/>
          </p:cNvSpPr>
          <p:nvPr>
            <p:ph idx="1"/>
          </p:nvPr>
        </p:nvSpPr>
        <p:spPr/>
        <p:txBody>
          <a:bodyPr/>
          <a:lstStyle/>
          <a:p>
            <a:r>
              <a:rPr lang="de-DE" dirty="0" err="1"/>
              <a:t>Margins</a:t>
            </a:r>
            <a:r>
              <a:rPr lang="de-DE" dirty="0"/>
              <a:t>, also die </a:t>
            </a:r>
            <a:r>
              <a:rPr lang="de-DE" dirty="0" err="1"/>
              <a:t>Aussenabstände</a:t>
            </a:r>
            <a:r>
              <a:rPr lang="de-DE" dirty="0"/>
              <a:t> eines Element, kollabieren, wenn sich die </a:t>
            </a:r>
            <a:r>
              <a:rPr lang="de-DE" b="1" dirty="0"/>
              <a:t>vertikalen</a:t>
            </a:r>
            <a:r>
              <a:rPr lang="de-DE" dirty="0"/>
              <a:t> </a:t>
            </a:r>
            <a:r>
              <a:rPr lang="de-DE" dirty="0" err="1"/>
              <a:t>margins</a:t>
            </a:r>
            <a:r>
              <a:rPr lang="de-DE" dirty="0"/>
              <a:t> zweier Elemente berühren.</a:t>
            </a:r>
          </a:p>
          <a:p>
            <a:r>
              <a:rPr lang="de-DE" dirty="0"/>
              <a:t>Wenn ein </a:t>
            </a:r>
            <a:r>
              <a:rPr lang="de-DE" dirty="0" err="1"/>
              <a:t>margin</a:t>
            </a:r>
            <a:r>
              <a:rPr lang="de-DE" dirty="0"/>
              <a:t> grösser ist, wie das Andere, wird der kleinere </a:t>
            </a:r>
            <a:r>
              <a:rPr lang="de-DE" dirty="0" err="1"/>
              <a:t>margin</a:t>
            </a:r>
            <a:r>
              <a:rPr lang="de-DE" dirty="0"/>
              <a:t> überschrieben.</a:t>
            </a:r>
          </a:p>
          <a:p>
            <a:r>
              <a:rPr lang="de-DE" dirty="0">
                <a:hlinkClick r:id="rId2"/>
              </a:rPr>
              <a:t>https://css-tricks.com/what-you-should-know-about-collapsing-margins/</a:t>
            </a:r>
            <a:endParaRPr lang="de-DE" dirty="0"/>
          </a:p>
        </p:txBody>
      </p:sp>
    </p:spTree>
    <p:extLst>
      <p:ext uri="{BB962C8B-B14F-4D97-AF65-F5344CB8AC3E}">
        <p14:creationId xmlns:p14="http://schemas.microsoft.com/office/powerpoint/2010/main" val="3066484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6C8-D735-4746-B6FB-377873178853}"/>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B442C989-61CB-C544-AEC3-F18A5E8D5ECA}"/>
              </a:ext>
            </a:extLst>
          </p:cNvPr>
          <p:cNvSpPr>
            <a:spLocks noGrp="1"/>
          </p:cNvSpPr>
          <p:nvPr>
            <p:ph idx="1"/>
          </p:nvPr>
        </p:nvSpPr>
        <p:spPr/>
        <p:txBody>
          <a:bodyPr/>
          <a:lstStyle/>
          <a:p>
            <a:r>
              <a:rPr lang="en-US" dirty="0"/>
              <a:t>Floating (</a:t>
            </a:r>
            <a:r>
              <a:rPr lang="en-US" dirty="0" err="1"/>
              <a:t>engl.</a:t>
            </a:r>
            <a:r>
              <a:rPr lang="en-US" dirty="0"/>
              <a:t> </a:t>
            </a:r>
            <a:r>
              <a:rPr lang="en-US" dirty="0" err="1"/>
              <a:t>für</a:t>
            </a:r>
            <a:r>
              <a:rPr lang="en-US" dirty="0"/>
              <a:t> </a:t>
            </a:r>
            <a:r>
              <a:rPr lang="en-US" dirty="0" err="1"/>
              <a:t>Umfliessen</a:t>
            </a:r>
            <a:r>
              <a:rPr lang="en-US" dirty="0"/>
              <a:t>) </a:t>
            </a:r>
            <a:r>
              <a:rPr lang="en-US" dirty="0" err="1"/>
              <a:t>bedeutet</a:t>
            </a:r>
            <a:r>
              <a:rPr lang="en-US" dirty="0"/>
              <a:t> </a:t>
            </a:r>
            <a:r>
              <a:rPr lang="en-US" dirty="0" err="1"/>
              <a:t>im</a:t>
            </a:r>
            <a:r>
              <a:rPr lang="en-US" dirty="0"/>
              <a:t> CSS, </a:t>
            </a:r>
            <a:r>
              <a:rPr lang="en-US" dirty="0" err="1"/>
              <a:t>dass</a:t>
            </a:r>
            <a:r>
              <a:rPr lang="en-US" dirty="0"/>
              <a:t> </a:t>
            </a:r>
            <a:r>
              <a:rPr lang="en-US" dirty="0" err="1"/>
              <a:t>ein</a:t>
            </a:r>
            <a:r>
              <a:rPr lang="en-US" dirty="0"/>
              <a:t> Element </a:t>
            </a:r>
            <a:r>
              <a:rPr lang="en-US" dirty="0" err="1"/>
              <a:t>sich</a:t>
            </a:r>
            <a:r>
              <a:rPr lang="en-US" dirty="0"/>
              <a:t> </a:t>
            </a:r>
            <a:r>
              <a:rPr lang="en-US" dirty="0" err="1"/>
              <a:t>entweder</a:t>
            </a:r>
            <a:r>
              <a:rPr lang="en-US" dirty="0"/>
              <a:t> links </a:t>
            </a:r>
            <a:r>
              <a:rPr lang="en-US" dirty="0" err="1"/>
              <a:t>oder</a:t>
            </a:r>
            <a:r>
              <a:rPr lang="en-US" dirty="0"/>
              <a:t> </a:t>
            </a:r>
            <a:r>
              <a:rPr lang="en-US" dirty="0" err="1"/>
              <a:t>rechts</a:t>
            </a:r>
            <a:r>
              <a:rPr lang="en-US" dirty="0"/>
              <a:t> </a:t>
            </a:r>
            <a:r>
              <a:rPr lang="en-US" dirty="0" err="1"/>
              <a:t>neben</a:t>
            </a:r>
            <a:r>
              <a:rPr lang="en-US" dirty="0"/>
              <a:t> </a:t>
            </a:r>
            <a:r>
              <a:rPr lang="en-US" dirty="0" err="1"/>
              <a:t>einem</a:t>
            </a:r>
            <a:r>
              <a:rPr lang="en-US" dirty="0"/>
              <a:t> </a:t>
            </a:r>
            <a:r>
              <a:rPr lang="en-US" dirty="0" err="1"/>
              <a:t>anderen</a:t>
            </a:r>
            <a:r>
              <a:rPr lang="en-US" dirty="0"/>
              <a:t> Element </a:t>
            </a:r>
            <a:r>
              <a:rPr lang="en-US" dirty="0" err="1"/>
              <a:t>anordnet</a:t>
            </a:r>
            <a:r>
              <a:rPr lang="en-US" dirty="0"/>
              <a:t>, </a:t>
            </a:r>
            <a:r>
              <a:rPr lang="en-US" dirty="0" err="1"/>
              <a:t>anstatt</a:t>
            </a:r>
            <a:r>
              <a:rPr lang="en-US" dirty="0"/>
              <a:t> </a:t>
            </a:r>
            <a:r>
              <a:rPr lang="en-US" dirty="0" err="1"/>
              <a:t>darunter</a:t>
            </a:r>
            <a:r>
              <a:rPr lang="en-US" dirty="0"/>
              <a:t> (</a:t>
            </a:r>
            <a:r>
              <a:rPr lang="en-US" dirty="0" err="1"/>
              <a:t>wie</a:t>
            </a:r>
            <a:r>
              <a:rPr lang="en-US" dirty="0"/>
              <a:t> </a:t>
            </a:r>
            <a:r>
              <a:rPr lang="en-US" dirty="0" err="1"/>
              <a:t>es</a:t>
            </a:r>
            <a:r>
              <a:rPr lang="en-US" dirty="0"/>
              <a:t> </a:t>
            </a:r>
            <a:r>
              <a:rPr lang="en-US" dirty="0" err="1"/>
              <a:t>standardmässig</a:t>
            </a:r>
            <a:r>
              <a:rPr lang="en-US" dirty="0"/>
              <a:t> </a:t>
            </a:r>
            <a:r>
              <a:rPr lang="en-US" dirty="0" err="1"/>
              <a:t>bei</a:t>
            </a:r>
            <a:r>
              <a:rPr lang="en-US" dirty="0"/>
              <a:t> Block-</a:t>
            </a:r>
            <a:r>
              <a:rPr lang="en-US" dirty="0" err="1"/>
              <a:t>Elementen</a:t>
            </a:r>
            <a:r>
              <a:rPr lang="en-US" dirty="0"/>
              <a:t> der Fall </a:t>
            </a:r>
            <a:r>
              <a:rPr lang="en-US" dirty="0" err="1"/>
              <a:t>ist</a:t>
            </a:r>
            <a:r>
              <a:rPr lang="en-US" dirty="0"/>
              <a:t>).</a:t>
            </a:r>
            <a:br>
              <a:rPr lang="en-US" dirty="0"/>
            </a:br>
            <a:r>
              <a:rPr lang="en-US" dirty="0"/>
              <a:t>Die CSS-</a:t>
            </a:r>
            <a:r>
              <a:rPr lang="en-US" dirty="0" err="1"/>
              <a:t>Eigenschaft</a:t>
            </a:r>
            <a:r>
              <a:rPr lang="en-US" dirty="0"/>
              <a:t> </a:t>
            </a:r>
            <a:r>
              <a:rPr lang="en-US" dirty="0" err="1"/>
              <a:t>für</a:t>
            </a:r>
            <a:r>
              <a:rPr lang="en-US" dirty="0"/>
              <a:t> das </a:t>
            </a:r>
            <a:r>
              <a:rPr lang="en-US" dirty="0" err="1"/>
              <a:t>Umfliessen</a:t>
            </a:r>
            <a:r>
              <a:rPr lang="en-US" dirty="0"/>
              <a:t> von </a:t>
            </a:r>
            <a:r>
              <a:rPr lang="en-US" dirty="0" err="1"/>
              <a:t>Elementen</a:t>
            </a:r>
            <a:r>
              <a:rPr lang="en-US" dirty="0"/>
              <a:t> </a:t>
            </a:r>
            <a:r>
              <a:rPr lang="en-US" dirty="0" err="1"/>
              <a:t>definierst</a:t>
            </a:r>
            <a:r>
              <a:rPr lang="en-US" dirty="0"/>
              <a:t> du </a:t>
            </a:r>
            <a:r>
              <a:rPr lang="en-US" dirty="0" err="1"/>
              <a:t>mit</a:t>
            </a:r>
            <a:r>
              <a:rPr lang="en-US" dirty="0"/>
              <a:t> </a:t>
            </a:r>
            <a:r>
              <a:rPr lang="en-US" b="1" dirty="0" err="1"/>
              <a:t>float:left</a:t>
            </a:r>
            <a:r>
              <a:rPr lang="en-US" b="1" dirty="0"/>
              <a:t> </a:t>
            </a:r>
            <a:r>
              <a:rPr lang="en-US" dirty="0" err="1"/>
              <a:t>oder</a:t>
            </a:r>
            <a:r>
              <a:rPr lang="en-US" dirty="0"/>
              <a:t> </a:t>
            </a:r>
            <a:r>
              <a:rPr lang="en-US" b="1" dirty="0" err="1"/>
              <a:t>float:right</a:t>
            </a:r>
            <a:r>
              <a:rPr lang="en-US" b="1" dirty="0"/>
              <a:t> </a:t>
            </a:r>
            <a:r>
              <a:rPr lang="en-US" dirty="0"/>
              <a:t>(</a:t>
            </a:r>
            <a:r>
              <a:rPr lang="en-US" dirty="0" err="1"/>
              <a:t>nach</a:t>
            </a:r>
            <a:r>
              <a:rPr lang="en-US" dirty="0"/>
              <a:t> links </a:t>
            </a:r>
            <a:r>
              <a:rPr lang="en-US" dirty="0" err="1"/>
              <a:t>oder</a:t>
            </a:r>
            <a:r>
              <a:rPr lang="en-US" dirty="0"/>
              <a:t> </a:t>
            </a:r>
            <a:r>
              <a:rPr lang="en-US" dirty="0" err="1"/>
              <a:t>rechts</a:t>
            </a:r>
            <a:r>
              <a:rPr lang="en-US" dirty="0"/>
              <a:t> </a:t>
            </a:r>
            <a:r>
              <a:rPr lang="en-US" dirty="0" err="1"/>
              <a:t>umfliessen</a:t>
            </a:r>
            <a:r>
              <a:rPr lang="en-US" dirty="0"/>
              <a:t>). </a:t>
            </a:r>
          </a:p>
        </p:txBody>
      </p:sp>
    </p:spTree>
    <p:extLst>
      <p:ext uri="{BB962C8B-B14F-4D97-AF65-F5344CB8AC3E}">
        <p14:creationId xmlns:p14="http://schemas.microsoft.com/office/powerpoint/2010/main" val="2838834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D6BD-D86A-0749-A51E-2E1EEA7C4532}"/>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1739B6E8-4065-464A-A0A2-1C6FFD5B13AD}"/>
              </a:ext>
            </a:extLst>
          </p:cNvPr>
          <p:cNvSpPr>
            <a:spLocks noGrp="1"/>
          </p:cNvSpPr>
          <p:nvPr>
            <p:ph idx="1"/>
          </p:nvPr>
        </p:nvSpPr>
        <p:spPr/>
        <p:txBody>
          <a:bodyPr/>
          <a:lstStyle/>
          <a:p>
            <a:r>
              <a:rPr lang="de" dirty="0"/>
              <a:t>CSS </a:t>
            </a:r>
            <a:r>
              <a:rPr lang="de" dirty="0" err="1"/>
              <a:t>float</a:t>
            </a:r>
            <a:r>
              <a:rPr lang="de" dirty="0"/>
              <a:t> setzt ein HTML-Element an den rechten oder linken Rand des umfassenden HTML-Blocks. </a:t>
            </a:r>
            <a:r>
              <a:rPr lang="de" dirty="0" err="1"/>
              <a:t>float</a:t>
            </a:r>
            <a:r>
              <a:rPr lang="de" dirty="0"/>
              <a:t> verdrängt den Text der folgenden Blöcke und ahmt so das </a:t>
            </a:r>
            <a:r>
              <a:rPr lang="de" dirty="0" err="1"/>
              <a:t>Umfliessen</a:t>
            </a:r>
            <a:r>
              <a:rPr lang="de" dirty="0"/>
              <a:t> nach. </a:t>
            </a:r>
          </a:p>
          <a:p>
            <a:endParaRPr lang="en-US" dirty="0"/>
          </a:p>
        </p:txBody>
      </p:sp>
      <p:pic>
        <p:nvPicPr>
          <p:cNvPr id="1026" name="Picture 2" descr="page19image4279344">
            <a:extLst>
              <a:ext uri="{FF2B5EF4-FFF2-40B4-BE49-F238E27FC236}">
                <a16:creationId xmlns:a16="http://schemas.microsoft.com/office/drawing/2014/main" id="{177F15CE-A21D-3243-AE48-D46279D8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61" y="3590172"/>
            <a:ext cx="4013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071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359-B224-FB47-8E12-6A2C71C35E19}"/>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41D9354C-7A65-6B4A-9CB1-7D8F0AB57D2E}"/>
              </a:ext>
            </a:extLst>
          </p:cNvPr>
          <p:cNvSpPr>
            <a:spLocks noGrp="1"/>
          </p:cNvSpPr>
          <p:nvPr>
            <p:ph idx="1"/>
          </p:nvPr>
        </p:nvSpPr>
        <p:spPr>
          <a:xfrm>
            <a:off x="680320" y="2292096"/>
            <a:ext cx="9613861" cy="3599316"/>
          </a:xfrm>
        </p:spPr>
        <p:txBody>
          <a:bodyPr/>
          <a:lstStyle/>
          <a:p>
            <a:r>
              <a:rPr lang="de" dirty="0"/>
              <a:t>Dieses Prinzip kann man ebenfalls zum Erstellen von Layouts für komplette Webseiten verwenden, zum Beispiel um ein “Holy </a:t>
            </a:r>
            <a:r>
              <a:rPr lang="de" dirty="0" err="1"/>
              <a:t>Grail</a:t>
            </a:r>
            <a:r>
              <a:rPr lang="de" dirty="0"/>
              <a:t>” Layout zu erstellen. </a:t>
            </a:r>
          </a:p>
          <a:p>
            <a:pPr marL="0" indent="0">
              <a:buNone/>
            </a:pPr>
            <a:endParaRPr lang="en-US" dirty="0"/>
          </a:p>
        </p:txBody>
      </p:sp>
      <p:pic>
        <p:nvPicPr>
          <p:cNvPr id="2049" name="Picture 1" descr="page20image4380560">
            <a:extLst>
              <a:ext uri="{FF2B5EF4-FFF2-40B4-BE49-F238E27FC236}">
                <a16:creationId xmlns:a16="http://schemas.microsoft.com/office/drawing/2014/main" id="{8A52D9DB-68D0-4841-9330-0581E7DF3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 y="3429000"/>
            <a:ext cx="3009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349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6D3F-60E1-444A-AC2C-41022A41BFA0}"/>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D0AEDE04-E985-B64E-809D-AE3BEA231D3B}"/>
              </a:ext>
            </a:extLst>
          </p:cNvPr>
          <p:cNvSpPr>
            <a:spLocks noGrp="1"/>
          </p:cNvSpPr>
          <p:nvPr>
            <p:ph idx="1"/>
          </p:nvPr>
        </p:nvSpPr>
        <p:spPr>
          <a:xfrm>
            <a:off x="680321" y="2336872"/>
            <a:ext cx="9613861" cy="4033447"/>
          </a:xfrm>
        </p:spPr>
        <p:txBody>
          <a:bodyPr/>
          <a:lstStyle/>
          <a:p>
            <a:r>
              <a:rPr lang="de" dirty="0"/>
              <a:t>Das Problem besteht allerdings darin, dass wenn ein Element gefloatet wurde, dieses von sämtlichen nachfolgenden Elementen umflossen wird.</a:t>
            </a:r>
            <a:br>
              <a:rPr lang="de" dirty="0"/>
            </a:br>
            <a:endParaRPr lang="de"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de" dirty="0"/>
              <a:t>Um dies zu steuern braucht man die Property </a:t>
            </a:r>
            <a:r>
              <a:rPr lang="de" dirty="0" err="1"/>
              <a:t>clear</a:t>
            </a:r>
            <a:r>
              <a:rPr lang="de" dirty="0"/>
              <a:t> </a:t>
            </a:r>
          </a:p>
          <a:p>
            <a:pPr marL="0" indent="0">
              <a:buNone/>
            </a:pPr>
            <a:endParaRPr lang="en-US" dirty="0"/>
          </a:p>
        </p:txBody>
      </p:sp>
      <p:pic>
        <p:nvPicPr>
          <p:cNvPr id="3073" name="Picture 1" descr="page21image4325584">
            <a:extLst>
              <a:ext uri="{FF2B5EF4-FFF2-40B4-BE49-F238E27FC236}">
                <a16:creationId xmlns:a16="http://schemas.microsoft.com/office/drawing/2014/main" id="{52137BF0-872D-3148-905B-0510167C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07" y="3429000"/>
            <a:ext cx="420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727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A7F-6E48-5B4C-9A4F-650EE5D2105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3423B191-525B-FD49-86FD-104BA5260A6A}"/>
              </a:ext>
            </a:extLst>
          </p:cNvPr>
          <p:cNvSpPr>
            <a:spLocks noGrp="1"/>
          </p:cNvSpPr>
          <p:nvPr>
            <p:ph idx="1"/>
          </p:nvPr>
        </p:nvSpPr>
        <p:spPr>
          <a:xfrm>
            <a:off x="680321" y="2336873"/>
            <a:ext cx="9613861" cy="3599316"/>
          </a:xfrm>
        </p:spPr>
        <p:txBody>
          <a:bodyPr/>
          <a:lstStyle/>
          <a:p>
            <a:r>
              <a:rPr lang="de" dirty="0"/>
              <a:t>Mit dem Property </a:t>
            </a:r>
            <a:r>
              <a:rPr lang="de" dirty="0" err="1"/>
              <a:t>clear</a:t>
            </a:r>
            <a:r>
              <a:rPr lang="de" dirty="0"/>
              <a:t> kann das </a:t>
            </a:r>
            <a:r>
              <a:rPr lang="de" dirty="0" err="1"/>
              <a:t>Umfliessen</a:t>
            </a:r>
            <a:r>
              <a:rPr lang="de" dirty="0"/>
              <a:t> eines Elementes zurückgesetzt werden. </a:t>
            </a:r>
          </a:p>
          <a:p>
            <a:r>
              <a:rPr lang="en-US" dirty="0"/>
              <a:t>clear: both / left / right</a:t>
            </a:r>
          </a:p>
          <a:p>
            <a:pPr marL="0" indent="0">
              <a:buNone/>
            </a:pPr>
            <a:endParaRPr lang="de" dirty="0"/>
          </a:p>
          <a:p>
            <a:endParaRPr lang="en-US" dirty="0"/>
          </a:p>
        </p:txBody>
      </p:sp>
      <p:pic>
        <p:nvPicPr>
          <p:cNvPr id="4097" name="Picture 1" descr="page22image4358352">
            <a:extLst>
              <a:ext uri="{FF2B5EF4-FFF2-40B4-BE49-F238E27FC236}">
                <a16:creationId xmlns:a16="http://schemas.microsoft.com/office/drawing/2014/main" id="{F3D15BD8-BDB8-5648-A579-E24C073F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606800"/>
            <a:ext cx="32512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91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B52-B078-0843-86FC-C484C8165B3F}"/>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C5750FAF-A625-E045-9149-78E16F47D291}"/>
              </a:ext>
            </a:extLst>
          </p:cNvPr>
          <p:cNvSpPr>
            <a:spLocks noGrp="1"/>
          </p:cNvSpPr>
          <p:nvPr>
            <p:ph idx="1"/>
          </p:nvPr>
        </p:nvSpPr>
        <p:spPr/>
        <p:txBody>
          <a:bodyPr/>
          <a:lstStyle/>
          <a:p>
            <a:r>
              <a:rPr lang="de" dirty="0"/>
              <a:t>Befinden sich in einem Container </a:t>
            </a:r>
            <a:r>
              <a:rPr lang="de" dirty="0" err="1"/>
              <a:t>ausschliesslich</a:t>
            </a:r>
            <a:r>
              <a:rPr lang="de" dirty="0"/>
              <a:t> gefloatete Elemente, so kollabiert die Höhe des Parent-Elements </a:t>
            </a:r>
          </a:p>
          <a:p>
            <a:pPr marL="0" indent="0">
              <a:buNone/>
            </a:pPr>
            <a:endParaRPr lang="en-US" dirty="0"/>
          </a:p>
        </p:txBody>
      </p:sp>
      <p:pic>
        <p:nvPicPr>
          <p:cNvPr id="5121" name="Picture 1" descr="page23image4350288">
            <a:extLst>
              <a:ext uri="{FF2B5EF4-FFF2-40B4-BE49-F238E27FC236}">
                <a16:creationId xmlns:a16="http://schemas.microsoft.com/office/drawing/2014/main" id="{34AB1977-760B-C647-B81E-7F68AC85E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3241040"/>
            <a:ext cx="56642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5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BC1C3-EE37-A649-93CF-C9579EC4643A}"/>
              </a:ext>
            </a:extLst>
          </p:cNvPr>
          <p:cNvSpPr>
            <a:spLocks noGrp="1"/>
          </p:cNvSpPr>
          <p:nvPr>
            <p:ph type="title"/>
          </p:nvPr>
        </p:nvSpPr>
        <p:spPr/>
        <p:txBody>
          <a:bodyPr/>
          <a:lstStyle/>
          <a:p>
            <a:r>
              <a:rPr lang="de-DE" dirty="0"/>
              <a:t>Inline Elemente</a:t>
            </a:r>
          </a:p>
        </p:txBody>
      </p:sp>
      <p:sp>
        <p:nvSpPr>
          <p:cNvPr id="3" name="Inhaltsplatzhalter 2">
            <a:extLst>
              <a:ext uri="{FF2B5EF4-FFF2-40B4-BE49-F238E27FC236}">
                <a16:creationId xmlns:a16="http://schemas.microsoft.com/office/drawing/2014/main" id="{BBAEA8BC-D302-8647-83FC-C6D6CD4F81BA}"/>
              </a:ext>
            </a:extLst>
          </p:cNvPr>
          <p:cNvSpPr>
            <a:spLocks noGrp="1"/>
          </p:cNvSpPr>
          <p:nvPr>
            <p:ph idx="1"/>
          </p:nvPr>
        </p:nvSpPr>
        <p:spPr/>
        <p:txBody>
          <a:bodyPr/>
          <a:lstStyle/>
          <a:p>
            <a:r>
              <a:rPr lang="de-CH" dirty="0"/>
              <a:t>Inline Elemente erzeugen keine neue Zeile und befinden sich im Textfluss.</a:t>
            </a:r>
          </a:p>
          <a:p>
            <a:r>
              <a:rPr lang="de-CH" dirty="0"/>
              <a:t>z.B. &lt;span&gt;, &lt;a&gt;, &lt;</a:t>
            </a:r>
            <a:r>
              <a:rPr lang="de-CH" dirty="0" err="1"/>
              <a:t>img</a:t>
            </a:r>
            <a:r>
              <a:rPr lang="de-CH" dirty="0"/>
              <a:t>&gt;, &lt;</a:t>
            </a:r>
            <a:r>
              <a:rPr lang="de-CH" dirty="0" err="1"/>
              <a:t>label</a:t>
            </a:r>
            <a:r>
              <a:rPr lang="de-CH" dirty="0"/>
              <a:t>&gt;, &lt;strong&gt;</a:t>
            </a:r>
          </a:p>
          <a:p>
            <a:r>
              <a:rPr lang="de-CH" dirty="0"/>
              <a:t>Beinhalten (normalerweise) nur Daten und andere Inline Elemente</a:t>
            </a:r>
          </a:p>
          <a:p>
            <a:r>
              <a:rPr lang="de-CH" dirty="0"/>
              <a:t>Man kann keine “Block Elemente“ in ein Inline Element stecken. </a:t>
            </a:r>
          </a:p>
          <a:p>
            <a:endParaRPr lang="de-DE" dirty="0"/>
          </a:p>
        </p:txBody>
      </p:sp>
    </p:spTree>
    <p:extLst>
      <p:ext uri="{BB962C8B-B14F-4D97-AF65-F5344CB8AC3E}">
        <p14:creationId xmlns:p14="http://schemas.microsoft.com/office/powerpoint/2010/main" val="245841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BF9-14F3-FE43-AD9F-7EDE265B3380}"/>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B3C4C832-351E-1844-B1BB-1454A152C580}"/>
              </a:ext>
            </a:extLst>
          </p:cNvPr>
          <p:cNvSpPr>
            <a:spLocks noGrp="1"/>
          </p:cNvSpPr>
          <p:nvPr>
            <p:ph idx="1"/>
          </p:nvPr>
        </p:nvSpPr>
        <p:spPr/>
        <p:txBody>
          <a:bodyPr/>
          <a:lstStyle/>
          <a:p>
            <a:r>
              <a:rPr lang="de" dirty="0"/>
              <a:t>Um die </a:t>
            </a:r>
            <a:r>
              <a:rPr lang="de" dirty="0" err="1"/>
              <a:t>Höhe</a:t>
            </a:r>
            <a:r>
              <a:rPr lang="de" dirty="0"/>
              <a:t> des Parent-Elements nicht kollabieren zu lassen, braucht man ein Element mit der Property </a:t>
            </a:r>
            <a:r>
              <a:rPr lang="de" dirty="0" err="1"/>
              <a:t>clear</a:t>
            </a:r>
            <a:r>
              <a:rPr lang="de" dirty="0"/>
              <a:t> im Anschluss an die gefloateten Kind-Elemente. Dafür hat sich das .</a:t>
            </a:r>
            <a:r>
              <a:rPr lang="de" dirty="0" err="1"/>
              <a:t>clearfix</a:t>
            </a:r>
            <a:r>
              <a:rPr lang="de" dirty="0"/>
              <a:t> Schnipsel auf der Folgeseite bewährt </a:t>
            </a:r>
          </a:p>
          <a:p>
            <a:pPr marL="0" indent="0">
              <a:buNone/>
            </a:pPr>
            <a:endParaRPr lang="en-US" dirty="0"/>
          </a:p>
        </p:txBody>
      </p:sp>
      <p:pic>
        <p:nvPicPr>
          <p:cNvPr id="6145" name="Picture 1" descr="page24image4240800">
            <a:extLst>
              <a:ext uri="{FF2B5EF4-FFF2-40B4-BE49-F238E27FC236}">
                <a16:creationId xmlns:a16="http://schemas.microsoft.com/office/drawing/2014/main" id="{717F181D-4BF2-5B49-88FC-FCC35D91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769360"/>
            <a:ext cx="46101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4A7-4269-694F-B850-39B553C21792}"/>
              </a:ext>
            </a:extLst>
          </p:cNvPr>
          <p:cNvSpPr>
            <a:spLocks noGrp="1"/>
          </p:cNvSpPr>
          <p:nvPr>
            <p:ph type="title"/>
          </p:nvPr>
        </p:nvSpPr>
        <p:spPr/>
        <p:txBody>
          <a:bodyPr/>
          <a:lstStyle/>
          <a:p>
            <a:r>
              <a:rPr lang="en-US" b="1" dirty="0" err="1"/>
              <a:t>clearfix</a:t>
            </a:r>
            <a:r>
              <a:rPr lang="en-US" b="1" dirty="0"/>
              <a:t> </a:t>
            </a:r>
            <a:r>
              <a:rPr lang="en-US" b="1" dirty="0" err="1"/>
              <a:t>Schnipsel</a:t>
            </a:r>
            <a:r>
              <a:rPr lang="en-US" b="1" dirty="0"/>
              <a:t> </a:t>
            </a:r>
            <a:endParaRPr lang="en-US" dirty="0"/>
          </a:p>
        </p:txBody>
      </p:sp>
      <p:sp>
        <p:nvSpPr>
          <p:cNvPr id="3" name="Content Placeholder 2">
            <a:extLst>
              <a:ext uri="{FF2B5EF4-FFF2-40B4-BE49-F238E27FC236}">
                <a16:creationId xmlns:a16="http://schemas.microsoft.com/office/drawing/2014/main" id="{864FC542-A969-0747-962A-7C078FE47458}"/>
              </a:ext>
            </a:extLst>
          </p:cNvPr>
          <p:cNvSpPr>
            <a:spLocks noGrp="1"/>
          </p:cNvSpPr>
          <p:nvPr>
            <p:ph idx="1"/>
          </p:nvPr>
        </p:nvSpPr>
        <p:spPr/>
        <p:txBody>
          <a:bodyPr/>
          <a:lstStyle/>
          <a:p>
            <a:r>
              <a:rPr lang="de" dirty="0"/>
              <a:t>Das gängige Schnipsel, mit welchem man das Floating beendet, ist eine </a:t>
            </a:r>
            <a:r>
              <a:rPr lang="de" dirty="0" err="1"/>
              <a:t>clearfix</a:t>
            </a:r>
            <a:r>
              <a:rPr lang="de" dirty="0"/>
              <a:t>-Klasse auf dem </a:t>
            </a:r>
            <a:r>
              <a:rPr lang="de" dirty="0" err="1"/>
              <a:t>umschliessenden</a:t>
            </a:r>
            <a:r>
              <a:rPr lang="de" dirty="0"/>
              <a:t> oder dem folgenden Element</a:t>
            </a:r>
            <a:br>
              <a:rPr lang="de" dirty="0"/>
            </a:br>
            <a:br>
              <a:rPr lang="de" dirty="0"/>
            </a:br>
            <a:r>
              <a:rPr lang="en-US" dirty="0"/>
              <a:t>.</a:t>
            </a:r>
            <a:r>
              <a:rPr lang="en-US" dirty="0" err="1"/>
              <a:t>clearfix</a:t>
            </a:r>
            <a:r>
              <a:rPr lang="en-US" dirty="0"/>
              <a:t> {</a:t>
            </a:r>
            <a:br>
              <a:rPr lang="en-US" dirty="0"/>
            </a:br>
            <a:r>
              <a:rPr lang="en-US" dirty="0"/>
              <a:t>    clear: both;</a:t>
            </a:r>
            <a:br>
              <a:rPr lang="en-US" dirty="0"/>
            </a:br>
            <a:r>
              <a:rPr lang="en-US" dirty="0"/>
              <a:t>}</a:t>
            </a:r>
            <a:br>
              <a:rPr lang="en-US" dirty="0"/>
            </a:br>
            <a:endParaRPr lang="en-US" dirty="0"/>
          </a:p>
          <a:p>
            <a:r>
              <a:rPr lang="en-US" dirty="0">
                <a:hlinkClick r:id="rId2"/>
              </a:rPr>
              <a:t>https://</a:t>
            </a:r>
            <a:r>
              <a:rPr lang="en-US" dirty="0" err="1">
                <a:hlinkClick r:id="rId2"/>
              </a:rPr>
              <a:t>codepen.io</a:t>
            </a:r>
            <a:r>
              <a:rPr lang="en-US" dirty="0">
                <a:hlinkClick r:id="rId2"/>
              </a:rPr>
              <a:t>/</a:t>
            </a:r>
            <a:r>
              <a:rPr lang="en-US" dirty="0" err="1">
                <a:hlinkClick r:id="rId2"/>
              </a:rPr>
              <a:t>KilianSSL</a:t>
            </a:r>
            <a:r>
              <a:rPr lang="en-US" dirty="0">
                <a:hlinkClick r:id="rId2"/>
              </a:rPr>
              <a:t>/pen/</a:t>
            </a:r>
            <a:r>
              <a:rPr lang="en-US" dirty="0" err="1">
                <a:hlinkClick r:id="rId2"/>
              </a:rPr>
              <a:t>OOBPXw</a:t>
            </a:r>
            <a:endParaRPr lang="de" dirty="0"/>
          </a:p>
        </p:txBody>
      </p:sp>
    </p:spTree>
    <p:extLst>
      <p:ext uri="{BB962C8B-B14F-4D97-AF65-F5344CB8AC3E}">
        <p14:creationId xmlns:p14="http://schemas.microsoft.com/office/powerpoint/2010/main" val="14132501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A84-E02F-9F49-9E93-EB12D8847E9C}"/>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BDF10057-8D8D-6844-A734-9F8016446635}"/>
              </a:ext>
            </a:extLst>
          </p:cNvPr>
          <p:cNvSpPr>
            <a:spLocks noGrp="1"/>
          </p:cNvSpPr>
          <p:nvPr>
            <p:ph idx="1"/>
          </p:nvPr>
        </p:nvSpPr>
        <p:spPr/>
        <p:txBody>
          <a:bodyPr/>
          <a:lstStyle/>
          <a:p>
            <a:pPr marL="0" indent="0">
              <a:buNone/>
            </a:pPr>
            <a:r>
              <a:rPr lang="de" dirty="0"/>
              <a:t>Baue ein Holy-</a:t>
            </a:r>
            <a:r>
              <a:rPr lang="de" dirty="0" err="1"/>
              <a:t>Grail</a:t>
            </a:r>
            <a:r>
              <a:rPr lang="de" dirty="0"/>
              <a:t> Layout mit </a:t>
            </a:r>
            <a:r>
              <a:rPr lang="de" dirty="0" err="1"/>
              <a:t>float</a:t>
            </a:r>
            <a:r>
              <a:rPr lang="de" dirty="0"/>
              <a:t> und </a:t>
            </a:r>
            <a:r>
              <a:rPr lang="de" dirty="0" err="1"/>
              <a:t>clear</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4F28245D-443C-7E44-A3B6-C4592EE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86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0CE8-8A1E-3042-991A-E735B45852F1}"/>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B1EEE130-C9DD-EF47-BB34-BDD3343135F1}"/>
              </a:ext>
            </a:extLst>
          </p:cNvPr>
          <p:cNvSpPr>
            <a:spLocks noGrp="1"/>
          </p:cNvSpPr>
          <p:nvPr>
            <p:ph idx="1"/>
          </p:nvPr>
        </p:nvSpPr>
        <p:spPr>
          <a:xfrm>
            <a:off x="680321" y="2336872"/>
            <a:ext cx="9613861" cy="4155368"/>
          </a:xfrm>
        </p:spPr>
        <p:txBody>
          <a:bodyPr>
            <a:normAutofit/>
          </a:bodyPr>
          <a:lstStyle/>
          <a:p>
            <a:r>
              <a:rPr lang="en-US" dirty="0"/>
              <a:t>Flexbox </a:t>
            </a:r>
            <a:r>
              <a:rPr lang="en-US" dirty="0" err="1"/>
              <a:t>ist</a:t>
            </a:r>
            <a:r>
              <a:rPr lang="en-US" dirty="0"/>
              <a:t> </a:t>
            </a:r>
            <a:r>
              <a:rPr lang="en-US" dirty="0" err="1"/>
              <a:t>ein</a:t>
            </a:r>
            <a:r>
              <a:rPr lang="en-US" dirty="0"/>
              <a:t> </a:t>
            </a:r>
            <a:r>
              <a:rPr lang="en-US" b="1" dirty="0" err="1"/>
              <a:t>eindimensionales</a:t>
            </a:r>
            <a:r>
              <a:rPr lang="en-US" dirty="0"/>
              <a:t> </a:t>
            </a:r>
            <a:r>
              <a:rPr lang="en-US" dirty="0" err="1"/>
              <a:t>Layoutmodell</a:t>
            </a:r>
            <a:r>
              <a:rPr lang="en-US" dirty="0"/>
              <a:t> </a:t>
            </a:r>
            <a:br>
              <a:rPr lang="en-US" dirty="0"/>
            </a:br>
            <a:r>
              <a:rPr lang="en-US" dirty="0"/>
              <a:t>(</a:t>
            </a:r>
            <a:r>
              <a:rPr lang="en-US" dirty="0" err="1"/>
              <a:t>D.h</a:t>
            </a:r>
            <a:r>
              <a:rPr lang="en-US" dirty="0"/>
              <a:t>. </a:t>
            </a:r>
            <a:r>
              <a:rPr lang="de" dirty="0"/>
              <a:t>das sich </a:t>
            </a:r>
            <a:r>
              <a:rPr lang="de" dirty="0" err="1"/>
              <a:t>Flexbox</a:t>
            </a:r>
            <a:r>
              <a:rPr lang="de" dirty="0"/>
              <a:t> mit dem Layout in einer Dimension zu einem Zeitpunkt beschäftigt - entweder als eine Zeile oder als eine Spalte</a:t>
            </a:r>
            <a:r>
              <a:rPr lang="en-US" dirty="0"/>
              <a:t>)</a:t>
            </a:r>
          </a:p>
          <a:p>
            <a:endParaRPr lang="en-US" dirty="0"/>
          </a:p>
          <a:p>
            <a:endParaRPr lang="en-US" dirty="0"/>
          </a:p>
          <a:p>
            <a:endParaRPr lang="en-US" dirty="0"/>
          </a:p>
          <a:p>
            <a:endParaRPr lang="en-US" dirty="0"/>
          </a:p>
          <a:p>
            <a:endParaRPr lang="en-US" dirty="0">
              <a:hlinkClick r:id="rId2"/>
            </a:endParaRPr>
          </a:p>
          <a:p>
            <a:r>
              <a:rPr lang="en-US" dirty="0">
                <a:hlinkClick r:id="rId2"/>
              </a:rPr>
              <a:t>https://css-tricks.com/snippets/css/a-guide-to-flexbox/</a:t>
            </a:r>
            <a:endParaRPr lang="en-US" dirty="0"/>
          </a:p>
        </p:txBody>
      </p:sp>
      <p:pic>
        <p:nvPicPr>
          <p:cNvPr id="7169" name="Picture 1" descr="page10image4335984">
            <a:extLst>
              <a:ext uri="{FF2B5EF4-FFF2-40B4-BE49-F238E27FC236}">
                <a16:creationId xmlns:a16="http://schemas.microsoft.com/office/drawing/2014/main" id="{8D40126D-EE0E-F244-887E-F6B0F2B52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3858469"/>
            <a:ext cx="40894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10image4330784">
            <a:extLst>
              <a:ext uri="{FF2B5EF4-FFF2-40B4-BE49-F238E27FC236}">
                <a16:creationId xmlns:a16="http://schemas.microsoft.com/office/drawing/2014/main" id="{653EA649-475F-D542-97F8-BE2093C3E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81" y="3858469"/>
            <a:ext cx="41275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98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ADAE-CA08-CD44-94D4-FE0CAB5DEC92}"/>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ADC744E3-8347-B748-B6F2-C7AB7E2E5363}"/>
              </a:ext>
            </a:extLst>
          </p:cNvPr>
          <p:cNvSpPr>
            <a:spLocks noGrp="1"/>
          </p:cNvSpPr>
          <p:nvPr>
            <p:ph idx="1"/>
          </p:nvPr>
        </p:nvSpPr>
        <p:spPr/>
        <p:txBody>
          <a:bodyPr>
            <a:normAutofit/>
          </a:bodyPr>
          <a:lstStyle/>
          <a:p>
            <a:pPr marL="0" indent="0">
              <a:buNone/>
            </a:pPr>
            <a:r>
              <a:rPr lang="en-US" dirty="0"/>
              <a:t>Container Properties</a:t>
            </a:r>
          </a:p>
          <a:p>
            <a:pPr marL="0" indent="0">
              <a:buNone/>
            </a:pPr>
            <a:endParaRPr lang="en-US" dirty="0"/>
          </a:p>
          <a:p>
            <a:r>
              <a:rPr lang="en-US" dirty="0"/>
              <a:t>display: flex</a:t>
            </a:r>
            <a:br>
              <a:rPr lang="en-US" dirty="0"/>
            </a:br>
            <a:r>
              <a:rPr lang="en-US" dirty="0"/>
              <a:t>flex-direction: row</a:t>
            </a:r>
          </a:p>
          <a:p>
            <a:endParaRPr lang="en-US" dirty="0"/>
          </a:p>
          <a:p>
            <a:r>
              <a:rPr lang="en-US" dirty="0"/>
              <a:t>display: flex</a:t>
            </a:r>
            <a:br>
              <a:rPr lang="en-US" dirty="0"/>
            </a:br>
            <a:r>
              <a:rPr lang="en-US" dirty="0"/>
              <a:t>flex-direction: column</a:t>
            </a:r>
            <a:br>
              <a:rPr lang="en-US" dirty="0"/>
            </a:br>
            <a:br>
              <a:rPr lang="en-US" dirty="0"/>
            </a:br>
            <a:endParaRPr lang="en-US" dirty="0"/>
          </a:p>
        </p:txBody>
      </p:sp>
      <p:pic>
        <p:nvPicPr>
          <p:cNvPr id="5" name="Picture 4">
            <a:extLst>
              <a:ext uri="{FF2B5EF4-FFF2-40B4-BE49-F238E27FC236}">
                <a16:creationId xmlns:a16="http://schemas.microsoft.com/office/drawing/2014/main" id="{331F4FB1-BD65-794F-A2A4-9C7DCC6A016A}"/>
              </a:ext>
            </a:extLst>
          </p:cNvPr>
          <p:cNvPicPr>
            <a:picLocks noChangeAspect="1"/>
          </p:cNvPicPr>
          <p:nvPr/>
        </p:nvPicPr>
        <p:blipFill>
          <a:blip r:embed="rId2"/>
          <a:stretch>
            <a:fillRect/>
          </a:stretch>
        </p:blipFill>
        <p:spPr>
          <a:xfrm>
            <a:off x="5121911" y="3262995"/>
            <a:ext cx="2325370" cy="802416"/>
          </a:xfrm>
          <a:prstGeom prst="rect">
            <a:avLst/>
          </a:prstGeom>
        </p:spPr>
      </p:pic>
      <p:pic>
        <p:nvPicPr>
          <p:cNvPr id="7" name="Picture 6">
            <a:extLst>
              <a:ext uri="{FF2B5EF4-FFF2-40B4-BE49-F238E27FC236}">
                <a16:creationId xmlns:a16="http://schemas.microsoft.com/office/drawing/2014/main" id="{6C055FDB-A237-A04D-9D96-AAAE8A710F5E}"/>
              </a:ext>
            </a:extLst>
          </p:cNvPr>
          <p:cNvPicPr>
            <a:picLocks noChangeAspect="1"/>
          </p:cNvPicPr>
          <p:nvPr/>
        </p:nvPicPr>
        <p:blipFill>
          <a:blip r:embed="rId3"/>
          <a:stretch>
            <a:fillRect/>
          </a:stretch>
        </p:blipFill>
        <p:spPr>
          <a:xfrm>
            <a:off x="5121911" y="4592320"/>
            <a:ext cx="795387" cy="2062762"/>
          </a:xfrm>
          <a:prstGeom prst="rect">
            <a:avLst/>
          </a:prstGeom>
        </p:spPr>
      </p:pic>
      <p:cxnSp>
        <p:nvCxnSpPr>
          <p:cNvPr id="8" name="Gerade Verbindung mit Pfeil 4">
            <a:extLst>
              <a:ext uri="{FF2B5EF4-FFF2-40B4-BE49-F238E27FC236}">
                <a16:creationId xmlns:a16="http://schemas.microsoft.com/office/drawing/2014/main" id="{1F00EADD-DAA7-1140-97BA-C7C1B31FA401}"/>
              </a:ext>
            </a:extLst>
          </p:cNvPr>
          <p:cNvCxnSpPr>
            <a:cxnSpLocks/>
          </p:cNvCxnSpPr>
          <p:nvPr/>
        </p:nvCxnSpPr>
        <p:spPr>
          <a:xfrm>
            <a:off x="5121911" y="3013888"/>
            <a:ext cx="232537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4">
            <a:extLst>
              <a:ext uri="{FF2B5EF4-FFF2-40B4-BE49-F238E27FC236}">
                <a16:creationId xmlns:a16="http://schemas.microsoft.com/office/drawing/2014/main" id="{9E402FAE-9134-7546-A13F-E01C99F32342}"/>
              </a:ext>
            </a:extLst>
          </p:cNvPr>
          <p:cNvCxnSpPr>
            <a:cxnSpLocks/>
          </p:cNvCxnSpPr>
          <p:nvPr/>
        </p:nvCxnSpPr>
        <p:spPr>
          <a:xfrm>
            <a:off x="7915911" y="3283315"/>
            <a:ext cx="0" cy="80241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33A867-7602-5E47-AE28-450B838CB9D0}"/>
              </a:ext>
            </a:extLst>
          </p:cNvPr>
          <p:cNvSpPr txBox="1"/>
          <p:nvPr/>
        </p:nvSpPr>
        <p:spPr>
          <a:xfrm>
            <a:off x="5628640" y="2624694"/>
            <a:ext cx="1156086" cy="369332"/>
          </a:xfrm>
          <a:prstGeom prst="rect">
            <a:avLst/>
          </a:prstGeom>
          <a:noFill/>
        </p:spPr>
        <p:txBody>
          <a:bodyPr wrap="none" rtlCol="0">
            <a:spAutoFit/>
          </a:bodyPr>
          <a:lstStyle/>
          <a:p>
            <a:r>
              <a:rPr lang="en-US" dirty="0">
                <a:solidFill>
                  <a:schemeClr val="bg1"/>
                </a:solidFill>
              </a:rPr>
              <a:t>main axis</a:t>
            </a:r>
          </a:p>
        </p:txBody>
      </p:sp>
      <p:sp>
        <p:nvSpPr>
          <p:cNvPr id="14" name="TextBox 13">
            <a:extLst>
              <a:ext uri="{FF2B5EF4-FFF2-40B4-BE49-F238E27FC236}">
                <a16:creationId xmlns:a16="http://schemas.microsoft.com/office/drawing/2014/main" id="{2DC0F2B5-E421-6A40-9F1F-741F0ECD5FF4}"/>
              </a:ext>
            </a:extLst>
          </p:cNvPr>
          <p:cNvSpPr txBox="1"/>
          <p:nvPr/>
        </p:nvSpPr>
        <p:spPr>
          <a:xfrm>
            <a:off x="7915911" y="3429000"/>
            <a:ext cx="1162498" cy="369332"/>
          </a:xfrm>
          <a:prstGeom prst="rect">
            <a:avLst/>
          </a:prstGeom>
          <a:noFill/>
        </p:spPr>
        <p:txBody>
          <a:bodyPr wrap="none" rtlCol="0">
            <a:spAutoFit/>
          </a:bodyPr>
          <a:lstStyle/>
          <a:p>
            <a:r>
              <a:rPr lang="en-US" dirty="0">
                <a:solidFill>
                  <a:schemeClr val="bg1"/>
                </a:solidFill>
              </a:rPr>
              <a:t>cross axis</a:t>
            </a:r>
          </a:p>
        </p:txBody>
      </p:sp>
      <p:sp>
        <p:nvSpPr>
          <p:cNvPr id="15" name="TextBox 14">
            <a:extLst>
              <a:ext uri="{FF2B5EF4-FFF2-40B4-BE49-F238E27FC236}">
                <a16:creationId xmlns:a16="http://schemas.microsoft.com/office/drawing/2014/main" id="{14EF4F61-D1CA-4F4F-9323-BCCDC85B9E0D}"/>
              </a:ext>
            </a:extLst>
          </p:cNvPr>
          <p:cNvSpPr txBox="1"/>
          <p:nvPr/>
        </p:nvSpPr>
        <p:spPr>
          <a:xfrm>
            <a:off x="6206683" y="5443656"/>
            <a:ext cx="1156086" cy="369332"/>
          </a:xfrm>
          <a:prstGeom prst="rect">
            <a:avLst/>
          </a:prstGeom>
          <a:noFill/>
        </p:spPr>
        <p:txBody>
          <a:bodyPr wrap="none" rtlCol="0">
            <a:spAutoFit/>
          </a:bodyPr>
          <a:lstStyle/>
          <a:p>
            <a:r>
              <a:rPr lang="en-US" dirty="0">
                <a:solidFill>
                  <a:schemeClr val="bg1"/>
                </a:solidFill>
              </a:rPr>
              <a:t>main axis</a:t>
            </a:r>
          </a:p>
        </p:txBody>
      </p:sp>
      <p:cxnSp>
        <p:nvCxnSpPr>
          <p:cNvPr id="16" name="Gerade Verbindung mit Pfeil 4">
            <a:extLst>
              <a:ext uri="{FF2B5EF4-FFF2-40B4-BE49-F238E27FC236}">
                <a16:creationId xmlns:a16="http://schemas.microsoft.com/office/drawing/2014/main" id="{7A6E02A8-197B-8C42-ADBD-F531DC253A35}"/>
              </a:ext>
            </a:extLst>
          </p:cNvPr>
          <p:cNvCxnSpPr>
            <a:cxnSpLocks/>
          </p:cNvCxnSpPr>
          <p:nvPr/>
        </p:nvCxnSpPr>
        <p:spPr>
          <a:xfrm>
            <a:off x="6107431" y="4589706"/>
            <a:ext cx="0" cy="206537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0655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D9A2-0FB8-0646-88C3-FE5D6AB11CFC}"/>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4F332575-B5FE-144F-9D81-EBD8922382A8}"/>
              </a:ext>
            </a:extLst>
          </p:cNvPr>
          <p:cNvSpPr>
            <a:spLocks noGrp="1"/>
          </p:cNvSpPr>
          <p:nvPr>
            <p:ph idx="1"/>
          </p:nvPr>
        </p:nvSpPr>
        <p:spPr/>
        <p:txBody>
          <a:bodyPr/>
          <a:lstStyle/>
          <a:p>
            <a:r>
              <a:rPr lang="en-US" dirty="0">
                <a:solidFill>
                  <a:schemeClr val="bg1"/>
                </a:solidFill>
              </a:rPr>
              <a:t>flex-wrap</a:t>
            </a:r>
            <a:r>
              <a:rPr lang="en-US" dirty="0"/>
              <a:t>: </a:t>
            </a:r>
            <a:r>
              <a:rPr lang="en-US" dirty="0" err="1"/>
              <a:t>versucht</a:t>
            </a:r>
            <a:r>
              <a:rPr lang="en-US" dirty="0"/>
              <a:t> </a:t>
            </a:r>
            <a:r>
              <a:rPr lang="en-US" dirty="0" err="1"/>
              <a:t>alle</a:t>
            </a:r>
            <a:r>
              <a:rPr lang="en-US" dirty="0"/>
              <a:t> Items in </a:t>
            </a:r>
            <a:r>
              <a:rPr lang="en-US" dirty="0" err="1"/>
              <a:t>eine</a:t>
            </a:r>
            <a:r>
              <a:rPr lang="en-US" dirty="0"/>
              <a:t> </a:t>
            </a:r>
            <a:r>
              <a:rPr lang="en-US" dirty="0" err="1"/>
              <a:t>Zeile</a:t>
            </a:r>
            <a:r>
              <a:rPr lang="en-US" dirty="0"/>
              <a:t> </a:t>
            </a:r>
            <a:r>
              <a:rPr lang="en-US" dirty="0" err="1"/>
              <a:t>zu</a:t>
            </a:r>
            <a:r>
              <a:rPr lang="en-US" dirty="0"/>
              <a:t> </a:t>
            </a:r>
            <a:r>
              <a:rPr lang="en-US" dirty="0" err="1"/>
              <a:t>packen</a:t>
            </a:r>
            <a:br>
              <a:rPr lang="en-US" dirty="0"/>
            </a:br>
            <a:br>
              <a:rPr lang="en-US" dirty="0"/>
            </a:br>
            <a:r>
              <a:rPr lang="en-US" dirty="0"/>
              <a:t>flex-wrap: </a:t>
            </a:r>
            <a:r>
              <a:rPr lang="en-US" dirty="0" err="1"/>
              <a:t>nowrap</a:t>
            </a:r>
            <a:r>
              <a:rPr lang="en-US" dirty="0"/>
              <a:t> | wrap | wrap-reverse</a:t>
            </a:r>
            <a:br>
              <a:rPr lang="en-US" dirty="0"/>
            </a:br>
            <a:br>
              <a:rPr lang="en-US" dirty="0"/>
            </a:br>
            <a:endParaRPr lang="en-US" dirty="0"/>
          </a:p>
          <a:p>
            <a:r>
              <a:rPr lang="en-US" dirty="0">
                <a:solidFill>
                  <a:schemeClr val="bg1"/>
                </a:solidFill>
              </a:rPr>
              <a:t>flex-flow</a:t>
            </a:r>
            <a:r>
              <a:rPr lang="en-US" dirty="0"/>
              <a:t>:</a:t>
            </a:r>
            <a:r>
              <a:rPr lang="en-US" b="1" dirty="0"/>
              <a:t> </a:t>
            </a:r>
            <a:r>
              <a:rPr lang="en-US" dirty="0" err="1"/>
              <a:t>ist</a:t>
            </a:r>
            <a:r>
              <a:rPr lang="en-US" dirty="0"/>
              <a:t> </a:t>
            </a:r>
            <a:r>
              <a:rPr lang="en-US" dirty="0" err="1"/>
              <a:t>ein</a:t>
            </a:r>
            <a:r>
              <a:rPr lang="en-US" dirty="0"/>
              <a:t> shorthand </a:t>
            </a:r>
            <a:r>
              <a:rPr lang="en-US" dirty="0" err="1"/>
              <a:t>für</a:t>
            </a:r>
            <a:r>
              <a:rPr lang="en-US" dirty="0"/>
              <a:t> flex-direction und flex-wrap</a:t>
            </a:r>
            <a:br>
              <a:rPr lang="en-US" dirty="0"/>
            </a:br>
            <a:br>
              <a:rPr lang="en-US" dirty="0"/>
            </a:br>
            <a:r>
              <a:rPr lang="en-US" dirty="0"/>
              <a:t>flex-flow: row </a:t>
            </a:r>
            <a:r>
              <a:rPr lang="en-US" dirty="0" err="1"/>
              <a:t>nowrap</a:t>
            </a:r>
            <a:endParaRPr lang="en-US" dirty="0"/>
          </a:p>
        </p:txBody>
      </p:sp>
    </p:spTree>
    <p:extLst>
      <p:ext uri="{BB962C8B-B14F-4D97-AF65-F5344CB8AC3E}">
        <p14:creationId xmlns:p14="http://schemas.microsoft.com/office/powerpoint/2010/main" val="17770420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D961-5709-C241-A54E-238F4D05CD7C}"/>
              </a:ext>
            </a:extLst>
          </p:cNvPr>
          <p:cNvSpPr>
            <a:spLocks noGrp="1"/>
          </p:cNvSpPr>
          <p:nvPr>
            <p:ph type="title"/>
          </p:nvPr>
        </p:nvSpPr>
        <p:spPr>
          <a:xfrm>
            <a:off x="680321" y="753228"/>
            <a:ext cx="9613861" cy="1080938"/>
          </a:xfrm>
        </p:spPr>
        <p:txBody>
          <a:bodyPr/>
          <a:lstStyle/>
          <a:p>
            <a:r>
              <a:rPr lang="en-US" dirty="0"/>
              <a:t>Flexbox: Container Properties</a:t>
            </a:r>
          </a:p>
        </p:txBody>
      </p:sp>
      <p:sp>
        <p:nvSpPr>
          <p:cNvPr id="3" name="Content Placeholder 2">
            <a:extLst>
              <a:ext uri="{FF2B5EF4-FFF2-40B4-BE49-F238E27FC236}">
                <a16:creationId xmlns:a16="http://schemas.microsoft.com/office/drawing/2014/main" id="{A3D67316-99A5-E94E-A390-438B2046BAF7}"/>
              </a:ext>
            </a:extLst>
          </p:cNvPr>
          <p:cNvSpPr>
            <a:spLocks noGrp="1"/>
          </p:cNvSpPr>
          <p:nvPr>
            <p:ph idx="1"/>
          </p:nvPr>
        </p:nvSpPr>
        <p:spPr/>
        <p:txBody>
          <a:bodyPr>
            <a:normAutofit fontScale="92500" lnSpcReduction="10000"/>
          </a:bodyPr>
          <a:lstStyle/>
          <a:p>
            <a:r>
              <a:rPr lang="en-US" dirty="0">
                <a:solidFill>
                  <a:schemeClr val="bg1"/>
                </a:solidFill>
              </a:rPr>
              <a:t>justify-content</a:t>
            </a:r>
            <a:r>
              <a:rPr lang="en-US"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main-axis</a:t>
            </a:r>
            <a:r>
              <a:rPr lang="en-US" dirty="0"/>
              <a:t> </a:t>
            </a:r>
            <a:r>
              <a:rPr lang="en-US" dirty="0" err="1"/>
              <a:t>verteilt</a:t>
            </a:r>
            <a:r>
              <a:rPr lang="en-US" dirty="0"/>
              <a:t>.</a:t>
            </a:r>
            <a:br>
              <a:rPr lang="en-US" dirty="0"/>
            </a:br>
            <a:r>
              <a:rPr lang="en-US" sz="1800" dirty="0">
                <a:latin typeface="Arial" panose="020B0604020202020204" pitchFamily="34" charset="0"/>
                <a:cs typeface="Arial" panose="020B0604020202020204" pitchFamily="34" charset="0"/>
              </a:rPr>
              <a:t>justify-content: flex-start | flex-end | center | space-between | space-around | space-evenly</a:t>
            </a:r>
            <a:br>
              <a:rPr lang="en-US" b="1" dirty="0"/>
            </a:br>
            <a:endParaRPr lang="en-US" dirty="0"/>
          </a:p>
          <a:p>
            <a:r>
              <a:rPr lang="en-US" dirty="0">
                <a:solidFill>
                  <a:schemeClr val="bg1"/>
                </a:solidFill>
              </a:rPr>
              <a:t>align-items</a:t>
            </a:r>
            <a:r>
              <a:rPr lang="en-US" b="1"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cross-axis</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align-items: stretch | flex-start | flex-end | center | baseline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dirty="0">
                <a:solidFill>
                  <a:schemeClr val="bg1"/>
                </a:solidFill>
              </a:rPr>
              <a:t>align-content</a:t>
            </a:r>
            <a:r>
              <a:rPr lang="en-US" b="1" dirty="0"/>
              <a:t>: </a:t>
            </a:r>
            <a:r>
              <a:rPr lang="en-US" dirty="0" err="1"/>
              <a:t>Kommt</a:t>
            </a:r>
            <a:r>
              <a:rPr lang="en-US" b="1" dirty="0"/>
              <a:t> </a:t>
            </a:r>
            <a:r>
              <a:rPr lang="en-US" dirty="0" err="1"/>
              <a:t>nur</a:t>
            </a:r>
            <a:r>
              <a:rPr lang="en-US" dirty="0"/>
              <a:t> </a:t>
            </a:r>
            <a:r>
              <a:rPr lang="en-US" dirty="0" err="1"/>
              <a:t>zum</a:t>
            </a:r>
            <a:r>
              <a:rPr lang="en-US" dirty="0"/>
              <a:t> </a:t>
            </a:r>
            <a:r>
              <a:rPr lang="en-US" dirty="0" err="1"/>
              <a:t>tragen</a:t>
            </a:r>
            <a:r>
              <a:rPr lang="en-US" dirty="0"/>
              <a:t>, </a:t>
            </a:r>
            <a:r>
              <a:rPr lang="en-US" dirty="0" err="1"/>
              <a:t>wenn</a:t>
            </a:r>
            <a:r>
              <a:rPr lang="en-US" dirty="0"/>
              <a:t> </a:t>
            </a:r>
            <a:r>
              <a:rPr lang="en-US" dirty="0" err="1"/>
              <a:t>es</a:t>
            </a:r>
            <a:r>
              <a:rPr lang="en-US" dirty="0"/>
              <a:t> </a:t>
            </a:r>
            <a:r>
              <a:rPr lang="en-US" dirty="0" err="1"/>
              <a:t>mehr</a:t>
            </a:r>
            <a:r>
              <a:rPr lang="en-US" dirty="0"/>
              <a:t> </a:t>
            </a:r>
            <a:r>
              <a:rPr lang="en-US" dirty="0" err="1"/>
              <a:t>wie</a:t>
            </a:r>
            <a:r>
              <a:rPr lang="en-US" dirty="0"/>
              <a:t> </a:t>
            </a:r>
            <a:r>
              <a:rPr lang="en-US" dirty="0" err="1"/>
              <a:t>eine</a:t>
            </a:r>
            <a:r>
              <a:rPr lang="en-US" dirty="0"/>
              <a:t> </a:t>
            </a:r>
            <a:r>
              <a:rPr lang="en-US" dirty="0" err="1"/>
              <a:t>Zeile</a:t>
            </a:r>
            <a:r>
              <a:rPr lang="en-US" dirty="0"/>
              <a:t> Items hat. </a:t>
            </a:r>
            <a:r>
              <a:rPr lang="en-US" dirty="0" err="1"/>
              <a:t>Wie</a:t>
            </a:r>
            <a:r>
              <a:rPr lang="en-US" dirty="0"/>
              <a:t> </a:t>
            </a:r>
            <a:r>
              <a:rPr lang="en-US" dirty="0" err="1"/>
              <a:t>wird</a:t>
            </a:r>
            <a:r>
              <a:rPr lang="en-US" dirty="0"/>
              <a:t> extra </a:t>
            </a:r>
            <a:r>
              <a:rPr lang="en-US" dirty="0" err="1"/>
              <a:t>freier</a:t>
            </a:r>
            <a:r>
              <a:rPr lang="en-US" dirty="0"/>
              <a:t> Platz </a:t>
            </a:r>
            <a:r>
              <a:rPr lang="en-US" dirty="0" err="1"/>
              <a:t>entlang</a:t>
            </a:r>
            <a:r>
              <a:rPr lang="en-US" dirty="0"/>
              <a:t> der </a:t>
            </a:r>
            <a:r>
              <a:rPr lang="en-US" b="1" dirty="0"/>
              <a:t>cross-axis</a:t>
            </a:r>
            <a:r>
              <a:rPr lang="en-US" dirty="0"/>
              <a:t> </a:t>
            </a:r>
            <a:r>
              <a:rPr lang="en-US" dirty="0" err="1"/>
              <a:t>zwischen</a:t>
            </a:r>
            <a:r>
              <a:rPr lang="en-US" dirty="0"/>
              <a:t> den </a:t>
            </a:r>
            <a:r>
              <a:rPr lang="en-US" dirty="0" err="1"/>
              <a:t>Zeilen</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align-content: stretch | flex-start | flex-end | center | space-between | space-around</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02642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6799-DB13-104C-822A-E2CBCB6F4EA1}"/>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7619FD93-5A5D-2A40-BC02-1E1014F468FE}"/>
              </a:ext>
            </a:extLst>
          </p:cNvPr>
          <p:cNvSpPr>
            <a:spLocks noGrp="1"/>
          </p:cNvSpPr>
          <p:nvPr>
            <p:ph idx="1"/>
          </p:nvPr>
        </p:nvSpPr>
        <p:spPr/>
        <p:txBody>
          <a:bodyPr>
            <a:normAutofit/>
          </a:bodyPr>
          <a:lstStyle/>
          <a:p>
            <a:r>
              <a:rPr lang="en-US" dirty="0">
                <a:solidFill>
                  <a:schemeClr val="bg1"/>
                </a:solidFill>
              </a:rPr>
              <a:t>order</a:t>
            </a:r>
            <a:r>
              <a:rPr lang="en-US" dirty="0"/>
              <a:t>: </a:t>
            </a:r>
            <a:r>
              <a:rPr lang="en-US" dirty="0" err="1"/>
              <a:t>Bestimmt</a:t>
            </a:r>
            <a:r>
              <a:rPr lang="en-US" dirty="0"/>
              <a:t> die </a:t>
            </a:r>
            <a:r>
              <a:rPr lang="en-US" dirty="0" err="1"/>
              <a:t>Reihenfolge</a:t>
            </a:r>
            <a:r>
              <a:rPr lang="en-US" dirty="0"/>
              <a:t> der Items. Default </a:t>
            </a:r>
            <a:r>
              <a:rPr lang="en-US" dirty="0" err="1"/>
              <a:t>mässig</a:t>
            </a:r>
            <a:r>
              <a:rPr lang="en-US" dirty="0"/>
              <a:t> </a:t>
            </a:r>
            <a:r>
              <a:rPr lang="en-US" dirty="0" err="1"/>
              <a:t>ist</a:t>
            </a:r>
            <a:r>
              <a:rPr lang="en-US" dirty="0"/>
              <a:t> </a:t>
            </a:r>
            <a:r>
              <a:rPr lang="en-US" dirty="0" err="1"/>
              <a:t>bestimmt</a:t>
            </a:r>
            <a:r>
              <a:rPr lang="en-US" dirty="0"/>
              <a:t> das Markup die </a:t>
            </a:r>
            <a:r>
              <a:rPr lang="en-US" dirty="0" err="1"/>
              <a:t>Reihenfolge</a:t>
            </a:r>
            <a:r>
              <a:rPr lang="en-US" dirty="0"/>
              <a:t>.</a:t>
            </a:r>
            <a:br>
              <a:rPr lang="en-US" dirty="0"/>
            </a:br>
            <a:r>
              <a:rPr lang="en-US" sz="1900" dirty="0">
                <a:latin typeface="Arial" panose="020B0604020202020204" pitchFamily="34" charset="0"/>
                <a:cs typeface="Arial" panose="020B0604020202020204" pitchFamily="34" charset="0"/>
              </a:rPr>
              <a:t>order: 0</a:t>
            </a:r>
            <a:br>
              <a:rPr lang="en-US" sz="1900" b="1"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r>
              <a:rPr lang="en-US" dirty="0">
                <a:solidFill>
                  <a:schemeClr val="bg1"/>
                </a:solidFill>
              </a:rPr>
              <a:t>align-self</a:t>
            </a:r>
            <a:r>
              <a:rPr lang="en-US" b="1" dirty="0"/>
              <a:t>: </a:t>
            </a:r>
            <a:r>
              <a:rPr lang="en-US" dirty="0" err="1"/>
              <a:t>Damit</a:t>
            </a:r>
            <a:r>
              <a:rPr lang="en-US" dirty="0"/>
              <a:t> </a:t>
            </a:r>
            <a:r>
              <a:rPr lang="en-US" dirty="0" err="1"/>
              <a:t>kann</a:t>
            </a:r>
            <a:r>
              <a:rPr lang="en-US" dirty="0"/>
              <a:t> die </a:t>
            </a:r>
            <a:r>
              <a:rPr lang="en-US" dirty="0" err="1"/>
              <a:t>Eigenschaft</a:t>
            </a:r>
            <a:r>
              <a:rPr lang="en-US" dirty="0"/>
              <a:t> align-items </a:t>
            </a:r>
            <a:r>
              <a:rPr lang="en-US" dirty="0" err="1"/>
              <a:t>für</a:t>
            </a:r>
            <a:r>
              <a:rPr lang="en-US" dirty="0"/>
              <a:t> </a:t>
            </a:r>
            <a:r>
              <a:rPr lang="en-US" dirty="0" err="1"/>
              <a:t>ein</a:t>
            </a:r>
            <a:r>
              <a:rPr lang="en-US" dirty="0"/>
              <a:t> </a:t>
            </a:r>
            <a:r>
              <a:rPr lang="en-US" dirty="0" err="1"/>
              <a:t>einzelnes</a:t>
            </a:r>
            <a:r>
              <a:rPr lang="en-US" dirty="0"/>
              <a:t> Item </a:t>
            </a:r>
            <a:r>
              <a:rPr lang="en-US" dirty="0" err="1"/>
              <a:t>überschrieben</a:t>
            </a:r>
            <a:r>
              <a:rPr lang="en-US" dirty="0"/>
              <a:t> </a:t>
            </a:r>
            <a:r>
              <a:rPr lang="en-US" dirty="0" err="1"/>
              <a:t>werden</a:t>
            </a:r>
            <a:r>
              <a:rPr lang="en-US" dirty="0"/>
              <a:t>.</a:t>
            </a:r>
            <a:br>
              <a:rPr lang="en-US" dirty="0"/>
            </a:br>
            <a:r>
              <a:rPr lang="en-US" sz="1800" dirty="0">
                <a:latin typeface="Arial" panose="020B0604020202020204" pitchFamily="34" charset="0"/>
                <a:cs typeface="Arial" panose="020B0604020202020204" pitchFamily="34" charset="0"/>
              </a:rPr>
              <a:t>align-self: auto | flex-start | flex-end | center | baseline | stretch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58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DB4-B9FE-4647-84E6-47601588F2D4}"/>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A31325E0-FBB0-0C41-82F0-3238A377AD0E}"/>
              </a:ext>
            </a:extLst>
          </p:cNvPr>
          <p:cNvSpPr>
            <a:spLocks noGrp="1"/>
          </p:cNvSpPr>
          <p:nvPr>
            <p:ph idx="1"/>
          </p:nvPr>
        </p:nvSpPr>
        <p:spPr/>
        <p:txBody>
          <a:bodyPr/>
          <a:lstStyle/>
          <a:p>
            <a:r>
              <a:rPr lang="en-US" dirty="0">
                <a:solidFill>
                  <a:schemeClr val="bg1"/>
                </a:solidFill>
              </a:rPr>
              <a:t>flex</a:t>
            </a:r>
            <a:r>
              <a:rPr lang="en-US" b="1" dirty="0"/>
              <a:t>: </a:t>
            </a:r>
            <a:r>
              <a:rPr lang="en-US" dirty="0"/>
              <a:t>Shorthand </a:t>
            </a:r>
            <a:r>
              <a:rPr lang="en-US" dirty="0" err="1"/>
              <a:t>für</a:t>
            </a:r>
            <a:r>
              <a:rPr lang="en-US" dirty="0"/>
              <a:t> </a:t>
            </a:r>
            <a:r>
              <a:rPr lang="en-US" b="1" dirty="0"/>
              <a:t>flex-basis</a:t>
            </a:r>
            <a:r>
              <a:rPr lang="en-US" dirty="0"/>
              <a:t>, </a:t>
            </a:r>
            <a:r>
              <a:rPr lang="en-US" b="1" dirty="0"/>
              <a:t>flex-grow</a:t>
            </a:r>
            <a:r>
              <a:rPr lang="en-US" dirty="0"/>
              <a:t> und </a:t>
            </a:r>
            <a:r>
              <a:rPr lang="en-US" b="1" dirty="0"/>
              <a:t>flex- shrink</a:t>
            </a:r>
            <a:r>
              <a:rPr lang="en-US" dirty="0"/>
              <a:t>.</a:t>
            </a:r>
            <a:br>
              <a:rPr lang="en-US" dirty="0"/>
            </a:br>
            <a:r>
              <a:rPr lang="en-US" dirty="0"/>
              <a:t>flex: 0 1 auto;</a:t>
            </a:r>
            <a:br>
              <a:rPr lang="en-US" dirty="0"/>
            </a:br>
            <a:br>
              <a:rPr lang="en-US" dirty="0"/>
            </a:br>
            <a:r>
              <a:rPr lang="en-US" dirty="0"/>
              <a:t>- </a:t>
            </a:r>
            <a:r>
              <a:rPr lang="en-US" dirty="0">
                <a:solidFill>
                  <a:schemeClr val="bg1"/>
                </a:solidFill>
              </a:rPr>
              <a:t>flex-grow</a:t>
            </a:r>
            <a:r>
              <a:rPr lang="en-US" dirty="0"/>
              <a:t>: </a:t>
            </a:r>
            <a:r>
              <a:rPr lang="en-US" dirty="0" err="1"/>
              <a:t>Wie</a:t>
            </a:r>
            <a:r>
              <a:rPr lang="en-US" dirty="0"/>
              <a:t> </a:t>
            </a:r>
            <a:r>
              <a:rPr lang="en-US" dirty="0" err="1"/>
              <a:t>wächst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flex-shrink</a:t>
            </a:r>
            <a:r>
              <a:rPr lang="en-US" dirty="0"/>
              <a:t>: </a:t>
            </a:r>
            <a:r>
              <a:rPr lang="en-US" dirty="0" err="1"/>
              <a:t>Wie</a:t>
            </a:r>
            <a:r>
              <a:rPr lang="en-US" dirty="0"/>
              <a:t> </a:t>
            </a:r>
            <a:r>
              <a:rPr lang="en-US" dirty="0" err="1"/>
              <a:t>schrumpft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flex-basis</a:t>
            </a:r>
            <a:r>
              <a:rPr lang="en-US" dirty="0"/>
              <a:t>: </a:t>
            </a:r>
            <a:r>
              <a:rPr lang="en-US" dirty="0" err="1"/>
              <a:t>Definiert</a:t>
            </a:r>
            <a:r>
              <a:rPr lang="en-US" dirty="0"/>
              <a:t> die default </a:t>
            </a:r>
            <a:r>
              <a:rPr lang="en-US" dirty="0" err="1"/>
              <a:t>Grösse</a:t>
            </a:r>
            <a:r>
              <a:rPr lang="en-US" dirty="0"/>
              <a:t> </a:t>
            </a:r>
            <a:r>
              <a:rPr lang="en-US" dirty="0" err="1"/>
              <a:t>eines</a:t>
            </a:r>
            <a:r>
              <a:rPr lang="en-US" dirty="0"/>
              <a:t> Items bevor der extra </a:t>
            </a:r>
            <a:r>
              <a:rPr lang="en-US" dirty="0" err="1"/>
              <a:t>freie</a:t>
            </a:r>
            <a:r>
              <a:rPr lang="en-US" dirty="0"/>
              <a:t> Platz </a:t>
            </a:r>
            <a:r>
              <a:rPr lang="en-US" dirty="0" err="1"/>
              <a:t>verteilt</a:t>
            </a:r>
            <a:r>
              <a:rPr lang="en-US" dirty="0"/>
              <a:t> </a:t>
            </a:r>
            <a:r>
              <a:rPr lang="en-US" dirty="0" err="1"/>
              <a:t>wird</a:t>
            </a: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CB7151E4-5AB8-394F-A7F3-9DA68026B33F}"/>
              </a:ext>
            </a:extLst>
          </p:cNvPr>
          <p:cNvPicPr>
            <a:picLocks noChangeAspect="1"/>
          </p:cNvPicPr>
          <p:nvPr/>
        </p:nvPicPr>
        <p:blipFill>
          <a:blip r:embed="rId2"/>
          <a:stretch>
            <a:fillRect/>
          </a:stretch>
        </p:blipFill>
        <p:spPr>
          <a:xfrm>
            <a:off x="6647180" y="2889812"/>
            <a:ext cx="2496820" cy="1078376"/>
          </a:xfrm>
          <a:prstGeom prst="rect">
            <a:avLst/>
          </a:prstGeom>
        </p:spPr>
      </p:pic>
    </p:spTree>
    <p:extLst>
      <p:ext uri="{BB962C8B-B14F-4D97-AF65-F5344CB8AC3E}">
        <p14:creationId xmlns:p14="http://schemas.microsoft.com/office/powerpoint/2010/main" val="25035881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944-07FC-B04E-A68E-F7242046680A}"/>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EA9A4C44-C98C-6843-8426-DB104B83B1F4}"/>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http://flexboxfroggy.com/</a:t>
            </a:r>
            <a:endParaRPr lang="en-US" dirty="0"/>
          </a:p>
        </p:txBody>
      </p:sp>
    </p:spTree>
    <p:extLst>
      <p:ext uri="{BB962C8B-B14F-4D97-AF65-F5344CB8AC3E}">
        <p14:creationId xmlns:p14="http://schemas.microsoft.com/office/powerpoint/2010/main" val="423537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073DA-DEFA-4742-89B2-DC5901D04E34}"/>
              </a:ext>
            </a:extLst>
          </p:cNvPr>
          <p:cNvSpPr>
            <a:spLocks noGrp="1"/>
          </p:cNvSpPr>
          <p:nvPr>
            <p:ph type="title"/>
          </p:nvPr>
        </p:nvSpPr>
        <p:spPr/>
        <p:txBody>
          <a:bodyPr/>
          <a:lstStyle/>
          <a:p>
            <a:r>
              <a:rPr lang="de-DE" dirty="0"/>
              <a:t>Block Level Elemente</a:t>
            </a:r>
          </a:p>
        </p:txBody>
      </p:sp>
      <p:sp>
        <p:nvSpPr>
          <p:cNvPr id="3" name="Inhaltsplatzhalter 2">
            <a:extLst>
              <a:ext uri="{FF2B5EF4-FFF2-40B4-BE49-F238E27FC236}">
                <a16:creationId xmlns:a16="http://schemas.microsoft.com/office/drawing/2014/main" id="{942DAA3B-2E8C-9547-AC90-0E0546778B43}"/>
              </a:ext>
            </a:extLst>
          </p:cNvPr>
          <p:cNvSpPr>
            <a:spLocks noGrp="1"/>
          </p:cNvSpPr>
          <p:nvPr>
            <p:ph idx="1"/>
          </p:nvPr>
        </p:nvSpPr>
        <p:spPr/>
        <p:txBody>
          <a:bodyPr/>
          <a:lstStyle/>
          <a:p>
            <a:r>
              <a:rPr lang="de-DE" dirty="0"/>
              <a:t>Block Elemente erzwingen einen Umbruch und nehmen die gesamte Breite des Elternelements ein.</a:t>
            </a:r>
          </a:p>
          <a:p>
            <a:r>
              <a:rPr lang="de-DE" dirty="0"/>
              <a:t>z.B. &lt;div&gt;, &lt;p&gt;, &lt;</a:t>
            </a:r>
            <a:r>
              <a:rPr lang="de-DE" dirty="0" err="1"/>
              <a:t>ul</a:t>
            </a:r>
            <a:r>
              <a:rPr lang="de-DE" dirty="0"/>
              <a:t>&gt;, &lt;li&gt;, &lt;h1&gt;</a:t>
            </a:r>
          </a:p>
          <a:p>
            <a:r>
              <a:rPr lang="de-CH" dirty="0"/>
              <a:t>Beinhalten (normalerweise) andere Inline Elemente und andere Block Elemente.</a:t>
            </a:r>
          </a:p>
          <a:p>
            <a:r>
              <a:rPr lang="de-CH" dirty="0"/>
              <a:t>Die visuelle Darstellung eines Elements kann mit CSS geändert werden. Also aus einem Block Element kann (</a:t>
            </a:r>
            <a:r>
              <a:rPr lang="de-CH" b="1" dirty="0"/>
              <a:t>fast</a:t>
            </a:r>
            <a:r>
              <a:rPr lang="de-CH" dirty="0"/>
              <a:t>) ein Inline Element werden und umgekehrt.</a:t>
            </a:r>
          </a:p>
        </p:txBody>
      </p:sp>
    </p:spTree>
    <p:extLst>
      <p:ext uri="{BB962C8B-B14F-4D97-AF65-F5344CB8AC3E}">
        <p14:creationId xmlns:p14="http://schemas.microsoft.com/office/powerpoint/2010/main" val="63286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006-2E15-CF47-AE80-2F17BB001567}"/>
              </a:ext>
            </a:extLst>
          </p:cNvPr>
          <p:cNvSpPr>
            <a:spLocks noGrp="1"/>
          </p:cNvSpPr>
          <p:nvPr>
            <p:ph type="title"/>
          </p:nvPr>
        </p:nvSpPr>
        <p:spPr/>
        <p:txBody>
          <a:bodyPr/>
          <a:lstStyle/>
          <a:p>
            <a:r>
              <a:rPr lang="en-US" dirty="0" err="1"/>
              <a:t>Übung</a:t>
            </a:r>
            <a:r>
              <a:rPr lang="en-US" dirty="0"/>
              <a:t>: Flexbox</a:t>
            </a:r>
          </a:p>
        </p:txBody>
      </p:sp>
      <p:sp>
        <p:nvSpPr>
          <p:cNvPr id="4" name="Content Placeholder 2">
            <a:extLst>
              <a:ext uri="{FF2B5EF4-FFF2-40B4-BE49-F238E27FC236}">
                <a16:creationId xmlns:a16="http://schemas.microsoft.com/office/drawing/2014/main" id="{487D5504-54C0-0144-BDAD-70D8970C8908}"/>
              </a:ext>
            </a:extLst>
          </p:cNvPr>
          <p:cNvSpPr txBox="1">
            <a:spLocks/>
          </p:cNvSpPr>
          <p:nvPr/>
        </p:nvSpPr>
        <p:spPr>
          <a:xfrm>
            <a:off x="680321" y="2342896"/>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 dirty="0"/>
              <a:t>Baue ein Holy-</a:t>
            </a:r>
            <a:r>
              <a:rPr lang="de" dirty="0" err="1"/>
              <a:t>Grail</a:t>
            </a:r>
            <a:r>
              <a:rPr lang="de" dirty="0"/>
              <a:t> Layout mit </a:t>
            </a:r>
            <a:r>
              <a:rPr lang="de" dirty="0" err="1"/>
              <a:t>Flexbox</a:t>
            </a:r>
            <a:br>
              <a:rPr lang="de" dirty="0"/>
            </a:br>
            <a:br>
              <a:rPr lang="de" dirty="0"/>
            </a:br>
            <a:r>
              <a:rPr lang="de" dirty="0"/>
              <a:t>Verwende Hintergrund-Farben um die Ausdehnung der einzelnen Bereiche zu visualisieren </a:t>
            </a:r>
          </a:p>
          <a:p>
            <a:endParaRPr lang="en-US" dirty="0"/>
          </a:p>
        </p:txBody>
      </p:sp>
      <p:pic>
        <p:nvPicPr>
          <p:cNvPr id="5" name="Picture 1" descr="page30image31640000">
            <a:extLst>
              <a:ext uri="{FF2B5EF4-FFF2-40B4-BE49-F238E27FC236}">
                <a16:creationId xmlns:a16="http://schemas.microsoft.com/office/drawing/2014/main" id="{644C8C0A-CDF9-3B47-8433-721C0BD74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2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5B6-1D4F-FC43-9C9B-58CB5B6D424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3FAD12-4AE5-964C-9563-4A3588BB2406}"/>
              </a:ext>
            </a:extLst>
          </p:cNvPr>
          <p:cNvSpPr>
            <a:spLocks noGrp="1"/>
          </p:cNvSpPr>
          <p:nvPr>
            <p:ph idx="1"/>
          </p:nvPr>
        </p:nvSpPr>
        <p:spPr/>
        <p:txBody>
          <a:bodyPr/>
          <a:lstStyle/>
          <a:p>
            <a:r>
              <a:rPr lang="en-US" dirty="0"/>
              <a:t>Grid </a:t>
            </a:r>
            <a:r>
              <a:rPr lang="en-US" dirty="0" err="1"/>
              <a:t>ist</a:t>
            </a:r>
            <a:r>
              <a:rPr lang="en-US" dirty="0"/>
              <a:t> </a:t>
            </a:r>
            <a:r>
              <a:rPr lang="en-US" dirty="0" err="1"/>
              <a:t>ein</a:t>
            </a:r>
            <a:r>
              <a:rPr lang="en-US" dirty="0"/>
              <a:t> </a:t>
            </a:r>
            <a:r>
              <a:rPr lang="en-US" b="1" dirty="0" err="1"/>
              <a:t>zweidimensionales</a:t>
            </a:r>
            <a:r>
              <a:rPr lang="en-US" dirty="0"/>
              <a:t> </a:t>
            </a:r>
            <a:r>
              <a:rPr lang="en-US" dirty="0" err="1"/>
              <a:t>Layoutmodell</a:t>
            </a:r>
            <a:br>
              <a:rPr lang="en-US" dirty="0"/>
            </a:br>
            <a:r>
              <a:rPr lang="en-US" dirty="0" err="1"/>
              <a:t>Somit</a:t>
            </a:r>
            <a:r>
              <a:rPr lang="en-US" dirty="0"/>
              <a:t> </a:t>
            </a:r>
            <a:r>
              <a:rPr lang="en-US" dirty="0" err="1"/>
              <a:t>wäre</a:t>
            </a:r>
            <a:r>
              <a:rPr lang="en-US" dirty="0"/>
              <a:t> Grid am </a:t>
            </a:r>
            <a:r>
              <a:rPr lang="en-US" dirty="0" err="1"/>
              <a:t>geeignetsten</a:t>
            </a:r>
            <a:r>
              <a:rPr lang="en-US" dirty="0"/>
              <a:t> </a:t>
            </a:r>
            <a:r>
              <a:rPr lang="en-US" dirty="0" err="1"/>
              <a:t>für</a:t>
            </a:r>
            <a:r>
              <a:rPr lang="en-US" dirty="0"/>
              <a:t> </a:t>
            </a:r>
            <a:r>
              <a:rPr lang="en-US" dirty="0" err="1"/>
              <a:t>ein</a:t>
            </a:r>
            <a:r>
              <a:rPr lang="en-US" dirty="0"/>
              <a:t> Overall Layout, </a:t>
            </a:r>
            <a:r>
              <a:rPr lang="en-US" dirty="0" err="1"/>
              <a:t>wie</a:t>
            </a:r>
            <a:r>
              <a:rPr lang="en-US" dirty="0"/>
              <a:t> das “Holy Grail”.</a:t>
            </a:r>
          </a:p>
          <a:p>
            <a:endParaRPr lang="en-US" dirty="0"/>
          </a:p>
        </p:txBody>
      </p:sp>
      <p:pic>
        <p:nvPicPr>
          <p:cNvPr id="5" name="Picture 4">
            <a:extLst>
              <a:ext uri="{FF2B5EF4-FFF2-40B4-BE49-F238E27FC236}">
                <a16:creationId xmlns:a16="http://schemas.microsoft.com/office/drawing/2014/main" id="{DC1A4F37-09E5-6F4F-985B-5CBCB5CDD59B}"/>
              </a:ext>
            </a:extLst>
          </p:cNvPr>
          <p:cNvPicPr>
            <a:picLocks noChangeAspect="1"/>
          </p:cNvPicPr>
          <p:nvPr/>
        </p:nvPicPr>
        <p:blipFill>
          <a:blip r:embed="rId2"/>
          <a:stretch>
            <a:fillRect/>
          </a:stretch>
        </p:blipFill>
        <p:spPr>
          <a:xfrm>
            <a:off x="3058160" y="3429000"/>
            <a:ext cx="4511040" cy="3077174"/>
          </a:xfrm>
          <a:prstGeom prst="rect">
            <a:avLst/>
          </a:prstGeom>
        </p:spPr>
      </p:pic>
      <p:sp>
        <p:nvSpPr>
          <p:cNvPr id="6" name="TextBox 5">
            <a:extLst>
              <a:ext uri="{FF2B5EF4-FFF2-40B4-BE49-F238E27FC236}">
                <a16:creationId xmlns:a16="http://schemas.microsoft.com/office/drawing/2014/main" id="{CA0D84CC-B286-3F4F-A36B-E8A2692654F6}"/>
              </a:ext>
            </a:extLst>
          </p:cNvPr>
          <p:cNvSpPr txBox="1"/>
          <p:nvPr/>
        </p:nvSpPr>
        <p:spPr>
          <a:xfrm>
            <a:off x="1503732" y="3951865"/>
            <a:ext cx="1170513" cy="369332"/>
          </a:xfrm>
          <a:prstGeom prst="rect">
            <a:avLst/>
          </a:prstGeom>
          <a:noFill/>
        </p:spPr>
        <p:txBody>
          <a:bodyPr wrap="none" rtlCol="0">
            <a:spAutoFit/>
          </a:bodyPr>
          <a:lstStyle/>
          <a:p>
            <a:r>
              <a:rPr lang="en-US" dirty="0">
                <a:solidFill>
                  <a:schemeClr val="bg1"/>
                </a:solidFill>
              </a:rPr>
              <a:t>container</a:t>
            </a:r>
          </a:p>
        </p:txBody>
      </p:sp>
      <p:sp>
        <p:nvSpPr>
          <p:cNvPr id="7" name="TextBox 6">
            <a:extLst>
              <a:ext uri="{FF2B5EF4-FFF2-40B4-BE49-F238E27FC236}">
                <a16:creationId xmlns:a16="http://schemas.microsoft.com/office/drawing/2014/main" id="{1B0ABAD5-C265-5D48-971B-CEF3E69D3F39}"/>
              </a:ext>
            </a:extLst>
          </p:cNvPr>
          <p:cNvSpPr txBox="1"/>
          <p:nvPr/>
        </p:nvSpPr>
        <p:spPr>
          <a:xfrm>
            <a:off x="2013487" y="4598255"/>
            <a:ext cx="660758" cy="369332"/>
          </a:xfrm>
          <a:prstGeom prst="rect">
            <a:avLst/>
          </a:prstGeom>
          <a:noFill/>
        </p:spPr>
        <p:txBody>
          <a:bodyPr wrap="none" rtlCol="0">
            <a:spAutoFit/>
          </a:bodyPr>
          <a:lstStyle/>
          <a:p>
            <a:r>
              <a:rPr lang="en-US" dirty="0">
                <a:solidFill>
                  <a:schemeClr val="bg1"/>
                </a:solidFill>
              </a:rPr>
              <a:t>item</a:t>
            </a:r>
          </a:p>
        </p:txBody>
      </p:sp>
      <p:cxnSp>
        <p:nvCxnSpPr>
          <p:cNvPr id="8" name="Gerade Verbindung mit Pfeil 4">
            <a:extLst>
              <a:ext uri="{FF2B5EF4-FFF2-40B4-BE49-F238E27FC236}">
                <a16:creationId xmlns:a16="http://schemas.microsoft.com/office/drawing/2014/main" id="{051D78F4-22C4-DC4A-B5FB-254504E555FA}"/>
              </a:ext>
            </a:extLst>
          </p:cNvPr>
          <p:cNvCxnSpPr>
            <a:cxnSpLocks/>
          </p:cNvCxnSpPr>
          <p:nvPr/>
        </p:nvCxnSpPr>
        <p:spPr>
          <a:xfrm flipV="1">
            <a:off x="2674245" y="3728720"/>
            <a:ext cx="526155" cy="41292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4">
            <a:extLst>
              <a:ext uri="{FF2B5EF4-FFF2-40B4-BE49-F238E27FC236}">
                <a16:creationId xmlns:a16="http://schemas.microsoft.com/office/drawing/2014/main" id="{4448EDFC-1EB3-8C48-83DE-89F403F81BBE}"/>
              </a:ext>
            </a:extLst>
          </p:cNvPr>
          <p:cNvCxnSpPr>
            <a:cxnSpLocks/>
          </p:cNvCxnSpPr>
          <p:nvPr/>
        </p:nvCxnSpPr>
        <p:spPr>
          <a:xfrm flipV="1">
            <a:off x="2664085" y="4364793"/>
            <a:ext cx="1247515" cy="3860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547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C73E-83AF-9D48-8780-676E6EE6AB4D}"/>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25799DE7-BC49-E444-A85A-C391B6D9D5F2}"/>
              </a:ext>
            </a:extLst>
          </p:cNvPr>
          <p:cNvSpPr>
            <a:spLocks noGrp="1"/>
          </p:cNvSpPr>
          <p:nvPr>
            <p:ph idx="1"/>
          </p:nvPr>
        </p:nvSpPr>
        <p:spPr/>
        <p:txBody>
          <a:bodyPr/>
          <a:lstStyle/>
          <a:p>
            <a:r>
              <a:rPr lang="en-US" dirty="0"/>
              <a:t>Das Grid Layout </a:t>
            </a:r>
            <a:r>
              <a:rPr lang="en-US" dirty="0" err="1"/>
              <a:t>wird</a:t>
            </a:r>
            <a:r>
              <a:rPr lang="en-US" dirty="0"/>
              <a:t> </a:t>
            </a:r>
            <a:r>
              <a:rPr lang="en-US" dirty="0" err="1"/>
              <a:t>noch</a:t>
            </a:r>
            <a:r>
              <a:rPr lang="en-US" dirty="0"/>
              <a:t> </a:t>
            </a:r>
            <a:r>
              <a:rPr lang="en-US" dirty="0" err="1"/>
              <a:t>nicht</a:t>
            </a:r>
            <a:r>
              <a:rPr lang="en-US" dirty="0"/>
              <a:t> so </a:t>
            </a:r>
            <a:r>
              <a:rPr lang="en-US" dirty="0" err="1"/>
              <a:t>lange</a:t>
            </a:r>
            <a:r>
              <a:rPr lang="en-US" dirty="0"/>
              <a:t> von “</a:t>
            </a:r>
            <a:r>
              <a:rPr lang="en-US" dirty="0" err="1"/>
              <a:t>allen</a:t>
            </a:r>
            <a:r>
              <a:rPr lang="en-US" dirty="0"/>
              <a:t>” </a:t>
            </a:r>
            <a:r>
              <a:rPr lang="en-US" dirty="0" err="1"/>
              <a:t>Browsern</a:t>
            </a:r>
            <a:r>
              <a:rPr lang="en-US" dirty="0"/>
              <a:t> </a:t>
            </a:r>
            <a:r>
              <a:rPr lang="en-US" dirty="0" err="1"/>
              <a:t>unterstützt</a:t>
            </a:r>
            <a:r>
              <a:rPr lang="en-US" dirty="0"/>
              <a:t>. Z.B. IE11 </a:t>
            </a:r>
            <a:r>
              <a:rPr lang="en-US" dirty="0" err="1"/>
              <a:t>unterstützt</a:t>
            </a:r>
            <a:r>
              <a:rPr lang="en-US" dirty="0"/>
              <a:t> Grid </a:t>
            </a:r>
            <a:r>
              <a:rPr lang="en-US" dirty="0" err="1"/>
              <a:t>nicht</a:t>
            </a:r>
            <a:r>
              <a:rPr lang="en-US" dirty="0"/>
              <a:t>.</a:t>
            </a:r>
            <a:br>
              <a:rPr lang="en-US" dirty="0"/>
            </a:br>
            <a:r>
              <a:rPr lang="en-US" dirty="0">
                <a:hlinkClick r:id="rId2"/>
              </a:rPr>
              <a:t>https://caniuse.com/#search=css-grid</a:t>
            </a:r>
            <a:endParaRPr lang="en-US" dirty="0"/>
          </a:p>
        </p:txBody>
      </p:sp>
    </p:spTree>
    <p:extLst>
      <p:ext uri="{BB962C8B-B14F-4D97-AF65-F5344CB8AC3E}">
        <p14:creationId xmlns:p14="http://schemas.microsoft.com/office/powerpoint/2010/main" val="24960493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DC8-E056-894B-9087-49C0DEA654AA}"/>
              </a:ext>
            </a:extLst>
          </p:cNvPr>
          <p:cNvSpPr>
            <a:spLocks noGrp="1"/>
          </p:cNvSpPr>
          <p:nvPr>
            <p:ph type="title"/>
          </p:nvPr>
        </p:nvSpPr>
        <p:spPr/>
        <p:txBody>
          <a:bodyPr/>
          <a:lstStyle/>
          <a:p>
            <a:r>
              <a:rPr lang="en-US" dirty="0"/>
              <a:t>Grid: Line </a:t>
            </a:r>
          </a:p>
        </p:txBody>
      </p:sp>
      <p:pic>
        <p:nvPicPr>
          <p:cNvPr id="5" name="Content Placeholder 4">
            <a:extLst>
              <a:ext uri="{FF2B5EF4-FFF2-40B4-BE49-F238E27FC236}">
                <a16:creationId xmlns:a16="http://schemas.microsoft.com/office/drawing/2014/main" id="{27ABC2B5-7CA8-B549-8F2E-CD7E632C4FF2}"/>
              </a:ext>
            </a:extLst>
          </p:cNvPr>
          <p:cNvPicPr>
            <a:picLocks noGrp="1" noChangeAspect="1"/>
          </p:cNvPicPr>
          <p:nvPr>
            <p:ph idx="1"/>
          </p:nvPr>
        </p:nvPicPr>
        <p:blipFill>
          <a:blip r:embed="rId2"/>
          <a:stretch>
            <a:fillRect/>
          </a:stretch>
        </p:blipFill>
        <p:spPr>
          <a:xfrm>
            <a:off x="680321" y="2387600"/>
            <a:ext cx="4930795" cy="3598863"/>
          </a:xfrm>
        </p:spPr>
      </p:pic>
      <p:sp>
        <p:nvSpPr>
          <p:cNvPr id="7" name="TextBox 6">
            <a:extLst>
              <a:ext uri="{FF2B5EF4-FFF2-40B4-BE49-F238E27FC236}">
                <a16:creationId xmlns:a16="http://schemas.microsoft.com/office/drawing/2014/main" id="{33E5B256-2936-9B42-819B-6B2472E36E61}"/>
              </a:ext>
            </a:extLst>
          </p:cNvPr>
          <p:cNvSpPr txBox="1"/>
          <p:nvPr/>
        </p:nvSpPr>
        <p:spPr>
          <a:xfrm>
            <a:off x="5963920" y="2387600"/>
            <a:ext cx="5547759" cy="1477328"/>
          </a:xfrm>
          <a:prstGeom prst="rect">
            <a:avLst/>
          </a:prstGeom>
          <a:noFill/>
        </p:spPr>
        <p:txBody>
          <a:bodyPr wrap="square" rtlCol="0">
            <a:spAutoFit/>
          </a:bodyPr>
          <a:lstStyle/>
          <a:p>
            <a:r>
              <a:rPr lang="en-US" dirty="0"/>
              <a:t>Grid Lines </a:t>
            </a:r>
            <a:r>
              <a:rPr lang="en-US" dirty="0" err="1"/>
              <a:t>sind</a:t>
            </a:r>
            <a:r>
              <a:rPr lang="en-US" dirty="0"/>
              <a:t> die </a:t>
            </a:r>
            <a:r>
              <a:rPr lang="en-US" dirty="0" err="1"/>
              <a:t>horizontalen</a:t>
            </a:r>
            <a:r>
              <a:rPr lang="en-US" dirty="0"/>
              <a:t> und </a:t>
            </a:r>
            <a:r>
              <a:rPr lang="en-US" dirty="0" err="1"/>
              <a:t>vertikalen</a:t>
            </a:r>
            <a:br>
              <a:rPr lang="en-US" dirty="0"/>
            </a:br>
            <a:r>
              <a:rPr lang="en-US" dirty="0"/>
              <a:t>Linen, die die Basis der Grid </a:t>
            </a:r>
            <a:r>
              <a:rPr lang="en-US" dirty="0" err="1"/>
              <a:t>Struktur</a:t>
            </a:r>
            <a:r>
              <a:rPr lang="en-US" dirty="0"/>
              <a:t> </a:t>
            </a:r>
            <a:r>
              <a:rPr lang="en-US" dirty="0" err="1"/>
              <a:t>bilden</a:t>
            </a:r>
            <a:r>
              <a:rPr lang="en-US" dirty="0"/>
              <a:t>.</a:t>
            </a:r>
            <a:br>
              <a:rPr lang="en-US" dirty="0"/>
            </a:br>
            <a:br>
              <a:rPr lang="en-US" dirty="0"/>
            </a:br>
            <a:r>
              <a:rPr lang="en-US" dirty="0" err="1"/>
              <a:t>Wir</a:t>
            </a:r>
            <a:r>
              <a:rPr lang="en-US" dirty="0"/>
              <a:t> </a:t>
            </a:r>
            <a:r>
              <a:rPr lang="en-US" dirty="0" err="1"/>
              <a:t>können</a:t>
            </a:r>
            <a:r>
              <a:rPr lang="en-US" dirty="0"/>
              <a:t> </a:t>
            </a:r>
            <a:r>
              <a:rPr lang="en-US" dirty="0" err="1"/>
              <a:t>sie</a:t>
            </a:r>
            <a:r>
              <a:rPr lang="en-US" dirty="0"/>
              <a:t> </a:t>
            </a:r>
            <a:r>
              <a:rPr lang="en-US" dirty="0" err="1"/>
              <a:t>mit</a:t>
            </a:r>
            <a:r>
              <a:rPr lang="en-US" dirty="0"/>
              <a:t> </a:t>
            </a:r>
            <a:r>
              <a:rPr lang="en-US" dirty="0" err="1"/>
              <a:t>einem</a:t>
            </a:r>
            <a:r>
              <a:rPr lang="en-US" dirty="0"/>
              <a:t> </a:t>
            </a:r>
            <a:r>
              <a:rPr lang="en-US" dirty="0" err="1"/>
              <a:t>numerischen</a:t>
            </a:r>
            <a:r>
              <a:rPr lang="en-US" dirty="0"/>
              <a:t> Index </a:t>
            </a:r>
            <a:r>
              <a:rPr lang="en-US" dirty="0" err="1"/>
              <a:t>ansprechen</a:t>
            </a:r>
            <a:r>
              <a:rPr lang="en-US" dirty="0"/>
              <a:t>, der </a:t>
            </a:r>
            <a:r>
              <a:rPr lang="en-US" dirty="0" err="1"/>
              <a:t>mit</a:t>
            </a:r>
            <a:r>
              <a:rPr lang="en-US" dirty="0"/>
              <a:t> 1 </a:t>
            </a:r>
            <a:r>
              <a:rPr lang="en-US" dirty="0" err="1"/>
              <a:t>beginnt</a:t>
            </a:r>
            <a:r>
              <a:rPr lang="en-US" dirty="0"/>
              <a:t>.</a:t>
            </a:r>
          </a:p>
        </p:txBody>
      </p:sp>
    </p:spTree>
    <p:extLst>
      <p:ext uri="{BB962C8B-B14F-4D97-AF65-F5344CB8AC3E}">
        <p14:creationId xmlns:p14="http://schemas.microsoft.com/office/powerpoint/2010/main" val="33584308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E5-5BCB-B446-9775-80D8DA8D16D1}"/>
              </a:ext>
            </a:extLst>
          </p:cNvPr>
          <p:cNvSpPr>
            <a:spLocks noGrp="1"/>
          </p:cNvSpPr>
          <p:nvPr>
            <p:ph type="title"/>
          </p:nvPr>
        </p:nvSpPr>
        <p:spPr/>
        <p:txBody>
          <a:bodyPr/>
          <a:lstStyle/>
          <a:p>
            <a:r>
              <a:rPr lang="en-US" dirty="0"/>
              <a:t>Grid: Track, Cell, Area </a:t>
            </a:r>
          </a:p>
        </p:txBody>
      </p:sp>
      <p:pic>
        <p:nvPicPr>
          <p:cNvPr id="8" name="Inhaltsplatzhalter 7">
            <a:extLst>
              <a:ext uri="{FF2B5EF4-FFF2-40B4-BE49-F238E27FC236}">
                <a16:creationId xmlns:a16="http://schemas.microsoft.com/office/drawing/2014/main" id="{B53AF9A3-D986-604B-94C1-C0CA2C5A5858}"/>
              </a:ext>
            </a:extLst>
          </p:cNvPr>
          <p:cNvPicPr>
            <a:picLocks noGrp="1" noChangeAspect="1"/>
          </p:cNvPicPr>
          <p:nvPr>
            <p:ph idx="1"/>
          </p:nvPr>
        </p:nvPicPr>
        <p:blipFill>
          <a:blip r:embed="rId2"/>
          <a:stretch>
            <a:fillRect/>
          </a:stretch>
        </p:blipFill>
        <p:spPr>
          <a:xfrm>
            <a:off x="680321" y="2336800"/>
            <a:ext cx="6435109" cy="3598863"/>
          </a:xfrm>
        </p:spPr>
      </p:pic>
    </p:spTree>
    <p:extLst>
      <p:ext uri="{BB962C8B-B14F-4D97-AF65-F5344CB8AC3E}">
        <p14:creationId xmlns:p14="http://schemas.microsoft.com/office/powerpoint/2010/main" val="20625393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07D-CDCD-8E4A-9738-E3DB279BB242}"/>
              </a:ext>
            </a:extLst>
          </p:cNvPr>
          <p:cNvSpPr>
            <a:spLocks noGrp="1"/>
          </p:cNvSpPr>
          <p:nvPr>
            <p:ph type="title"/>
          </p:nvPr>
        </p:nvSpPr>
        <p:spPr/>
        <p:txBody>
          <a:bodyPr/>
          <a:lstStyle/>
          <a:p>
            <a:r>
              <a:rPr lang="en-US" dirty="0"/>
              <a:t>Grid</a:t>
            </a:r>
          </a:p>
        </p:txBody>
      </p:sp>
      <p:sp>
        <p:nvSpPr>
          <p:cNvPr id="4" name="Inhaltsplatzhalter 3">
            <a:extLst>
              <a:ext uri="{FF2B5EF4-FFF2-40B4-BE49-F238E27FC236}">
                <a16:creationId xmlns:a16="http://schemas.microsoft.com/office/drawing/2014/main" id="{5F467F9B-4189-6546-A21B-AF6B8FA98FE2}"/>
              </a:ext>
            </a:extLst>
          </p:cNvPr>
          <p:cNvSpPr>
            <a:spLocks noGrp="1"/>
          </p:cNvSpPr>
          <p:nvPr>
            <p:ph idx="1"/>
          </p:nvPr>
        </p:nvSpPr>
        <p:spPr/>
        <p:txBody>
          <a:bodyPr/>
          <a:lstStyle/>
          <a:p>
            <a:r>
              <a:rPr lang="de-DE" dirty="0" err="1"/>
              <a:t>Grid</a:t>
            </a:r>
            <a:r>
              <a:rPr lang="de-DE" dirty="0"/>
              <a:t> Layout auf dem Container (Parent Element) definieren</a:t>
            </a:r>
            <a:br>
              <a:rPr lang="de-DE" dirty="0"/>
            </a:br>
            <a:r>
              <a:rPr lang="de-DE" b="1" dirty="0" err="1"/>
              <a:t>display</a:t>
            </a:r>
            <a:r>
              <a:rPr lang="de-DE" b="1" dirty="0"/>
              <a:t>: </a:t>
            </a:r>
            <a:r>
              <a:rPr lang="de-DE" b="1" dirty="0" err="1"/>
              <a:t>grid</a:t>
            </a:r>
            <a:endParaRPr lang="de-DE" b="1" dirty="0"/>
          </a:p>
          <a:p>
            <a:r>
              <a:rPr lang="de-DE" dirty="0"/>
              <a:t>Gute Doku:</a:t>
            </a:r>
            <a:br>
              <a:rPr lang="de-DE" dirty="0"/>
            </a:br>
            <a:r>
              <a:rPr lang="de-DE" dirty="0">
                <a:hlinkClick r:id="rId2"/>
              </a:rPr>
              <a:t>https://css-tricks.com/snippets/css/complete-guide-grid/</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660601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33134-0BFA-AE4B-AAE3-E9131EA31B93}"/>
              </a:ext>
            </a:extLst>
          </p:cNvPr>
          <p:cNvSpPr>
            <a:spLocks noGrp="1"/>
          </p:cNvSpPr>
          <p:nvPr>
            <p:ph type="title"/>
          </p:nvPr>
        </p:nvSpPr>
        <p:spPr/>
        <p:txBody>
          <a:bodyPr/>
          <a:lstStyle/>
          <a:p>
            <a:r>
              <a:rPr lang="de-DE" dirty="0" err="1"/>
              <a:t>Grid</a:t>
            </a:r>
            <a:r>
              <a:rPr lang="de-DE" dirty="0"/>
              <a:t>: Container Properties</a:t>
            </a:r>
          </a:p>
        </p:txBody>
      </p:sp>
      <p:sp>
        <p:nvSpPr>
          <p:cNvPr id="7" name="Inhaltsplatzhalter 6">
            <a:extLst>
              <a:ext uri="{FF2B5EF4-FFF2-40B4-BE49-F238E27FC236}">
                <a16:creationId xmlns:a16="http://schemas.microsoft.com/office/drawing/2014/main" id="{662274F8-DBDF-1941-95E5-496B43E07EBD}"/>
              </a:ext>
            </a:extLst>
          </p:cNvPr>
          <p:cNvSpPr>
            <a:spLocks noGrp="1"/>
          </p:cNvSpPr>
          <p:nvPr>
            <p:ph idx="1"/>
          </p:nvPr>
        </p:nvSpPr>
        <p:spPr>
          <a:xfrm>
            <a:off x="680321" y="2336873"/>
            <a:ext cx="9915289" cy="3599316"/>
          </a:xfrm>
        </p:spPr>
        <p:txBody>
          <a:bodyPr/>
          <a:lstStyle/>
          <a:p>
            <a:r>
              <a:rPr lang="de-CH" dirty="0" err="1">
                <a:solidFill>
                  <a:schemeClr val="bg1"/>
                </a:solidFill>
              </a:rPr>
              <a:t>grid</a:t>
            </a:r>
            <a:r>
              <a:rPr lang="de-CH" dirty="0">
                <a:solidFill>
                  <a:schemeClr val="bg1"/>
                </a:solidFill>
              </a:rPr>
              <a:t>-template-</a:t>
            </a:r>
            <a:r>
              <a:rPr lang="de-CH" dirty="0" err="1">
                <a:solidFill>
                  <a:schemeClr val="bg1"/>
                </a:solidFill>
              </a:rPr>
              <a:t>columns</a:t>
            </a:r>
            <a:r>
              <a:rPr lang="de-CH" dirty="0"/>
              <a:t>:  Definiert die Anzahl und Grösse der Spalten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[eins] 20% [zwei] 60% [drei] 20% [vier];</a:t>
            </a:r>
            <a:br>
              <a:rPr lang="de-CH" sz="2000" b="1" dirty="0">
                <a:latin typeface="Arial" panose="020B0604020202020204" pitchFamily="34" charset="0"/>
                <a:cs typeface="Arial" panose="020B0604020202020204" pitchFamily="34" charset="0"/>
              </a:rPr>
            </a:br>
            <a:endParaRPr lang="de-CH" sz="2000" dirty="0">
              <a:latin typeface="Arial" panose="020B0604020202020204" pitchFamily="34" charset="0"/>
              <a:cs typeface="Arial" panose="020B0604020202020204" pitchFamily="34" charset="0"/>
            </a:endParaRPr>
          </a:p>
          <a:p>
            <a:r>
              <a:rPr lang="de-CH" dirty="0" err="1">
                <a:solidFill>
                  <a:schemeClr val="bg1"/>
                </a:solidFill>
              </a:rPr>
              <a:t>grid</a:t>
            </a:r>
            <a:r>
              <a:rPr lang="de-CH" dirty="0">
                <a:solidFill>
                  <a:schemeClr val="bg1"/>
                </a:solidFill>
              </a:rPr>
              <a:t>-template-</a:t>
            </a:r>
            <a:r>
              <a:rPr lang="de-CH" dirty="0" err="1">
                <a:solidFill>
                  <a:schemeClr val="bg1"/>
                </a:solidFill>
              </a:rPr>
              <a:t>rows</a:t>
            </a:r>
            <a:r>
              <a:rPr lang="de-CH" dirty="0"/>
              <a:t>: </a:t>
            </a:r>
            <a:r>
              <a:rPr lang="de-CH" dirty="0" err="1"/>
              <a:t>Definert</a:t>
            </a:r>
            <a:r>
              <a:rPr lang="de-CH" dirty="0"/>
              <a:t> die Anzahl und Grösse der Reihen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[row1] 100px [row2]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[row3] 100px [ende];</a:t>
            </a:r>
          </a:p>
        </p:txBody>
      </p:sp>
    </p:spTree>
    <p:extLst>
      <p:ext uri="{BB962C8B-B14F-4D97-AF65-F5344CB8AC3E}">
        <p14:creationId xmlns:p14="http://schemas.microsoft.com/office/powerpoint/2010/main" val="7142842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85994-E9B3-9C49-88DA-85CB7896D777}"/>
              </a:ext>
            </a:extLst>
          </p:cNvPr>
          <p:cNvSpPr>
            <a:spLocks noGrp="1"/>
          </p:cNvSpPr>
          <p:nvPr>
            <p:ph type="title"/>
          </p:nvPr>
        </p:nvSpPr>
        <p:spPr/>
        <p:txBody>
          <a:bodyPr/>
          <a:lstStyle/>
          <a:p>
            <a:r>
              <a:rPr lang="de-DE" dirty="0" err="1"/>
              <a:t>Grid</a:t>
            </a:r>
            <a:r>
              <a:rPr lang="de-DE" dirty="0"/>
              <a:t>: Container Properties</a:t>
            </a:r>
          </a:p>
        </p:txBody>
      </p:sp>
      <p:pic>
        <p:nvPicPr>
          <p:cNvPr id="9" name="Inhaltsplatzhalter 8">
            <a:extLst>
              <a:ext uri="{FF2B5EF4-FFF2-40B4-BE49-F238E27FC236}">
                <a16:creationId xmlns:a16="http://schemas.microsoft.com/office/drawing/2014/main" id="{C644C42D-72EF-2A48-816F-36D82961D15D}"/>
              </a:ext>
            </a:extLst>
          </p:cNvPr>
          <p:cNvPicPr>
            <a:picLocks noGrp="1" noChangeAspect="1"/>
          </p:cNvPicPr>
          <p:nvPr>
            <p:ph idx="1"/>
          </p:nvPr>
        </p:nvPicPr>
        <p:blipFill>
          <a:blip r:embed="rId2"/>
          <a:stretch>
            <a:fillRect/>
          </a:stretch>
        </p:blipFill>
        <p:spPr>
          <a:xfrm>
            <a:off x="889798" y="3389272"/>
            <a:ext cx="6592171" cy="2916163"/>
          </a:xfrm>
        </p:spPr>
      </p:pic>
      <p:sp>
        <p:nvSpPr>
          <p:cNvPr id="10" name="Rechteck 9">
            <a:extLst>
              <a:ext uri="{FF2B5EF4-FFF2-40B4-BE49-F238E27FC236}">
                <a16:creationId xmlns:a16="http://schemas.microsoft.com/office/drawing/2014/main" id="{5C1814EE-CFB9-BA40-8AAF-2BE7E486CDD9}"/>
              </a:ext>
            </a:extLst>
          </p:cNvPr>
          <p:cNvSpPr/>
          <p:nvPr/>
        </p:nvSpPr>
        <p:spPr>
          <a:xfrm>
            <a:off x="889798" y="2281276"/>
            <a:ext cx="4172937" cy="369332"/>
          </a:xfrm>
          <a:prstGeom prst="rect">
            <a:avLst/>
          </a:prstGeom>
        </p:spPr>
        <p:txBody>
          <a:bodyPr wrap="non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endParaRPr lang="de-DE" dirty="0"/>
          </a:p>
        </p:txBody>
      </p:sp>
      <p:sp>
        <p:nvSpPr>
          <p:cNvPr id="11" name="Rechteck 10">
            <a:extLst>
              <a:ext uri="{FF2B5EF4-FFF2-40B4-BE49-F238E27FC236}">
                <a16:creationId xmlns:a16="http://schemas.microsoft.com/office/drawing/2014/main" id="{E743F98C-590F-2345-AA1A-E117AC7E1BAF}"/>
              </a:ext>
            </a:extLst>
          </p:cNvPr>
          <p:cNvSpPr/>
          <p:nvPr/>
        </p:nvSpPr>
        <p:spPr>
          <a:xfrm>
            <a:off x="889798" y="2650608"/>
            <a:ext cx="6096000" cy="369332"/>
          </a:xfrm>
          <a:prstGeom prst="rect">
            <a:avLst/>
          </a:prstGeom>
        </p:spPr>
        <p:txBody>
          <a:bodyPr>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endParaRPr lang="de-DE" dirty="0"/>
          </a:p>
        </p:txBody>
      </p:sp>
    </p:spTree>
    <p:extLst>
      <p:ext uri="{BB962C8B-B14F-4D97-AF65-F5344CB8AC3E}">
        <p14:creationId xmlns:p14="http://schemas.microsoft.com/office/powerpoint/2010/main" val="30968452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5B1AA-ADEF-F348-A0E4-381E0CA6525F}"/>
              </a:ext>
            </a:extLst>
          </p:cNvPr>
          <p:cNvSpPr>
            <a:spLocks noGrp="1"/>
          </p:cNvSpPr>
          <p:nvPr>
            <p:ph type="title"/>
          </p:nvPr>
        </p:nvSpPr>
        <p:spPr/>
        <p:txBody>
          <a:bodyPr/>
          <a:lstStyle/>
          <a:p>
            <a:r>
              <a:rPr lang="de-DE" dirty="0" err="1"/>
              <a:t>Grid</a:t>
            </a:r>
            <a:r>
              <a:rPr lang="de-DE" dirty="0"/>
              <a:t>: Container Properties</a:t>
            </a:r>
          </a:p>
        </p:txBody>
      </p:sp>
      <p:pic>
        <p:nvPicPr>
          <p:cNvPr id="5" name="Inhaltsplatzhalter 4">
            <a:extLst>
              <a:ext uri="{FF2B5EF4-FFF2-40B4-BE49-F238E27FC236}">
                <a16:creationId xmlns:a16="http://schemas.microsoft.com/office/drawing/2014/main" id="{09F627C6-0BE4-2145-A7D3-7F54CD309458}"/>
              </a:ext>
            </a:extLst>
          </p:cNvPr>
          <p:cNvPicPr>
            <a:picLocks noGrp="1" noChangeAspect="1"/>
          </p:cNvPicPr>
          <p:nvPr>
            <p:ph idx="1"/>
          </p:nvPr>
        </p:nvPicPr>
        <p:blipFill>
          <a:blip r:embed="rId2"/>
          <a:stretch>
            <a:fillRect/>
          </a:stretch>
        </p:blipFill>
        <p:spPr>
          <a:xfrm>
            <a:off x="680321" y="3343910"/>
            <a:ext cx="7013709" cy="3022600"/>
          </a:xfrm>
        </p:spPr>
      </p:pic>
      <p:sp>
        <p:nvSpPr>
          <p:cNvPr id="6" name="Rechteck 5">
            <a:extLst>
              <a:ext uri="{FF2B5EF4-FFF2-40B4-BE49-F238E27FC236}">
                <a16:creationId xmlns:a16="http://schemas.microsoft.com/office/drawing/2014/main" id="{1EEC8D5E-3E9D-3E4E-B228-D0BB3D94818B}"/>
              </a:ext>
            </a:extLst>
          </p:cNvPr>
          <p:cNvSpPr/>
          <p:nvPr/>
        </p:nvSpPr>
        <p:spPr>
          <a:xfrm>
            <a:off x="680321" y="2317165"/>
            <a:ext cx="687324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[eins] 20% [zwei] 60% [drei] 20% [vier];</a:t>
            </a:r>
            <a:endParaRPr lang="de-DE" dirty="0"/>
          </a:p>
        </p:txBody>
      </p:sp>
      <p:sp>
        <p:nvSpPr>
          <p:cNvPr id="7" name="Rechteck 6">
            <a:extLst>
              <a:ext uri="{FF2B5EF4-FFF2-40B4-BE49-F238E27FC236}">
                <a16:creationId xmlns:a16="http://schemas.microsoft.com/office/drawing/2014/main" id="{DEBF59EC-59FB-C14F-A76E-FCF584425CF1}"/>
              </a:ext>
            </a:extLst>
          </p:cNvPr>
          <p:cNvSpPr/>
          <p:nvPr/>
        </p:nvSpPr>
        <p:spPr>
          <a:xfrm>
            <a:off x="680321" y="2686497"/>
            <a:ext cx="704469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[row1] 100px [row2]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[row3] 100px [ende];</a:t>
            </a:r>
            <a:endParaRPr lang="de-DE" dirty="0"/>
          </a:p>
        </p:txBody>
      </p:sp>
    </p:spTree>
    <p:extLst>
      <p:ext uri="{BB962C8B-B14F-4D97-AF65-F5344CB8AC3E}">
        <p14:creationId xmlns:p14="http://schemas.microsoft.com/office/powerpoint/2010/main" val="10204049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9ED13-21BE-A54C-A031-AD61373B520E}"/>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1075717F-3424-DD43-B1A5-3040F7F72125}"/>
              </a:ext>
            </a:extLst>
          </p:cNvPr>
          <p:cNvSpPr>
            <a:spLocks noGrp="1"/>
          </p:cNvSpPr>
          <p:nvPr>
            <p:ph idx="1"/>
          </p:nvPr>
        </p:nvSpPr>
        <p:spPr/>
        <p:txBody>
          <a:bodyPr/>
          <a:lstStyle/>
          <a:p>
            <a:r>
              <a:rPr lang="de-CH" dirty="0" err="1">
                <a:solidFill>
                  <a:schemeClr val="bg1"/>
                </a:solidFill>
              </a:rPr>
              <a:t>grid</a:t>
            </a:r>
            <a:r>
              <a:rPr lang="de-CH" dirty="0">
                <a:solidFill>
                  <a:schemeClr val="bg1"/>
                </a:solidFill>
              </a:rPr>
              <a:t>-template-areas</a:t>
            </a:r>
            <a:r>
              <a:rPr lang="de-CH" dirty="0"/>
              <a:t>: Definiert eine </a:t>
            </a:r>
            <a:r>
              <a:rPr lang="de-CH" dirty="0" err="1"/>
              <a:t>Grid</a:t>
            </a:r>
            <a:r>
              <a:rPr lang="de-CH" dirty="0"/>
              <a:t> Area mit Namen. Dadurch kann der Code lesbarer werden.</a:t>
            </a:r>
            <a:br>
              <a:rPr lang="de-CH"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sz="2000" dirty="0"/>
            </a:br>
            <a:endParaRPr lang="de-CH" sz="2000" dirty="0"/>
          </a:p>
          <a:p>
            <a:endParaRPr lang="de-DE" dirty="0"/>
          </a:p>
        </p:txBody>
      </p:sp>
    </p:spTree>
    <p:extLst>
      <p:ext uri="{BB962C8B-B14F-4D97-AF65-F5344CB8AC3E}">
        <p14:creationId xmlns:p14="http://schemas.microsoft.com/office/powerpoint/2010/main" val="85794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16281-5764-1B47-B5C4-7078B0822F9E}"/>
              </a:ext>
            </a:extLst>
          </p:cNvPr>
          <p:cNvSpPr>
            <a:spLocks noGrp="1"/>
          </p:cNvSpPr>
          <p:nvPr>
            <p:ph type="title"/>
          </p:nvPr>
        </p:nvSpPr>
        <p:spPr/>
        <p:txBody>
          <a:bodyPr/>
          <a:lstStyle/>
          <a:p>
            <a:r>
              <a:rPr lang="de-DE" dirty="0"/>
              <a:t>Übung: meine erste HTML Seite</a:t>
            </a:r>
          </a:p>
        </p:txBody>
      </p:sp>
      <p:sp>
        <p:nvSpPr>
          <p:cNvPr id="3" name="Inhaltsplatzhalter 2">
            <a:extLst>
              <a:ext uri="{FF2B5EF4-FFF2-40B4-BE49-F238E27FC236}">
                <a16:creationId xmlns:a16="http://schemas.microsoft.com/office/drawing/2014/main" id="{B095F6AB-14D7-AC40-8B3C-34AC47813967}"/>
              </a:ext>
            </a:extLst>
          </p:cNvPr>
          <p:cNvSpPr>
            <a:spLocks noGrp="1"/>
          </p:cNvSpPr>
          <p:nvPr>
            <p:ph idx="1"/>
          </p:nvPr>
        </p:nvSpPr>
        <p:spPr/>
        <p:txBody>
          <a:bodyPr>
            <a:normAutofit fontScale="77500" lnSpcReduction="2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&lt;title&gt;Willkommen!&lt;/title&gt;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&lt;h1&gt;Hallo Welt!&lt;/h1&gt;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&lt;p&gt;Dies ist meine erste </a:t>
            </a:r>
            <a:r>
              <a:rPr lang="de-CH" dirty="0"/>
              <a:t>&lt;span&gt;</a:t>
            </a:r>
            <a:r>
              <a:rPr lang="de-CH" sz="2000" dirty="0"/>
              <a:t>HTML</a:t>
            </a:r>
            <a:r>
              <a:rPr lang="de-CH" dirty="0"/>
              <a:t>&lt;/span&gt;</a:t>
            </a:r>
            <a:r>
              <a:rPr lang="de-CH" sz="2200" dirty="0">
                <a:latin typeface="Arial" panose="020B0604020202020204" pitchFamily="34" charset="0"/>
                <a:cs typeface="Arial" panose="020B0604020202020204" pitchFamily="34" charset="0"/>
              </a:rPr>
              <a:t> Seite </a:t>
            </a:r>
            <a:r>
              <a:rPr lang="de-CH" sz="2200" dirty="0" err="1">
                <a:latin typeface="Arial" panose="020B0604020202020204" pitchFamily="34" charset="0"/>
                <a:cs typeface="Arial" panose="020B0604020202020204" pitchFamily="34" charset="0"/>
              </a:rPr>
              <a:t>gesponsort</a:t>
            </a:r>
            <a:r>
              <a:rPr lang="de-CH" sz="2200" dirty="0">
                <a:latin typeface="Arial" panose="020B0604020202020204" pitchFamily="34" charset="0"/>
                <a:cs typeface="Arial" panose="020B0604020202020204" pitchFamily="34" charset="0"/>
              </a:rPr>
              <a:t> von </a:t>
            </a:r>
          </a:p>
          <a:p>
            <a:pPr marL="0" indent="0">
              <a:buNone/>
            </a:pPr>
            <a:r>
              <a:rPr lang="de-CH" sz="2200" dirty="0">
                <a:latin typeface="Arial" panose="020B0604020202020204" pitchFamily="34" charset="0"/>
                <a:cs typeface="Arial" panose="020B0604020202020204" pitchFamily="34" charset="0"/>
              </a:rPr>
              <a:t>         &lt;a </a:t>
            </a:r>
            <a:r>
              <a:rPr lang="de-CH" sz="2200" dirty="0" err="1">
                <a:latin typeface="Arial" panose="020B0604020202020204" pitchFamily="34" charset="0"/>
                <a:cs typeface="Arial" panose="020B0604020202020204" pitchFamily="34" charset="0"/>
              </a:rPr>
              <a:t>href</a:t>
            </a:r>
            <a:r>
              <a:rPr lang="de-CH" sz="2200" dirty="0">
                <a:latin typeface="Arial" panose="020B0604020202020204" pitchFamily="34" charset="0"/>
                <a:cs typeface="Arial" panose="020B0604020202020204" pitchFamily="34" charset="0"/>
              </a:rPr>
              <a:t>="http://</a:t>
            </a:r>
            <a:r>
              <a:rPr lang="de-CH" sz="2200" dirty="0" err="1">
                <a:latin typeface="Arial" panose="020B0604020202020204" pitchFamily="34" charset="0"/>
                <a:cs typeface="Arial" panose="020B0604020202020204" pitchFamily="34" charset="0"/>
              </a:rPr>
              <a:t>www.finnova.com</a:t>
            </a:r>
            <a:r>
              <a:rPr lang="de-CH" sz="2200" dirty="0">
                <a:latin typeface="Arial" panose="020B0604020202020204" pitchFamily="34" charset="0"/>
                <a:cs typeface="Arial" panose="020B0604020202020204" pitchFamily="34" charset="0"/>
              </a:rPr>
              <a:t>"&gt;</a:t>
            </a:r>
            <a:r>
              <a:rPr lang="de-CH" sz="2200" dirty="0" err="1">
                <a:latin typeface="Arial" panose="020B0604020202020204" pitchFamily="34" charset="0"/>
                <a:cs typeface="Arial" panose="020B0604020202020204" pitchFamily="34" charset="0"/>
              </a:rPr>
              <a:t>Finnova</a:t>
            </a:r>
            <a:r>
              <a:rPr lang="de-CH" sz="2200" dirty="0">
                <a:latin typeface="Arial" panose="020B0604020202020204" pitchFamily="34" charset="0"/>
                <a:cs typeface="Arial" panose="020B0604020202020204" pitchFamily="34" charset="0"/>
              </a:rPr>
              <a:t>&lt;/a&gt;.&lt;/p&gt;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91452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75D3F-B46C-3443-AD68-39440D9E12EB}"/>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3806C9C9-59F1-F44D-8CDC-48E35F0B88E5}"/>
              </a:ext>
            </a:extLst>
          </p:cNvPr>
          <p:cNvSpPr>
            <a:spLocks noGrp="1"/>
          </p:cNvSpPr>
          <p:nvPr>
            <p:ph idx="1"/>
          </p:nvPr>
        </p:nvSpPr>
        <p:spPr/>
        <p:txBody>
          <a:bodyPr/>
          <a:lstStyle/>
          <a:p>
            <a:pPr marL="0" indent="0">
              <a:buNone/>
            </a:pP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dirty="0"/>
            </a:br>
            <a:endParaRPr lang="de-DE" dirty="0"/>
          </a:p>
        </p:txBody>
      </p:sp>
      <p:pic>
        <p:nvPicPr>
          <p:cNvPr id="5" name="Grafik 4">
            <a:extLst>
              <a:ext uri="{FF2B5EF4-FFF2-40B4-BE49-F238E27FC236}">
                <a16:creationId xmlns:a16="http://schemas.microsoft.com/office/drawing/2014/main" id="{1331DA03-898F-C54D-8AC4-17507C089029}"/>
              </a:ext>
            </a:extLst>
          </p:cNvPr>
          <p:cNvPicPr>
            <a:picLocks noChangeAspect="1"/>
          </p:cNvPicPr>
          <p:nvPr/>
        </p:nvPicPr>
        <p:blipFill>
          <a:blip r:embed="rId2"/>
          <a:stretch>
            <a:fillRect/>
          </a:stretch>
        </p:blipFill>
        <p:spPr>
          <a:xfrm>
            <a:off x="680321" y="3886108"/>
            <a:ext cx="6060440" cy="2744562"/>
          </a:xfrm>
          <a:prstGeom prst="rect">
            <a:avLst/>
          </a:prstGeom>
        </p:spPr>
      </p:pic>
    </p:spTree>
    <p:extLst>
      <p:ext uri="{BB962C8B-B14F-4D97-AF65-F5344CB8AC3E}">
        <p14:creationId xmlns:p14="http://schemas.microsoft.com/office/powerpoint/2010/main" val="439501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3937-0194-2640-AEEF-B26DF6B33988}"/>
              </a:ext>
            </a:extLst>
          </p:cNvPr>
          <p:cNvSpPr>
            <a:spLocks noGrp="1"/>
          </p:cNvSpPr>
          <p:nvPr>
            <p:ph type="title"/>
          </p:nvPr>
        </p:nvSpPr>
        <p:spPr/>
        <p:txBody>
          <a:bodyPr/>
          <a:lstStyle/>
          <a:p>
            <a:r>
              <a:rPr lang="de-DE" dirty="0" err="1"/>
              <a:t>Grid</a:t>
            </a:r>
            <a:r>
              <a:rPr lang="de-DE" dirty="0"/>
              <a:t>: Item Property</a:t>
            </a:r>
          </a:p>
        </p:txBody>
      </p:sp>
      <p:pic>
        <p:nvPicPr>
          <p:cNvPr id="4" name="Grafik 3">
            <a:extLst>
              <a:ext uri="{FF2B5EF4-FFF2-40B4-BE49-F238E27FC236}">
                <a16:creationId xmlns:a16="http://schemas.microsoft.com/office/drawing/2014/main" id="{84BD0C20-3226-6D41-A20F-1BCFE39D5334}"/>
              </a:ext>
            </a:extLst>
          </p:cNvPr>
          <p:cNvPicPr>
            <a:picLocks noChangeAspect="1"/>
          </p:cNvPicPr>
          <p:nvPr/>
        </p:nvPicPr>
        <p:blipFill>
          <a:blip r:embed="rId2"/>
          <a:stretch>
            <a:fillRect/>
          </a:stretch>
        </p:blipFill>
        <p:spPr>
          <a:xfrm>
            <a:off x="680321" y="2937418"/>
            <a:ext cx="6060440" cy="2744562"/>
          </a:xfrm>
          <a:prstGeom prst="rect">
            <a:avLst/>
          </a:prstGeom>
        </p:spPr>
      </p:pic>
      <p:sp>
        <p:nvSpPr>
          <p:cNvPr id="5" name="Textfeld 4">
            <a:extLst>
              <a:ext uri="{FF2B5EF4-FFF2-40B4-BE49-F238E27FC236}">
                <a16:creationId xmlns:a16="http://schemas.microsoft.com/office/drawing/2014/main" id="{AA97C151-D2C8-BF47-8D16-CF8048FBD452}"/>
              </a:ext>
            </a:extLst>
          </p:cNvPr>
          <p:cNvSpPr txBox="1"/>
          <p:nvPr/>
        </p:nvSpPr>
        <p:spPr>
          <a:xfrm>
            <a:off x="7825302" y="2377440"/>
            <a:ext cx="2468880" cy="923330"/>
          </a:xfrm>
          <a:prstGeom prst="rect">
            <a:avLst/>
          </a:prstGeom>
          <a:noFill/>
        </p:spPr>
        <p:txBody>
          <a:bodyPr wrap="square" rtlCol="0">
            <a:spAutoFit/>
          </a:bodyPr>
          <a:lstStyle/>
          <a:p>
            <a:r>
              <a:rPr lang="de-DE" dirty="0" err="1"/>
              <a:t>header</a:t>
            </a:r>
            <a:r>
              <a:rPr lang="de-DE" dirty="0"/>
              <a:t> {</a:t>
            </a:r>
            <a:br>
              <a:rPr lang="de-DE" dirty="0"/>
            </a:br>
            <a:r>
              <a:rPr lang="de-DE" dirty="0"/>
              <a:t>   </a:t>
            </a:r>
            <a:r>
              <a:rPr lang="de-DE" dirty="0" err="1"/>
              <a:t>grid</a:t>
            </a:r>
            <a:r>
              <a:rPr lang="de-DE" dirty="0"/>
              <a:t>-area: </a:t>
            </a:r>
            <a:r>
              <a:rPr lang="de-DE" dirty="0" err="1"/>
              <a:t>header</a:t>
            </a:r>
            <a:r>
              <a:rPr lang="de-DE" dirty="0"/>
              <a:t>;</a:t>
            </a:r>
            <a:br>
              <a:rPr lang="de-DE" dirty="0"/>
            </a:br>
            <a:r>
              <a:rPr lang="de-DE" dirty="0"/>
              <a:t>}</a:t>
            </a:r>
          </a:p>
        </p:txBody>
      </p:sp>
      <p:cxnSp>
        <p:nvCxnSpPr>
          <p:cNvPr id="6" name="Gerade Verbindung mit Pfeil 4">
            <a:extLst>
              <a:ext uri="{FF2B5EF4-FFF2-40B4-BE49-F238E27FC236}">
                <a16:creationId xmlns:a16="http://schemas.microsoft.com/office/drawing/2014/main" id="{F1849A78-53EE-2F41-B52A-4935184D6F57}"/>
              </a:ext>
            </a:extLst>
          </p:cNvPr>
          <p:cNvCxnSpPr>
            <a:cxnSpLocks/>
          </p:cNvCxnSpPr>
          <p:nvPr/>
        </p:nvCxnSpPr>
        <p:spPr>
          <a:xfrm flipV="1">
            <a:off x="6822892" y="2839105"/>
            <a:ext cx="1034593" cy="29132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0449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66D15-E228-B241-B77F-49B0F5396229}"/>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5D2AB79C-8C57-1644-9417-D4E86FEE69C4}"/>
              </a:ext>
            </a:extLst>
          </p:cNvPr>
          <p:cNvSpPr>
            <a:spLocks noGrp="1"/>
          </p:cNvSpPr>
          <p:nvPr>
            <p:ph idx="1"/>
          </p:nvPr>
        </p:nvSpPr>
        <p:spPr>
          <a:xfrm>
            <a:off x="680321" y="2336873"/>
            <a:ext cx="9613861" cy="3599316"/>
          </a:xfrm>
        </p:spPr>
        <p:txBody>
          <a:bodyPr/>
          <a:lstStyle/>
          <a:p>
            <a:r>
              <a:rPr lang="de-CH" dirty="0" err="1">
                <a:solidFill>
                  <a:schemeClr val="bg1"/>
                </a:solidFill>
              </a:rPr>
              <a:t>grid</a:t>
            </a:r>
            <a:r>
              <a:rPr lang="de-CH" dirty="0">
                <a:solidFill>
                  <a:schemeClr val="bg1"/>
                </a:solidFill>
              </a:rPr>
              <a:t>-template</a:t>
            </a:r>
            <a:r>
              <a:rPr lang="de-CH" dirty="0"/>
              <a:t>: Ist ein eine </a:t>
            </a:r>
            <a:r>
              <a:rPr lang="de-CH" dirty="0" err="1"/>
              <a:t>shorthand</a:t>
            </a:r>
            <a:r>
              <a:rPr lang="de-CH" dirty="0"/>
              <a:t> Definition für </a:t>
            </a:r>
            <a:r>
              <a:rPr lang="de-CH" dirty="0" err="1"/>
              <a:t>grid</a:t>
            </a:r>
            <a:r>
              <a:rPr lang="de-CH" dirty="0"/>
              <a:t>-template-</a:t>
            </a:r>
            <a:r>
              <a:rPr lang="de-CH" dirty="0" err="1"/>
              <a:t>rows</a:t>
            </a:r>
            <a:r>
              <a:rPr lang="de-CH" dirty="0"/>
              <a:t>, </a:t>
            </a:r>
            <a:r>
              <a:rPr lang="de-CH" dirty="0" err="1"/>
              <a:t>grid</a:t>
            </a:r>
            <a:r>
              <a:rPr lang="de-CH" dirty="0"/>
              <a:t>-template-</a:t>
            </a:r>
            <a:r>
              <a:rPr lang="de-CH" dirty="0" err="1"/>
              <a:t>columns</a:t>
            </a:r>
            <a:r>
              <a:rPr lang="de-CH" dirty="0"/>
              <a:t>, </a:t>
            </a:r>
            <a:r>
              <a:rPr lang="de-CH" dirty="0" err="1"/>
              <a:t>grid</a:t>
            </a:r>
            <a:r>
              <a:rPr lang="de-CH" dirty="0"/>
              <a:t>-template-areas.</a:t>
            </a:r>
            <a:br>
              <a:rPr lang="de-CH" dirty="0"/>
            </a:br>
            <a:br>
              <a:rPr lang="de-CH" dirty="0"/>
            </a:br>
            <a:br>
              <a:rPr lang="de-CH" dirty="0"/>
            </a:br>
            <a:endParaRPr lang="de-DE" dirty="0"/>
          </a:p>
          <a:p>
            <a:endParaRPr lang="de-CH" dirty="0"/>
          </a:p>
          <a:p>
            <a:endParaRPr lang="de-DE" dirty="0"/>
          </a:p>
        </p:txBody>
      </p:sp>
      <p:sp>
        <p:nvSpPr>
          <p:cNvPr id="4" name="Textfeld 3">
            <a:extLst>
              <a:ext uri="{FF2B5EF4-FFF2-40B4-BE49-F238E27FC236}">
                <a16:creationId xmlns:a16="http://schemas.microsoft.com/office/drawing/2014/main" id="{C496C4D1-CA81-064D-B000-1E6D79AF7EE5}"/>
              </a:ext>
            </a:extLst>
          </p:cNvPr>
          <p:cNvSpPr txBox="1"/>
          <p:nvPr/>
        </p:nvSpPr>
        <p:spPr>
          <a:xfrm>
            <a:off x="772612" y="3397867"/>
            <a:ext cx="4714639" cy="1477328"/>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-template-areas: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a:t>
            </a:r>
            <a:endParaRPr lang="de-DE" dirty="0"/>
          </a:p>
        </p:txBody>
      </p:sp>
      <p:sp>
        <p:nvSpPr>
          <p:cNvPr id="5" name="Textfeld 4">
            <a:extLst>
              <a:ext uri="{FF2B5EF4-FFF2-40B4-BE49-F238E27FC236}">
                <a16:creationId xmlns:a16="http://schemas.microsoft.com/office/drawing/2014/main" id="{A1D56991-ABFB-0A43-A77E-DED928ED6E1D}"/>
              </a:ext>
            </a:extLst>
          </p:cNvPr>
          <p:cNvSpPr txBox="1"/>
          <p:nvPr/>
        </p:nvSpPr>
        <p:spPr>
          <a:xfrm>
            <a:off x="772612" y="5584939"/>
            <a:ext cx="10915650" cy="923330"/>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100px </a:t>
            </a:r>
          </a:p>
          <a:p>
            <a:r>
              <a:rPr lang="de-CH" dirty="0">
                <a:latin typeface="Arial" panose="020B0604020202020204" pitchFamily="34" charset="0"/>
                <a:cs typeface="Arial" panose="020B0604020202020204" pitchFamily="34" charset="0"/>
              </a:rPr>
              <a:t>                       / 20% 60% 20%;</a:t>
            </a:r>
            <a:br>
              <a:rPr lang="de-CH" dirty="0">
                <a:latin typeface="Arial" panose="020B0604020202020204" pitchFamily="34" charset="0"/>
                <a:cs typeface="Arial" panose="020B0604020202020204" pitchFamily="34" charset="0"/>
              </a:rPr>
            </a:br>
            <a:endParaRPr lang="de-DE" dirty="0"/>
          </a:p>
        </p:txBody>
      </p:sp>
      <p:cxnSp>
        <p:nvCxnSpPr>
          <p:cNvPr id="6" name="Gerade Verbindung mit Pfeil 4">
            <a:extLst>
              <a:ext uri="{FF2B5EF4-FFF2-40B4-BE49-F238E27FC236}">
                <a16:creationId xmlns:a16="http://schemas.microsoft.com/office/drawing/2014/main" id="{B705ACEA-412E-6A48-A111-FEDB05D02BF8}"/>
              </a:ext>
            </a:extLst>
          </p:cNvPr>
          <p:cNvCxnSpPr>
            <a:cxnSpLocks/>
          </p:cNvCxnSpPr>
          <p:nvPr/>
        </p:nvCxnSpPr>
        <p:spPr>
          <a:xfrm>
            <a:off x="3234690" y="4875195"/>
            <a:ext cx="0" cy="571539"/>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33864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91B26-8D81-6E41-9D56-468BA39AAAEB}"/>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4D3977DA-9BC2-944B-B95C-E22F84E99A0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0599552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C467E0-2B4E-D94E-9545-469513B5DF9C}"/>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1424325-0549-D545-B91C-5496B67B995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2825599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92-AB07-1841-8DDE-D3B5425A6490}"/>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C07A7911-8529-6443-A319-D1F59B30DAF5}"/>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http://cssgridgarden.com/</a:t>
            </a:r>
            <a:endParaRPr lang="en-US" dirty="0"/>
          </a:p>
        </p:txBody>
      </p:sp>
    </p:spTree>
    <p:extLst>
      <p:ext uri="{BB962C8B-B14F-4D97-AF65-F5344CB8AC3E}">
        <p14:creationId xmlns:p14="http://schemas.microsoft.com/office/powerpoint/2010/main" val="1584700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F0E-647A-0C41-80BC-C60EF5E95A7A}"/>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75AAAD3E-2855-7643-971B-425BE11FB762}"/>
              </a:ext>
            </a:extLst>
          </p:cNvPr>
          <p:cNvSpPr>
            <a:spLocks noGrp="1"/>
          </p:cNvSpPr>
          <p:nvPr>
            <p:ph idx="1"/>
          </p:nvPr>
        </p:nvSpPr>
        <p:spPr/>
        <p:txBody>
          <a:bodyPr/>
          <a:lstStyle/>
          <a:p>
            <a:r>
              <a:rPr lang="de" dirty="0"/>
              <a:t>Baue ein Holy-</a:t>
            </a:r>
            <a:r>
              <a:rPr lang="de" dirty="0" err="1"/>
              <a:t>Grail</a:t>
            </a:r>
            <a:r>
              <a:rPr lang="de" dirty="0"/>
              <a:t> Layout mit </a:t>
            </a:r>
            <a:r>
              <a:rPr lang="de" dirty="0" err="1"/>
              <a:t>Grid</a:t>
            </a:r>
            <a:r>
              <a:rPr lang="de" dirty="0"/>
              <a:t> Layout</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C86BE1CC-3176-8549-9191-9834F390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83435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684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7845B-83AD-7C4C-B581-5E1612E3AFF1}"/>
              </a:ext>
            </a:extLst>
          </p:cNvPr>
          <p:cNvSpPr>
            <a:spLocks noGrp="1"/>
          </p:cNvSpPr>
          <p:nvPr>
            <p:ph type="title"/>
          </p:nvPr>
        </p:nvSpPr>
        <p:spPr/>
        <p:txBody>
          <a:bodyPr/>
          <a:lstStyle/>
          <a:p>
            <a:r>
              <a:rPr lang="de-DE" dirty="0"/>
              <a:t>Literatur / Tutorials</a:t>
            </a:r>
          </a:p>
        </p:txBody>
      </p:sp>
      <p:sp>
        <p:nvSpPr>
          <p:cNvPr id="3" name="Inhaltsplatzhalter 2">
            <a:extLst>
              <a:ext uri="{FF2B5EF4-FFF2-40B4-BE49-F238E27FC236}">
                <a16:creationId xmlns:a16="http://schemas.microsoft.com/office/drawing/2014/main" id="{180ECAA7-461F-3A48-BB16-AB334C364936}"/>
              </a:ext>
            </a:extLst>
          </p:cNvPr>
          <p:cNvSpPr>
            <a:spLocks noGrp="1"/>
          </p:cNvSpPr>
          <p:nvPr>
            <p:ph idx="1"/>
          </p:nvPr>
        </p:nvSpPr>
        <p:spPr/>
        <p:txBody>
          <a:bodyPr/>
          <a:lstStyle/>
          <a:p>
            <a:r>
              <a:rPr lang="de-DE" dirty="0">
                <a:hlinkClick r:id="rId2"/>
              </a:rPr>
              <a:t>http://de.selfhtml.org/</a:t>
            </a:r>
            <a:endParaRPr lang="de-DE" dirty="0"/>
          </a:p>
          <a:p>
            <a:r>
              <a:rPr lang="de-DE" dirty="0">
                <a:hlinkClick r:id="rId3"/>
              </a:rPr>
              <a:t>https://www.w3.org/standards/webdesign/htmlcss</a:t>
            </a:r>
            <a:endParaRPr lang="de-DE" dirty="0"/>
          </a:p>
          <a:p>
            <a:r>
              <a:rPr lang="de-DE" dirty="0">
                <a:hlinkClick r:id="rId4"/>
              </a:rPr>
              <a:t>https://developer.mozilla.org/de/docs/Web/HTML</a:t>
            </a:r>
            <a:endParaRPr lang="de-DE" dirty="0"/>
          </a:p>
          <a:p>
            <a:r>
              <a:rPr lang="de-DE" dirty="0">
                <a:hlinkClick r:id="rId5"/>
              </a:rPr>
              <a:t>https://developer.mozilla.org/de/docs/Web/CSS</a:t>
            </a:r>
            <a:endParaRPr lang="de-DE" dirty="0"/>
          </a:p>
          <a:p>
            <a:r>
              <a:rPr lang="de-DE" dirty="0">
                <a:hlinkClick r:id="rId6"/>
              </a:rPr>
              <a:t>https://devdocs.io/</a:t>
            </a:r>
            <a:endParaRPr lang="de-DE" dirty="0"/>
          </a:p>
          <a:p>
            <a:endParaRPr lang="de-DE" dirty="0"/>
          </a:p>
        </p:txBody>
      </p:sp>
    </p:spTree>
    <p:extLst>
      <p:ext uri="{BB962C8B-B14F-4D97-AF65-F5344CB8AC3E}">
        <p14:creationId xmlns:p14="http://schemas.microsoft.com/office/powerpoint/2010/main" val="212976948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{E31AF238-1F36-CC4A-918A-B77DB9EE3BA9}tf10001057</Template>
  <TotalTime>0</TotalTime>
  <Words>2233</Words>
  <Application>Microsoft Macintosh PowerPoint</Application>
  <PresentationFormat>Breitbild</PresentationFormat>
  <Paragraphs>463</Paragraphs>
  <Slides>97</Slides>
  <Notes>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97</vt:i4>
      </vt:variant>
    </vt:vector>
  </HeadingPairs>
  <TitlesOfParts>
    <vt:vector size="101" baseType="lpstr">
      <vt:lpstr>Arial</vt:lpstr>
      <vt:lpstr>Calibri</vt:lpstr>
      <vt:lpstr>Trebuchet MS</vt:lpstr>
      <vt:lpstr>Berlin</vt:lpstr>
      <vt:lpstr>HTML / CSS</vt:lpstr>
      <vt:lpstr>Begriffe</vt:lpstr>
      <vt:lpstr>HTML: Erste Schritte</vt:lpstr>
      <vt:lpstr>HTML Erste Schritte</vt:lpstr>
      <vt:lpstr>GRUNDAUFBAU EINER HTML-SEITE </vt:lpstr>
      <vt:lpstr>Übungs-Projekt einrichten</vt:lpstr>
      <vt:lpstr>Inline Elemente</vt:lpstr>
      <vt:lpstr>Block Level Elemente</vt:lpstr>
      <vt:lpstr>Übung: meine erste HTML Seite</vt:lpstr>
      <vt:lpstr>DOM (Document Object Model)</vt:lpstr>
      <vt:lpstr>DOM</vt:lpstr>
      <vt:lpstr>Basiselemente</vt:lpstr>
      <vt:lpstr>Basiselemente</vt:lpstr>
      <vt:lpstr>Basiselemente</vt:lpstr>
      <vt:lpstr>Basiselemente: HTML5 Container</vt:lpstr>
      <vt:lpstr>Holy Grail</vt:lpstr>
      <vt:lpstr>Kommentare</vt:lpstr>
      <vt:lpstr>Basiselemente</vt:lpstr>
      <vt:lpstr>Verschachtelung</vt:lpstr>
      <vt:lpstr>Fragen</vt:lpstr>
      <vt:lpstr>Lösung</vt:lpstr>
      <vt:lpstr>HTML Eigenschaften / Attribute</vt:lpstr>
      <vt:lpstr>Basiselemente</vt:lpstr>
      <vt:lpstr>Basiselemente: Listen</vt:lpstr>
      <vt:lpstr>Basiselemente: Tabellen</vt:lpstr>
      <vt:lpstr>Tabellen mit verbundenen Zellen</vt:lpstr>
      <vt:lpstr>Tabellen mit verbundenen Zellen</vt:lpstr>
      <vt:lpstr>Tabellen mit Überschrift</vt:lpstr>
      <vt:lpstr>Tabellen Header, Body, Footer</vt:lpstr>
      <vt:lpstr>Formulare</vt:lpstr>
      <vt:lpstr>Formularfelder mit Label</vt:lpstr>
      <vt:lpstr>Formularfelder Attribute</vt:lpstr>
      <vt:lpstr>Formularfelder Attribute</vt:lpstr>
      <vt:lpstr>Formularfelder Attribute</vt:lpstr>
      <vt:lpstr>Formularfelder: Checkbox</vt:lpstr>
      <vt:lpstr>Formularfelder: Radiobutton</vt:lpstr>
      <vt:lpstr>Formularfelder: Dropdown</vt:lpstr>
      <vt:lpstr>Formularfelder: Mehrzeiliges Eingabefeld</vt:lpstr>
      <vt:lpstr>Übung</vt:lpstr>
      <vt:lpstr>CSS</vt:lpstr>
      <vt:lpstr>CSS / HTML</vt:lpstr>
      <vt:lpstr>CSS Beispiel</vt:lpstr>
      <vt:lpstr>CSS Inline</vt:lpstr>
      <vt:lpstr>CSS Inline</vt:lpstr>
      <vt:lpstr>CSS in Datei auslagern</vt:lpstr>
      <vt:lpstr>CSS in Datei auslagern</vt:lpstr>
      <vt:lpstr>CSS Vererbung</vt:lpstr>
      <vt:lpstr>CSS Selektoren</vt:lpstr>
      <vt:lpstr>Übung: CSS Selektoren</vt:lpstr>
      <vt:lpstr>CSS Spezifität</vt:lpstr>
      <vt:lpstr>Spezifität berechnen</vt:lpstr>
      <vt:lpstr>Übung</vt:lpstr>
      <vt:lpstr>Lösung</vt:lpstr>
      <vt:lpstr>Spezifität berechnen</vt:lpstr>
      <vt:lpstr>!important </vt:lpstr>
      <vt:lpstr>Block und Inline Elemente</vt:lpstr>
      <vt:lpstr>Block Elemente </vt:lpstr>
      <vt:lpstr>Inline Elemente  </vt:lpstr>
      <vt:lpstr>Box Modell</vt:lpstr>
      <vt:lpstr>Übung</vt:lpstr>
      <vt:lpstr>Box Modell: box-sizing</vt:lpstr>
      <vt:lpstr>Box Modell: box-sizing</vt:lpstr>
      <vt:lpstr>Collapsing Margins</vt:lpstr>
      <vt:lpstr>Float</vt:lpstr>
      <vt:lpstr>Float</vt:lpstr>
      <vt:lpstr>Float</vt:lpstr>
      <vt:lpstr>Float</vt:lpstr>
      <vt:lpstr>Clear</vt:lpstr>
      <vt:lpstr>Float: Elemente in einem Parent-Element </vt:lpstr>
      <vt:lpstr>Float: Elemente in einem Parent-Element </vt:lpstr>
      <vt:lpstr>clearfix Schnipsel </vt:lpstr>
      <vt:lpstr>Übung</vt:lpstr>
      <vt:lpstr>Flexbox</vt:lpstr>
      <vt:lpstr>Flexbox: Container Properties</vt:lpstr>
      <vt:lpstr>Flexbox: Container Properties</vt:lpstr>
      <vt:lpstr>Flexbox: Container Properties</vt:lpstr>
      <vt:lpstr>Flexbox: Item Properties</vt:lpstr>
      <vt:lpstr>Flexbox: Item Properties</vt:lpstr>
      <vt:lpstr>Übung: Flexbox</vt:lpstr>
      <vt:lpstr>Übung: Flexbox</vt:lpstr>
      <vt:lpstr>Grid</vt:lpstr>
      <vt:lpstr>Grid</vt:lpstr>
      <vt:lpstr>Grid: Line </vt:lpstr>
      <vt:lpstr>Grid: Track, Cell, Area </vt:lpstr>
      <vt:lpstr>Grid</vt:lpstr>
      <vt:lpstr>Grid: Container Properties</vt:lpstr>
      <vt:lpstr>Grid: Container Properties</vt:lpstr>
      <vt:lpstr>Grid: Container Properties</vt:lpstr>
      <vt:lpstr>Grid: Container Properties</vt:lpstr>
      <vt:lpstr>Grid: Container Properties</vt:lpstr>
      <vt:lpstr>Grid: Item Property</vt:lpstr>
      <vt:lpstr>Grid: Container Properties</vt:lpstr>
      <vt:lpstr>PowerPoint-Präsentation</vt:lpstr>
      <vt:lpstr>PowerPoint-Präsentation</vt:lpstr>
      <vt:lpstr>Übung: Grid</vt:lpstr>
      <vt:lpstr>Übung: Grid</vt:lpstr>
      <vt:lpstr>Literatur / Tutorials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Microsoft Office User</dc:creator>
  <cp:lastModifiedBy>Thomas Frey</cp:lastModifiedBy>
  <cp:revision>150</cp:revision>
  <dcterms:created xsi:type="dcterms:W3CDTF">2019-03-09T14:44:42Z</dcterms:created>
  <dcterms:modified xsi:type="dcterms:W3CDTF">2019-03-24T11:48:04Z</dcterms:modified>
</cp:coreProperties>
</file>