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0" r:id="rId6"/>
    <p:sldId id="312" r:id="rId7"/>
    <p:sldId id="285" r:id="rId8"/>
    <p:sldId id="286" r:id="rId9"/>
    <p:sldId id="263" r:id="rId10"/>
    <p:sldId id="314" r:id="rId11"/>
    <p:sldId id="315" r:id="rId12"/>
    <p:sldId id="261" r:id="rId13"/>
    <p:sldId id="284" r:id="rId14"/>
    <p:sldId id="265" r:id="rId15"/>
    <p:sldId id="283" r:id="rId16"/>
    <p:sldId id="287" r:id="rId17"/>
    <p:sldId id="262" r:id="rId18"/>
    <p:sldId id="266" r:id="rId19"/>
    <p:sldId id="267" r:id="rId20"/>
    <p:sldId id="288" r:id="rId21"/>
    <p:sldId id="309" r:id="rId22"/>
    <p:sldId id="268" r:id="rId23"/>
    <p:sldId id="273" r:id="rId24"/>
    <p:sldId id="274" r:id="rId25"/>
    <p:sldId id="275" r:id="rId26"/>
    <p:sldId id="276" r:id="rId27"/>
    <p:sldId id="277" r:id="rId28"/>
    <p:sldId id="269" r:id="rId29"/>
    <p:sldId id="310" r:id="rId30"/>
    <p:sldId id="270" r:id="rId31"/>
    <p:sldId id="271" r:id="rId32"/>
    <p:sldId id="272" r:id="rId33"/>
    <p:sldId id="278" r:id="rId34"/>
    <p:sldId id="279" r:id="rId35"/>
    <p:sldId id="280" r:id="rId36"/>
    <p:sldId id="281" r:id="rId37"/>
    <p:sldId id="289" r:id="rId38"/>
    <p:sldId id="290" r:id="rId39"/>
    <p:sldId id="282" r:id="rId40"/>
    <p:sldId id="297" r:id="rId41"/>
    <p:sldId id="291" r:id="rId42"/>
    <p:sldId id="292" r:id="rId43"/>
    <p:sldId id="298" r:id="rId44"/>
    <p:sldId id="293" r:id="rId45"/>
    <p:sldId id="294" r:id="rId46"/>
    <p:sldId id="295" r:id="rId47"/>
    <p:sldId id="296" r:id="rId48"/>
    <p:sldId id="299" r:id="rId49"/>
    <p:sldId id="300" r:id="rId50"/>
    <p:sldId id="301" r:id="rId51"/>
    <p:sldId id="302" r:id="rId52"/>
    <p:sldId id="303" r:id="rId53"/>
    <p:sldId id="304" r:id="rId54"/>
    <p:sldId id="311" r:id="rId55"/>
    <p:sldId id="305" r:id="rId56"/>
    <p:sldId id="306" r:id="rId57"/>
    <p:sldId id="307" r:id="rId58"/>
    <p:sldId id="308" r:id="rId59"/>
    <p:sldId id="313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264" r:id="rId7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44"/>
    <p:restoredTop sz="94655"/>
  </p:normalViewPr>
  <p:slideViewPr>
    <p:cSldViewPr snapToGrid="0" snapToObjects="1">
      <p:cViewPr varScale="1">
        <p:scale>
          <a:sx n="126" d="100"/>
          <a:sy n="126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9T16:51:48.08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71F2-CD9B-7C46-8D66-54734C07EE34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40F8C-0819-D64A-BC61-6EB4B2E291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99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167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530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155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784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395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240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67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391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37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3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308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580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235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313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239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048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59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3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29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65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53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09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45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14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1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106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elfhtml.org/wiki/D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de/docs/Web/HTML/Element/div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de/docs/Web/HTML/Element/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elfhtml.org/wiki/HTML/Unterschiede_von_HTML_zu_X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elfhtml.org/wiki/HTML/Regeln/Element,_Tag_und_Attribut#alleinstehende_Elemen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ificity.keegan.st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de/docs/Web/CSS/:not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Frey/htmlCssBasic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KilianSSL/pen/OOBPXw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standards/webdesign/htmlcss" TargetMode="External"/><Relationship Id="rId2" Type="http://schemas.openxmlformats.org/officeDocument/2006/relationships/hyperlink" Target="http://de.selfhtml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docs.io/" TargetMode="External"/><Relationship Id="rId5" Type="http://schemas.openxmlformats.org/officeDocument/2006/relationships/hyperlink" Target="https://developer.mozilla.org/de/docs/Web/CSS" TargetMode="External"/><Relationship Id="rId4" Type="http://schemas.openxmlformats.org/officeDocument/2006/relationships/hyperlink" Target="https://developer.mozilla.org/de/docs/Web/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6F960-BDDA-9849-9BC4-D33B7FB53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HTML / CSS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518493-0B60-7847-911B-EA30C6F6C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HTML / CSS Grundlagen</a:t>
            </a:r>
          </a:p>
        </p:txBody>
      </p:sp>
    </p:spTree>
    <p:extLst>
      <p:ext uri="{BB962C8B-B14F-4D97-AF65-F5344CB8AC3E}">
        <p14:creationId xmlns:p14="http://schemas.microsoft.com/office/powerpoint/2010/main" val="657156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E7AB-037C-294D-B698-3D62A91F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(Document Object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F6F5-5A04-684A-9AD7-1E280AD57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Ein Browser analysiert ein HTML-Dokument und erstellt daraus im Arbeitsspeicher das </a:t>
            </a:r>
            <a:r>
              <a:rPr lang="de" b="1" dirty="0" err="1"/>
              <a:t>D</a:t>
            </a:r>
            <a:r>
              <a:rPr lang="de" dirty="0" err="1"/>
              <a:t>ocument</a:t>
            </a:r>
            <a:r>
              <a:rPr lang="de" dirty="0"/>
              <a:t> </a:t>
            </a:r>
            <a:r>
              <a:rPr lang="de" b="1" dirty="0" err="1"/>
              <a:t>O</a:t>
            </a:r>
            <a:r>
              <a:rPr lang="de" dirty="0" err="1"/>
              <a:t>bject</a:t>
            </a:r>
            <a:r>
              <a:rPr lang="de" dirty="0"/>
              <a:t> </a:t>
            </a:r>
            <a:r>
              <a:rPr lang="de" b="1" dirty="0"/>
              <a:t>M</a:t>
            </a:r>
            <a:r>
              <a:rPr lang="de" dirty="0"/>
              <a:t>odel, also eine Repräsentation dieses Dokuments, auf die man beispielsweise mit JavaScript zugreifen kann. </a:t>
            </a:r>
            <a:br>
              <a:rPr lang="de" dirty="0"/>
            </a:br>
            <a:br>
              <a:rPr lang="de" dirty="0"/>
            </a:br>
            <a:r>
              <a:rPr lang="en-US" dirty="0">
                <a:hlinkClick r:id="rId2"/>
              </a:rPr>
              <a:t>https://wiki.selfhtml.org/wiki/DOM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75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2EE6-90FE-4D4F-8FD5-8BF05E56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8B15D8-F54D-294D-9CF9-5CCCA0E35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596" y="2116083"/>
            <a:ext cx="6348807" cy="4370462"/>
          </a:xfrm>
        </p:spPr>
      </p:pic>
    </p:spTree>
    <p:extLst>
      <p:ext uri="{BB962C8B-B14F-4D97-AF65-F5344CB8AC3E}">
        <p14:creationId xmlns:p14="http://schemas.microsoft.com/office/powerpoint/2010/main" val="77780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8655D-56BF-3E45-87A8-4176396F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1A8766-DA8D-6844-9357-03EBCE18F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Zeilenumbruch</a:t>
            </a:r>
            <a:br>
              <a:rPr lang="de-DE" dirty="0"/>
            </a:br>
            <a:r>
              <a:rPr lang="de-CH" b="1" dirty="0"/>
              <a:t>&lt;</a:t>
            </a:r>
            <a:r>
              <a:rPr lang="de-CH" b="1" dirty="0" err="1"/>
              <a:t>br</a:t>
            </a:r>
            <a:r>
              <a:rPr lang="de-CH" b="1" dirty="0"/>
              <a:t>&gt; </a:t>
            </a:r>
            <a:r>
              <a:rPr lang="de-CH" sz="1600" b="1" dirty="0"/>
              <a:t>(</a:t>
            </a:r>
            <a:r>
              <a:rPr lang="de-CH" sz="1600" dirty="0"/>
              <a:t>oder in XHTML &lt;</a:t>
            </a:r>
            <a:r>
              <a:rPr lang="de-CH" sz="1600" dirty="0" err="1"/>
              <a:t>br</a:t>
            </a:r>
            <a:r>
              <a:rPr lang="de-CH" sz="1600" dirty="0"/>
              <a:t> /&gt;)</a:t>
            </a:r>
          </a:p>
          <a:p>
            <a:endParaRPr lang="de-CH" sz="1600" dirty="0"/>
          </a:p>
          <a:p>
            <a:r>
              <a:rPr lang="de-CH" b="1" dirty="0"/>
              <a:t>Überschriften</a:t>
            </a:r>
            <a:br>
              <a:rPr lang="de-CH" sz="1600" b="1" dirty="0"/>
            </a:br>
            <a:r>
              <a:rPr lang="de-CH" dirty="0"/>
              <a:t>&lt;h1&gt;Überschrift 1&lt;/h1&gt; </a:t>
            </a:r>
            <a:br>
              <a:rPr lang="de-CH" dirty="0"/>
            </a:br>
            <a:r>
              <a:rPr lang="de-CH" sz="2000" dirty="0"/>
              <a:t>&lt;h2&gt;</a:t>
            </a:r>
            <a:r>
              <a:rPr lang="de-CH" sz="2000" dirty="0" err="1"/>
              <a:t>Ü̈berschrift</a:t>
            </a:r>
            <a:r>
              <a:rPr lang="de-CH" sz="2000" dirty="0"/>
              <a:t> 2&lt;/h2&gt; </a:t>
            </a:r>
            <a:br>
              <a:rPr lang="de-CH" sz="2000" dirty="0"/>
            </a:br>
            <a:r>
              <a:rPr lang="de-CH" sz="2000" dirty="0"/>
              <a:t>…</a:t>
            </a:r>
            <a:br>
              <a:rPr lang="de-CH" sz="2000" dirty="0"/>
            </a:br>
            <a:r>
              <a:rPr lang="de-CH" sz="1400" dirty="0"/>
              <a:t>&lt;h6&gt;</a:t>
            </a:r>
            <a:r>
              <a:rPr lang="de-CH" sz="1400" dirty="0" err="1"/>
              <a:t>Ü̈berschrift</a:t>
            </a:r>
            <a:r>
              <a:rPr lang="de-CH" sz="1400" dirty="0"/>
              <a:t> 6&lt;/h6&gt;</a:t>
            </a:r>
            <a:br>
              <a:rPr lang="de-CH" sz="1400" dirty="0"/>
            </a:br>
            <a:endParaRPr lang="de-CH" sz="1400" dirty="0"/>
          </a:p>
          <a:p>
            <a:endParaRPr lang="de-CH" sz="16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720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0AB04-9577-DF42-9BC8-FC91BE99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0177C9-163F-CA49-871B-F845333EA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Generischer Container der nichts repräsentiert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&lt;div&gt;</a:t>
            </a:r>
          </a:p>
          <a:p>
            <a:r>
              <a:rPr lang="de-DE" dirty="0">
                <a:hlinkClick r:id="rId2"/>
              </a:rPr>
              <a:t>https://developer.mozilla.org/de/docs/Web/HTML/Element/div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16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52492-60DF-5F40-A691-01E9FAEB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147F1C-1F68-0549-A075-0F0A35B8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Absatz</a:t>
            </a:r>
            <a:br>
              <a:rPr lang="de-DE" dirty="0"/>
            </a:br>
            <a:r>
              <a:rPr lang="de-CH" dirty="0"/>
              <a:t>&lt;p&gt;Dies ist ein Absatz&lt;/p&gt;</a:t>
            </a:r>
          </a:p>
          <a:p>
            <a:r>
              <a:rPr lang="de-CH" dirty="0">
                <a:hlinkClick r:id="rId3"/>
              </a:rPr>
              <a:t>https://developer.mozilla.org/de/docs/Web/HTML/Element/p</a:t>
            </a:r>
            <a:r>
              <a:rPr lang="de-CH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2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A234B-40FD-0147-BFB3-7D41EBCD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Basiselemente: HTML5 Container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C3F536-D823-1B46-8323-C9576BFEB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Semantische Elemente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header</a:t>
            </a:r>
            <a:r>
              <a:rPr lang="de-DE" dirty="0"/>
              <a:t>&gt;	</a:t>
            </a:r>
            <a:r>
              <a:rPr lang="de-CH" dirty="0"/>
              <a:t>Kopf der Seite 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nav</a:t>
            </a:r>
            <a:r>
              <a:rPr lang="de-DE" dirty="0"/>
              <a:t>&gt;	Navigation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aside</a:t>
            </a:r>
            <a:r>
              <a:rPr lang="de-DE" dirty="0"/>
              <a:t>&gt;	Sidebar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footer</a:t>
            </a:r>
            <a:r>
              <a:rPr lang="de-DE" dirty="0"/>
              <a:t>&gt;	</a:t>
            </a:r>
            <a:r>
              <a:rPr lang="de-DE" dirty="0" err="1"/>
              <a:t>Fusszeile</a:t>
            </a:r>
            <a:endParaRPr lang="de-DE" dirty="0"/>
          </a:p>
          <a:p>
            <a:pPr lvl="1"/>
            <a:r>
              <a:rPr lang="de-DE" dirty="0"/>
              <a:t>&lt;</a:t>
            </a:r>
            <a:r>
              <a:rPr lang="de-DE" dirty="0" err="1"/>
              <a:t>main</a:t>
            </a:r>
            <a:r>
              <a:rPr lang="de-DE" dirty="0"/>
              <a:t>&gt;	Hauptinhalt, darf nur einmal  vorkommen. </a:t>
            </a:r>
            <a:br>
              <a:rPr lang="de-DE" dirty="0"/>
            </a:br>
            <a:r>
              <a:rPr lang="de-DE" dirty="0"/>
              <a:t>		</a:t>
            </a:r>
            <a:r>
              <a:rPr lang="de-CH" dirty="0"/>
              <a:t>Alternative zu &lt;div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dirty="0" err="1"/>
              <a:t>content</a:t>
            </a:r>
            <a:r>
              <a:rPr lang="de-CH" dirty="0"/>
              <a:t>"&gt;</a:t>
            </a:r>
            <a:endParaRPr lang="de-DE" dirty="0"/>
          </a:p>
          <a:p>
            <a:pPr lvl="1"/>
            <a:r>
              <a:rPr lang="de-DE" dirty="0"/>
              <a:t>&lt;</a:t>
            </a:r>
            <a:r>
              <a:rPr lang="de-DE" dirty="0" err="1"/>
              <a:t>article</a:t>
            </a:r>
            <a:r>
              <a:rPr lang="de-DE" dirty="0"/>
              <a:t>&gt;	</a:t>
            </a:r>
            <a:r>
              <a:rPr lang="de-CH" dirty="0"/>
              <a:t>Artikel z.B. innerhalb von </a:t>
            </a:r>
            <a:r>
              <a:rPr lang="de-CH" dirty="0" err="1"/>
              <a:t>main</a:t>
            </a:r>
            <a:endParaRPr lang="de-CH" dirty="0"/>
          </a:p>
          <a:p>
            <a:pPr lvl="1"/>
            <a:r>
              <a:rPr lang="de-CH" dirty="0"/>
              <a:t>&lt;</a:t>
            </a:r>
            <a:r>
              <a:rPr lang="de-CH" dirty="0" err="1"/>
              <a:t>section</a:t>
            </a:r>
            <a:r>
              <a:rPr lang="de-CH" dirty="0"/>
              <a:t>&gt;	Bereich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172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1FB86-600F-8B47-AAC9-592CB0D7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Holy </a:t>
            </a:r>
            <a:r>
              <a:rPr lang="de-DE" dirty="0" err="1"/>
              <a:t>Grail</a:t>
            </a:r>
            <a:endParaRPr lang="de-DE" dirty="0"/>
          </a:p>
        </p:txBody>
      </p:sp>
      <p:pic>
        <p:nvPicPr>
          <p:cNvPr id="1025" name="Picture 1" descr="page30image31640000">
            <a:extLst>
              <a:ext uri="{FF2B5EF4-FFF2-40B4-BE49-F238E27FC236}">
                <a16:creationId xmlns:a16="http://schemas.microsoft.com/office/drawing/2014/main" id="{CB2D149B-A537-1542-95F8-859CADE4F5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00" y="2201910"/>
            <a:ext cx="5547789" cy="414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361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48A5E-F1C0-FC45-9C0D-61361E75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Kommentare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DC2B0E-F363-A44E-A78F-810514025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&lt;!-- Dies wird im Browser nicht angezeigt --&gt;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6844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F42E8-C1DC-A841-81A8-6B89BDA2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C411D7-40BA-5246-8FB4-21B6F269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Textauszeichnung</a:t>
            </a:r>
          </a:p>
          <a:p>
            <a:r>
              <a:rPr lang="de-CH" dirty="0"/>
              <a:t>&lt;i&gt;</a:t>
            </a:r>
            <a:r>
              <a:rPr lang="de-CH" i="1" dirty="0"/>
              <a:t>Italic</a:t>
            </a:r>
            <a:r>
              <a:rPr lang="de-CH" dirty="0"/>
              <a:t>&lt;/i&gt;</a:t>
            </a:r>
          </a:p>
          <a:p>
            <a:r>
              <a:rPr lang="de-CH" dirty="0"/>
              <a:t>&lt;strong&gt;</a:t>
            </a:r>
            <a:r>
              <a:rPr lang="de-CH" b="1" dirty="0"/>
              <a:t>Fett</a:t>
            </a:r>
            <a:r>
              <a:rPr lang="de-CH" dirty="0"/>
              <a:t>&lt;/strong&gt; oder &lt;b&gt;</a:t>
            </a:r>
            <a:r>
              <a:rPr lang="de-CH" b="1" dirty="0" err="1"/>
              <a:t>Bold</a:t>
            </a:r>
            <a:r>
              <a:rPr lang="de-CH" dirty="0"/>
              <a:t>&lt;/b&gt;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606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3B04D-0541-DE43-A556-56EA174B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Verschachtelung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385838-E4FE-BB41-9325-2E1AB3E5F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&lt;div&gt;&lt;p&gt;&lt;i&gt;HTML&lt;/i&gt; ist die Sprache des &lt;b&gt;Web&lt;/b&gt;&lt;/p&gt;&lt;/div&gt;</a:t>
            </a:r>
            <a:br>
              <a:rPr lang="de-CH" dirty="0"/>
            </a:br>
            <a:endParaRPr lang="de-CH" dirty="0"/>
          </a:p>
          <a:p>
            <a:r>
              <a:rPr lang="de-CH" dirty="0"/>
              <a:t>Verschachtelung ist möglich</a:t>
            </a:r>
          </a:p>
          <a:p>
            <a:r>
              <a:rPr lang="de-CH" dirty="0"/>
              <a:t>Ein Tag muss geschlossen werden, bevor ein neues geöffnet wird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771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ADAF4-832C-B347-8761-80F5DC17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49E2A1-DE64-D847-8723-C9A2162B8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HTML </a:t>
            </a:r>
            <a:r>
              <a:rPr lang="de-CH" sz="1600" dirty="0"/>
              <a:t>(Hypertext Markup Language) ist eine Auszeichnungssprache </a:t>
            </a:r>
          </a:p>
          <a:p>
            <a:r>
              <a:rPr lang="de-DE" dirty="0"/>
              <a:t>HTML 4 / HTML 5</a:t>
            </a:r>
          </a:p>
          <a:p>
            <a:r>
              <a:rPr lang="de-DE" dirty="0"/>
              <a:t>XHTML </a:t>
            </a:r>
            <a:r>
              <a:rPr lang="de-DE" sz="1600" dirty="0"/>
              <a:t>(streng -&gt; z.B. &lt;</a:t>
            </a:r>
            <a:r>
              <a:rPr lang="de-DE" sz="1600" dirty="0" err="1"/>
              <a:t>br</a:t>
            </a:r>
            <a:r>
              <a:rPr lang="de-DE" sz="1600" dirty="0"/>
              <a:t>/&gt; anstelle von &lt;</a:t>
            </a:r>
            <a:r>
              <a:rPr lang="de-DE" sz="1600" dirty="0" err="1"/>
              <a:t>br</a:t>
            </a:r>
            <a:r>
              <a:rPr lang="de-DE" sz="1600" dirty="0"/>
              <a:t>&gt;)</a:t>
            </a:r>
          </a:p>
          <a:p>
            <a:r>
              <a:rPr lang="de-DE" dirty="0">
                <a:hlinkClick r:id="rId2"/>
              </a:rPr>
              <a:t>Unterschiede HTML/XHTML</a:t>
            </a:r>
            <a:endParaRPr lang="de-DE" dirty="0"/>
          </a:p>
          <a:p>
            <a:r>
              <a:rPr lang="de-CH" dirty="0"/>
              <a:t>CSS </a:t>
            </a:r>
            <a:r>
              <a:rPr lang="de-CH" sz="1600" dirty="0"/>
              <a:t>(Cascading Style Sheets) </a:t>
            </a:r>
          </a:p>
          <a:p>
            <a:r>
              <a:rPr lang="de-DE" dirty="0"/>
              <a:t>“Tags“ und “Elemente“ sind </a:t>
            </a:r>
            <a:r>
              <a:rPr lang="de-DE" dirty="0" err="1"/>
              <a:t>html</a:t>
            </a:r>
            <a:r>
              <a:rPr lang="de-DE" dirty="0"/>
              <a:t> Befehle</a:t>
            </a:r>
          </a:p>
        </p:txBody>
      </p:sp>
    </p:spTree>
    <p:extLst>
      <p:ext uri="{BB962C8B-B14F-4D97-AF65-F5344CB8AC3E}">
        <p14:creationId xmlns:p14="http://schemas.microsoft.com/office/powerpoint/2010/main" val="4072385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2A508-D833-3144-B2E3-9C518A04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A6570-AE5C-B242-B40E-F0075EB40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Darf ein &lt;p&gt; innerhalb eines &lt;div&gt; verwendet werden?</a:t>
            </a:r>
          </a:p>
          <a:p>
            <a:r>
              <a:rPr lang="de-DE" dirty="0"/>
              <a:t>Darf ein &lt;</a:t>
            </a:r>
            <a:r>
              <a:rPr lang="de-DE" dirty="0" err="1"/>
              <a:t>ul</a:t>
            </a:r>
            <a:r>
              <a:rPr lang="de-DE" dirty="0"/>
              <a:t>&gt; innerhalb eines &lt;p&gt; verwendet werden?</a:t>
            </a:r>
          </a:p>
          <a:p>
            <a:r>
              <a:rPr lang="de-DE" dirty="0"/>
              <a:t>Darf &lt;</a:t>
            </a:r>
            <a:r>
              <a:rPr lang="de-DE" dirty="0" err="1"/>
              <a:t>main</a:t>
            </a:r>
            <a:r>
              <a:rPr lang="de-DE" dirty="0"/>
              <a:t>&gt; innerhalb eines &lt;div&gt; verwendet werden?</a:t>
            </a:r>
          </a:p>
          <a:p>
            <a:r>
              <a:rPr lang="de-DE" dirty="0"/>
              <a:t>Darf ein &lt;div&gt; innerhalb eines &lt;h1&gt; </a:t>
            </a:r>
            <a:r>
              <a:rPr lang="de-DE" dirty="0" err="1"/>
              <a:t>verwender</a:t>
            </a:r>
            <a:r>
              <a:rPr lang="de-DE" dirty="0"/>
              <a:t> werden?</a:t>
            </a:r>
          </a:p>
          <a:p>
            <a:r>
              <a:rPr lang="de-DE" dirty="0"/>
              <a:t>Darf &lt;p&gt; innerhalb eines &lt;p&gt; verwendet werden?</a:t>
            </a:r>
          </a:p>
        </p:txBody>
      </p:sp>
    </p:spTree>
    <p:extLst>
      <p:ext uri="{BB962C8B-B14F-4D97-AF65-F5344CB8AC3E}">
        <p14:creationId xmlns:p14="http://schemas.microsoft.com/office/powerpoint/2010/main" val="58537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E2200-7AC3-FA4A-8D0B-EB9C6D6C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828001-D362-454B-888B-4D7E8450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Darf ein &lt;p&gt; innerhalb eines &lt;div&gt; verwendet werden?	</a:t>
            </a:r>
            <a:r>
              <a:rPr lang="de-DE" dirty="0">
                <a:solidFill>
                  <a:schemeClr val="bg1"/>
                </a:solidFill>
              </a:rPr>
              <a:t>ja</a:t>
            </a:r>
          </a:p>
          <a:p>
            <a:r>
              <a:rPr lang="de-DE" dirty="0"/>
              <a:t>Darf ein &lt;</a:t>
            </a:r>
            <a:r>
              <a:rPr lang="de-DE" dirty="0" err="1"/>
              <a:t>ul</a:t>
            </a:r>
            <a:r>
              <a:rPr lang="de-DE" dirty="0"/>
              <a:t>&gt; innerhalb eines &lt;p&gt; verwendet werden?	</a:t>
            </a:r>
            <a:r>
              <a:rPr lang="de-DE" dirty="0">
                <a:solidFill>
                  <a:schemeClr val="bg1"/>
                </a:solidFill>
              </a:rPr>
              <a:t>nein</a:t>
            </a:r>
            <a:r>
              <a:rPr lang="de-DE" dirty="0"/>
              <a:t>	</a:t>
            </a:r>
          </a:p>
          <a:p>
            <a:r>
              <a:rPr lang="de-DE" dirty="0"/>
              <a:t>Darf &lt;</a:t>
            </a:r>
            <a:r>
              <a:rPr lang="de-DE" dirty="0" err="1"/>
              <a:t>main</a:t>
            </a:r>
            <a:r>
              <a:rPr lang="de-DE" dirty="0"/>
              <a:t>&gt; innerhalb eines &lt;div&gt; verwendet werden?	</a:t>
            </a:r>
            <a:r>
              <a:rPr lang="de-DE" dirty="0">
                <a:solidFill>
                  <a:schemeClr val="bg1"/>
                </a:solidFill>
              </a:rPr>
              <a:t>ja</a:t>
            </a:r>
          </a:p>
          <a:p>
            <a:r>
              <a:rPr lang="de-DE" dirty="0"/>
              <a:t>Darf ein &lt;div&gt; innerhalb eines &lt;h1&gt; </a:t>
            </a:r>
            <a:r>
              <a:rPr lang="de-DE" dirty="0" err="1"/>
              <a:t>verwender</a:t>
            </a:r>
            <a:r>
              <a:rPr lang="de-DE" dirty="0"/>
              <a:t> werden?	</a:t>
            </a:r>
            <a:r>
              <a:rPr lang="de-DE" dirty="0">
                <a:solidFill>
                  <a:schemeClr val="bg1"/>
                </a:solidFill>
              </a:rPr>
              <a:t>nein</a:t>
            </a:r>
            <a:r>
              <a:rPr lang="de-DE" dirty="0"/>
              <a:t> </a:t>
            </a:r>
          </a:p>
          <a:p>
            <a:r>
              <a:rPr lang="de-DE" dirty="0"/>
              <a:t>Darf &lt;p&gt; innerhalb eines &lt;p&gt; verwendet werden?		</a:t>
            </a:r>
            <a:r>
              <a:rPr lang="de-DE" dirty="0">
                <a:solidFill>
                  <a:schemeClr val="bg1"/>
                </a:solidFill>
              </a:rPr>
              <a:t>nein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758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A9C76A-6748-2D42-B6DB-B644445D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HTML Eigenschaften / Attribute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33C75-A05D-2443-B017-13B876058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HTML-Befehle können </a:t>
            </a:r>
            <a:r>
              <a:rPr lang="de-CH" b="1" dirty="0"/>
              <a:t>Eigenschaften </a:t>
            </a:r>
            <a:r>
              <a:rPr lang="de-CH" dirty="0"/>
              <a:t>haben. Diese sind immer </a:t>
            </a:r>
            <a:r>
              <a:rPr lang="de-CH" b="1" dirty="0"/>
              <a:t>innerhalb </a:t>
            </a:r>
            <a:r>
              <a:rPr lang="de-CH" dirty="0"/>
              <a:t>des öffnenden HTML-Befehls definiert </a:t>
            </a:r>
          </a:p>
          <a:p>
            <a:r>
              <a:rPr lang="de-CH" dirty="0"/>
              <a:t>z.B. ein Bild einbinden</a:t>
            </a:r>
            <a:br>
              <a:rPr lang="de-CH" dirty="0"/>
            </a:br>
            <a:r>
              <a:rPr lang="de-CH" dirty="0"/>
              <a:t>&lt;</a:t>
            </a:r>
            <a:r>
              <a:rPr lang="de-CH" dirty="0" err="1"/>
              <a:t>img</a:t>
            </a:r>
            <a:r>
              <a:rPr lang="de-CH" dirty="0"/>
              <a:t> </a:t>
            </a:r>
            <a:r>
              <a:rPr lang="de-CH" dirty="0" err="1"/>
              <a:t>src</a:t>
            </a:r>
            <a:r>
              <a:rPr lang="de-CH" dirty="0"/>
              <a:t>="</a:t>
            </a:r>
            <a:r>
              <a:rPr lang="de-CH" dirty="0" err="1"/>
              <a:t>img</a:t>
            </a:r>
            <a:r>
              <a:rPr lang="de-CH" dirty="0"/>
              <a:t>/</a:t>
            </a:r>
            <a:r>
              <a:rPr lang="de-CH" dirty="0" err="1"/>
              <a:t>bild.jpg</a:t>
            </a:r>
            <a:r>
              <a:rPr lang="de-CH" dirty="0"/>
              <a:t>" alt="Alternativtext" title="Titel"&gt;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2DD15A-6771-084C-81EA-8AFB94DE48F2}"/>
              </a:ext>
            </a:extLst>
          </p:cNvPr>
          <p:cNvSpPr txBox="1"/>
          <p:nvPr/>
        </p:nvSpPr>
        <p:spPr>
          <a:xfrm>
            <a:off x="1571369" y="440884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Quelle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E79A164-CDA4-5D4F-AE38-E5D9A157611F}"/>
              </a:ext>
            </a:extLst>
          </p:cNvPr>
          <p:cNvCxnSpPr>
            <a:cxnSpLocks/>
          </p:cNvCxnSpPr>
          <p:nvPr/>
        </p:nvCxnSpPr>
        <p:spPr>
          <a:xfrm flipV="1">
            <a:off x="1964228" y="3914033"/>
            <a:ext cx="0" cy="47557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D2337A2A-E4C3-EF45-A45A-D1CF32652D9D}"/>
              </a:ext>
            </a:extLst>
          </p:cNvPr>
          <p:cNvSpPr txBox="1"/>
          <p:nvPr/>
        </p:nvSpPr>
        <p:spPr>
          <a:xfrm>
            <a:off x="6335905" y="4456934"/>
            <a:ext cx="2497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Beschreibung (</a:t>
            </a:r>
            <a:r>
              <a:rPr lang="de-DE" dirty="0" err="1">
                <a:solidFill>
                  <a:schemeClr val="bg1"/>
                </a:solidFill>
              </a:rPr>
              <a:t>Tooltip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F8A55A0-C13E-9F45-9ADD-18811CB27D66}"/>
              </a:ext>
            </a:extLst>
          </p:cNvPr>
          <p:cNvSpPr txBox="1"/>
          <p:nvPr/>
        </p:nvSpPr>
        <p:spPr>
          <a:xfrm>
            <a:off x="3208464" y="4456934"/>
            <a:ext cx="2839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Text erscheint, wenn das </a:t>
            </a:r>
          </a:p>
          <a:p>
            <a:r>
              <a:rPr lang="de-DE" dirty="0">
                <a:solidFill>
                  <a:schemeClr val="bg1"/>
                </a:solidFill>
              </a:rPr>
              <a:t>Bild nicht vorhanden ist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E946578-4A39-CD48-8636-DF78E53A1756}"/>
              </a:ext>
            </a:extLst>
          </p:cNvPr>
          <p:cNvCxnSpPr>
            <a:cxnSpLocks/>
          </p:cNvCxnSpPr>
          <p:nvPr/>
        </p:nvCxnSpPr>
        <p:spPr>
          <a:xfrm flipV="1">
            <a:off x="4628147" y="3859802"/>
            <a:ext cx="1" cy="52980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1281666-6A02-2241-86D8-25C65B093D53}"/>
              </a:ext>
            </a:extLst>
          </p:cNvPr>
          <p:cNvCxnSpPr>
            <a:cxnSpLocks/>
          </p:cNvCxnSpPr>
          <p:nvPr/>
        </p:nvCxnSpPr>
        <p:spPr>
          <a:xfrm flipV="1">
            <a:off x="7391707" y="3902696"/>
            <a:ext cx="0" cy="50614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279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EED07-189E-B04F-B23D-6097BD31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C0C7B-F8D5-8D4C-B19A-742A2610F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Links (Anker)</a:t>
            </a:r>
            <a:br>
              <a:rPr lang="de-DE" dirty="0"/>
            </a:br>
            <a:r>
              <a:rPr lang="de-CH" dirty="0"/>
              <a:t>&lt;a </a:t>
            </a:r>
            <a:r>
              <a:rPr lang="de-CH" dirty="0" err="1"/>
              <a:t>href</a:t>
            </a:r>
            <a:r>
              <a:rPr lang="de-CH" dirty="0"/>
              <a:t>="seite2.html"&gt;Seite 2&lt;/a&gt;</a:t>
            </a:r>
            <a:br>
              <a:rPr lang="de-CH" dirty="0"/>
            </a:br>
            <a:br>
              <a:rPr lang="de-CH" dirty="0"/>
            </a:br>
            <a:r>
              <a:rPr lang="de-CH" dirty="0"/>
              <a:t>&lt;a </a:t>
            </a:r>
            <a:r>
              <a:rPr lang="de-CH" dirty="0" err="1"/>
              <a:t>href</a:t>
            </a:r>
            <a:r>
              <a:rPr lang="de-CH" dirty="0"/>
              <a:t>="seite2.html" </a:t>
            </a:r>
            <a:r>
              <a:rPr lang="de-CH" dirty="0" err="1"/>
              <a:t>target</a:t>
            </a:r>
            <a:r>
              <a:rPr lang="de-CH" dirty="0"/>
              <a:t>="_blank"&gt;Seite 2&lt;/a&gt; </a:t>
            </a:r>
          </a:p>
          <a:p>
            <a:pPr marL="0" indent="0">
              <a:buNone/>
            </a:pPr>
            <a:r>
              <a:rPr lang="de-CH" dirty="0">
                <a:solidFill>
                  <a:schemeClr val="bg1"/>
                </a:solidFill>
              </a:rPr>
              <a:t>  </a:t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dirty="0">
                <a:solidFill>
                  <a:schemeClr val="bg1"/>
                </a:solidFill>
              </a:rPr>
              <a:t>  _blank  -&gt;  neues Fenster</a:t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dirty="0">
                <a:solidFill>
                  <a:schemeClr val="bg1"/>
                </a:solidFill>
              </a:rPr>
              <a:t>  _</a:t>
            </a:r>
            <a:r>
              <a:rPr lang="de-CH" dirty="0" err="1">
                <a:solidFill>
                  <a:schemeClr val="bg1"/>
                </a:solidFill>
              </a:rPr>
              <a:t>self</a:t>
            </a:r>
            <a:r>
              <a:rPr lang="de-CH" dirty="0">
                <a:solidFill>
                  <a:schemeClr val="bg1"/>
                </a:solidFill>
              </a:rPr>
              <a:t>     -&gt;  gleiches Fenster 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0603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B1228-D17A-5E42-ABBF-BB6756AE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Basiselemente: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D764D-83AB-9844-A4E2-ED89EAAA3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03671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unordered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marL="0" indent="0">
              <a:buNone/>
            </a:pPr>
            <a:r>
              <a:rPr lang="de-CH" dirty="0"/>
              <a:t>	&lt;</a:t>
            </a:r>
            <a:r>
              <a:rPr lang="de-CH" dirty="0" err="1"/>
              <a:t>ul</a:t>
            </a:r>
            <a:r>
              <a:rPr lang="de-CH" dirty="0"/>
              <a:t>&gt;</a:t>
            </a:r>
            <a:br>
              <a:rPr lang="de-CH" dirty="0"/>
            </a:br>
            <a:r>
              <a:rPr lang="de-CH" dirty="0"/>
              <a:t>	    &lt;li&gt;Katze&lt;/li&gt; </a:t>
            </a:r>
          </a:p>
          <a:p>
            <a:pPr marL="0" indent="0">
              <a:buNone/>
            </a:pPr>
            <a:r>
              <a:rPr lang="de-CH" dirty="0"/>
              <a:t>  	    &lt;li&gt;Hund&lt;/li&gt; </a:t>
            </a:r>
          </a:p>
          <a:p>
            <a:pPr marL="0" indent="0">
              <a:buNone/>
            </a:pPr>
            <a:r>
              <a:rPr lang="de-CH" dirty="0"/>
              <a:t>	&lt;/</a:t>
            </a:r>
            <a:r>
              <a:rPr lang="de-CH" dirty="0" err="1"/>
              <a:t>ul</a:t>
            </a:r>
            <a:r>
              <a:rPr lang="de-CH" dirty="0"/>
              <a:t>&gt;</a:t>
            </a:r>
            <a:br>
              <a:rPr lang="de-CH" dirty="0"/>
            </a:br>
            <a:endParaRPr lang="de-CH" dirty="0"/>
          </a:p>
          <a:p>
            <a:r>
              <a:rPr lang="de-CH" dirty="0" err="1"/>
              <a:t>ordered</a:t>
            </a:r>
            <a:r>
              <a:rPr lang="de-CH" dirty="0"/>
              <a:t> </a:t>
            </a:r>
            <a:r>
              <a:rPr lang="de-CH" dirty="0" err="1"/>
              <a:t>list</a:t>
            </a:r>
            <a:br>
              <a:rPr lang="de-CH" dirty="0"/>
            </a:br>
            <a:r>
              <a:rPr lang="de-CH" dirty="0"/>
              <a:t>	&lt;</a:t>
            </a:r>
            <a:r>
              <a:rPr lang="de-CH" dirty="0" err="1"/>
              <a:t>ol</a:t>
            </a:r>
            <a:r>
              <a:rPr lang="de-CH" dirty="0"/>
              <a:t> </a:t>
            </a:r>
            <a:r>
              <a:rPr lang="de-CH" dirty="0" err="1"/>
              <a:t>start</a:t>
            </a:r>
            <a:r>
              <a:rPr lang="de-CH" dirty="0"/>
              <a:t>=“3“&gt;</a:t>
            </a:r>
            <a:br>
              <a:rPr lang="de-CH" dirty="0"/>
            </a:br>
            <a:r>
              <a:rPr lang="de-CH" dirty="0"/>
              <a:t>	    &lt;li&gt;</a:t>
            </a:r>
            <a:r>
              <a:rPr lang="de-CH" dirty="0" err="1"/>
              <a:t>erschdens</a:t>
            </a:r>
            <a:r>
              <a:rPr lang="de-CH" dirty="0"/>
              <a:t>&lt;/li&gt; </a:t>
            </a:r>
          </a:p>
          <a:p>
            <a:pPr marL="0" indent="0">
              <a:buNone/>
            </a:pPr>
            <a:r>
              <a:rPr lang="de-CH" dirty="0"/>
              <a:t>  	    &lt;li&gt;zweitens&lt;/li&gt; </a:t>
            </a:r>
          </a:p>
          <a:p>
            <a:pPr marL="0" indent="0">
              <a:buNone/>
            </a:pPr>
            <a:r>
              <a:rPr lang="de-CH" dirty="0"/>
              <a:t>	&lt;/</a:t>
            </a:r>
            <a:r>
              <a:rPr lang="de-CH" dirty="0" err="1"/>
              <a:t>ol</a:t>
            </a:r>
            <a:r>
              <a:rPr lang="de-CH" dirty="0"/>
              <a:t>&gt;</a:t>
            </a:r>
            <a:br>
              <a:rPr lang="de-CH" dirty="0"/>
            </a:b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06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1F79E-286B-574F-85C9-34ACC13B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Basiselemente: Tabellen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BC3067-9691-4F41-B488-EAA76E222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&gt;Zelle 1, Reihe 1&lt;/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&gt;Zelle 2, Reihe 1&lt;/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</a:t>
            </a:r>
            <a:r>
              <a:rPr lang="de-CH" dirty="0" err="1"/>
              <a:t>tr</a:t>
            </a:r>
            <a:r>
              <a:rPr lang="de-CH" dirty="0"/>
              <a:t>&gt;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&gt;Zelle 1, Reihe 2&lt;/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&gt;Zelle 2, Reihe 2&lt;/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&lt;/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1BC145E-BDFF-7541-B75D-04DD8C76E13D}"/>
              </a:ext>
            </a:extLst>
          </p:cNvPr>
          <p:cNvSpPr txBox="1"/>
          <p:nvPr/>
        </p:nvSpPr>
        <p:spPr>
          <a:xfrm>
            <a:off x="2033251" y="2085197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table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row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43DA725-A467-0246-845F-58FF1E097C9F}"/>
              </a:ext>
            </a:extLst>
          </p:cNvPr>
          <p:cNvCxnSpPr>
            <a:cxnSpLocks/>
          </p:cNvCxnSpPr>
          <p:nvPr/>
        </p:nvCxnSpPr>
        <p:spPr>
          <a:xfrm flipH="1">
            <a:off x="1634258" y="2403560"/>
            <a:ext cx="398993" cy="28628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0D238FD-5612-6849-B087-50E2DAA09FC9}"/>
              </a:ext>
            </a:extLst>
          </p:cNvPr>
          <p:cNvSpPr txBox="1"/>
          <p:nvPr/>
        </p:nvSpPr>
        <p:spPr>
          <a:xfrm>
            <a:off x="2309929" y="2436008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table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definition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3C9E29-98E2-0748-8335-50955FE5002F}"/>
              </a:ext>
            </a:extLst>
          </p:cNvPr>
          <p:cNvCxnSpPr>
            <a:cxnSpLocks/>
          </p:cNvCxnSpPr>
          <p:nvPr/>
        </p:nvCxnSpPr>
        <p:spPr>
          <a:xfrm flipH="1">
            <a:off x="1876175" y="2756528"/>
            <a:ext cx="433754" cy="3265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188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313DC-2B9F-1B41-A319-9DBFC181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 mit verbundenen Zellen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0AA84C-FFED-3248-B782-7629C869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 </a:t>
            </a:r>
            <a:r>
              <a:rPr lang="de-CH" dirty="0" err="1">
                <a:solidFill>
                  <a:schemeClr val="bg1"/>
                </a:solidFill>
              </a:rPr>
              <a:t>rowspan</a:t>
            </a:r>
            <a:r>
              <a:rPr lang="de-CH" dirty="0">
                <a:solidFill>
                  <a:schemeClr val="bg1"/>
                </a:solidFill>
              </a:rPr>
              <a:t>="2"</a:t>
            </a:r>
            <a:r>
              <a:rPr lang="de-CH" dirty="0"/>
              <a:t>&gt;Zelle 1, Reihe 1&lt;/</a:t>
            </a:r>
            <a:r>
              <a:rPr lang="de-CH" dirty="0" err="1"/>
              <a:t>td</a:t>
            </a:r>
            <a:r>
              <a:rPr lang="de-CH" dirty="0"/>
              <a:t>&gt;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&gt;Zelle 2, Reihe 1&lt;/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&gt;Zelle 3, Reihe 1&lt;/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 </a:t>
            </a:r>
            <a:r>
              <a:rPr lang="de-CH" dirty="0" err="1">
                <a:solidFill>
                  <a:schemeClr val="bg1"/>
                </a:solidFill>
              </a:rPr>
              <a:t>colspan</a:t>
            </a:r>
            <a:r>
              <a:rPr lang="de-CH" dirty="0">
                <a:solidFill>
                  <a:schemeClr val="bg1"/>
                </a:solidFill>
              </a:rPr>
              <a:t>="2"</a:t>
            </a:r>
            <a:r>
              <a:rPr lang="de-CH" dirty="0"/>
              <a:t>&gt;Zelle 2, Reihe 2&lt;/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&lt;/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380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1E14B-17C5-4B4B-9A07-495FDF2C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 mit verbundenen Zellen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35E05-5E5F-2641-B745-61E84B53F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Ergibt folgende Tabelle: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85CAE41-91C3-9A4C-A23F-40A37C9ACC1E}"/>
              </a:ext>
            </a:extLst>
          </p:cNvPr>
          <p:cNvSpPr/>
          <p:nvPr/>
        </p:nvSpPr>
        <p:spPr>
          <a:xfrm>
            <a:off x="2419546" y="3201241"/>
            <a:ext cx="1008668" cy="245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Zelle 1, Reihe 1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CC87DCB-DF94-1C43-AC5C-CEEADFC4CB5F}"/>
              </a:ext>
            </a:extLst>
          </p:cNvPr>
          <p:cNvSpPr/>
          <p:nvPr/>
        </p:nvSpPr>
        <p:spPr>
          <a:xfrm>
            <a:off x="3531123" y="4469876"/>
            <a:ext cx="2120245" cy="118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Zelle 2, Reihe 2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D1253D1-951E-7F4D-9CF2-163AE0B92678}"/>
              </a:ext>
            </a:extLst>
          </p:cNvPr>
          <p:cNvSpPr/>
          <p:nvPr/>
        </p:nvSpPr>
        <p:spPr>
          <a:xfrm>
            <a:off x="3531124" y="3201241"/>
            <a:ext cx="1008668" cy="119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Zelle 2, Reihe 1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4502DBC-6FA7-8B47-B1E9-C3EA93FDB6A7}"/>
              </a:ext>
            </a:extLst>
          </p:cNvPr>
          <p:cNvSpPr/>
          <p:nvPr/>
        </p:nvSpPr>
        <p:spPr>
          <a:xfrm>
            <a:off x="4642701" y="3201241"/>
            <a:ext cx="1008668" cy="119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Zelle 3, Reihe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8670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D3406-D805-6248-967B-F4F1FC06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 mit Überschrift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C3765D-F654-A540-AA3A-B48BA5BCD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th</a:t>
            </a:r>
            <a:r>
              <a:rPr lang="de-CH" dirty="0"/>
              <a:t>&gt;Vorname&lt;/</a:t>
            </a:r>
            <a:r>
              <a:rPr lang="de-CH" dirty="0" err="1"/>
              <a:t>th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th</a:t>
            </a:r>
            <a:r>
              <a:rPr lang="de-CH" dirty="0"/>
              <a:t>&gt;Nachname&lt;/</a:t>
            </a:r>
            <a:r>
              <a:rPr lang="de-CH" dirty="0" err="1"/>
              <a:t>th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</a:t>
            </a:r>
            <a:r>
              <a:rPr lang="de-CH" dirty="0" err="1"/>
              <a:t>tr</a:t>
            </a:r>
            <a:r>
              <a:rPr lang="de-CH" dirty="0"/>
              <a:t>&gt;</a:t>
            </a:r>
            <a:br>
              <a:rPr lang="de-CH" dirty="0"/>
            </a:b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&gt;Bart&lt;/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&lt;</a:t>
            </a:r>
            <a:r>
              <a:rPr lang="de-CH" dirty="0" err="1"/>
              <a:t>td</a:t>
            </a:r>
            <a:r>
              <a:rPr lang="de-CH" dirty="0"/>
              <a:t>&gt;Simpson&lt;/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&lt;/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B4E7D9-08E2-D64A-B3EF-A661C0D7789A}"/>
              </a:ext>
            </a:extLst>
          </p:cNvPr>
          <p:cNvSpPr txBox="1"/>
          <p:nvPr/>
        </p:nvSpPr>
        <p:spPr>
          <a:xfrm>
            <a:off x="2309929" y="243600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tablehead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1564928-8FF9-614F-B179-C877FA1B8699}"/>
              </a:ext>
            </a:extLst>
          </p:cNvPr>
          <p:cNvCxnSpPr>
            <a:cxnSpLocks/>
          </p:cNvCxnSpPr>
          <p:nvPr/>
        </p:nvCxnSpPr>
        <p:spPr>
          <a:xfrm flipH="1">
            <a:off x="1876175" y="2756528"/>
            <a:ext cx="433754" cy="3265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64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266D1-F24F-3243-B498-BBFA9941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 Header, Body, </a:t>
            </a:r>
            <a:r>
              <a:rPr lang="de-DE" dirty="0" err="1"/>
              <a:t>Footer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63BFBA-3265-324F-905C-B9E8AF57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</a:t>
            </a:r>
            <a:r>
              <a:rPr lang="de-CH" dirty="0">
                <a:solidFill>
                  <a:schemeClr val="bg1"/>
                </a:solidFill>
              </a:rPr>
              <a:t>&lt;</a:t>
            </a:r>
            <a:r>
              <a:rPr lang="de-CH" dirty="0" err="1">
                <a:solidFill>
                  <a:schemeClr val="bg1"/>
                </a:solidFill>
              </a:rPr>
              <a:t>thead</a:t>
            </a:r>
            <a:r>
              <a:rPr lang="de-CH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    &lt;</a:t>
            </a:r>
            <a:r>
              <a:rPr lang="de-CH" dirty="0" err="1"/>
              <a:t>th</a:t>
            </a:r>
            <a:r>
              <a:rPr lang="de-CH" dirty="0"/>
              <a:t>&gt;Vorname&lt;/</a:t>
            </a:r>
            <a:r>
              <a:rPr lang="de-CH" dirty="0" err="1"/>
              <a:t>th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    &lt;</a:t>
            </a:r>
            <a:r>
              <a:rPr lang="de-CH" dirty="0" err="1"/>
              <a:t>th</a:t>
            </a:r>
            <a:r>
              <a:rPr lang="de-CH" dirty="0"/>
              <a:t>&gt;Nachname&lt;/</a:t>
            </a:r>
            <a:r>
              <a:rPr lang="de-CH" dirty="0" err="1"/>
              <a:t>th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</a:t>
            </a:r>
            <a:r>
              <a:rPr lang="de-CH" dirty="0">
                <a:solidFill>
                  <a:schemeClr val="bg1"/>
                </a:solidFill>
              </a:rPr>
              <a:t>&lt;/</a:t>
            </a:r>
            <a:r>
              <a:rPr lang="de-CH" dirty="0" err="1">
                <a:solidFill>
                  <a:schemeClr val="bg1"/>
                </a:solidFill>
              </a:rPr>
              <a:t>thead</a:t>
            </a:r>
            <a:r>
              <a:rPr lang="de-CH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de-CH" dirty="0">
                <a:solidFill>
                  <a:schemeClr val="bg1"/>
                </a:solidFill>
              </a:rPr>
              <a:t>    &lt;</a:t>
            </a:r>
            <a:r>
              <a:rPr lang="de-CH" dirty="0" err="1">
                <a:solidFill>
                  <a:schemeClr val="bg1"/>
                </a:solidFill>
              </a:rPr>
              <a:t>tbody</a:t>
            </a:r>
            <a:r>
              <a:rPr lang="de-CH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tr</a:t>
            </a:r>
            <a:r>
              <a:rPr lang="de-CH" dirty="0"/>
              <a:t>&gt;</a:t>
            </a:r>
            <a:br>
              <a:rPr lang="de-CH" dirty="0"/>
            </a:br>
            <a:r>
              <a:rPr lang="de-CH" dirty="0"/>
              <a:t>            &lt;</a:t>
            </a:r>
            <a:r>
              <a:rPr lang="de-CH" dirty="0" err="1"/>
              <a:t>td</a:t>
            </a:r>
            <a:r>
              <a:rPr lang="de-CH" dirty="0"/>
              <a:t>&gt;Bart&lt;/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   &lt;</a:t>
            </a:r>
            <a:r>
              <a:rPr lang="de-CH" dirty="0" err="1"/>
              <a:t>td</a:t>
            </a:r>
            <a:r>
              <a:rPr lang="de-CH" dirty="0"/>
              <a:t>&gt;Simpson&lt;/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&lt;/</a:t>
            </a:r>
            <a:r>
              <a:rPr lang="de-CH" dirty="0" err="1"/>
              <a:t>tr</a:t>
            </a:r>
            <a:r>
              <a:rPr lang="de-CH" dirty="0"/>
              <a:t>&gt;</a:t>
            </a:r>
          </a:p>
          <a:p>
            <a:pPr marL="0" indent="0">
              <a:buNone/>
            </a:pPr>
            <a:r>
              <a:rPr lang="de-CH" dirty="0"/>
              <a:t>    </a:t>
            </a:r>
            <a:r>
              <a:rPr lang="de-CH" dirty="0">
                <a:solidFill>
                  <a:schemeClr val="bg1"/>
                </a:solidFill>
              </a:rPr>
              <a:t>&lt;/</a:t>
            </a:r>
            <a:r>
              <a:rPr lang="de-CH" dirty="0" err="1">
                <a:solidFill>
                  <a:schemeClr val="bg1"/>
                </a:solidFill>
              </a:rPr>
              <a:t>tbody</a:t>
            </a:r>
            <a:r>
              <a:rPr lang="de-CH" dirty="0">
                <a:solidFill>
                  <a:schemeClr val="bg1"/>
                </a:solidFill>
              </a:rPr>
              <a:t>&gt; </a:t>
            </a:r>
          </a:p>
          <a:p>
            <a:pPr marL="0" indent="0">
              <a:buNone/>
            </a:pPr>
            <a:r>
              <a:rPr lang="de-CH" dirty="0"/>
              <a:t>&lt;/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12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74332-9585-C047-8EAC-316F5879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HTML: Erste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7FA3DC-6F1F-F740-8421-4A0DBE0D7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  <a:p>
            <a:r>
              <a:rPr lang="de-CH" dirty="0"/>
              <a:t>HTML ist eine Textdatei, angereichert mit Steuerzeichen</a:t>
            </a:r>
          </a:p>
          <a:p>
            <a:r>
              <a:rPr lang="de-CH" dirty="0"/>
              <a:t>Endung der Datei: </a:t>
            </a:r>
            <a:r>
              <a:rPr lang="de-CH" b="1" dirty="0"/>
              <a:t>*.</a:t>
            </a:r>
            <a:r>
              <a:rPr lang="de-CH" b="1" dirty="0" err="1"/>
              <a:t>html</a:t>
            </a:r>
            <a:r>
              <a:rPr lang="de-CH" b="1" dirty="0"/>
              <a:t> </a:t>
            </a:r>
            <a:r>
              <a:rPr lang="de-CH" dirty="0"/>
              <a:t>oder *.</a:t>
            </a:r>
            <a:r>
              <a:rPr lang="de-CH" dirty="0" err="1"/>
              <a:t>htm</a:t>
            </a:r>
            <a:r>
              <a:rPr lang="de-CH" dirty="0"/>
              <a:t> </a:t>
            </a:r>
          </a:p>
          <a:p>
            <a:r>
              <a:rPr lang="de-CH" dirty="0"/>
              <a:t>HTML-Befehle sind immer in &lt;&gt; </a:t>
            </a:r>
          </a:p>
          <a:p>
            <a:r>
              <a:rPr lang="de-CH" dirty="0"/>
              <a:t>HTML-Befehle werden üblicherweise mit demselben Befehl, ergänzt mit einem vorangestellten / abgeschlossen. </a:t>
            </a:r>
          </a:p>
          <a:p>
            <a:r>
              <a:rPr lang="de-CH" dirty="0"/>
              <a:t>Beispiel: Ich schreibe ab jetzt </a:t>
            </a:r>
            <a:r>
              <a:rPr lang="de-CH" b="1" dirty="0"/>
              <a:t>&lt;strong&gt;</a:t>
            </a:r>
            <a:r>
              <a:rPr lang="de-CH" dirty="0"/>
              <a:t>fett</a:t>
            </a:r>
            <a:r>
              <a:rPr lang="de-CH" b="1" dirty="0"/>
              <a:t>&lt;/strong&gt; </a:t>
            </a:r>
            <a:endParaRPr lang="de-CH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748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9AB61-09A2-3947-8E64-E20B9DE1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EB240-0849-9E4E-8EF6-92E8D3C0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&lt;form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input_text.html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Vorname:&lt;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vorname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 type="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="30"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maxlength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="30"&gt;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Nachname:&lt;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nachname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 type="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="30"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maxlength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="40"&gt;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type="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="abschicken"&gt;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&lt;/form&gt;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663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59899-9860-8B47-B6EA-A6EB260B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 mit Label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64CE4F-4A4B-9C41-B621-0ACBBB00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label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="</a:t>
            </a:r>
            <a:r>
              <a:rPr lang="de-CH" b="1" dirty="0" err="1">
                <a:solidFill>
                  <a:schemeClr val="bg1"/>
                </a:solidFill>
              </a:rPr>
              <a:t>xy</a:t>
            </a:r>
            <a:r>
              <a:rPr lang="de-CH" dirty="0"/>
              <a:t>"&gt;Name&lt;/</a:t>
            </a:r>
            <a:r>
              <a:rPr lang="de-CH" dirty="0" err="1"/>
              <a:t>label</a:t>
            </a:r>
            <a:r>
              <a:rPr lang="de-CH" dirty="0"/>
              <a:t>&gt;&lt;</a:t>
            </a:r>
            <a:r>
              <a:rPr lang="de-CH" dirty="0" err="1"/>
              <a:t>input</a:t>
            </a:r>
            <a:r>
              <a:rPr lang="de-CH" dirty="0"/>
              <a:t> type="</a:t>
            </a:r>
            <a:r>
              <a:rPr lang="de-CH" dirty="0" err="1"/>
              <a:t>text</a:t>
            </a:r>
            <a:r>
              <a:rPr lang="de-CH" dirty="0"/>
              <a:t>"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b="1" dirty="0" err="1">
                <a:solidFill>
                  <a:schemeClr val="bg1"/>
                </a:solidFill>
              </a:rPr>
              <a:t>xy</a:t>
            </a:r>
            <a:r>
              <a:rPr lang="de-CH" dirty="0"/>
              <a:t>"&gt; </a:t>
            </a:r>
            <a:br>
              <a:rPr lang="de-CH" dirty="0"/>
            </a:br>
            <a:endParaRPr lang="de-CH" dirty="0"/>
          </a:p>
          <a:p>
            <a:r>
              <a:rPr lang="de-DE" dirty="0"/>
              <a:t>&lt;</a:t>
            </a:r>
            <a:r>
              <a:rPr lang="de-DE" dirty="0" err="1"/>
              <a:t>label</a:t>
            </a:r>
            <a:r>
              <a:rPr lang="de-DE" dirty="0"/>
              <a:t>&gt; wird mit dem &lt;</a:t>
            </a:r>
            <a:r>
              <a:rPr lang="de-DE" dirty="0" err="1"/>
              <a:t>input</a:t>
            </a:r>
            <a:r>
              <a:rPr lang="de-DE" dirty="0"/>
              <a:t>&gt; Tag verbunden</a:t>
            </a:r>
          </a:p>
          <a:p>
            <a:r>
              <a:rPr lang="de-DE" dirty="0"/>
              <a:t>Vorteile: </a:t>
            </a:r>
            <a:r>
              <a:rPr lang="de-DE" dirty="0" err="1"/>
              <a:t>Screenreader</a:t>
            </a:r>
            <a:r>
              <a:rPr lang="de-DE" dirty="0"/>
              <a:t> liest das Label vor, wenn der Focus im     	 Eingabefeld ist. Eingabefeld erhält den Fokus, wenn auf das Label gedrückt wird.</a:t>
            </a:r>
          </a:p>
        </p:txBody>
      </p:sp>
    </p:spTree>
    <p:extLst>
      <p:ext uri="{BB962C8B-B14F-4D97-AF65-F5344CB8AC3E}">
        <p14:creationId xmlns:p14="http://schemas.microsoft.com/office/powerpoint/2010/main" val="4196096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6A1DE-4E84-DF46-9097-0A0EA9A7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 Attribute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F84CA4-16DA-DA48-BFA5-98C54365F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label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="</a:t>
            </a:r>
            <a:r>
              <a:rPr lang="de-CH" dirty="0" err="1"/>
              <a:t>xy</a:t>
            </a:r>
            <a:r>
              <a:rPr lang="de-CH" dirty="0"/>
              <a:t>"&gt;Adresse&lt;/</a:t>
            </a:r>
            <a:r>
              <a:rPr lang="de-CH" dirty="0" err="1"/>
              <a:t>label</a:t>
            </a:r>
            <a:r>
              <a:rPr lang="de-CH" dirty="0"/>
              <a:t>&gt;</a:t>
            </a:r>
          </a:p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type="</a:t>
            </a:r>
            <a:r>
              <a:rPr lang="de-CH" dirty="0" err="1"/>
              <a:t>text</a:t>
            </a:r>
            <a:r>
              <a:rPr lang="de-CH" dirty="0"/>
              <a:t>"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dirty="0" err="1"/>
              <a:t>xy</a:t>
            </a:r>
            <a:r>
              <a:rPr lang="de-CH" dirty="0"/>
              <a:t>" </a:t>
            </a:r>
            <a:r>
              <a:rPr lang="de-CH" dirty="0" err="1">
                <a:solidFill>
                  <a:schemeClr val="bg1"/>
                </a:solidFill>
              </a:rPr>
              <a:t>name</a:t>
            </a:r>
            <a:r>
              <a:rPr lang="de-CH" dirty="0"/>
              <a:t>="</a:t>
            </a:r>
            <a:r>
              <a:rPr lang="de-CH" dirty="0" err="1"/>
              <a:t>adresse</a:t>
            </a:r>
            <a:r>
              <a:rPr lang="de-CH" dirty="0"/>
              <a:t>" </a:t>
            </a:r>
            <a:r>
              <a:rPr lang="de-CH" dirty="0" err="1">
                <a:solidFill>
                  <a:schemeClr val="bg1"/>
                </a:solidFill>
              </a:rPr>
              <a:t>value</a:t>
            </a:r>
            <a:r>
              <a:rPr lang="de-CH" dirty="0"/>
              <a:t>="stadtgartenweg"&gt;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   -&gt;  unter welcher Variable findet man den Wert wieder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bg1"/>
                </a:solidFill>
              </a:rPr>
              <a:t>value</a:t>
            </a:r>
            <a:r>
              <a:rPr lang="de-DE" dirty="0">
                <a:solidFill>
                  <a:schemeClr val="bg1"/>
                </a:solidFill>
              </a:rPr>
              <a:t>    -&gt;  Standardwert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z.B. </a:t>
            </a:r>
            <a:r>
              <a:rPr lang="de-DE" dirty="0" err="1"/>
              <a:t>adresse</a:t>
            </a:r>
            <a:r>
              <a:rPr lang="de-DE" dirty="0"/>
              <a:t> = </a:t>
            </a:r>
            <a:r>
              <a:rPr lang="de-CH" dirty="0"/>
              <a:t>stadtgartenweg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857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C8760-059C-2044-8446-4BF17BB1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 Attribute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229703-0914-D546-887B-5FED30DB8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type="</a:t>
            </a:r>
            <a:r>
              <a:rPr lang="de-CH" dirty="0" err="1"/>
              <a:t>text</a:t>
            </a:r>
            <a:r>
              <a:rPr lang="de-CH" dirty="0"/>
              <a:t>"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dirty="0" err="1"/>
              <a:t>xy</a:t>
            </a:r>
            <a:r>
              <a:rPr lang="de-CH" dirty="0"/>
              <a:t>"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dirty="0" err="1"/>
              <a:t>strasse</a:t>
            </a:r>
            <a:r>
              <a:rPr lang="de-CH" dirty="0"/>
              <a:t>" </a:t>
            </a:r>
            <a:r>
              <a:rPr lang="de-CH" dirty="0" err="1"/>
              <a:t>value</a:t>
            </a:r>
            <a:r>
              <a:rPr lang="de-CH" dirty="0"/>
              <a:t>="stadtgartenweg"</a:t>
            </a:r>
          </a:p>
          <a:p>
            <a:pPr marL="0" indent="0">
              <a:buNone/>
            </a:pPr>
            <a:r>
              <a:rPr lang="de-CH" dirty="0" err="1">
                <a:solidFill>
                  <a:schemeClr val="bg1"/>
                </a:solidFill>
              </a:rPr>
              <a:t>placeholder</a:t>
            </a:r>
            <a:r>
              <a:rPr lang="de-CH" dirty="0"/>
              <a:t>="</a:t>
            </a:r>
            <a:r>
              <a:rPr lang="de-CH" dirty="0" err="1"/>
              <a:t>strasse</a:t>
            </a:r>
            <a:r>
              <a:rPr lang="de-CH" dirty="0"/>
              <a:t>" </a:t>
            </a:r>
            <a:r>
              <a:rPr lang="de-CH" dirty="0" err="1">
                <a:solidFill>
                  <a:schemeClr val="bg1"/>
                </a:solidFill>
              </a:rPr>
              <a:t>required</a:t>
            </a:r>
            <a:r>
              <a:rPr lang="de-CH" dirty="0"/>
              <a:t>&gt;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>
                <a:solidFill>
                  <a:schemeClr val="bg1"/>
                </a:solidFill>
              </a:rPr>
              <a:t>placeholder</a:t>
            </a:r>
            <a:r>
              <a:rPr lang="de-DE" dirty="0">
                <a:solidFill>
                  <a:schemeClr val="bg1"/>
                </a:solidFill>
              </a:rPr>
              <a:t>	-&gt; wenn das Feld leer ist, wird dieser Wert angezeigt</a:t>
            </a:r>
          </a:p>
          <a:p>
            <a:pPr marL="0" indent="0">
              <a:buNone/>
            </a:pPr>
            <a:r>
              <a:rPr lang="de-CH" dirty="0" err="1">
                <a:solidFill>
                  <a:schemeClr val="bg1"/>
                </a:solidFill>
              </a:rPr>
              <a:t>required</a:t>
            </a:r>
            <a:r>
              <a:rPr lang="de-DE" dirty="0">
                <a:solidFill>
                  <a:schemeClr val="bg1"/>
                </a:solidFill>
              </a:rPr>
              <a:t>	-&gt;  ist ein MUSS Feld</a:t>
            </a:r>
          </a:p>
          <a:p>
            <a:pPr marL="0" indent="0">
              <a:buNone/>
            </a:pP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9747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1DE03-C223-354A-B6B1-0FD9B941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 Attribute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1FE4D0-C2C0-C64C-B92B-AB2B4248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>
                <a:solidFill>
                  <a:schemeClr val="bg1"/>
                </a:solidFill>
              </a:rPr>
              <a:t>type</a:t>
            </a:r>
            <a:r>
              <a:rPr lang="de-CH" dirty="0"/>
              <a:t>="</a:t>
            </a:r>
            <a:r>
              <a:rPr lang="de-CH" dirty="0" err="1"/>
              <a:t>text</a:t>
            </a:r>
            <a:r>
              <a:rPr lang="de-CH" dirty="0"/>
              <a:t>"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dirty="0" err="1"/>
              <a:t>xy</a:t>
            </a:r>
            <a:r>
              <a:rPr lang="de-CH" dirty="0"/>
              <a:t>"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dirty="0" err="1"/>
              <a:t>strasse</a:t>
            </a:r>
            <a:r>
              <a:rPr lang="de-CH" dirty="0"/>
              <a:t>" </a:t>
            </a:r>
            <a:r>
              <a:rPr lang="de-CH" dirty="0" err="1"/>
              <a:t>value</a:t>
            </a:r>
            <a:r>
              <a:rPr lang="de-CH" dirty="0"/>
              <a:t>="stadtgartenweg"</a:t>
            </a:r>
          </a:p>
          <a:p>
            <a:pPr marL="0" indent="0">
              <a:buNone/>
            </a:pPr>
            <a:r>
              <a:rPr lang="de-CH" dirty="0" err="1"/>
              <a:t>placeholder</a:t>
            </a:r>
            <a:r>
              <a:rPr lang="de-CH" dirty="0"/>
              <a:t>="</a:t>
            </a:r>
            <a:r>
              <a:rPr lang="de-CH" dirty="0" err="1"/>
              <a:t>strasse</a:t>
            </a:r>
            <a:r>
              <a:rPr lang="de-CH" dirty="0"/>
              <a:t>" </a:t>
            </a:r>
            <a:r>
              <a:rPr lang="de-CH" dirty="0" err="1"/>
              <a:t>required</a:t>
            </a:r>
            <a:r>
              <a:rPr lang="de-CH" dirty="0"/>
              <a:t>&gt;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>
                <a:solidFill>
                  <a:schemeClr val="bg1"/>
                </a:solidFill>
              </a:rPr>
              <a:t>type</a:t>
            </a:r>
            <a:r>
              <a:rPr lang="de-DE" dirty="0">
                <a:solidFill>
                  <a:schemeClr val="bg1"/>
                </a:solidFill>
              </a:rPr>
              <a:t>	-&gt;   Art des “Eingabefeldes“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	     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    	 -&gt; Eingabefeld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	      </a:t>
            </a:r>
            <a:r>
              <a:rPr lang="de-DE" dirty="0" err="1">
                <a:solidFill>
                  <a:schemeClr val="bg1"/>
                </a:solidFill>
              </a:rPr>
              <a:t>submit</a:t>
            </a:r>
            <a:r>
              <a:rPr lang="de-DE" dirty="0">
                <a:solidFill>
                  <a:schemeClr val="bg1"/>
                </a:solidFill>
              </a:rPr>
              <a:t> 	 -&gt; Absenden-Knopf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	      </a:t>
            </a:r>
            <a:r>
              <a:rPr lang="de-DE" dirty="0" err="1">
                <a:solidFill>
                  <a:schemeClr val="bg1"/>
                </a:solidFill>
              </a:rPr>
              <a:t>radio</a:t>
            </a:r>
            <a:r>
              <a:rPr lang="de-DE" dirty="0">
                <a:solidFill>
                  <a:schemeClr val="bg1"/>
                </a:solidFill>
              </a:rPr>
              <a:t>   	 -&gt; Radiobutton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	      </a:t>
            </a:r>
            <a:r>
              <a:rPr lang="de-DE" dirty="0" err="1">
                <a:solidFill>
                  <a:schemeClr val="bg1"/>
                </a:solidFill>
              </a:rPr>
              <a:t>checkbox</a:t>
            </a:r>
            <a:r>
              <a:rPr lang="de-DE" dirty="0">
                <a:solidFill>
                  <a:schemeClr val="bg1"/>
                </a:solidFill>
              </a:rPr>
              <a:t> -&gt; Checkbox</a:t>
            </a:r>
          </a:p>
          <a:p>
            <a:pPr marL="0" indent="0">
              <a:buNone/>
            </a:pP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348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7C658-0380-464A-BF79-1B893972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Formularfelder: Checkbox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ACADBB-6517-3240-B8E7-DFD906A3E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label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="alle"&gt;mit ALLES!&lt;/</a:t>
            </a:r>
            <a:r>
              <a:rPr lang="de-CH" dirty="0" err="1"/>
              <a:t>label</a:t>
            </a:r>
            <a:r>
              <a:rPr lang="de-CH" dirty="0"/>
              <a:t>&gt;</a:t>
            </a:r>
            <a:br>
              <a:rPr lang="de-CH" dirty="0"/>
            </a:b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>
                <a:solidFill>
                  <a:schemeClr val="bg1"/>
                </a:solidFill>
              </a:rPr>
              <a:t>type="</a:t>
            </a:r>
            <a:r>
              <a:rPr lang="de-CH" dirty="0" err="1">
                <a:solidFill>
                  <a:schemeClr val="bg1"/>
                </a:solidFill>
              </a:rPr>
              <a:t>checkbox</a:t>
            </a:r>
            <a:r>
              <a:rPr lang="de-CH" dirty="0">
                <a:solidFill>
                  <a:schemeClr val="bg1"/>
                </a:solidFill>
              </a:rPr>
              <a:t>"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="alle" </a:t>
            </a:r>
            <a:r>
              <a:rPr lang="de-CH" dirty="0" err="1"/>
              <a:t>id</a:t>
            </a:r>
            <a:r>
              <a:rPr lang="de-CH" dirty="0"/>
              <a:t>="alle"&gt;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F2EAD1-6A5F-8246-A350-6B8902837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401" y="3857131"/>
            <a:ext cx="14097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53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172CA-C7C4-F648-8919-E42348BA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Formularfelder: Radiobutton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C595CF-E1D4-9740-915F-F37659C3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>
                <a:solidFill>
                  <a:schemeClr val="bg1"/>
                </a:solidFill>
              </a:rPr>
              <a:t>type="</a:t>
            </a:r>
            <a:r>
              <a:rPr lang="de-CH" dirty="0" err="1">
                <a:solidFill>
                  <a:schemeClr val="bg1"/>
                </a:solidFill>
              </a:rPr>
              <a:t>radio</a:t>
            </a:r>
            <a:r>
              <a:rPr lang="de-CH" dirty="0">
                <a:solidFill>
                  <a:schemeClr val="bg1"/>
                </a:solidFill>
              </a:rPr>
              <a:t>"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b="1" dirty="0"/>
              <a:t>gruppe</a:t>
            </a:r>
            <a:r>
              <a:rPr lang="de-CH" dirty="0"/>
              <a:t>" </a:t>
            </a:r>
            <a:r>
              <a:rPr lang="de-CH" dirty="0" err="1"/>
              <a:t>value</a:t>
            </a:r>
            <a:r>
              <a:rPr lang="de-CH" dirty="0"/>
              <a:t>="1"&gt;</a:t>
            </a:r>
            <a:br>
              <a:rPr lang="de-CH" dirty="0"/>
            </a:b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type="</a:t>
            </a:r>
            <a:r>
              <a:rPr lang="de-CH" dirty="0" err="1"/>
              <a:t>radio</a:t>
            </a:r>
            <a:r>
              <a:rPr lang="de-CH" dirty="0"/>
              <a:t>"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b="1" dirty="0"/>
              <a:t>gruppe</a:t>
            </a:r>
            <a:r>
              <a:rPr lang="de-CH" dirty="0"/>
              <a:t>" </a:t>
            </a:r>
            <a:r>
              <a:rPr lang="de-CH" dirty="0" err="1"/>
              <a:t>value</a:t>
            </a:r>
            <a:r>
              <a:rPr lang="de-CH" dirty="0"/>
              <a:t>="2"&gt;</a:t>
            </a:r>
            <a:br>
              <a:rPr lang="de-CH" dirty="0"/>
            </a:b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type="</a:t>
            </a:r>
            <a:r>
              <a:rPr lang="de-CH" dirty="0" err="1"/>
              <a:t>radio</a:t>
            </a:r>
            <a:r>
              <a:rPr lang="de-CH" dirty="0"/>
              <a:t>"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b="1" dirty="0"/>
              <a:t>gruppe</a:t>
            </a:r>
            <a:r>
              <a:rPr lang="de-CH" dirty="0"/>
              <a:t>" </a:t>
            </a:r>
            <a:r>
              <a:rPr lang="de-CH" dirty="0" err="1"/>
              <a:t>value</a:t>
            </a:r>
            <a:r>
              <a:rPr lang="de-CH" dirty="0"/>
              <a:t>="3"&gt; 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77A6A3-1FA7-8D4C-B9CA-425CA0661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401" y="3876181"/>
            <a:ext cx="901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59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7EA8F-456B-6E49-B7EE-E72FCC64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Formularfelder: Dropdown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29C731-A0F9-6F48-98C2-EA888AFE6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select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dirty="0" err="1"/>
              <a:t>auswahl</a:t>
            </a:r>
            <a:r>
              <a:rPr lang="de-CH" dirty="0"/>
              <a:t>"&gt;</a:t>
            </a:r>
            <a:br>
              <a:rPr lang="de-CH" dirty="0"/>
            </a:br>
            <a:r>
              <a:rPr lang="de-CH" dirty="0"/>
              <a:t>    &lt;</a:t>
            </a:r>
            <a:r>
              <a:rPr lang="de-CH" dirty="0" err="1"/>
              <a:t>option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="1"&gt;Punkt 1&lt;/</a:t>
            </a:r>
            <a:r>
              <a:rPr lang="de-CH" dirty="0" err="1"/>
              <a:t>option</a:t>
            </a:r>
            <a:r>
              <a:rPr lang="de-CH" dirty="0"/>
              <a:t>&gt; </a:t>
            </a:r>
            <a:br>
              <a:rPr lang="de-CH" dirty="0"/>
            </a:br>
            <a:r>
              <a:rPr lang="de-CH" dirty="0"/>
              <a:t>    &lt;</a:t>
            </a:r>
            <a:r>
              <a:rPr lang="de-CH" dirty="0" err="1"/>
              <a:t>option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="2"&gt;Punkt 2&lt;/</a:t>
            </a:r>
            <a:r>
              <a:rPr lang="de-CH" dirty="0" err="1"/>
              <a:t>option</a:t>
            </a:r>
            <a:r>
              <a:rPr lang="de-CH" dirty="0"/>
              <a:t>&gt; </a:t>
            </a:r>
            <a:br>
              <a:rPr lang="de-CH" dirty="0"/>
            </a:br>
            <a:r>
              <a:rPr lang="de-CH" dirty="0"/>
              <a:t>    &lt;</a:t>
            </a:r>
            <a:r>
              <a:rPr lang="de-CH" dirty="0" err="1"/>
              <a:t>option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="3"&gt;Punkt 3&lt;/</a:t>
            </a:r>
            <a:r>
              <a:rPr lang="de-CH" dirty="0" err="1"/>
              <a:t>option</a:t>
            </a:r>
            <a:r>
              <a:rPr lang="de-CH" dirty="0"/>
              <a:t>&gt;</a:t>
            </a:r>
            <a:br>
              <a:rPr lang="de-CH" dirty="0"/>
            </a:br>
            <a:r>
              <a:rPr lang="de-CH" dirty="0"/>
              <a:t>&lt;/</a:t>
            </a:r>
            <a:r>
              <a:rPr lang="de-CH" dirty="0" err="1"/>
              <a:t>select</a:t>
            </a:r>
            <a:r>
              <a:rPr lang="de-CH" dirty="0"/>
              <a:t>&gt; 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ADECF4-5DFD-2647-AFE3-1301989E9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601" y="4136531"/>
            <a:ext cx="1003300" cy="36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91A3811-AEC0-D74B-BE81-645ECF8D2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47" y="4588438"/>
            <a:ext cx="11176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28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CCF8D-11EC-FA4A-AD57-3BBB2C67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Formularfelder: Mehrzeiliges Eingabefeld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4328A1-3BDF-2B4D-8E69-B7F0E8138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label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="</a:t>
            </a:r>
            <a:r>
              <a:rPr lang="de-CH" dirty="0" err="1"/>
              <a:t>kom</a:t>
            </a:r>
            <a:r>
              <a:rPr lang="de-CH" dirty="0"/>
              <a:t>"&gt;Was ich noch sagen wollte…&lt;/</a:t>
            </a:r>
            <a:r>
              <a:rPr lang="de-CH" dirty="0" err="1"/>
              <a:t>label</a:t>
            </a:r>
            <a:r>
              <a:rPr lang="de-CH" dirty="0"/>
              <a:t>&gt;</a:t>
            </a:r>
            <a:br>
              <a:rPr lang="de-CH" dirty="0"/>
            </a:br>
            <a:r>
              <a:rPr lang="de-CH" dirty="0"/>
              <a:t>&lt;</a:t>
            </a:r>
            <a:r>
              <a:rPr lang="de-CH" dirty="0" err="1"/>
              <a:t>textarea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dirty="0" err="1"/>
              <a:t>kommentar</a:t>
            </a:r>
            <a:r>
              <a:rPr lang="de-CH" dirty="0"/>
              <a:t>"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dirty="0" err="1"/>
              <a:t>kom</a:t>
            </a:r>
            <a:r>
              <a:rPr lang="de-CH" dirty="0"/>
              <a:t>" </a:t>
            </a:r>
            <a:r>
              <a:rPr lang="de-CH" dirty="0" err="1"/>
              <a:t>cols</a:t>
            </a:r>
            <a:r>
              <a:rPr lang="de-CH" dirty="0"/>
              <a:t>="30" </a:t>
            </a:r>
            <a:r>
              <a:rPr lang="de-CH" dirty="0" err="1"/>
              <a:t>rows</a:t>
            </a:r>
            <a:r>
              <a:rPr lang="de-CH" dirty="0"/>
              <a:t>="5"&gt;</a:t>
            </a:r>
            <a:br>
              <a:rPr lang="de-CH" dirty="0"/>
            </a:br>
            <a:r>
              <a:rPr lang="de-CH" dirty="0"/>
              <a:t>     Zeile1</a:t>
            </a:r>
            <a:br>
              <a:rPr lang="de-CH" dirty="0"/>
            </a:br>
            <a:r>
              <a:rPr lang="de-CH" dirty="0"/>
              <a:t>     Zeile2</a:t>
            </a:r>
            <a:br>
              <a:rPr lang="de-CH" dirty="0"/>
            </a:br>
            <a:r>
              <a:rPr lang="de-CH" dirty="0"/>
              <a:t>&lt;/</a:t>
            </a:r>
            <a:r>
              <a:rPr lang="de-CH" dirty="0" err="1"/>
              <a:t>textarea</a:t>
            </a:r>
            <a:r>
              <a:rPr lang="de-CH" dirty="0"/>
              <a:t>&gt;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887A51-80C8-8644-8228-115090DCC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001" y="4136531"/>
            <a:ext cx="4000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50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1B157-8040-2941-B30D-9F1BDA5D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E7687-193A-6647-9B5D-66CC57689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Erstelle ein Formular (so oder ähnlich, </a:t>
            </a:r>
            <a:r>
              <a:rPr lang="de-DE" dirty="0" err="1"/>
              <a:t>styling</a:t>
            </a:r>
            <a:r>
              <a:rPr lang="de-DE" dirty="0"/>
              <a:t> kommt noch:-)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91FECF-2A70-8947-AFE7-B1C6A485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901" y="2869873"/>
            <a:ext cx="4174700" cy="382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0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449D8-3C78-6B47-B2A2-F16D8C4C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HTML Erste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ADF82-F8B9-E047-9FB0-BFBB38241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Nicht abgeschlossen werden "</a:t>
            </a:r>
            <a:r>
              <a:rPr lang="de-CH" dirty="0" err="1"/>
              <a:t>Standalone</a:t>
            </a:r>
            <a:r>
              <a:rPr lang="de-CH" dirty="0"/>
              <a:t>-Tags". Das sind leere Elemente, die keinen Inhalt haben.</a:t>
            </a:r>
            <a:br>
              <a:rPr lang="de-CH" dirty="0"/>
            </a:br>
            <a:r>
              <a:rPr lang="de-CH" dirty="0"/>
              <a:t>Z.B.: </a:t>
            </a:r>
            <a:r>
              <a:rPr lang="de-CH" dirty="0" err="1"/>
              <a:t>br</a:t>
            </a:r>
            <a:r>
              <a:rPr lang="de-CH" dirty="0"/>
              <a:t>, </a:t>
            </a:r>
            <a:r>
              <a:rPr lang="de-CH" dirty="0" err="1"/>
              <a:t>img</a:t>
            </a:r>
            <a:r>
              <a:rPr lang="de-CH" dirty="0"/>
              <a:t>, link, </a:t>
            </a:r>
            <a:r>
              <a:rPr lang="de-CH" dirty="0" err="1"/>
              <a:t>meta</a:t>
            </a:r>
            <a:r>
              <a:rPr lang="de-CH" dirty="0"/>
              <a:t>, </a:t>
            </a:r>
            <a:r>
              <a:rPr lang="de-CH" dirty="0" err="1"/>
              <a:t>col</a:t>
            </a:r>
            <a:r>
              <a:rPr lang="de-CH" dirty="0"/>
              <a:t>, </a:t>
            </a:r>
            <a:r>
              <a:rPr lang="de-CH" dirty="0" err="1"/>
              <a:t>hr</a:t>
            </a:r>
            <a:r>
              <a:rPr lang="de-CH" dirty="0"/>
              <a:t>, </a:t>
            </a:r>
            <a:r>
              <a:rPr lang="de-CH" dirty="0" err="1"/>
              <a:t>base</a:t>
            </a:r>
            <a:r>
              <a:rPr lang="de-CH" dirty="0"/>
              <a:t>, </a:t>
            </a:r>
            <a:r>
              <a:rPr lang="de-CH" dirty="0" err="1"/>
              <a:t>area</a:t>
            </a:r>
            <a:endParaRPr lang="de-CH" dirty="0"/>
          </a:p>
          <a:p>
            <a:r>
              <a:rPr lang="de-CH" dirty="0">
                <a:hlinkClick r:id="rId3"/>
              </a:rPr>
              <a:t>Standalone Tags</a:t>
            </a:r>
            <a:endParaRPr lang="de-CH" dirty="0"/>
          </a:p>
          <a:p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6429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62A97-4CAA-D04F-8893-4F54B861C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D15B6F-06F7-E742-9724-00BB70B26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CSS Grundlagen</a:t>
            </a:r>
          </a:p>
        </p:txBody>
      </p:sp>
    </p:spTree>
    <p:extLst>
      <p:ext uri="{BB962C8B-B14F-4D97-AF65-F5344CB8AC3E}">
        <p14:creationId xmlns:p14="http://schemas.microsoft.com/office/powerpoint/2010/main" val="54328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8A165-3CC0-9446-B845-E8C7C5E7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/ HTML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3C7A16-11E3-A641-99FB-78B7CEE2F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HTML 	=&gt; Inhalt</a:t>
            </a:r>
          </a:p>
          <a:p>
            <a:r>
              <a:rPr lang="de-DE" dirty="0"/>
              <a:t>CSS		=&gt; Gestaltung</a:t>
            </a:r>
          </a:p>
        </p:txBody>
      </p:sp>
    </p:spTree>
    <p:extLst>
      <p:ext uri="{BB962C8B-B14F-4D97-AF65-F5344CB8AC3E}">
        <p14:creationId xmlns:p14="http://schemas.microsoft.com/office/powerpoint/2010/main" val="99439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5CFEA-E213-2A46-9C71-4FA395D6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DB9F4-A31A-384C-BA86-2196C684D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background-color: #d0e4fe;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h1 {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: orange;</a:t>
            </a:r>
            <a:endParaRPr lang="de-CH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text-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align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de-CH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p {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font-family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: "Times New Roman";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-size: 20px;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2E4F7-E188-E74B-AC4B-42586AB1037C}"/>
              </a:ext>
            </a:extLst>
          </p:cNvPr>
          <p:cNvSpPr txBox="1"/>
          <p:nvPr/>
        </p:nvSpPr>
        <p:spPr>
          <a:xfrm>
            <a:off x="1434642" y="288036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selector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3BEB8E0-1B30-6348-878B-86F48B12B42E}"/>
              </a:ext>
            </a:extLst>
          </p:cNvPr>
          <p:cNvCxnSpPr>
            <a:cxnSpLocks/>
          </p:cNvCxnSpPr>
          <p:nvPr/>
        </p:nvCxnSpPr>
        <p:spPr>
          <a:xfrm flipH="1">
            <a:off x="957674" y="3065026"/>
            <a:ext cx="505366" cy="1846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4">
            <a:extLst>
              <a:ext uri="{FF2B5EF4-FFF2-40B4-BE49-F238E27FC236}">
                <a16:creationId xmlns:a16="http://schemas.microsoft.com/office/drawing/2014/main" id="{3302D882-3205-8C4F-AD06-1E5F107D0322}"/>
              </a:ext>
            </a:extLst>
          </p:cNvPr>
          <p:cNvCxnSpPr>
            <a:cxnSpLocks/>
          </p:cNvCxnSpPr>
          <p:nvPr/>
        </p:nvCxnSpPr>
        <p:spPr>
          <a:xfrm flipH="1">
            <a:off x="1488846" y="4600456"/>
            <a:ext cx="505366" cy="1846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4">
            <a:extLst>
              <a:ext uri="{FF2B5EF4-FFF2-40B4-BE49-F238E27FC236}">
                <a16:creationId xmlns:a16="http://schemas.microsoft.com/office/drawing/2014/main" id="{944A3E1C-FFBA-4D4D-BC6E-B5F78574666F}"/>
              </a:ext>
            </a:extLst>
          </p:cNvPr>
          <p:cNvCxnSpPr>
            <a:cxnSpLocks/>
          </p:cNvCxnSpPr>
          <p:nvPr/>
        </p:nvCxnSpPr>
        <p:spPr>
          <a:xfrm flipH="1">
            <a:off x="3567524" y="4600456"/>
            <a:ext cx="505366" cy="1846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720BC5-108F-784E-8313-35FFB96258C7}"/>
              </a:ext>
            </a:extLst>
          </p:cNvPr>
          <p:cNvSpPr txBox="1"/>
          <p:nvPr/>
        </p:nvSpPr>
        <p:spPr>
          <a:xfrm>
            <a:off x="4072890" y="429970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457077-F09D-444D-8890-E48B60B0D6FE}"/>
              </a:ext>
            </a:extLst>
          </p:cNvPr>
          <p:cNvSpPr txBox="1"/>
          <p:nvPr/>
        </p:nvSpPr>
        <p:spPr>
          <a:xfrm>
            <a:off x="2042586" y="429970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67074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13B49-3B5D-4744-BF23-34D8DB66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Inline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8CBF10-5086-A64B-937E-67BD0192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&lt;!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doctype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lang="de"&gt;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charset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="UTF-8"&gt;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&lt;title&gt;Willkommen!&lt;/title&gt;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&lt;h1 </a:t>
            </a:r>
            <a:r>
              <a:rPr lang="de-CH" dirty="0">
                <a:solidFill>
                  <a:schemeClr val="bg1"/>
                </a:solidFill>
              </a:rPr>
              <a:t>style="</a:t>
            </a:r>
            <a:r>
              <a:rPr lang="de-CH" dirty="0" err="1">
                <a:solidFill>
                  <a:schemeClr val="bg1"/>
                </a:solidFill>
              </a:rPr>
              <a:t>color</a:t>
            </a:r>
            <a:r>
              <a:rPr lang="de-CH" dirty="0">
                <a:solidFill>
                  <a:schemeClr val="bg1"/>
                </a:solidFill>
              </a:rPr>
              <a:t>: </a:t>
            </a:r>
            <a:r>
              <a:rPr lang="de-CH" dirty="0" err="1">
                <a:solidFill>
                  <a:schemeClr val="bg1"/>
                </a:solidFill>
              </a:rPr>
              <a:t>orange;text-align</a:t>
            </a:r>
            <a:r>
              <a:rPr lang="de-CH" dirty="0">
                <a:solidFill>
                  <a:schemeClr val="bg1"/>
                </a:solidFill>
              </a:rPr>
              <a:t>: </a:t>
            </a:r>
            <a:r>
              <a:rPr lang="de-CH" dirty="0" err="1">
                <a:solidFill>
                  <a:schemeClr val="bg1"/>
                </a:solidFill>
              </a:rPr>
              <a:t>center</a:t>
            </a:r>
            <a:r>
              <a:rPr lang="de-CH" dirty="0">
                <a:solidFill>
                  <a:schemeClr val="bg1"/>
                </a:solidFill>
              </a:rPr>
              <a:t>;"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&gt;Hallo Welt!&lt;/h1&gt;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&lt;p&gt;Dies ist meine erste </a:t>
            </a:r>
            <a:r>
              <a:rPr lang="de-CH" dirty="0"/>
              <a:t>&lt;span&gt;HTML&lt;/span&gt;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Seite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gesponsort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&lt;a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="http://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www.finnova.com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Finnova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&lt;/a&gt;.&lt;/p&gt;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408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4BB54-7FD5-4E43-A66E-226C46BE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Inline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4BF01-2250-1B42-9487-ACC72E9C9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&lt;!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doctype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lang="de"&gt;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charset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="UTF-8"&gt;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&lt;title&gt;Willkommen!&lt;/title&gt;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&lt;style&gt; </a:t>
            </a:r>
          </a:p>
          <a:p>
            <a:pPr marL="0" indent="0">
              <a:buNone/>
            </a:pP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&lt;/style&gt;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 &lt;h1&gt;Hallo Welt!&lt;/h1&gt;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 &lt;p&gt;Dies ist meine erste </a:t>
            </a:r>
            <a:r>
              <a:rPr lang="de-CH" dirty="0"/>
              <a:t>&lt;span&gt;HTML&lt;/span&gt;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Seite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gesponsort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 &lt;a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="http://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www.finnova.com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Finnova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&lt;/a&gt;.&lt;/p&gt;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675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A0865-8E0F-6840-8D60-5F5EC3E6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in Datei auslagern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C32E7-394B-2B4C-B2C0-1DBA3A678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&lt;!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doctype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lang="de"&gt;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charset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="UTF-8"&gt;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 &lt;title&gt;Willkommen!&lt;/title&gt;</a:t>
            </a:r>
          </a:p>
          <a:p>
            <a:pPr marL="0" indent="0">
              <a:buNone/>
            </a:pPr>
            <a:r>
              <a:rPr lang="de-CH" dirty="0"/>
              <a:t>        </a:t>
            </a:r>
            <a:r>
              <a:rPr lang="de-CH" dirty="0">
                <a:solidFill>
                  <a:schemeClr val="bg1"/>
                </a:solidFill>
              </a:rPr>
              <a:t>&lt;link </a:t>
            </a:r>
            <a:r>
              <a:rPr lang="de-CH" dirty="0" err="1">
                <a:solidFill>
                  <a:schemeClr val="bg1"/>
                </a:solidFill>
              </a:rPr>
              <a:t>rel</a:t>
            </a:r>
            <a:r>
              <a:rPr lang="de-CH" dirty="0">
                <a:solidFill>
                  <a:schemeClr val="bg1"/>
                </a:solidFill>
              </a:rPr>
              <a:t>="</a:t>
            </a:r>
            <a:r>
              <a:rPr lang="de-CH" dirty="0" err="1">
                <a:solidFill>
                  <a:schemeClr val="bg1"/>
                </a:solidFill>
              </a:rPr>
              <a:t>stylesheet</a:t>
            </a:r>
            <a:r>
              <a:rPr lang="de-CH" dirty="0">
                <a:solidFill>
                  <a:schemeClr val="bg1"/>
                </a:solidFill>
              </a:rPr>
              <a:t>" type="</a:t>
            </a:r>
            <a:r>
              <a:rPr lang="de-CH" dirty="0" err="1">
                <a:solidFill>
                  <a:schemeClr val="bg1"/>
                </a:solidFill>
              </a:rPr>
              <a:t>text</a:t>
            </a:r>
            <a:r>
              <a:rPr lang="de-CH" dirty="0">
                <a:solidFill>
                  <a:schemeClr val="bg1"/>
                </a:solidFill>
              </a:rPr>
              <a:t>/</a:t>
            </a:r>
            <a:r>
              <a:rPr lang="de-CH" dirty="0" err="1">
                <a:solidFill>
                  <a:schemeClr val="bg1"/>
                </a:solidFill>
              </a:rPr>
              <a:t>css</a:t>
            </a:r>
            <a:r>
              <a:rPr lang="de-CH" dirty="0">
                <a:solidFill>
                  <a:schemeClr val="bg1"/>
                </a:solidFill>
              </a:rPr>
              <a:t>" </a:t>
            </a:r>
            <a:r>
              <a:rPr lang="de-CH" dirty="0" err="1">
                <a:solidFill>
                  <a:schemeClr val="bg1"/>
                </a:solidFill>
              </a:rPr>
              <a:t>href</a:t>
            </a:r>
            <a:r>
              <a:rPr lang="de-CH" dirty="0">
                <a:solidFill>
                  <a:schemeClr val="bg1"/>
                </a:solidFill>
              </a:rPr>
              <a:t>="/</a:t>
            </a:r>
            <a:r>
              <a:rPr lang="de-CH" dirty="0" err="1">
                <a:solidFill>
                  <a:schemeClr val="bg1"/>
                </a:solidFill>
              </a:rPr>
              <a:t>assets</a:t>
            </a:r>
            <a:r>
              <a:rPr lang="de-CH" dirty="0">
                <a:solidFill>
                  <a:schemeClr val="bg1"/>
                </a:solidFill>
              </a:rPr>
              <a:t>/</a:t>
            </a:r>
            <a:r>
              <a:rPr lang="de-CH" dirty="0" err="1">
                <a:solidFill>
                  <a:schemeClr val="bg1"/>
                </a:solidFill>
              </a:rPr>
              <a:t>css</a:t>
            </a:r>
            <a:r>
              <a:rPr lang="de-CH" dirty="0">
                <a:solidFill>
                  <a:schemeClr val="bg1"/>
                </a:solidFill>
              </a:rPr>
              <a:t>/</a:t>
            </a:r>
            <a:r>
              <a:rPr lang="de-CH" dirty="0" err="1">
                <a:solidFill>
                  <a:schemeClr val="bg1"/>
                </a:solidFill>
              </a:rPr>
              <a:t>meinCss.css</a:t>
            </a:r>
            <a:r>
              <a:rPr lang="de-CH" dirty="0">
                <a:solidFill>
                  <a:schemeClr val="bg1"/>
                </a:solidFill>
              </a:rPr>
              <a:t>"&gt;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8294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2642A-C82A-CE4C-8EF4-E03061AA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in Datei auslagern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51150-96B7-4149-BAC2-B2932A878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So sollte es gemacht werden!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Vorteile:</a:t>
            </a:r>
          </a:p>
          <a:p>
            <a:r>
              <a:rPr lang="de-DE" dirty="0"/>
              <a:t>Inhalt (HTML) und Gestaltung (CSS) sind voneinander getrennt.</a:t>
            </a:r>
            <a:br>
              <a:rPr lang="de-DE" dirty="0"/>
            </a:br>
            <a:r>
              <a:rPr lang="de-DE" dirty="0"/>
              <a:t>-&gt; kann die Gestaltung ändern, ohne den Inhalt anzufassen</a:t>
            </a:r>
            <a:br>
              <a:rPr lang="de-DE" dirty="0"/>
            </a:br>
            <a:endParaRPr lang="de-DE" dirty="0"/>
          </a:p>
          <a:p>
            <a:r>
              <a:rPr lang="de-DE" dirty="0"/>
              <a:t>Ohne Inline CSS habe ich die Spezifität besser im Griff</a:t>
            </a:r>
            <a:br>
              <a:rPr lang="de-DE" dirty="0"/>
            </a:br>
            <a:r>
              <a:rPr lang="de-DE" dirty="0"/>
              <a:t>(dazu später mehr)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70161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04F5D-D0E2-E84E-8E39-8E53350A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91A14-DA61-5A4E-A3A6-0186B4006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CSS wird von oben nach unten gelesen</a:t>
            </a:r>
            <a:br>
              <a:rPr lang="de-DE" dirty="0"/>
            </a:br>
            <a:r>
              <a:rPr lang="de-DE" dirty="0"/>
              <a:t>-&gt; der letzte Style gewinnt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Beispiel:</a:t>
            </a:r>
            <a:br>
              <a:rPr lang="de-DE" dirty="0"/>
            </a:br>
            <a:br>
              <a:rPr lang="de-DE" dirty="0"/>
            </a:br>
            <a:r>
              <a:rPr lang="de-CH" dirty="0"/>
              <a:t>p {</a:t>
            </a:r>
          </a:p>
          <a:p>
            <a:pPr marL="0" indent="0">
              <a:buNone/>
            </a:pPr>
            <a:r>
              <a:rPr lang="de-CH" dirty="0"/>
              <a:t>   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blue</a:t>
            </a:r>
            <a:r>
              <a:rPr lang="de-CH" dirty="0"/>
              <a:t>;</a:t>
            </a:r>
            <a:br>
              <a:rPr lang="de-CH" dirty="0"/>
            </a:br>
            <a:r>
              <a:rPr lang="de-CH" dirty="0"/>
              <a:t>}</a:t>
            </a:r>
            <a:br>
              <a:rPr lang="de-CH" dirty="0"/>
            </a:br>
            <a:br>
              <a:rPr lang="de-CH" dirty="0"/>
            </a:br>
            <a:r>
              <a:rPr lang="de-CH" dirty="0"/>
              <a:t>p {</a:t>
            </a:r>
          </a:p>
          <a:p>
            <a:pPr marL="0" indent="0">
              <a:buNone/>
            </a:pPr>
            <a:r>
              <a:rPr lang="de-CH" dirty="0"/>
              <a:t>   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red</a:t>
            </a:r>
            <a:r>
              <a:rPr lang="de-CH" dirty="0"/>
              <a:t>;</a:t>
            </a:r>
            <a:br>
              <a:rPr lang="de-CH" dirty="0"/>
            </a:br>
            <a:r>
              <a:rPr lang="de-CH" dirty="0"/>
              <a:t>}</a:t>
            </a:r>
            <a:br>
              <a:rPr lang="de-CH" dirty="0"/>
            </a:b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0549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A56D2-C573-9447-A5FA-B7328515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</a:t>
            </a:r>
            <a:r>
              <a:rPr lang="de-DE" dirty="0" err="1"/>
              <a:t>Selektoren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CA271-CB5D-9748-A860-24E2646B1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Element </a:t>
            </a:r>
            <a:r>
              <a:rPr lang="de-DE" dirty="0" err="1"/>
              <a:t>Selektor</a:t>
            </a:r>
            <a:br>
              <a:rPr lang="de-DE" dirty="0"/>
            </a:br>
            <a:r>
              <a:rPr lang="de-CH" dirty="0"/>
              <a:t>h1 {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black</a:t>
            </a:r>
            <a:r>
              <a:rPr lang="de-CH" dirty="0"/>
              <a:t>; } </a:t>
            </a:r>
            <a:br>
              <a:rPr lang="de-CH" dirty="0"/>
            </a:br>
            <a:endParaRPr lang="de-DE" dirty="0"/>
          </a:p>
          <a:p>
            <a:r>
              <a:rPr lang="de-DE" dirty="0"/>
              <a:t>Class </a:t>
            </a:r>
            <a:r>
              <a:rPr lang="de-DE" dirty="0" err="1"/>
              <a:t>Selektor</a:t>
            </a:r>
            <a:br>
              <a:rPr lang="de-DE" dirty="0"/>
            </a:br>
            <a:r>
              <a:rPr lang="de-CH" dirty="0"/>
              <a:t>.title-</a:t>
            </a:r>
            <a:r>
              <a:rPr lang="de-CH" dirty="0" err="1"/>
              <a:t>black</a:t>
            </a:r>
            <a:r>
              <a:rPr lang="de-CH" dirty="0"/>
              <a:t> {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black</a:t>
            </a:r>
            <a:r>
              <a:rPr lang="de-CH" dirty="0"/>
              <a:t>; }</a:t>
            </a:r>
            <a:br>
              <a:rPr lang="de-CH" dirty="0"/>
            </a:br>
            <a:endParaRPr lang="de-CH" dirty="0"/>
          </a:p>
          <a:p>
            <a:r>
              <a:rPr lang="de-CH" dirty="0"/>
              <a:t>Attribute </a:t>
            </a:r>
            <a:r>
              <a:rPr lang="de-CH" dirty="0" err="1"/>
              <a:t>Selektor</a:t>
            </a:r>
            <a:br>
              <a:rPr lang="de-CH" dirty="0"/>
            </a:br>
            <a:r>
              <a:rPr lang="de-CH" dirty="0"/>
              <a:t>[</a:t>
            </a:r>
            <a:r>
              <a:rPr lang="de-CH" dirty="0" err="1"/>
              <a:t>name</a:t>
            </a:r>
            <a:r>
              <a:rPr lang="de-CH" dirty="0"/>
              <a:t>=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CH" dirty="0" err="1"/>
              <a:t>kom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CH" dirty="0"/>
              <a:t>] {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black</a:t>
            </a:r>
            <a:r>
              <a:rPr lang="de-CH" dirty="0"/>
              <a:t>; }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ID </a:t>
            </a:r>
            <a:r>
              <a:rPr lang="de-DE" dirty="0" err="1"/>
              <a:t>Selektor</a:t>
            </a:r>
            <a:br>
              <a:rPr lang="de-DE" dirty="0"/>
            </a:br>
            <a:r>
              <a:rPr lang="de-CH" dirty="0"/>
              <a:t>#user-login {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black</a:t>
            </a:r>
            <a:r>
              <a:rPr lang="de-CH" dirty="0"/>
              <a:t>; 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78191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7BEB8-587A-AB41-AF3C-7CC91E04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CSS </a:t>
            </a:r>
            <a:r>
              <a:rPr lang="de-DE" dirty="0" err="1"/>
              <a:t>Selektoren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7DE98-1A30-664E-A03E-1AAEBD369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Spiele mit </a:t>
            </a:r>
            <a:r>
              <a:rPr lang="de-DE" dirty="0" err="1"/>
              <a:t>Selektoren</a:t>
            </a:r>
            <a:r>
              <a:rPr lang="de-DE" dirty="0"/>
              <a:t>: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https://</a:t>
            </a:r>
            <a:r>
              <a:rPr lang="de-DE" dirty="0" err="1"/>
              <a:t>flukeout.github.io</a:t>
            </a:r>
            <a:r>
              <a:rPr lang="de-DE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47057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B7929-D052-6744-B742-A53C65AE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GRUNDAUFBAU EINER HTML-SEITE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1F0C8F-B61D-1D41-A29A-490F2B109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&lt;!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doctype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lang="de"&gt;</a:t>
            </a:r>
            <a:b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charset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="UTF-8"&gt;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&lt;title&gt;Titel der Seite&lt;/title&gt;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Inhalt der Seite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6268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770A6-0484-6B42-9632-DD25C8C0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Spezifität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E5589E-0A15-154D-AF90-E20BC743A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Element, Class, ID </a:t>
            </a:r>
            <a:r>
              <a:rPr lang="de-CH" dirty="0" err="1"/>
              <a:t>Selektoren</a:t>
            </a:r>
            <a:r>
              <a:rPr lang="de-CH" dirty="0"/>
              <a:t> etc. haben eine unterschiedliche Spezifität (“Stärke”). </a:t>
            </a:r>
            <a:br>
              <a:rPr lang="de-CH" dirty="0"/>
            </a:br>
            <a:r>
              <a:rPr lang="de-CH" dirty="0"/>
              <a:t>Durch die Spezifität der </a:t>
            </a:r>
            <a:r>
              <a:rPr lang="de-CH" dirty="0" err="1"/>
              <a:t>Selektoren</a:t>
            </a:r>
            <a:r>
              <a:rPr lang="de-CH" dirty="0"/>
              <a:t> und die Schreib-Reihenfolge ergibt sich, welche CSS Regeln auf das Element angewendet werden. </a:t>
            </a:r>
          </a:p>
          <a:p>
            <a:pPr marL="0" indent="0">
              <a:buNone/>
            </a:pP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6412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DB7DA-EFBC-B541-8DF1-380D410C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Spezifität berechnen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6EF0D-5434-DD42-AA7B-4319C11E5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Werte der </a:t>
            </a:r>
            <a:r>
              <a:rPr lang="de-CH" dirty="0" err="1"/>
              <a:t>Selektoren</a:t>
            </a:r>
            <a:r>
              <a:rPr lang="de-CH" dirty="0"/>
              <a:t>:</a:t>
            </a:r>
          </a:p>
          <a:p>
            <a:endParaRPr lang="de-CH" dirty="0"/>
          </a:p>
          <a:p>
            <a:r>
              <a:rPr lang="de-CH" dirty="0"/>
              <a:t>Element und Pseudo-Element = 1 </a:t>
            </a:r>
          </a:p>
          <a:p>
            <a:r>
              <a:rPr lang="de-CH" dirty="0"/>
              <a:t>Class, Attribut und Pseudo-Class = 10 </a:t>
            </a:r>
          </a:p>
          <a:p>
            <a:r>
              <a:rPr lang="de-CH" dirty="0"/>
              <a:t>ID </a:t>
            </a:r>
            <a:r>
              <a:rPr lang="de-CH" dirty="0" err="1"/>
              <a:t>Selektor</a:t>
            </a:r>
            <a:r>
              <a:rPr lang="de-CH" dirty="0"/>
              <a:t> = 100 </a:t>
            </a:r>
          </a:p>
          <a:p>
            <a:r>
              <a:rPr lang="de-CH" dirty="0"/>
              <a:t>Inline-Style = 1000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15662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F735A-559B-FB42-8943-29B402E7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58A9B2-B48D-E149-82A5-FF16239BA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Berechne die Spezifität der folgenden </a:t>
            </a:r>
            <a:r>
              <a:rPr lang="de-DE" dirty="0" err="1"/>
              <a:t>Selektoren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ul</a:t>
            </a:r>
            <a:r>
              <a:rPr lang="de-DE" dirty="0"/>
              <a:t> li {};</a:t>
            </a:r>
          </a:p>
          <a:p>
            <a:r>
              <a:rPr lang="de-DE" dirty="0"/>
              <a:t>.</a:t>
            </a:r>
            <a:r>
              <a:rPr lang="de-DE" dirty="0" err="1"/>
              <a:t>anmeldung</a:t>
            </a:r>
            <a:r>
              <a:rPr lang="de-DE" dirty="0"/>
              <a:t> h2 {};</a:t>
            </a:r>
          </a:p>
          <a:p>
            <a:r>
              <a:rPr lang="de-DE" dirty="0" err="1"/>
              <a:t>ul</a:t>
            </a:r>
            <a:r>
              <a:rPr lang="de-DE" dirty="0"/>
              <a:t> li </a:t>
            </a:r>
            <a:r>
              <a:rPr lang="de-DE" dirty="0" err="1"/>
              <a:t>a:hover</a:t>
            </a:r>
            <a:r>
              <a:rPr lang="de-DE" dirty="0"/>
              <a:t> {};</a:t>
            </a:r>
          </a:p>
          <a:p>
            <a:r>
              <a:rPr lang="de-DE" dirty="0"/>
              <a:t>#</a:t>
            </a:r>
            <a:r>
              <a:rPr lang="de-DE" dirty="0" err="1"/>
              <a:t>login</a:t>
            </a:r>
            <a:r>
              <a:rPr lang="de-DE" dirty="0"/>
              <a:t> {}</a:t>
            </a:r>
          </a:p>
          <a:p>
            <a:r>
              <a:rPr lang="de-DE" dirty="0" err="1"/>
              <a:t>li:not</a:t>
            </a:r>
            <a:r>
              <a:rPr lang="de-DE" dirty="0"/>
              <a:t>(:last-</a:t>
            </a:r>
            <a:r>
              <a:rPr lang="de-DE" dirty="0" err="1"/>
              <a:t>of</a:t>
            </a:r>
            <a:r>
              <a:rPr lang="de-DE" dirty="0"/>
              <a:t>-type)::after{}</a:t>
            </a:r>
          </a:p>
          <a:p>
            <a:r>
              <a:rPr lang="de-DE" dirty="0"/>
              <a:t>.</a:t>
            </a:r>
            <a:r>
              <a:rPr lang="de-DE" dirty="0" err="1"/>
              <a:t>slick-next</a:t>
            </a:r>
            <a:r>
              <a:rPr lang="de-DE" dirty="0"/>
              <a:t> [</a:t>
            </a:r>
            <a:r>
              <a:rPr lang="de-CH" dirty="0"/>
              <a:t>dir="</a:t>
            </a:r>
            <a:r>
              <a:rPr lang="de-CH" dirty="0" err="1"/>
              <a:t>rtl</a:t>
            </a:r>
            <a:r>
              <a:rPr lang="de-CH" dirty="0"/>
              <a:t>"</a:t>
            </a:r>
            <a:r>
              <a:rPr lang="de-DE" dirty="0"/>
              <a:t>]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88741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15F01-28B3-E247-B3AF-FB6FB279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A9428-4DCE-B24F-9127-E4CD23A8D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ul</a:t>
            </a:r>
            <a:r>
              <a:rPr lang="de-DE" dirty="0"/>
              <a:t> li {};    				</a:t>
            </a:r>
            <a:r>
              <a:rPr lang="de-DE" dirty="0">
                <a:solidFill>
                  <a:schemeClr val="bg1"/>
                </a:solidFill>
              </a:rPr>
              <a:t>-&gt; 0 0 0 2</a:t>
            </a:r>
          </a:p>
          <a:p>
            <a:r>
              <a:rPr lang="de-DE" dirty="0"/>
              <a:t>.</a:t>
            </a:r>
            <a:r>
              <a:rPr lang="de-DE" dirty="0" err="1"/>
              <a:t>anmeldung</a:t>
            </a:r>
            <a:r>
              <a:rPr lang="de-DE" dirty="0"/>
              <a:t> h2 {}; 		</a:t>
            </a:r>
            <a:r>
              <a:rPr lang="de-DE" dirty="0">
                <a:solidFill>
                  <a:schemeClr val="bg1"/>
                </a:solidFill>
              </a:rPr>
              <a:t>-&gt; 0 0 1 1</a:t>
            </a:r>
            <a:endParaRPr lang="de-DE" dirty="0"/>
          </a:p>
          <a:p>
            <a:r>
              <a:rPr lang="de-DE" dirty="0" err="1"/>
              <a:t>ul</a:t>
            </a:r>
            <a:r>
              <a:rPr lang="de-DE" dirty="0"/>
              <a:t> li </a:t>
            </a:r>
            <a:r>
              <a:rPr lang="de-DE" dirty="0" err="1"/>
              <a:t>a:hover</a:t>
            </a:r>
            <a:r>
              <a:rPr lang="de-DE" dirty="0"/>
              <a:t> {};			</a:t>
            </a:r>
            <a:r>
              <a:rPr lang="de-DE" dirty="0">
                <a:solidFill>
                  <a:schemeClr val="bg1"/>
                </a:solidFill>
              </a:rPr>
              <a:t>-&gt; 0 0 1 3</a:t>
            </a:r>
            <a:endParaRPr lang="de-DE" dirty="0"/>
          </a:p>
          <a:p>
            <a:r>
              <a:rPr lang="de-DE" dirty="0"/>
              <a:t>#</a:t>
            </a:r>
            <a:r>
              <a:rPr lang="de-DE" dirty="0" err="1"/>
              <a:t>login</a:t>
            </a:r>
            <a:r>
              <a:rPr lang="de-DE" dirty="0"/>
              <a:t> {}				</a:t>
            </a:r>
            <a:r>
              <a:rPr lang="de-DE" dirty="0">
                <a:solidFill>
                  <a:schemeClr val="bg1"/>
                </a:solidFill>
              </a:rPr>
              <a:t>-&gt; 0 1 0 0</a:t>
            </a:r>
            <a:endParaRPr lang="de-DE" dirty="0"/>
          </a:p>
          <a:p>
            <a:r>
              <a:rPr lang="de-DE" dirty="0" err="1"/>
              <a:t>li:not</a:t>
            </a:r>
            <a:r>
              <a:rPr lang="de-DE" dirty="0"/>
              <a:t>(:last-</a:t>
            </a:r>
            <a:r>
              <a:rPr lang="de-DE" dirty="0" err="1"/>
              <a:t>of</a:t>
            </a:r>
            <a:r>
              <a:rPr lang="de-DE" dirty="0"/>
              <a:t>-type)::after{}	</a:t>
            </a:r>
            <a:r>
              <a:rPr lang="de-DE" dirty="0">
                <a:solidFill>
                  <a:schemeClr val="bg1"/>
                </a:solidFill>
              </a:rPr>
              <a:t>-&gt; 0 0 1 2</a:t>
            </a:r>
          </a:p>
          <a:p>
            <a:r>
              <a:rPr lang="de-DE" dirty="0"/>
              <a:t>.</a:t>
            </a:r>
            <a:r>
              <a:rPr lang="de-DE" dirty="0" err="1"/>
              <a:t>slick-next</a:t>
            </a:r>
            <a:r>
              <a:rPr lang="de-DE" dirty="0"/>
              <a:t> [</a:t>
            </a:r>
            <a:r>
              <a:rPr lang="de-CH" dirty="0"/>
              <a:t>dir="</a:t>
            </a:r>
            <a:r>
              <a:rPr lang="de-CH" dirty="0" err="1"/>
              <a:t>rtl</a:t>
            </a:r>
            <a:r>
              <a:rPr lang="de-CH" dirty="0"/>
              <a:t>"</a:t>
            </a:r>
            <a:r>
              <a:rPr lang="de-DE" dirty="0"/>
              <a:t>]		</a:t>
            </a:r>
            <a:r>
              <a:rPr lang="de-DE" dirty="0">
                <a:solidFill>
                  <a:schemeClr val="bg1"/>
                </a:solidFill>
              </a:rPr>
              <a:t>-&gt; 0 0 2 0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CH" dirty="0" err="1"/>
              <a:t>Specificity</a:t>
            </a:r>
            <a:r>
              <a:rPr lang="de-CH" dirty="0"/>
              <a:t> </a:t>
            </a:r>
            <a:r>
              <a:rPr lang="de-CH" dirty="0" err="1"/>
              <a:t>Calculator</a:t>
            </a:r>
            <a:r>
              <a:rPr lang="de-CH" dirty="0"/>
              <a:t>: </a:t>
            </a:r>
            <a:r>
              <a:rPr lang="de-CH" dirty="0">
                <a:hlinkClick r:id="rId2"/>
              </a:rPr>
              <a:t>https://</a:t>
            </a:r>
            <a:r>
              <a:rPr lang="de-CH" dirty="0" err="1">
                <a:hlinkClick r:id="rId2"/>
              </a:rPr>
              <a:t>specificity.keegan.st</a:t>
            </a:r>
            <a:r>
              <a:rPr lang="de-CH" dirty="0">
                <a:hlinkClick r:id="rId2"/>
              </a:rPr>
              <a:t>/ </a:t>
            </a:r>
            <a:endParaRPr lang="de-CH" dirty="0"/>
          </a:p>
          <a:p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47665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9221A5-7E8B-C64C-ACA9-153F1E50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Spezifität berechnen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B2D965-EC19-8D49-B453-05E8C5F78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Die Spezifität der :not Pseudoklasse entspricht der Spezifität seines Arguments. </a:t>
            </a:r>
            <a:br>
              <a:rPr lang="de-CH" dirty="0"/>
            </a:br>
            <a:r>
              <a:rPr lang="de-CH" dirty="0"/>
              <a:t>Die :not Pseudoklasse hat im Gegensatz zu anderen Pseudoklassen keinen Einfluss auf die Spezifität.</a:t>
            </a:r>
            <a:br>
              <a:rPr lang="de-CH" dirty="0"/>
            </a:br>
            <a:br>
              <a:rPr lang="de-CH" dirty="0"/>
            </a:br>
            <a:r>
              <a:rPr lang="de-CH" dirty="0">
                <a:hlinkClick r:id="rId2"/>
              </a:rPr>
              <a:t>https://developer.mozilla.org/de/docs/Web/CSS/:not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2516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62699-CEEE-8F42-A9B6-C8C00B62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!</a:t>
            </a:r>
            <a:r>
              <a:rPr lang="de-CH" b="1" dirty="0" err="1"/>
              <a:t>important</a:t>
            </a:r>
            <a:r>
              <a:rPr lang="de-CH" b="1" dirty="0"/>
              <a:t>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D72F6-147D-094B-AD6C-220385F8A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Wendet man !</a:t>
            </a:r>
            <a:r>
              <a:rPr lang="de-CH" dirty="0" err="1"/>
              <a:t>important</a:t>
            </a:r>
            <a:r>
              <a:rPr lang="de-CH" dirty="0"/>
              <a:t> auf ein CSS-Property an </a:t>
            </a:r>
            <a:br>
              <a:rPr lang="de-CH" dirty="0"/>
            </a:br>
            <a:r>
              <a:rPr lang="de-CH" dirty="0"/>
              <a:t>(z.B. background-color: </a:t>
            </a:r>
            <a:r>
              <a:rPr lang="de-CH" dirty="0" err="1"/>
              <a:t>red</a:t>
            </a:r>
            <a:r>
              <a:rPr lang="de-CH" dirty="0"/>
              <a:t> !</a:t>
            </a:r>
            <a:r>
              <a:rPr lang="de-CH" dirty="0" err="1"/>
              <a:t>important</a:t>
            </a:r>
            <a:r>
              <a:rPr lang="de-CH" dirty="0"/>
              <a:t>;)</a:t>
            </a:r>
            <a:br>
              <a:rPr lang="de-CH" dirty="0"/>
            </a:br>
            <a:r>
              <a:rPr lang="de-CH" dirty="0"/>
              <a:t>, so wird die natürliche Wertigkeit dieser Property verändert und in jedem Fall der entsprechende Wert gesetzt. </a:t>
            </a:r>
          </a:p>
          <a:p>
            <a:r>
              <a:rPr lang="de-CH" dirty="0"/>
              <a:t>Wird !</a:t>
            </a:r>
            <a:r>
              <a:rPr lang="de-CH" dirty="0" err="1"/>
              <a:t>important</a:t>
            </a:r>
            <a:r>
              <a:rPr lang="de-CH" dirty="0"/>
              <a:t> unbedacht eingesetzt, kann dies unerwünschte Auswirkungen auf das Styling haben. </a:t>
            </a:r>
            <a:br>
              <a:rPr lang="de-CH" dirty="0"/>
            </a:br>
            <a:r>
              <a:rPr lang="de-CH" dirty="0"/>
              <a:t>Setzt deshalb !</a:t>
            </a:r>
            <a:r>
              <a:rPr lang="de-CH" dirty="0" err="1"/>
              <a:t>important</a:t>
            </a:r>
            <a:r>
              <a:rPr lang="de-CH" dirty="0"/>
              <a:t> am besten </a:t>
            </a:r>
            <a:r>
              <a:rPr lang="de-CH" b="1" dirty="0"/>
              <a:t>NIEMALS </a:t>
            </a:r>
            <a:r>
              <a:rPr lang="de-CH" dirty="0"/>
              <a:t>ein.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70838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D2EDB-C4A0-324B-83C5-1074D352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Block und Inline 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F1A1F2-626A-2C49-A41D-1DF60E4AC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Definition kann via CSS geändert werden:</a:t>
            </a:r>
            <a:br>
              <a:rPr lang="de-CH" dirty="0"/>
            </a:br>
            <a:endParaRPr lang="de-CH" dirty="0"/>
          </a:p>
          <a:p>
            <a:r>
              <a:rPr lang="de-CH" dirty="0" err="1"/>
              <a:t>display</a:t>
            </a:r>
            <a:r>
              <a:rPr lang="de-CH" dirty="0"/>
              <a:t>: inline;</a:t>
            </a:r>
          </a:p>
          <a:p>
            <a:r>
              <a:rPr lang="de-CH" dirty="0" err="1"/>
              <a:t>display</a:t>
            </a:r>
            <a:r>
              <a:rPr lang="de-CH" dirty="0"/>
              <a:t>: block;</a:t>
            </a:r>
          </a:p>
          <a:p>
            <a:r>
              <a:rPr lang="de-CH" dirty="0" err="1"/>
              <a:t>display</a:t>
            </a:r>
            <a:r>
              <a:rPr lang="de-CH" dirty="0"/>
              <a:t>: inline-block;</a:t>
            </a:r>
            <a:br>
              <a:rPr lang="de-CH" dirty="0"/>
            </a:br>
            <a:r>
              <a:rPr lang="de-CH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23402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53907-5B83-E840-9899-5FFB756F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Block Elemente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A8044D-7210-1B4B-9BB9-23D941086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erzwingen </a:t>
            </a:r>
            <a:r>
              <a:rPr lang="de-CH" dirty="0" err="1"/>
              <a:t>standardmässig</a:t>
            </a:r>
            <a:r>
              <a:rPr lang="de-CH" dirty="0"/>
              <a:t> einen Umbruch </a:t>
            </a:r>
          </a:p>
          <a:p>
            <a:r>
              <a:rPr lang="de-CH" dirty="0"/>
              <a:t>können per </a:t>
            </a:r>
            <a:r>
              <a:rPr lang="de-CH" dirty="0" err="1"/>
              <a:t>width</a:t>
            </a:r>
            <a:r>
              <a:rPr lang="de-CH" dirty="0"/>
              <a:t> / </a:t>
            </a:r>
            <a:r>
              <a:rPr lang="de-CH" dirty="0" err="1"/>
              <a:t>height</a:t>
            </a:r>
            <a:r>
              <a:rPr lang="de-CH" dirty="0"/>
              <a:t> beliebige Dimensionen gegeben werden </a:t>
            </a:r>
          </a:p>
          <a:p>
            <a:r>
              <a:rPr lang="de-CH" dirty="0"/>
              <a:t>nehmen standardmässig 100% der Breite des Eltern-Elements ein </a:t>
            </a:r>
          </a:p>
          <a:p>
            <a:r>
              <a:rPr lang="de-CH" dirty="0"/>
              <a:t>sind ohne gesetzte </a:t>
            </a:r>
            <a:r>
              <a:rPr lang="de-CH" dirty="0" err="1"/>
              <a:t>height</a:t>
            </a:r>
            <a:r>
              <a:rPr lang="de-CH" dirty="0"/>
              <a:t> Property so hoch wie ihre </a:t>
            </a:r>
            <a:r>
              <a:rPr lang="de-CH" dirty="0" err="1"/>
              <a:t>Kindelemente</a:t>
            </a:r>
            <a:endParaRPr lang="de-CH" dirty="0"/>
          </a:p>
          <a:p>
            <a:r>
              <a:rPr lang="de-CH" dirty="0"/>
              <a:t>ignorieren die </a:t>
            </a:r>
            <a:r>
              <a:rPr lang="de-CH" dirty="0" err="1"/>
              <a:t>vertical-align</a:t>
            </a:r>
            <a:r>
              <a:rPr lang="de-CH" dirty="0"/>
              <a:t> Property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90002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24C97-32BD-EB4F-BBA7-729E5061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Inline Elemente </a:t>
            </a:r>
            <a:br>
              <a:rPr lang="de-CH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53519-3CE6-8F48-9B3D-BDCE895D0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unterbrechen den Textfluss nicht </a:t>
            </a:r>
          </a:p>
          <a:p>
            <a:r>
              <a:rPr lang="de-CH" dirty="0"/>
              <a:t>nehmen nur soviel Platz ein wie nötig </a:t>
            </a:r>
          </a:p>
          <a:p>
            <a:r>
              <a:rPr lang="de-CH" dirty="0"/>
              <a:t>ignorieren Leerschläge </a:t>
            </a:r>
            <a:r>
              <a:rPr lang="de-CH" b="1" dirty="0"/>
              <a:t>nicht </a:t>
            </a:r>
            <a:r>
              <a:rPr lang="de-CH" dirty="0"/>
              <a:t>(maximal ein Leerschlag vorne und hinten) </a:t>
            </a:r>
          </a:p>
          <a:p>
            <a:r>
              <a:rPr lang="de-CH" dirty="0"/>
              <a:t>ignorieren </a:t>
            </a:r>
            <a:r>
              <a:rPr lang="de-CH" dirty="0" err="1"/>
              <a:t>margin</a:t>
            </a:r>
            <a:r>
              <a:rPr lang="de-CH" dirty="0"/>
              <a:t>-top und </a:t>
            </a:r>
            <a:r>
              <a:rPr lang="de-CH" dirty="0" err="1"/>
              <a:t>margin-bottom</a:t>
            </a:r>
            <a:r>
              <a:rPr lang="de-CH" dirty="0"/>
              <a:t>, jedoch nicht </a:t>
            </a:r>
            <a:r>
              <a:rPr lang="de-CH" dirty="0" err="1"/>
              <a:t>margin-left</a:t>
            </a:r>
            <a:r>
              <a:rPr lang="de-CH" dirty="0"/>
              <a:t>, </a:t>
            </a:r>
            <a:r>
              <a:rPr lang="de-CH" dirty="0" err="1"/>
              <a:t>margin-right</a:t>
            </a:r>
            <a:r>
              <a:rPr lang="de-CH" dirty="0"/>
              <a:t> sowie </a:t>
            </a:r>
            <a:r>
              <a:rPr lang="de-CH" dirty="0" err="1"/>
              <a:t>padding</a:t>
            </a:r>
            <a:r>
              <a:rPr lang="de-CH" dirty="0"/>
              <a:t> </a:t>
            </a:r>
          </a:p>
          <a:p>
            <a:r>
              <a:rPr lang="de-CH" dirty="0"/>
              <a:t>werden ein Block-Element sobald sie gefloatet werden </a:t>
            </a:r>
          </a:p>
          <a:p>
            <a:r>
              <a:rPr lang="de-CH" dirty="0"/>
              <a:t>kann per </a:t>
            </a:r>
            <a:r>
              <a:rPr lang="de-CH" dirty="0" err="1"/>
              <a:t>vertical-align</a:t>
            </a:r>
            <a:r>
              <a:rPr lang="de-CH" dirty="0"/>
              <a:t> ausgerichtet werden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2140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044AB-0AB3-0A45-B8DC-1E134E7D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Box Modell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A377682-35B5-D84F-B882-E7E88390C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220" y="2496189"/>
            <a:ext cx="5580062" cy="3701411"/>
          </a:xfrm>
        </p:spPr>
      </p:pic>
    </p:spTree>
    <p:extLst>
      <p:ext uri="{BB962C8B-B14F-4D97-AF65-F5344CB8AC3E}">
        <p14:creationId xmlns:p14="http://schemas.microsoft.com/office/powerpoint/2010/main" val="348976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07A36-5DF6-F443-A05B-400F5406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Übungs-Projekt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7F0B0F-187F-4D43-9106-A6B90F5CF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https://github.com/TomFrey/htmlCssBasic</a:t>
            </a:r>
            <a:br>
              <a:rPr lang="de-CH" dirty="0"/>
            </a:br>
            <a:r>
              <a:rPr lang="de-CH" dirty="0" err="1"/>
              <a:t>Clone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download</a:t>
            </a:r>
            <a:r>
              <a:rPr lang="de-CH" dirty="0"/>
              <a:t> -&gt; Download </a:t>
            </a:r>
            <a:r>
              <a:rPr lang="de-CH" dirty="0" err="1"/>
              <a:t>zip</a:t>
            </a:r>
            <a:endParaRPr lang="de-CH" dirty="0"/>
          </a:p>
          <a:p>
            <a:r>
              <a:rPr lang="de-CH" dirty="0"/>
              <a:t>In eigenem Ordner </a:t>
            </a:r>
            <a:r>
              <a:rPr lang="de-CH" dirty="0" err="1"/>
              <a:t>entzippen</a:t>
            </a:r>
            <a:endParaRPr lang="de-CH" dirty="0"/>
          </a:p>
          <a:p>
            <a:r>
              <a:rPr lang="de-CH" dirty="0"/>
              <a:t>cd </a:t>
            </a:r>
            <a:r>
              <a:rPr lang="de-CH" dirty="0" err="1"/>
              <a:t>htmlCssBasic</a:t>
            </a:r>
            <a:r>
              <a:rPr lang="de-CH" dirty="0"/>
              <a:t>-master</a:t>
            </a:r>
          </a:p>
          <a:p>
            <a:r>
              <a:rPr lang="de-CH" dirty="0" err="1"/>
              <a:t>yarn</a:t>
            </a:r>
            <a:r>
              <a:rPr lang="de-CH" dirty="0"/>
              <a:t> </a:t>
            </a:r>
            <a:r>
              <a:rPr lang="de-CH" dirty="0" err="1"/>
              <a:t>install</a:t>
            </a:r>
            <a:endParaRPr lang="de-CH" dirty="0"/>
          </a:p>
          <a:p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--global </a:t>
            </a:r>
            <a:r>
              <a:rPr lang="de-CH" dirty="0" err="1"/>
              <a:t>gulp</a:t>
            </a:r>
            <a:r>
              <a:rPr lang="de-CH" dirty="0"/>
              <a:t>-cli</a:t>
            </a:r>
          </a:p>
          <a:p>
            <a:r>
              <a:rPr lang="de-CH" dirty="0" err="1"/>
              <a:t>gulp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84449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66C8-D735-4746-B6FB-37787317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C989-61CB-C544-AEC3-F18A5E8D5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(</a:t>
            </a:r>
            <a:r>
              <a:rPr lang="en-US" dirty="0" err="1"/>
              <a:t>engl.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Umfliessen</a:t>
            </a:r>
            <a:r>
              <a:rPr lang="en-US" dirty="0"/>
              <a:t>) </a:t>
            </a:r>
            <a:r>
              <a:rPr lang="en-US" dirty="0" err="1"/>
              <a:t>bedeutet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CSS,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Element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entweder</a:t>
            </a:r>
            <a:r>
              <a:rPr lang="en-US" dirty="0"/>
              <a:t> links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rechts</a:t>
            </a:r>
            <a:r>
              <a:rPr lang="en-US" dirty="0"/>
              <a:t> </a:t>
            </a:r>
            <a:r>
              <a:rPr lang="en-US" dirty="0" err="1"/>
              <a:t>neben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anderen</a:t>
            </a:r>
            <a:r>
              <a:rPr lang="en-US" dirty="0"/>
              <a:t> Element </a:t>
            </a:r>
            <a:r>
              <a:rPr lang="en-US" dirty="0" err="1"/>
              <a:t>anordnet</a:t>
            </a:r>
            <a:r>
              <a:rPr lang="en-US" dirty="0"/>
              <a:t>, </a:t>
            </a:r>
            <a:r>
              <a:rPr lang="en-US" dirty="0" err="1"/>
              <a:t>anstatt</a:t>
            </a:r>
            <a:r>
              <a:rPr lang="en-US" dirty="0"/>
              <a:t> </a:t>
            </a:r>
            <a:r>
              <a:rPr lang="en-US" dirty="0" err="1"/>
              <a:t>darunter</a:t>
            </a:r>
            <a:r>
              <a:rPr lang="en-US" dirty="0"/>
              <a:t> (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standardmässig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Block-</a:t>
            </a:r>
            <a:r>
              <a:rPr lang="en-US" dirty="0" err="1"/>
              <a:t>Elementen</a:t>
            </a:r>
            <a:r>
              <a:rPr lang="en-US" dirty="0"/>
              <a:t> der Fall </a:t>
            </a:r>
            <a:r>
              <a:rPr lang="en-US" dirty="0" err="1"/>
              <a:t>ist</a:t>
            </a:r>
            <a:r>
              <a:rPr lang="en-US" dirty="0"/>
              <a:t>).</a:t>
            </a:r>
            <a:br>
              <a:rPr lang="en-US" dirty="0"/>
            </a:br>
            <a:r>
              <a:rPr lang="en-US" dirty="0"/>
              <a:t>Die CSS-</a:t>
            </a:r>
            <a:r>
              <a:rPr lang="en-US" dirty="0" err="1"/>
              <a:t>Eigenschaft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das </a:t>
            </a:r>
            <a:r>
              <a:rPr lang="en-US" dirty="0" err="1"/>
              <a:t>Umfliessen</a:t>
            </a:r>
            <a:r>
              <a:rPr lang="en-US" dirty="0"/>
              <a:t> von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definierst</a:t>
            </a:r>
            <a:r>
              <a:rPr lang="en-US" dirty="0"/>
              <a:t> du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b="1" dirty="0" err="1"/>
              <a:t>float:left</a:t>
            </a:r>
            <a:r>
              <a:rPr lang="en-US" b="1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b="1" dirty="0" err="1"/>
              <a:t>float:right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nach</a:t>
            </a:r>
            <a:r>
              <a:rPr lang="en-US" dirty="0"/>
              <a:t> links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rechts</a:t>
            </a:r>
            <a:r>
              <a:rPr lang="en-US" dirty="0"/>
              <a:t> </a:t>
            </a:r>
            <a:r>
              <a:rPr lang="en-US" dirty="0" err="1"/>
              <a:t>umfliessen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8388345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D6BD-D86A-0749-A51E-2E1EEA7C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B6E8-4065-464A-A0A2-1C6FFD5B1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CSS </a:t>
            </a:r>
            <a:r>
              <a:rPr lang="de" dirty="0" err="1"/>
              <a:t>float</a:t>
            </a:r>
            <a:r>
              <a:rPr lang="de" dirty="0"/>
              <a:t> setzt ein HTML-Element an den rechten oder linken Rand des umfassenden HTML-Blocks. </a:t>
            </a:r>
            <a:r>
              <a:rPr lang="de" dirty="0" err="1"/>
              <a:t>float</a:t>
            </a:r>
            <a:r>
              <a:rPr lang="de" dirty="0"/>
              <a:t> verdrängt den Text der folgenden Blöcke und ahmt so das </a:t>
            </a:r>
            <a:r>
              <a:rPr lang="de" dirty="0" err="1"/>
              <a:t>Umfliessen</a:t>
            </a:r>
            <a:r>
              <a:rPr lang="de" dirty="0"/>
              <a:t> nach. </a:t>
            </a:r>
          </a:p>
          <a:p>
            <a:endParaRPr lang="en-US" dirty="0"/>
          </a:p>
        </p:txBody>
      </p:sp>
      <p:pic>
        <p:nvPicPr>
          <p:cNvPr id="1026" name="Picture 2" descr="page19image4279344">
            <a:extLst>
              <a:ext uri="{FF2B5EF4-FFF2-40B4-BE49-F238E27FC236}">
                <a16:creationId xmlns:a16="http://schemas.microsoft.com/office/drawing/2014/main" id="{177F15CE-A21D-3243-AE48-D46279D8A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61" y="3590172"/>
            <a:ext cx="4013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9071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A359-B224-FB47-8E12-6A2C71C3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9354C-7A65-6B4A-9CB1-7D8F0AB57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292096"/>
            <a:ext cx="9613861" cy="3599316"/>
          </a:xfrm>
        </p:spPr>
        <p:txBody>
          <a:bodyPr/>
          <a:lstStyle/>
          <a:p>
            <a:r>
              <a:rPr lang="de" dirty="0"/>
              <a:t>Dieses Prinzip kann man ebenfalls zum Erstellen von Layouts für komplette Webseiten verwenden, zum Beispiel um ein “Holy </a:t>
            </a:r>
            <a:r>
              <a:rPr lang="de" dirty="0" err="1"/>
              <a:t>Grail</a:t>
            </a:r>
            <a:r>
              <a:rPr lang="de" dirty="0"/>
              <a:t>” Layout zu erstellen.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49" name="Picture 1" descr="page20image4380560">
            <a:extLst>
              <a:ext uri="{FF2B5EF4-FFF2-40B4-BE49-F238E27FC236}">
                <a16:creationId xmlns:a16="http://schemas.microsoft.com/office/drawing/2014/main" id="{8A52D9DB-68D0-4841-9330-0581E7DF3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41" y="3429000"/>
            <a:ext cx="30099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9349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6D3F-60E1-444A-AC2C-41022A41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DE04-E985-B64E-809D-AE3BEA231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3447"/>
          </a:xfrm>
        </p:spPr>
        <p:txBody>
          <a:bodyPr/>
          <a:lstStyle/>
          <a:p>
            <a:r>
              <a:rPr lang="de" dirty="0"/>
              <a:t>Das Problem besteht allerdings darin, dass wenn ein Element gefloatet wurde, dieses von sämtlichen nachfolgenden Elementen umflossen wird.</a:t>
            </a:r>
            <a:br>
              <a:rPr lang="de" dirty="0"/>
            </a:br>
            <a:endParaRPr lang="de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de" dirty="0"/>
              <a:t>Um dies zu steuern braucht man die Property </a:t>
            </a:r>
            <a:r>
              <a:rPr lang="de" dirty="0" err="1"/>
              <a:t>clear</a:t>
            </a:r>
            <a:r>
              <a:rPr lang="de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3" name="Picture 1" descr="page21image4325584">
            <a:extLst>
              <a:ext uri="{FF2B5EF4-FFF2-40B4-BE49-F238E27FC236}">
                <a16:creationId xmlns:a16="http://schemas.microsoft.com/office/drawing/2014/main" id="{52137BF0-872D-3148-905B-0510167CB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07" y="3429000"/>
            <a:ext cx="42037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0727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FA7F-6E48-5B4C-9A4F-650EE5D2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B191-525B-FD49-86FD-104BA5260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de" dirty="0"/>
              <a:t>Mit dem Property </a:t>
            </a:r>
            <a:r>
              <a:rPr lang="de" dirty="0" err="1"/>
              <a:t>clear</a:t>
            </a:r>
            <a:r>
              <a:rPr lang="de" dirty="0"/>
              <a:t> kann das </a:t>
            </a:r>
            <a:r>
              <a:rPr lang="de" dirty="0" err="1"/>
              <a:t>Umfliessen</a:t>
            </a:r>
            <a:r>
              <a:rPr lang="de" dirty="0"/>
              <a:t> eines Elementes zurückgesetzt werden. </a:t>
            </a:r>
          </a:p>
          <a:p>
            <a:r>
              <a:rPr lang="en-US" dirty="0"/>
              <a:t>clear: both / left / right</a:t>
            </a:r>
          </a:p>
          <a:p>
            <a:pPr marL="0" indent="0">
              <a:buNone/>
            </a:pPr>
            <a:endParaRPr lang="de" dirty="0"/>
          </a:p>
          <a:p>
            <a:endParaRPr lang="en-US" dirty="0"/>
          </a:p>
        </p:txBody>
      </p:sp>
      <p:pic>
        <p:nvPicPr>
          <p:cNvPr id="4097" name="Picture 1" descr="page22image4358352">
            <a:extLst>
              <a:ext uri="{FF2B5EF4-FFF2-40B4-BE49-F238E27FC236}">
                <a16:creationId xmlns:a16="http://schemas.microsoft.com/office/drawing/2014/main" id="{F3D15BD8-BDB8-5648-A579-E24C073FB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" y="3606800"/>
            <a:ext cx="3251200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4913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FB52-B078-0843-86FC-C484C816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b="1" dirty="0" err="1"/>
              <a:t>Float</a:t>
            </a:r>
            <a:r>
              <a:rPr lang="de" b="1" dirty="0"/>
              <a:t>: Elemente in einem Parent-Element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50FAF-A625-E045-9149-78E16F47D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Befinden sich in einem Container </a:t>
            </a:r>
            <a:r>
              <a:rPr lang="de" dirty="0" err="1"/>
              <a:t>ausschliesslich</a:t>
            </a:r>
            <a:r>
              <a:rPr lang="de" dirty="0"/>
              <a:t> gefloatete Elemente, so kollabiert die Höhe des Parent-Elements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1" name="Picture 1" descr="page23image4350288">
            <a:extLst>
              <a:ext uri="{FF2B5EF4-FFF2-40B4-BE49-F238E27FC236}">
                <a16:creationId xmlns:a16="http://schemas.microsoft.com/office/drawing/2014/main" id="{34AB1977-760B-C647-B81E-7F68AC85E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" y="3241040"/>
            <a:ext cx="56642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4562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6BF9-14F3-FE43-AD9F-7EDE265B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b="1" dirty="0" err="1"/>
              <a:t>Float</a:t>
            </a:r>
            <a:r>
              <a:rPr lang="de" b="1" dirty="0"/>
              <a:t>: Elemente in einem Parent-Element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4C832-351E-1844-B1BB-1454A152C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Um die </a:t>
            </a:r>
            <a:r>
              <a:rPr lang="de" dirty="0" err="1"/>
              <a:t>Höhe</a:t>
            </a:r>
            <a:r>
              <a:rPr lang="de" dirty="0"/>
              <a:t> des Parent-Elements nicht kollabieren zu lassen, braucht man ein Element mit der Property </a:t>
            </a:r>
            <a:r>
              <a:rPr lang="de" dirty="0" err="1"/>
              <a:t>clear</a:t>
            </a:r>
            <a:r>
              <a:rPr lang="de" dirty="0"/>
              <a:t> im Anschluss an die gefloateten Kind-Elemente. Dafür hat sich das .</a:t>
            </a:r>
            <a:r>
              <a:rPr lang="de" dirty="0" err="1"/>
              <a:t>clearfix</a:t>
            </a:r>
            <a:r>
              <a:rPr lang="de" dirty="0"/>
              <a:t> Schnipsel auf der Folgeseite bewährt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5" name="Picture 1" descr="page24image4240800">
            <a:extLst>
              <a:ext uri="{FF2B5EF4-FFF2-40B4-BE49-F238E27FC236}">
                <a16:creationId xmlns:a16="http://schemas.microsoft.com/office/drawing/2014/main" id="{717F181D-4BF2-5B49-88FC-FCC35D91E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3769360"/>
            <a:ext cx="46101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907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84A7-4269-694F-B850-39B553C2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clearfix</a:t>
            </a:r>
            <a:r>
              <a:rPr lang="en-US" b="1" dirty="0"/>
              <a:t> </a:t>
            </a:r>
            <a:r>
              <a:rPr lang="en-US" b="1" dirty="0" err="1"/>
              <a:t>Schnipsel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FC542-A969-0747-962A-7C078FE47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Das gängige Schnipsel, mit welchem man das Floating beendet, ist eine </a:t>
            </a:r>
            <a:r>
              <a:rPr lang="de" dirty="0" err="1"/>
              <a:t>clearfix</a:t>
            </a:r>
            <a:r>
              <a:rPr lang="de" dirty="0"/>
              <a:t>-Klasse auf dem </a:t>
            </a:r>
            <a:r>
              <a:rPr lang="de" dirty="0" err="1"/>
              <a:t>umschliessenden</a:t>
            </a:r>
            <a:r>
              <a:rPr lang="de" dirty="0"/>
              <a:t> oder dem folgenden Element</a:t>
            </a:r>
            <a:br>
              <a:rPr lang="de" dirty="0"/>
            </a:br>
            <a:br>
              <a:rPr lang="de" dirty="0"/>
            </a:br>
            <a:r>
              <a:rPr lang="en-US" dirty="0"/>
              <a:t>.</a:t>
            </a:r>
            <a:r>
              <a:rPr lang="en-US" dirty="0" err="1"/>
              <a:t>clearfix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clear: both;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codepen.io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KilianSSL</a:t>
            </a:r>
            <a:r>
              <a:rPr lang="en-US" dirty="0">
                <a:hlinkClick r:id="rId2"/>
              </a:rPr>
              <a:t>/pen/</a:t>
            </a:r>
            <a:r>
              <a:rPr lang="en-US" dirty="0" err="1">
                <a:hlinkClick r:id="rId2"/>
              </a:rPr>
              <a:t>OOBPXw</a:t>
            </a:r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14132501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8A84-E02F-9F49-9E93-EB12D884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10057-8D8D-6844-A734-9F8016446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" dirty="0"/>
              <a:t>Baue ein Holy-</a:t>
            </a:r>
            <a:r>
              <a:rPr lang="de" dirty="0" err="1"/>
              <a:t>Grail</a:t>
            </a:r>
            <a:r>
              <a:rPr lang="de" dirty="0"/>
              <a:t> Layout mit </a:t>
            </a:r>
            <a:r>
              <a:rPr lang="de" dirty="0" err="1"/>
              <a:t>float</a:t>
            </a:r>
            <a:r>
              <a:rPr lang="de" dirty="0"/>
              <a:t> und </a:t>
            </a:r>
            <a:r>
              <a:rPr lang="de" dirty="0" err="1"/>
              <a:t>clear</a:t>
            </a:r>
            <a:br>
              <a:rPr lang="de" dirty="0"/>
            </a:br>
            <a:br>
              <a:rPr lang="de" dirty="0"/>
            </a:br>
            <a:r>
              <a:rPr lang="de" dirty="0"/>
              <a:t>Verwende Hintergrund-Farben um die Ausdehnung der einzelnen Bereiche zu visualisieren </a:t>
            </a:r>
          </a:p>
          <a:p>
            <a:endParaRPr lang="en-US" dirty="0"/>
          </a:p>
        </p:txBody>
      </p:sp>
      <p:pic>
        <p:nvPicPr>
          <p:cNvPr id="4" name="Picture 1" descr="page30image31640000">
            <a:extLst>
              <a:ext uri="{FF2B5EF4-FFF2-40B4-BE49-F238E27FC236}">
                <a16:creationId xmlns:a16="http://schemas.microsoft.com/office/drawing/2014/main" id="{4F28245D-443C-7E44-A3B6-C4592EEAC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261" y="3966438"/>
            <a:ext cx="3307979" cy="247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986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0CE8-8A1E-3042-991A-E735B458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EE130-C9DD-EF47-BB34-BDD334313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en-US" dirty="0"/>
              <a:t>Flexbox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b="1" dirty="0" err="1"/>
              <a:t>eindimensionales</a:t>
            </a:r>
            <a:r>
              <a:rPr lang="en-US" dirty="0"/>
              <a:t> </a:t>
            </a:r>
            <a:r>
              <a:rPr lang="en-US" dirty="0" err="1"/>
              <a:t>Layoutmodell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D.h</a:t>
            </a:r>
            <a:r>
              <a:rPr lang="en-US" dirty="0"/>
              <a:t>. </a:t>
            </a:r>
            <a:r>
              <a:rPr lang="de" dirty="0"/>
              <a:t>das sich </a:t>
            </a:r>
            <a:r>
              <a:rPr lang="de" dirty="0" err="1"/>
              <a:t>Flexbox</a:t>
            </a:r>
            <a:r>
              <a:rPr lang="de" dirty="0"/>
              <a:t> mit dem Layout in einer Dimension zu einem Zeitpunkt beschäftigt - entweder als eine Zeile oder als eine Spalte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7169" name="Picture 1" descr="page10image4335984">
            <a:extLst>
              <a:ext uri="{FF2B5EF4-FFF2-40B4-BE49-F238E27FC236}">
                <a16:creationId xmlns:a16="http://schemas.microsoft.com/office/drawing/2014/main" id="{8D40126D-EE0E-F244-887E-F6B0F2B52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" y="4285189"/>
            <a:ext cx="40894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page10image4330784">
            <a:extLst>
              <a:ext uri="{FF2B5EF4-FFF2-40B4-BE49-F238E27FC236}">
                <a16:creationId xmlns:a16="http://schemas.microsoft.com/office/drawing/2014/main" id="{653EA649-475F-D542-97F8-BE2093C3E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81" y="4285189"/>
            <a:ext cx="41275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52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BC1C3-EE37-A649-93CF-C9579EC4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Inline 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AEA8BC-D302-8647-83FC-C6D6CD4F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Inline Elemente erzeugen keine neue Zeile und befinden sich im Textfluss.</a:t>
            </a:r>
          </a:p>
          <a:p>
            <a:r>
              <a:rPr lang="de-CH" dirty="0"/>
              <a:t>z.B. &lt;span&gt;, &lt;a&gt;, &lt;</a:t>
            </a:r>
            <a:r>
              <a:rPr lang="de-CH" dirty="0" err="1"/>
              <a:t>img</a:t>
            </a:r>
            <a:r>
              <a:rPr lang="de-CH" dirty="0"/>
              <a:t>&gt;, &lt;</a:t>
            </a:r>
            <a:r>
              <a:rPr lang="de-CH" dirty="0" err="1"/>
              <a:t>label</a:t>
            </a:r>
            <a:r>
              <a:rPr lang="de-CH" dirty="0"/>
              <a:t>&gt;, &lt;strong&gt;</a:t>
            </a:r>
          </a:p>
          <a:p>
            <a:r>
              <a:rPr lang="de-CH" dirty="0"/>
              <a:t>Beinhalten (normalerweise) nur Daten und andere Inline Elemente</a:t>
            </a:r>
          </a:p>
          <a:p>
            <a:r>
              <a:rPr lang="de-CH" dirty="0"/>
              <a:t>Man kann keine “Block Elemente“ in ein Inline Element stecken.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4159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ADAE-CA08-CD44-94D4-FE0CAB5D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744E3-8347-B748-B6F2-C7AB7E2E5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Container Properties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display: flex</a:t>
            </a:r>
            <a:br>
              <a:rPr lang="en-US" dirty="0"/>
            </a:br>
            <a:r>
              <a:rPr lang="en-US" dirty="0"/>
              <a:t>flex-direction: row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655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D9A2-0FB8-0646-88C3-FE5D6AB1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32575-B5FE-144F-9D81-EBD892238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420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D961-5709-C241-A54E-238F4D05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7316-99A5-E94E-A390-438B2046B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42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F5B6-1D4F-FC43-9C9B-58CB5B6D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AD12-4AE5-964C-9563-4A3588BB2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b="1" dirty="0" err="1"/>
              <a:t>zweidimensionales</a:t>
            </a:r>
            <a:r>
              <a:rPr lang="en-US" dirty="0"/>
              <a:t> </a:t>
            </a:r>
            <a:r>
              <a:rPr lang="en-US" dirty="0" err="1"/>
              <a:t>Layoutmodell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47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C73E-83AF-9D48-8780-676E6EE6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99DE7-BC49-E444-A85A-C391B6D9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493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7845B-83AD-7C4C-B581-5E1612E3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 / Tutorials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0ECAA7-461F-3A48-BB16-AB334C364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http://de.selfhtml.org/</a:t>
            </a:r>
            <a:endParaRPr lang="de-DE" dirty="0"/>
          </a:p>
          <a:p>
            <a:r>
              <a:rPr lang="de-DE" dirty="0">
                <a:hlinkClick r:id="rId3"/>
              </a:rPr>
              <a:t>https://www.w3.org/standards/webdesign/htmlcss</a:t>
            </a:r>
            <a:endParaRPr lang="de-DE" dirty="0"/>
          </a:p>
          <a:p>
            <a:r>
              <a:rPr lang="de-DE" dirty="0">
                <a:hlinkClick r:id="rId4"/>
              </a:rPr>
              <a:t>https://developer.mozilla.org/de/docs/Web/HTML</a:t>
            </a:r>
            <a:endParaRPr lang="de-DE" dirty="0"/>
          </a:p>
          <a:p>
            <a:r>
              <a:rPr lang="de-DE" dirty="0">
                <a:hlinkClick r:id="rId5"/>
              </a:rPr>
              <a:t>https://developer.mozilla.org/de/docs/Web/CSS</a:t>
            </a:r>
            <a:endParaRPr lang="de-DE" dirty="0"/>
          </a:p>
          <a:p>
            <a:r>
              <a:rPr lang="de-DE" dirty="0">
                <a:hlinkClick r:id="rId6"/>
              </a:rPr>
              <a:t>https://devdocs.io/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76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073DA-DEFA-4742-89B2-DC5901D0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Block Level 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2DAA3B-2E8C-9547-AC90-0E054677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Block Elemente erzwingen einen Umbruch und nehmen die gesamte Breite des Elternelements ein.</a:t>
            </a:r>
          </a:p>
          <a:p>
            <a:r>
              <a:rPr lang="de-DE" dirty="0"/>
              <a:t>z.B. &lt;div&gt;, &lt;p&gt;, &lt;</a:t>
            </a:r>
            <a:r>
              <a:rPr lang="de-DE" dirty="0" err="1"/>
              <a:t>ul</a:t>
            </a:r>
            <a:r>
              <a:rPr lang="de-DE" dirty="0"/>
              <a:t>&gt;, &lt;li&gt;, &lt;h1&gt;</a:t>
            </a:r>
          </a:p>
          <a:p>
            <a:r>
              <a:rPr lang="de-CH" dirty="0"/>
              <a:t>Beinhalten (normalerweise) andere Inline Elemente und andere Block Elemente.</a:t>
            </a:r>
          </a:p>
          <a:p>
            <a:r>
              <a:rPr lang="de-CH" dirty="0"/>
              <a:t>Die visuelle Darstellung eines Elements kann mit CSS geändert werden. Also aus einem Block Element kann (</a:t>
            </a:r>
            <a:r>
              <a:rPr lang="de-CH" b="1" dirty="0"/>
              <a:t>fast</a:t>
            </a:r>
            <a:r>
              <a:rPr lang="de-CH" dirty="0"/>
              <a:t>) ein Inline Element werden und umgekehrt.</a:t>
            </a:r>
          </a:p>
        </p:txBody>
      </p:sp>
    </p:spTree>
    <p:extLst>
      <p:ext uri="{BB962C8B-B14F-4D97-AF65-F5344CB8AC3E}">
        <p14:creationId xmlns:p14="http://schemas.microsoft.com/office/powerpoint/2010/main" val="63286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16281-5764-1B47-B5C4-7078B082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meine erste HTML 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95F6AB-14D7-AC40-8B3C-34AC47813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&lt;!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doctype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lang="de"&gt;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charset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="UTF-8"&gt;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 &lt;title&gt;Willkommen!&lt;/title&gt;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  &lt;h1&gt;Hallo Welt!&lt;/h1&gt;</a:t>
            </a:r>
            <a:b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  &lt;p&gt;Dies ist meine erste </a:t>
            </a:r>
            <a:r>
              <a:rPr lang="de-CH" dirty="0"/>
              <a:t>&lt;span&gt;</a:t>
            </a:r>
            <a:r>
              <a:rPr lang="de-CH" sz="2000" dirty="0"/>
              <a:t>HTML</a:t>
            </a:r>
            <a:r>
              <a:rPr lang="de-CH" dirty="0"/>
              <a:t>&lt;/span&gt;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Seite 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gesponsort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  &lt;a 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="http://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www.finnova.com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Finnova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&lt;/a&gt;.&lt;/p&gt;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452148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{E31AF238-1F36-CC4A-918A-B77DB9EE3BA9}tf10001057</Template>
  <TotalTime>598</TotalTime>
  <Words>1776</Words>
  <Application>Microsoft Macintosh PowerPoint</Application>
  <PresentationFormat>Widescreen</PresentationFormat>
  <Paragraphs>385</Paragraphs>
  <Slides>75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9" baseType="lpstr">
      <vt:lpstr>Arial</vt:lpstr>
      <vt:lpstr>Calibri</vt:lpstr>
      <vt:lpstr>Trebuchet MS</vt:lpstr>
      <vt:lpstr>Berlin</vt:lpstr>
      <vt:lpstr>HTML / CSS</vt:lpstr>
      <vt:lpstr>Begriffe</vt:lpstr>
      <vt:lpstr>HTML: Erste Schritte</vt:lpstr>
      <vt:lpstr>HTML Erste Schritte</vt:lpstr>
      <vt:lpstr>GRUNDAUFBAU EINER HTML-SEITE </vt:lpstr>
      <vt:lpstr>Übungs-Projekt einrichten</vt:lpstr>
      <vt:lpstr>Inline Elemente</vt:lpstr>
      <vt:lpstr>Block Level Elemente</vt:lpstr>
      <vt:lpstr>Übung: meine erste HTML Seite</vt:lpstr>
      <vt:lpstr>DOM (Document Object Model)</vt:lpstr>
      <vt:lpstr>DOM</vt:lpstr>
      <vt:lpstr>Basiselemente</vt:lpstr>
      <vt:lpstr>Basiselemente</vt:lpstr>
      <vt:lpstr>Basiselemente</vt:lpstr>
      <vt:lpstr>Basiselemente: HTML5 Container</vt:lpstr>
      <vt:lpstr>Holy Grail</vt:lpstr>
      <vt:lpstr>Kommentare</vt:lpstr>
      <vt:lpstr>Basiselemente</vt:lpstr>
      <vt:lpstr>Verschachtelung</vt:lpstr>
      <vt:lpstr>Fragen</vt:lpstr>
      <vt:lpstr>Lösung</vt:lpstr>
      <vt:lpstr>HTML Eigenschaften / Attribute</vt:lpstr>
      <vt:lpstr>Basiselemente</vt:lpstr>
      <vt:lpstr>Basiselemente: Listen</vt:lpstr>
      <vt:lpstr>Basiselemente: Tabellen</vt:lpstr>
      <vt:lpstr>Tabellen mit verbundenen Zellen</vt:lpstr>
      <vt:lpstr>Tabellen mit verbundenen Zellen</vt:lpstr>
      <vt:lpstr>Tabellen mit Überschrift</vt:lpstr>
      <vt:lpstr>Tabellen Header, Body, Footer</vt:lpstr>
      <vt:lpstr>Formulare</vt:lpstr>
      <vt:lpstr>Formularfelder mit Label</vt:lpstr>
      <vt:lpstr>Formularfelder Attribute</vt:lpstr>
      <vt:lpstr>Formularfelder Attribute</vt:lpstr>
      <vt:lpstr>Formularfelder Attribute</vt:lpstr>
      <vt:lpstr>Formularfelder: Checkbox</vt:lpstr>
      <vt:lpstr>Formularfelder: Radiobutton</vt:lpstr>
      <vt:lpstr>Formularfelder: Dropdown</vt:lpstr>
      <vt:lpstr>Formularfelder: Mehrzeiliges Eingabefeld</vt:lpstr>
      <vt:lpstr>Übung</vt:lpstr>
      <vt:lpstr>CSS</vt:lpstr>
      <vt:lpstr>CSS / HTML</vt:lpstr>
      <vt:lpstr>CSS Beispiel</vt:lpstr>
      <vt:lpstr>CSS Inline</vt:lpstr>
      <vt:lpstr>CSS Inline</vt:lpstr>
      <vt:lpstr>CSS in Datei auslagern</vt:lpstr>
      <vt:lpstr>CSS in Datei auslagern</vt:lpstr>
      <vt:lpstr>CSS Vererbung</vt:lpstr>
      <vt:lpstr>CSS Selektoren</vt:lpstr>
      <vt:lpstr>Übung: CSS Selektoren</vt:lpstr>
      <vt:lpstr>CSS Spezifität</vt:lpstr>
      <vt:lpstr>Spezifität berechnen</vt:lpstr>
      <vt:lpstr>Übung</vt:lpstr>
      <vt:lpstr>Lösung</vt:lpstr>
      <vt:lpstr>Spezifität berechnen</vt:lpstr>
      <vt:lpstr>!important </vt:lpstr>
      <vt:lpstr>Block und Inline Elemente</vt:lpstr>
      <vt:lpstr>Block Elemente </vt:lpstr>
      <vt:lpstr>Inline Elemente  </vt:lpstr>
      <vt:lpstr>Box Modell</vt:lpstr>
      <vt:lpstr>Float</vt:lpstr>
      <vt:lpstr>Float</vt:lpstr>
      <vt:lpstr>Float</vt:lpstr>
      <vt:lpstr>Float</vt:lpstr>
      <vt:lpstr>Clear</vt:lpstr>
      <vt:lpstr>Float: Elemente in einem Parent-Element </vt:lpstr>
      <vt:lpstr>Float: Elemente in einem Parent-Element </vt:lpstr>
      <vt:lpstr>clearfix Schnipsel </vt:lpstr>
      <vt:lpstr>Übung</vt:lpstr>
      <vt:lpstr>Flexbox</vt:lpstr>
      <vt:lpstr>Flexbox</vt:lpstr>
      <vt:lpstr>PowerPoint Presentation</vt:lpstr>
      <vt:lpstr>PowerPoint Presentation</vt:lpstr>
      <vt:lpstr>Grid</vt:lpstr>
      <vt:lpstr>PowerPoint Presentation</vt:lpstr>
      <vt:lpstr>Literatur / Tutorials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/ CSS</dc:title>
  <dc:creator>Microsoft Office User</dc:creator>
  <cp:lastModifiedBy>Thomas Frey</cp:lastModifiedBy>
  <cp:revision>109</cp:revision>
  <dcterms:created xsi:type="dcterms:W3CDTF">2019-03-09T14:44:42Z</dcterms:created>
  <dcterms:modified xsi:type="dcterms:W3CDTF">2019-03-22T09:27:57Z</dcterms:modified>
</cp:coreProperties>
</file>