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7" r:id="rId2"/>
    <p:sldMasterId id="2147483689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Tomás González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Desarrollador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Patricio Salinas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Encargado de implementar las funcionalidades de la aplicación móvil, integrando la API de Gemini para generar rutinas de entrenamiento y dietas personalizadas.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Product Owner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Encargado definir y priorizar el backlog del producto, creando historias de usuario claras y gestionando el feedback de los usuarios.</a:t>
          </a: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84A71062-B451-45E5-ADF5-CF0B5D7F47C2}">
      <dgm:prSet phldrT="[Texto]" custT="1"/>
      <dgm:spPr/>
      <dgm:t>
        <a:bodyPr/>
        <a:lstStyle/>
        <a:p>
          <a:r>
            <a:rPr lang="es-MX" sz="1800" dirty="0"/>
            <a:t>Luís Acevedo</a:t>
          </a:r>
          <a:endParaRPr lang="es-CL" sz="1400" dirty="0"/>
        </a:p>
      </dgm:t>
    </dgm:pt>
    <dgm:pt modelId="{DC07F3A7-E91F-432D-917E-99E1173EC7A0}" type="parTrans" cxnId="{A6FB3B3A-27C3-4748-833C-B3ECEE936358}">
      <dgm:prSet/>
      <dgm:spPr/>
      <dgm:t>
        <a:bodyPr/>
        <a:lstStyle/>
        <a:p>
          <a:endParaRPr lang="es-ES"/>
        </a:p>
      </dgm:t>
    </dgm:pt>
    <dgm:pt modelId="{ADFEF9F4-8750-43FD-8DAF-B409D2F59360}" type="sibTrans" cxnId="{A6FB3B3A-27C3-4748-833C-B3ECEE936358}">
      <dgm:prSet/>
      <dgm:spPr/>
      <dgm:t>
        <a:bodyPr/>
        <a:lstStyle/>
        <a:p>
          <a:endParaRPr lang="es-ES"/>
        </a:p>
      </dgm:t>
    </dgm:pt>
    <dgm:pt modelId="{67F3A3BD-F0A0-4D6E-B572-49018D38676D}">
      <dgm:prSet phldrT="[Texto]" custT="1"/>
      <dgm:spPr/>
      <dgm:t>
        <a:bodyPr/>
        <a:lstStyle/>
        <a:p>
          <a:r>
            <a:rPr lang="es-MX" sz="1400" dirty="0"/>
            <a:t>Scrum Master</a:t>
          </a:r>
          <a:endParaRPr lang="es-CL" sz="1400" dirty="0"/>
        </a:p>
      </dgm:t>
    </dgm:pt>
    <dgm:pt modelId="{8390D48C-E996-47DA-BECC-1F4A5456E1F0}" type="parTrans" cxnId="{2E9EBE93-DD3D-434F-A00C-CCEA4A8E7191}">
      <dgm:prSet/>
      <dgm:spPr/>
      <dgm:t>
        <a:bodyPr/>
        <a:lstStyle/>
        <a:p>
          <a:endParaRPr lang="es-ES"/>
        </a:p>
      </dgm:t>
    </dgm:pt>
    <dgm:pt modelId="{12B46ADE-F622-45B5-AB52-26B65ED0EE81}" type="sibTrans" cxnId="{2E9EBE93-DD3D-434F-A00C-CCEA4A8E7191}">
      <dgm:prSet/>
      <dgm:spPr/>
      <dgm:t>
        <a:bodyPr/>
        <a:lstStyle/>
        <a:p>
          <a:endParaRPr lang="es-ES"/>
        </a:p>
      </dgm:t>
    </dgm:pt>
    <dgm:pt modelId="{136FE515-1077-472F-B9D5-DFC8841B1556}">
      <dgm:prSet phldrT="[Texto]" custT="1"/>
      <dgm:spPr/>
      <dgm:t>
        <a:bodyPr/>
        <a:lstStyle/>
        <a:p>
          <a:r>
            <a:rPr lang="es-CL" sz="1400" dirty="0"/>
            <a:t>Encargado de promover la auto organización del equipo y ayudar a eliminar impedimentos, además supervisara el uso del gira para una gestión efectiva.</a:t>
          </a:r>
        </a:p>
      </dgm:t>
    </dgm:pt>
    <dgm:pt modelId="{F789EF70-32ED-4A36-9E0B-7F8B8DA2539A}" type="parTrans" cxnId="{7A8092F9-5745-4AC9-A9C6-38E1227BE029}">
      <dgm:prSet/>
      <dgm:spPr/>
      <dgm:t>
        <a:bodyPr/>
        <a:lstStyle/>
        <a:p>
          <a:endParaRPr lang="es-ES"/>
        </a:p>
      </dgm:t>
    </dgm:pt>
    <dgm:pt modelId="{3063E39E-7E11-4C18-B285-B446505DEE19}" type="sibTrans" cxnId="{7A8092F9-5745-4AC9-A9C6-38E1227BE029}">
      <dgm:prSet/>
      <dgm:spPr/>
      <dgm:t>
        <a:bodyPr/>
        <a:lstStyle/>
        <a:p>
          <a:endParaRPr lang="es-ES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2C87C701-B61F-4F28-9201-99EB47324111}" type="pres">
      <dgm:prSet presAssocID="{44AB630E-CD8B-4223-9F51-5EEE4E054B0A}" presName="spacer" presStyleCnt="0"/>
      <dgm:spPr/>
    </dgm:pt>
    <dgm:pt modelId="{232D0803-62EE-4350-A0B7-B7D87884AA14}" type="pres">
      <dgm:prSet presAssocID="{84A71062-B451-45E5-ADF5-CF0B5D7F47C2}" presName="comp" presStyleCnt="0"/>
      <dgm:spPr/>
    </dgm:pt>
    <dgm:pt modelId="{A7F1C40B-55E7-4BE3-8680-7156AD661137}" type="pres">
      <dgm:prSet presAssocID="{84A71062-B451-45E5-ADF5-CF0B5D7F47C2}" presName="box" presStyleLbl="node1" presStyleIdx="2" presStyleCnt="3"/>
      <dgm:spPr/>
    </dgm:pt>
    <dgm:pt modelId="{DEFB36CD-CBA2-48A7-9B72-B12DF199B12E}" type="pres">
      <dgm:prSet presAssocID="{84A71062-B451-45E5-ADF5-CF0B5D7F47C2}" presName="img" presStyleLbl="fgImgPlace1" presStyleIdx="2" presStyleCnt="3"/>
      <dgm:spPr/>
    </dgm:pt>
    <dgm:pt modelId="{616EEA79-3143-4C0F-9353-4461D5D705A9}" type="pres">
      <dgm:prSet presAssocID="{84A71062-B451-45E5-ADF5-CF0B5D7F47C2}" presName="text" presStyleLbl="node1" presStyleIdx="2" presStyleCnt="3">
        <dgm:presLayoutVars>
          <dgm:bulletEnabled val="1"/>
        </dgm:presLayoutVars>
      </dgm:prSet>
      <dgm:spPr/>
    </dgm:pt>
  </dgm:ptLst>
  <dgm:cxnLst>
    <dgm:cxn modelId="{D5ED3407-DB03-4687-9E38-A60A724C6012}" type="presOf" srcId="{67F3A3BD-F0A0-4D6E-B572-49018D38676D}" destId="{A7F1C40B-55E7-4BE3-8680-7156AD661137}" srcOrd="0" destOrd="1" presId="urn:microsoft.com/office/officeart/2005/8/layout/vList4"/>
    <dgm:cxn modelId="{F281512F-2DFE-4BC1-A768-E89D937F7B9A}" type="presOf" srcId="{55A2A9EB-4C26-43C3-B721-D475B10BC39B}" destId="{39AFE128-ACF6-44CA-B18B-64F5782CF210}" srcOrd="0" destOrd="2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A6FB3B3A-27C3-4748-833C-B3ECEE936358}" srcId="{BE45140C-C326-4DAA-A267-498AD5117D68}" destId="{84A71062-B451-45E5-ADF5-CF0B5D7F47C2}" srcOrd="2" destOrd="0" parTransId="{DC07F3A7-E91F-432D-917E-99E1173EC7A0}" sibTransId="{ADFEF9F4-8750-43FD-8DAF-B409D2F59360}"/>
    <dgm:cxn modelId="{A8D3685F-DFB5-4AAE-AD7E-16655EB2C8DA}" type="presOf" srcId="{67F3A3BD-F0A0-4D6E-B572-49018D38676D}" destId="{616EEA79-3143-4C0F-9353-4461D5D705A9}" srcOrd="1" destOrd="1" presId="urn:microsoft.com/office/officeart/2005/8/layout/vList4"/>
    <dgm:cxn modelId="{26F15147-D5D4-489B-A3AC-3F05B2C9DFF8}" type="presOf" srcId="{02A34BC0-F8BA-4A89-87A4-4F20079DFD06}" destId="{39AFE128-ACF6-44CA-B18B-64F5782CF210}" srcOrd="0" destOrd="0" presId="urn:microsoft.com/office/officeart/2005/8/layout/vList4"/>
    <dgm:cxn modelId="{3576706D-5AD7-434D-9808-CD2C835057BE}" type="presOf" srcId="{84A71062-B451-45E5-ADF5-CF0B5D7F47C2}" destId="{A7F1C40B-55E7-4BE3-8680-7156AD661137}" srcOrd="0" destOrd="0" presId="urn:microsoft.com/office/officeart/2005/8/layout/vList4"/>
    <dgm:cxn modelId="{D6069F6E-F5F6-4EC6-9726-52525954FF0B}" type="presOf" srcId="{2E221207-005F-49CB-81E1-6D036D64322B}" destId="{54FC4CB6-0791-48D3-B2C5-2E99B8AFCFF7}" srcOrd="0" destOrd="2" presId="urn:microsoft.com/office/officeart/2005/8/layout/vList4"/>
    <dgm:cxn modelId="{2BEC6851-2D02-4A83-938D-3073DE22B9CC}" type="presOf" srcId="{2E221207-005F-49CB-81E1-6D036D64322B}" destId="{52D125D2-FCA7-4A2D-AB39-B6BD54F251F2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52B0687A-29C6-4322-BBF5-C51659842B23}" type="presOf" srcId="{78BFB295-8F5D-4286-B72B-79142F8F0E13}" destId="{54FC4CB6-0791-48D3-B2C5-2E99B8AFCFF7}" srcOrd="0" destOrd="0" presId="urn:microsoft.com/office/officeart/2005/8/layout/vList4"/>
    <dgm:cxn modelId="{2E9EBE93-DD3D-434F-A00C-CCEA4A8E7191}" srcId="{84A71062-B451-45E5-ADF5-CF0B5D7F47C2}" destId="{67F3A3BD-F0A0-4D6E-B572-49018D38676D}" srcOrd="0" destOrd="0" parTransId="{8390D48C-E996-47DA-BECC-1F4A5456E1F0}" sibTransId="{12B46ADE-F622-45B5-AB52-26B65ED0EE81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EB72999-16E7-4A4F-9876-6D582A5144F3}" type="presOf" srcId="{EA3B2395-55AF-495E-9D6B-329D2886612F}" destId="{CFFDF23F-D296-4CDF-8EE4-8A672559E207}" srcOrd="1" destOrd="1" presId="urn:microsoft.com/office/officeart/2005/8/layout/vList4"/>
    <dgm:cxn modelId="{3637179C-F05C-441B-8591-AAE030808156}" type="presOf" srcId="{55A2A9EB-4C26-43C3-B721-D475B10BC39B}" destId="{CFFDF23F-D296-4CDF-8EE4-8A672559E207}" srcOrd="1" destOrd="2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8A70EAA3-83A3-4D57-8E82-E9F6148FB6F9}" type="presOf" srcId="{84A71062-B451-45E5-ADF5-CF0B5D7F47C2}" destId="{616EEA79-3143-4C0F-9353-4461D5D705A9}" srcOrd="1" destOrd="0" presId="urn:microsoft.com/office/officeart/2005/8/layout/vList4"/>
    <dgm:cxn modelId="{285F4AAA-FD6B-44F9-91FE-87D357A6BCC7}" type="presOf" srcId="{D868444B-AE34-4422-A6A5-1F7D392D0C20}" destId="{52D125D2-FCA7-4A2D-AB39-B6BD54F251F2}" srcOrd="1" destOrd="1" presId="urn:microsoft.com/office/officeart/2005/8/layout/vList4"/>
    <dgm:cxn modelId="{B54370AE-AA5C-47D4-A45E-E38B0CD974B7}" type="presOf" srcId="{136FE515-1077-472F-B9D5-DFC8841B1556}" destId="{A7F1C40B-55E7-4BE3-8680-7156AD661137}" srcOrd="0" destOrd="2" presId="urn:microsoft.com/office/officeart/2005/8/layout/vList4"/>
    <dgm:cxn modelId="{19CC1CB9-8D0F-415D-B9BF-1470A03C108E}" type="presOf" srcId="{02A34BC0-F8BA-4A89-87A4-4F20079DFD06}" destId="{CFFDF23F-D296-4CDF-8EE4-8A672559E207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EC34C3BE-0984-4A34-895F-49325DEB65A6}" type="presOf" srcId="{D868444B-AE34-4422-A6A5-1F7D392D0C20}" destId="{54FC4CB6-0791-48D3-B2C5-2E99B8AFCFF7}" srcOrd="0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445123D3-300F-4060-9D52-C78F5F50E3E2}" type="presOf" srcId="{136FE515-1077-472F-B9D5-DFC8841B1556}" destId="{616EEA79-3143-4C0F-9353-4461D5D705A9}" srcOrd="1" destOrd="2" presId="urn:microsoft.com/office/officeart/2005/8/layout/vList4"/>
    <dgm:cxn modelId="{CF0DD9DC-91B9-450F-9B02-43921A7795FB}" type="presOf" srcId="{78BFB295-8F5D-4286-B72B-79142F8F0E13}" destId="{52D125D2-FCA7-4A2D-AB39-B6BD54F251F2}" srcOrd="1" destOrd="0" presId="urn:microsoft.com/office/officeart/2005/8/layout/vList4"/>
    <dgm:cxn modelId="{64A44AEC-B431-472A-BC93-A8E4F9C1C649}" type="presOf" srcId="{EA3B2395-55AF-495E-9D6B-329D2886612F}" destId="{39AFE128-ACF6-44CA-B18B-64F5782CF210}" srcOrd="0" destOrd="1" presId="urn:microsoft.com/office/officeart/2005/8/layout/vList4"/>
    <dgm:cxn modelId="{7A8092F9-5745-4AC9-A9C6-38E1227BE029}" srcId="{84A71062-B451-45E5-ADF5-CF0B5D7F47C2}" destId="{136FE515-1077-472F-B9D5-DFC8841B1556}" srcOrd="1" destOrd="0" parTransId="{F789EF70-32ED-4A36-9E0B-7F8B8DA2539A}" sibTransId="{3063E39E-7E11-4C18-B285-B446505DEE19}"/>
    <dgm:cxn modelId="{58A6A73C-0107-44AB-B835-39C9F4312314}" type="presParOf" srcId="{6E1E561E-88C1-49C6-A3F7-DE4B9AD43273}" destId="{F70979D0-5925-4EC3-AD84-986E0EC7B0D8}" srcOrd="0" destOrd="0" presId="urn:microsoft.com/office/officeart/2005/8/layout/vList4"/>
    <dgm:cxn modelId="{8E6A3727-48AA-451F-99BA-2E61EAF8EA69}" type="presParOf" srcId="{F70979D0-5925-4EC3-AD84-986E0EC7B0D8}" destId="{54FC4CB6-0791-48D3-B2C5-2E99B8AFCFF7}" srcOrd="0" destOrd="0" presId="urn:microsoft.com/office/officeart/2005/8/layout/vList4"/>
    <dgm:cxn modelId="{E53DE875-6A9D-4D7E-B694-880E31FDC7AC}" type="presParOf" srcId="{F70979D0-5925-4EC3-AD84-986E0EC7B0D8}" destId="{9A7E2690-DE9C-4572-9BE5-B8C9A3B8BBB3}" srcOrd="1" destOrd="0" presId="urn:microsoft.com/office/officeart/2005/8/layout/vList4"/>
    <dgm:cxn modelId="{EC38CC15-2460-4A49-9FCB-D14745B6A0A5}" type="presParOf" srcId="{F70979D0-5925-4EC3-AD84-986E0EC7B0D8}" destId="{52D125D2-FCA7-4A2D-AB39-B6BD54F251F2}" srcOrd="2" destOrd="0" presId="urn:microsoft.com/office/officeart/2005/8/layout/vList4"/>
    <dgm:cxn modelId="{6DD7AC0C-343B-4B57-8C17-BC8E14373381}" type="presParOf" srcId="{6E1E561E-88C1-49C6-A3F7-DE4B9AD43273}" destId="{E95CA29D-745B-40BA-93B6-BB607C99A2CE}" srcOrd="1" destOrd="0" presId="urn:microsoft.com/office/officeart/2005/8/layout/vList4"/>
    <dgm:cxn modelId="{C68B91A9-C40D-448B-9D11-308F05A96D36}" type="presParOf" srcId="{6E1E561E-88C1-49C6-A3F7-DE4B9AD43273}" destId="{41A67AC8-1DD7-4AB7-96A3-87B24035E3FA}" srcOrd="2" destOrd="0" presId="urn:microsoft.com/office/officeart/2005/8/layout/vList4"/>
    <dgm:cxn modelId="{2CC06042-CA26-4219-8156-D5FD42F8BF07}" type="presParOf" srcId="{41A67AC8-1DD7-4AB7-96A3-87B24035E3FA}" destId="{39AFE128-ACF6-44CA-B18B-64F5782CF210}" srcOrd="0" destOrd="0" presId="urn:microsoft.com/office/officeart/2005/8/layout/vList4"/>
    <dgm:cxn modelId="{E6922C71-394C-48DC-9519-A59C43AD493D}" type="presParOf" srcId="{41A67AC8-1DD7-4AB7-96A3-87B24035E3FA}" destId="{3F97C059-D720-4D48-953F-B84D04D0BF79}" srcOrd="1" destOrd="0" presId="urn:microsoft.com/office/officeart/2005/8/layout/vList4"/>
    <dgm:cxn modelId="{C19EC199-4F31-4C37-8FC5-14DC4CC41895}" type="presParOf" srcId="{41A67AC8-1DD7-4AB7-96A3-87B24035E3FA}" destId="{CFFDF23F-D296-4CDF-8EE4-8A672559E207}" srcOrd="2" destOrd="0" presId="urn:microsoft.com/office/officeart/2005/8/layout/vList4"/>
    <dgm:cxn modelId="{4AAA38BB-ADE2-4A01-92A7-449A0147299C}" type="presParOf" srcId="{6E1E561E-88C1-49C6-A3F7-DE4B9AD43273}" destId="{2C87C701-B61F-4F28-9201-99EB47324111}" srcOrd="3" destOrd="0" presId="urn:microsoft.com/office/officeart/2005/8/layout/vList4"/>
    <dgm:cxn modelId="{1BC2B7C4-BDD3-4F1E-8C0E-8BE77C849CF4}" type="presParOf" srcId="{6E1E561E-88C1-49C6-A3F7-DE4B9AD43273}" destId="{232D0803-62EE-4350-A0B7-B7D87884AA14}" srcOrd="4" destOrd="0" presId="urn:microsoft.com/office/officeart/2005/8/layout/vList4"/>
    <dgm:cxn modelId="{71578BB9-8108-4ACB-9B08-3B2A289A8D7A}" type="presParOf" srcId="{232D0803-62EE-4350-A0B7-B7D87884AA14}" destId="{A7F1C40B-55E7-4BE3-8680-7156AD661137}" srcOrd="0" destOrd="0" presId="urn:microsoft.com/office/officeart/2005/8/layout/vList4"/>
    <dgm:cxn modelId="{08057494-3C47-4385-A375-593F775F8E33}" type="presParOf" srcId="{232D0803-62EE-4350-A0B7-B7D87884AA14}" destId="{DEFB36CD-CBA2-48A7-9B72-B12DF199B12E}" srcOrd="1" destOrd="0" presId="urn:microsoft.com/office/officeart/2005/8/layout/vList4"/>
    <dgm:cxn modelId="{140F5928-633A-4681-91C1-3A65C16B43C9}" type="presParOf" srcId="{232D0803-62EE-4350-A0B7-B7D87884AA14}" destId="{616EEA79-3143-4C0F-9353-4461D5D705A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Tomás González</a:t>
          </a:r>
          <a:endParaRPr lang="es-CL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Desarrollador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500" kern="1200" dirty="0"/>
            <a:t>Encargado de implementar las funcionalidades de la aplicación móvil, integrando la API de Gemini para generar rutinas de entrenamiento y dietas personalizadas.</a:t>
          </a:r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Patricio Salinas</a:t>
          </a:r>
          <a:endParaRPr lang="es-CL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Product Owner</a:t>
          </a:r>
          <a:endParaRPr lang="es-C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500" kern="1200" dirty="0"/>
            <a:t>Encargado definir y priorizar el backlog del producto, creando historias de usuario claras y gestionando el feedback de los usuarios.</a:t>
          </a:r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7F1C40B-55E7-4BE3-8680-7156AD661137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Luís Acevedo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Scrum Master</a:t>
          </a:r>
          <a:endParaRPr lang="es-C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dirty="0"/>
            <a:t>Encargado de promover la auto organización del equipo y ayudar a eliminar impedimentos, además supervisara el uso del gira para una gestión efectiva.</a:t>
          </a:r>
        </a:p>
      </dsp:txBody>
      <dsp:txXfrm>
        <a:off x="1662653" y="2991005"/>
        <a:ext cx="5970840" cy="1359548"/>
      </dsp:txXfrm>
    </dsp:sp>
    <dsp:sp modelId="{DEFB36CD-CBA2-48A7-9B72-B12DF199B12E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03285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602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78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558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79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02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665559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805882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0EB7-C554-4971-90A3-AF346D38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7898F-67B8-4364-93D7-7A4FC7FC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69ADC-F1BF-45CD-A5C5-B72C9C07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B8983-327B-4755-B865-750B27A0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E6ED6-77A4-4D9F-A528-04DA4007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649003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F3FDE-6C48-4CE2-B212-A39A249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0269C-3F2B-4091-B64C-36692F17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30BE0-3F69-4FD8-B4CC-DB0BB57B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DDCB0-6E96-4544-B6B9-31FAB5F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14BD0-7CDF-4DD2-8781-7A3D3EB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93359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0F536-5B85-4BC9-8BFB-5375BAEA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2BBEA-7879-42B6-9443-0EB746BD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65F0E-0B76-4FEB-95BF-D5F106F4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95D49-AAE8-45AC-B795-094B3FC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00EFA-811F-4C9B-96EC-E9D1C361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218286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55694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CAC0E-BE51-4E25-89DD-DBC23811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3624C-4EFE-4E2B-AAC4-35EE07E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04C56-F0B9-4C12-9BCF-812AE8B7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C2125-9029-47B7-BA6C-FC14DD07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D98A4-03A9-41A8-BFCD-2DD730C8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DE435-4BE8-4B36-92A3-8CA49183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698441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CC10-4691-46C2-A1D3-E56780C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1AD4E-9866-46C0-A137-C887DC98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CA7E1D-53AA-4BD9-86AC-BAA1D45C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C94820-CC28-4DAF-957D-4C95AF6D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E165F5-EEC5-4F8D-8B78-224E8A892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1B1B21-8211-4178-A652-97B236D1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B0F077-683A-4AAB-9A2E-EC148173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22884-0EBD-4EE6-B6D4-2D99DE64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0274312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DF04-EBC6-4429-80D7-76D01103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3D929F-B13A-455B-A173-C6EE629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6DF3D7-7FAA-4FD5-8342-DF77242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161ACC-84E0-4B38-8DE7-E306313A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76228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541E6F-4AD4-469C-9ABD-2CA9569C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835270-C09C-49A4-B114-466BC88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CE5F7-0BAC-4468-BC47-CD77A0B4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566937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A72B8-4A2F-4F2F-A96C-7CC4FB0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F7557-A77D-4C12-9165-A69BF40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2171F-8A9E-4ECD-842A-172C525E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71EEC-D7F8-4A09-80E3-01ACD6FC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175840-7226-4709-AD82-63F5FEA8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D671AC-4496-45C9-95D7-FECA8E9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0064761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72908-C224-451E-B2C5-2FF4E8D1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7EA748-4F1C-46EB-AFEE-749C710D7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BD027F-E0E1-4922-9AC5-AF7B6E41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F032B-FB45-4023-8A9B-896126A7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C7672-7C76-455F-971F-D2E94A6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D7998-EE87-4C6C-B26C-41714857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87129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F8AB-1046-49C2-970E-AD5DFB57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D725BB-D2A3-465A-A38B-10CCFED0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28845-8982-426B-826A-A4061D23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6DF2C-98A2-44D1-897F-A1023033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AF596-4FBD-4ADF-B958-4021BE87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2561350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151ECF-FBD3-4E9B-8FC0-812C893F9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E6C03A-2F86-4453-9D75-289A9503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96072-6ED7-4AE5-9C64-D374E85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B2DE6-0FC9-4F3D-9C64-512D011A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30E76-CA66-4F4F-B197-1832CCA7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104550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0EB7-C554-4971-90A3-AF346D38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7898F-67B8-4364-93D7-7A4FC7FC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69ADC-F1BF-45CD-A5C5-B72C9C07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B8983-327B-4755-B865-750B27A0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E6ED6-77A4-4D9F-A528-04DA4007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2082374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F3FDE-6C48-4CE2-B212-A39A249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0269C-3F2B-4091-B64C-36692F17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30BE0-3F69-4FD8-B4CC-DB0BB57B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DDCB0-6E96-4544-B6B9-31FAB5F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14BD0-7CDF-4DD2-8781-7A3D3EB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432818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2892215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0F536-5B85-4BC9-8BFB-5375BAEA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2BBEA-7879-42B6-9443-0EB746BD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65F0E-0B76-4FEB-95BF-D5F106F4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95D49-AAE8-45AC-B795-094B3FC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00EFA-811F-4C9B-96EC-E9D1C361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0302632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CAC0E-BE51-4E25-89DD-DBC23811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3624C-4EFE-4E2B-AAC4-35EE07E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04C56-F0B9-4C12-9BCF-812AE8B79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C2125-9029-47B7-BA6C-FC14DD07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D98A4-03A9-41A8-BFCD-2DD730C8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DE435-4BE8-4B36-92A3-8CA49183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3711200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CC10-4691-46C2-A1D3-E56780C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1AD4E-9866-46C0-A137-C887DC98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CA7E1D-53AA-4BD9-86AC-BAA1D45C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C94820-CC28-4DAF-957D-4C95AF6D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E165F5-EEC5-4F8D-8B78-224E8A892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1B1B21-8211-4178-A652-97B236D1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B0F077-683A-4AAB-9A2E-EC148173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22884-0EBD-4EE6-B6D4-2D99DE64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431413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DF04-EBC6-4429-80D7-76D01103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3D929F-B13A-455B-A173-C6EE629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6DF3D7-7FAA-4FD5-8342-DF77242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161ACC-84E0-4B38-8DE7-E306313A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638431"/>
      </p:ext>
    </p:extLst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541E6F-4AD4-469C-9ABD-2CA9569C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835270-C09C-49A4-B114-466BC882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CE5F7-0BAC-4468-BC47-CD77A0B4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579528"/>
      </p:ext>
    </p:extLst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A72B8-4A2F-4F2F-A96C-7CC4FB0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F7557-A77D-4C12-9165-A69BF40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2171F-8A9E-4ECD-842A-172C525E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71EEC-D7F8-4A09-80E3-01ACD6FC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175840-7226-4709-AD82-63F5FEA8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D671AC-4496-45C9-95D7-FECA8E9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3471789"/>
      </p:ext>
    </p:extLst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72908-C224-451E-B2C5-2FF4E8D1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7EA748-4F1C-46EB-AFEE-749C710D7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BD027F-E0E1-4922-9AC5-AF7B6E41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F032B-FB45-4023-8A9B-896126A7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C7672-7C76-455F-971F-D2E94A6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D7998-EE87-4C6C-B26C-41714857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384313"/>
      </p:ext>
    </p:extLst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F8AB-1046-49C2-970E-AD5DFB57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D725BB-D2A3-465A-A38B-10CCFED0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28845-8982-426B-826A-A4061D23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6DF2C-98A2-44D1-897F-A1023033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AF596-4FBD-4ADF-B958-4021BE87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734115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151ECF-FBD3-4E9B-8FC0-812C893F9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E6C03A-2F86-4453-9D75-289A9503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96072-6ED7-4AE5-9C64-D374E85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B2DE6-0FC9-4F3D-9C64-512D011A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30E76-CA66-4F4F-B197-1832CCA7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388872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55903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01613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867934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028809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82680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2956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369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192EDF-9A5D-4FB7-9F73-C9B60FD0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6BCBE-024B-49BC-B321-50E6E635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AB8A0-FFAC-4334-8596-ED93C5E0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864BA-BB07-4588-9759-C6EE3BD26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F8C25-5F99-4916-83C3-13D1478F5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97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192EDF-9A5D-4FB7-9F73-C9B60FD0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6BCBE-024B-49BC-B321-50E6E635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AB8A0-FFAC-4334-8596-ED93C5E0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23-11-2024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864BA-BB07-4588-9759-C6EE3BD26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F8C25-5F99-4916-83C3-13D1478F5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306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342653" y="2859613"/>
            <a:ext cx="74294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“SHAPE &amp; PLATE”</a:t>
            </a:r>
          </a:p>
          <a:p>
            <a:pPr algn="ctr"/>
            <a:r>
              <a:rPr lang="es-MX" sz="2400" dirty="0"/>
              <a:t>PRESENTACIÓN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ySQL - Live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55" y="2382912"/>
            <a:ext cx="2430320" cy="16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3781749" y="939375"/>
            <a:ext cx="471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redondeado 2"/>
          <p:cNvSpPr/>
          <p:nvPr/>
        </p:nvSpPr>
        <p:spPr>
          <a:xfrm>
            <a:off x="415019" y="1987494"/>
            <a:ext cx="3558788" cy="219493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1522450" y="2059036"/>
            <a:ext cx="159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FRONTEND</a:t>
            </a:r>
          </a:p>
        </p:txBody>
      </p:sp>
      <p:pic>
        <p:nvPicPr>
          <p:cNvPr id="5" name="Picture 2" descr="Cómo integramos los lenguajes HTML, CSS, y JavaScript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33" y="2520702"/>
            <a:ext cx="2790561" cy="14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redondeado 11"/>
          <p:cNvSpPr/>
          <p:nvPr/>
        </p:nvSpPr>
        <p:spPr>
          <a:xfrm>
            <a:off x="4357920" y="1987494"/>
            <a:ext cx="3558788" cy="21949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300821" y="1987493"/>
            <a:ext cx="3558788" cy="219493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/>
          <p:cNvSpPr txBox="1"/>
          <p:nvPr/>
        </p:nvSpPr>
        <p:spPr>
          <a:xfrm>
            <a:off x="5360280" y="2059035"/>
            <a:ext cx="146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BACKEND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120465" y="2059035"/>
            <a:ext cx="217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BASE DE DATOS</a:t>
            </a:r>
          </a:p>
        </p:txBody>
      </p:sp>
      <p:pic>
        <p:nvPicPr>
          <p:cNvPr id="1030" name="Picture 6" descr="django-python-logo – OPENGIS.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76" y="2462155"/>
            <a:ext cx="1720275" cy="17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2194413" y="4455513"/>
            <a:ext cx="3558788" cy="219493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/>
          <p:cNvSpPr txBox="1"/>
          <p:nvPr/>
        </p:nvSpPr>
        <p:spPr>
          <a:xfrm>
            <a:off x="2529518" y="4575275"/>
            <a:ext cx="288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CONTROL DE VERSIONES</a:t>
            </a:r>
          </a:p>
        </p:txBody>
      </p:sp>
      <p:pic>
        <p:nvPicPr>
          <p:cNvPr id="1034" name="Picture 10" descr="Git - Wikipedia, la enciclopedia lib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92" y="5229852"/>
            <a:ext cx="2224548" cy="9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redondeado 18">
            <a:extLst>
              <a:ext uri="{FF2B5EF4-FFF2-40B4-BE49-F238E27FC236}">
                <a16:creationId xmlns:a16="http://schemas.microsoft.com/office/drawing/2014/main" id="{5F7B52F8-2826-4BFD-B16D-86E90D78186F}"/>
              </a:ext>
            </a:extLst>
          </p:cNvPr>
          <p:cNvSpPr/>
          <p:nvPr/>
        </p:nvSpPr>
        <p:spPr>
          <a:xfrm>
            <a:off x="6342985" y="4455513"/>
            <a:ext cx="3558788" cy="219493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78E22DE-4250-4535-A058-147BDA33E5C1}"/>
              </a:ext>
            </a:extLst>
          </p:cNvPr>
          <p:cNvSpPr txBox="1"/>
          <p:nvPr/>
        </p:nvSpPr>
        <p:spPr>
          <a:xfrm>
            <a:off x="6625710" y="4577849"/>
            <a:ext cx="29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INTELIGENCIA ARTIFICIAL</a:t>
            </a:r>
          </a:p>
        </p:txBody>
      </p:sp>
      <p:pic>
        <p:nvPicPr>
          <p:cNvPr id="2" name="Picture 2" descr="Gemini: ampliamos funciones clave a nuevos idiomas y países">
            <a:extLst>
              <a:ext uri="{FF2B5EF4-FFF2-40B4-BE49-F238E27FC236}">
                <a16:creationId xmlns:a16="http://schemas.microsoft.com/office/drawing/2014/main" id="{AB869220-58FC-4A83-A940-F5A48E9C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45" y="5122606"/>
            <a:ext cx="2355867" cy="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44" y="1154280"/>
            <a:ext cx="8458200" cy="5518754"/>
          </a:xfrm>
          <a:prstGeom prst="rect">
            <a:avLst/>
          </a:prstGeom>
        </p:spPr>
      </p:pic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721156" y="4174691"/>
            <a:ext cx="336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-266700" y="3044279"/>
            <a:ext cx="11302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863601" y="992902"/>
            <a:ext cx="845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209313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CL" dirty="0"/>
              <a:t>Muchas personas tienen dificultades para crear y seguir rutinas de ejercicio personalizadas, lo que lleva a desmotivación, lesiones o resultados subóptimos.</a:t>
            </a:r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CL" dirty="0"/>
              <a:t>Una aplicación móvil que genera rutinas de ejercicio y recetas personalizadas basadas en los datos y objetivos de salud de los usuarios.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dirty="0"/>
              <a:t>Desarrollar una aplicación móvil integral para mejorar la salud y bienestar de los usuarios mediante rutinas de ejercicio y recetas personalizadas.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Generar rutinas personalizadas usando la API de Google Generative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Proveer recetas personalizadas según la actividad física.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542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47672" y="3005206"/>
            <a:ext cx="507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Generación de rutinas de ejercicio personalizadas.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Provisión de recetas personalizadas.</a:t>
            </a:r>
            <a:endParaRPr lang="es-CL" sz="1600" dirty="0"/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Gestión de perfiles de usuario.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Interfaz intuitiva y fácil de usar.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Adaptabilidad a nuevas tecnologías.</a:t>
            </a:r>
            <a:endParaRPr lang="es-CL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524497" y="3005206"/>
            <a:ext cx="4189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Integración limitada con dispositivos de terceros</a:t>
            </a:r>
            <a:r>
              <a:rPr lang="es-CL" sz="16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s-CL" sz="1600" dirty="0"/>
          </a:p>
          <a:p>
            <a:pPr marL="228600" indent="-228600">
              <a:buFont typeface="+mj-lt"/>
              <a:buAutoNum type="arabicPeriod"/>
            </a:pPr>
            <a:r>
              <a:rPr lang="es-CL" sz="1600" b="1" dirty="0"/>
              <a:t>Alcance limitado de la personalización.</a:t>
            </a:r>
            <a:endParaRPr lang="es-CL" sz="1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436504" y="2364655"/>
            <a:ext cx="129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Alcance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638130" y="2364654"/>
            <a:ext cx="19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Limitaciones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AA79-A266-6160-D263-CC9D7C43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57FC7BD-B385-E9B6-FE27-B39E22A5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E2A9A0-E99A-ADBF-BCC6-4F1B68F6D0F4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F446EB-AB5D-6DF3-6212-9F98A5072C8A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Competencias de carrera</a:t>
            </a:r>
            <a:endParaRPr lang="es-MX" sz="36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CFA5CB0-439F-2A94-61DC-DDBAEB4FEBC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76319" y="2753613"/>
            <a:ext cx="8839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b="1" dirty="0"/>
              <a:t>Desarrollo de software</a:t>
            </a:r>
            <a:r>
              <a:rPr lang="es-ES" dirty="0"/>
              <a:t>: Desarrollo del backend y todas las funcionalidades en django y frontend estilo Material design 3 con HTML, CSS y Javascript</a:t>
            </a:r>
          </a:p>
          <a:p>
            <a:pPr marL="342900" lvl="0" indent="-342900">
              <a:buFont typeface="+mj-lt"/>
              <a:buAutoNum type="arabicPeriod"/>
            </a:pP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ES" b="1" dirty="0"/>
              <a:t>Ciencia de datos</a:t>
            </a:r>
            <a:r>
              <a:rPr lang="es-ES" dirty="0"/>
              <a:t>: Utilización de Inteligencia artificial para que en base a los datos del usuario generar rutinas de ejercicios y recetas de cocina según el requerimiento de cada usuario</a:t>
            </a:r>
          </a:p>
          <a:p>
            <a:pPr marL="342900" lvl="0" indent="-342900">
              <a:buFont typeface="+mj-lt"/>
              <a:buAutoNum type="arabicPeriod"/>
            </a:pPr>
            <a:endParaRPr lang="es-CL" dirty="0"/>
          </a:p>
          <a:p>
            <a:pPr marL="342900" lvl="0" indent="-342900">
              <a:buFont typeface="+mj-lt"/>
              <a:buAutoNum type="arabicPeriod"/>
            </a:pPr>
            <a:r>
              <a:rPr lang="es-ES" b="1" dirty="0"/>
              <a:t>Gestión de proyectos</a:t>
            </a:r>
            <a:r>
              <a:rPr lang="es-ES" dirty="0"/>
              <a:t>: Aplicación de metodologías ágiles como SCRUM para la planificación y desarrollo del proyecto.</a:t>
            </a:r>
          </a:p>
          <a:p>
            <a:pPr marL="342900" lvl="0" indent="-342900">
              <a:buFont typeface="+mj-lt"/>
              <a:buAutoNum type="arabicPeriod"/>
            </a:pPr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CL" b="1" dirty="0"/>
              <a:t>Base de datos: </a:t>
            </a:r>
            <a:r>
              <a:rPr lang="es-CL" dirty="0"/>
              <a:t>Manejo de </a:t>
            </a:r>
            <a:r>
              <a:rPr lang="es-CL" dirty="0" err="1"/>
              <a:t>MySQL</a:t>
            </a:r>
            <a:r>
              <a:rPr lang="es-CL" dirty="0"/>
              <a:t> para almacenamiento y gestión de información.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4955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1" descr="EscuelaIT Duoc UC - Escuela de Informática y Telecomunicaciones Duoc UC - Duoc  UC | LinkedI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“SHAPE &amp; PLATE ”</a:t>
            </a:r>
            <a:endParaRPr/>
          </a:p>
        </p:txBody>
      </p:sp>
      <p:sp>
        <p:nvSpPr>
          <p:cNvPr id="1031" name="Google Shape;1031;p1"/>
          <p:cNvSpPr txBox="1"/>
          <p:nvPr/>
        </p:nvSpPr>
        <p:spPr>
          <a:xfrm>
            <a:off x="899378" y="861912"/>
            <a:ext cx="103280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3" name="Google Shape;1033;p1"/>
          <p:cNvSpPr txBox="1"/>
          <p:nvPr/>
        </p:nvSpPr>
        <p:spPr>
          <a:xfrm>
            <a:off x="899378" y="1570331"/>
            <a:ext cx="606413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Estamos utilizando Scrum como marco ágil para el desarrollo, dividiendo el proyecto en sprints.</a:t>
            </a:r>
            <a:endParaRPr dirty="0"/>
          </a:p>
        </p:txBody>
      </p:sp>
      <p:sp>
        <p:nvSpPr>
          <p:cNvPr id="1034" name="Google Shape;1034;p1"/>
          <p:cNvSpPr txBox="1"/>
          <p:nvPr/>
        </p:nvSpPr>
        <p:spPr>
          <a:xfrm>
            <a:off x="899378" y="1970974"/>
            <a:ext cx="10135335" cy="445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Inicial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los requisitos del sistema con base en las necesidades de los usuarios (personas interesadas en mejorar su salud y bienestar).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Asignar las tareas iniciales y establecer el backlog del producto en Jira.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arquitectura del sistema, incluyendo la integración de la API de Google Generative AI para la generación de rutinas de ejercicio y recetas personalizadas.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Iterativo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proyecto se gestionará en Jira, con tareas distribuidas en los siguientes sprints:</a:t>
            </a:r>
            <a:endParaRPr dirty="0"/>
          </a:p>
          <a:p>
            <a:pPr marL="228600" marR="0" lvl="0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Configuración del entorno de desarrollo y creación estructura básica del proyecto.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Desarrollo sistema de registro y autenticación usuarios.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Implementación de la generación de rutinas de ejercicio personalizadas.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Desarrollo de funcionalidad recetas personalizadas.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Despliegue y presentación.</a:t>
            </a:r>
            <a:endParaRPr dirty="0"/>
          </a:p>
          <a:p>
            <a:pPr marL="161925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y Validación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unitarias y de integración para asegurar que todas las funcionalidades del sistema operen correctamente.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Recoger feedback de los usuarios durante la fase de pruebas para realizar ajustes necesarios.</a:t>
            </a:r>
            <a:endParaRPr dirty="0"/>
          </a:p>
          <a:p>
            <a:pPr marL="685800" marR="0" lvl="1" indent="-161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AutoNum type="arabicPeriod"/>
            </a:pPr>
            <a:r>
              <a:rPr lang="es-CL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y Entrega</a:t>
            </a:r>
            <a:r>
              <a:rPr lang="es-CL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la documentación técnica y los manuales de usuario.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CL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 la presentación del proyecto, incluyendo los resultados de las pruebas y las mejoras implementadas.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3324079-3814-9F57-536A-1994A261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2402816"/>
            <a:ext cx="11777370" cy="23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“SHAPE &amp; PLATE 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3289300" y="899638"/>
            <a:ext cx="56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E52BE43-D7E2-4D92-ADB9-3EE72BD97165}"/>
              </a:ext>
            </a:extLst>
          </p:cNvPr>
          <p:cNvSpPr txBox="1"/>
          <p:nvPr/>
        </p:nvSpPr>
        <p:spPr>
          <a:xfrm>
            <a:off x="784688" y="6297899"/>
            <a:ext cx="7267112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50" dirty="0"/>
              <a:t>Se utilizará Django para el </a:t>
            </a:r>
            <a:r>
              <a:rPr lang="es-ES" sz="1050" dirty="0" err="1"/>
              <a:t>backend</a:t>
            </a:r>
            <a:r>
              <a:rPr lang="es-ES" sz="1050" dirty="0"/>
              <a:t> con </a:t>
            </a:r>
            <a:r>
              <a:rPr lang="es-ES" sz="1050" dirty="0" err="1"/>
              <a:t>python</a:t>
            </a:r>
            <a:r>
              <a:rPr lang="es-ES" sz="1050" dirty="0"/>
              <a:t> y Google </a:t>
            </a:r>
            <a:r>
              <a:rPr lang="es-ES" sz="1050" dirty="0" err="1"/>
              <a:t>Generative</a:t>
            </a:r>
            <a:r>
              <a:rPr lang="es-ES" sz="1050" dirty="0"/>
              <a:t> AI para la personalización (Gemini 1.5 </a:t>
            </a:r>
            <a:r>
              <a:rPr lang="es-ES" sz="1050" dirty="0" err="1"/>
              <a:t>fast</a:t>
            </a:r>
            <a:r>
              <a:rPr lang="es-ES" sz="1050" dirty="0"/>
              <a:t>).</a:t>
            </a:r>
            <a:endParaRPr lang="es-CL" sz="105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DA9947-F693-E073-A71A-A91E9CD9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4" y="1775941"/>
            <a:ext cx="9014512" cy="37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7.XML" val="1463251773"/>
  <p:tag name="PPT/DIAGRAMS/DATA1.XML" val="1867590270"/>
  <p:tag name="PPT/SLIDES/SLIDE14.XML" val="2300553397"/>
  <p:tag name="PPT/SLIDES/SLIDE6.XML" val="3657405953"/>
  <p:tag name="PPT/SLIDES/SLIDE5.XML" val="2909327689"/>
  <p:tag name="PPT/SLIDES/SLIDE4.XML" val="1654830010"/>
  <p:tag name="PPT/SLIDES/SLIDE8.XML" val="1721942505"/>
  <p:tag name="PPT/SLIDES/SLIDE9.XML" val="3472010210"/>
  <p:tag name="PPT/SLIDES/SLIDE10.XML" val="3253947280"/>
  <p:tag name="PPT/SLIDES/SLIDE11.XML" val="3504728402"/>
  <p:tag name="PPT/SLIDES/SLIDE12.XML" val="3607175878"/>
  <p:tag name="PPT/SLIDES/SLIDE13.XML" val="3659145490"/>
  <p:tag name="PPT/SLIDES/SLIDE3.XML" val="3589955403"/>
  <p:tag name="PPT/SLIDES/SLIDE2.XML" val="2635093154"/>
  <p:tag name="PPT/SLIDES/SLIDE1.XML" val="454926766"/>
  <p:tag name="PPT/SLIDES/SLIDE15.XML" val="2358303821"/>
  <p:tag name="PPT/SLIDEMASTERS/SLIDEMASTER1.XML" val="285462077"/>
  <p:tag name="PPT/SLIDELAYOUTS/SLIDELAYOUT1.XML" val="354415208"/>
  <p:tag name="PPT/SLIDELAYOUTS/SLIDELAYOUT10.XML" val="2307199219"/>
  <p:tag name="PPT/SLIDELAYOUTS/SLIDELAYOUT9.XML" val="2259844385"/>
  <p:tag name="PPT/SLIDELAYOUTS/SLIDELAYOUT8.XML" val="2805239728"/>
  <p:tag name="PPT/SLIDELAYOUTS/SLIDELAYOUT7.XML" val="2256858383"/>
  <p:tag name="PPT/SLIDELAYOUTS/SLIDELAYOUT6.XML" val="1817149094"/>
  <p:tag name="PPT/SLIDELAYOUTS/SLIDELAYOUT5.XML" val="1612073971"/>
  <p:tag name="PPT/SLIDELAYOUTS/SLIDELAYOUT4.XML" val="3449182250"/>
  <p:tag name="PPT/SLIDELAYOUTS/SLIDELAYOUT3.XML" val="3963135037"/>
  <p:tag name="PPT/SLIDELAYOUTS/SLIDELAYOUT2.XML" val="2120304612"/>
  <p:tag name="PPT/SLIDELAYOUTS/SLIDELAYOUT11.XML" val="967505708"/>
  <p:tag name="PPT/THEME/THEME1.XML" val="2676872055"/>
  <p:tag name="PPT/MEDIA/IMAGE1.JPEG" val="956705033"/>
  <p:tag name="PPT/MEDIA/IMAGE2.PNG" val="1702779172"/>
  <p:tag name="PPT/DIAGRAMS/DRAWING1.XML" val="1114707240"/>
  <p:tag name="PPT/DIAGRAMS/QUICKSTYLE1.XML" val="3021786299"/>
  <p:tag name="PPT/DIAGRAMS/COLORS1.XML" val="619200775"/>
  <p:tag name="PPT/DIAGRAMS/LAYOUT1.XML" val="931605214"/>
</p:tagLst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685</Words>
  <Application>Microsoft Office PowerPoint</Application>
  <PresentationFormat>Panorámica</PresentationFormat>
  <Paragraphs>98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 3</vt:lpstr>
      <vt:lpstr>Faceta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Acevedo</cp:lastModifiedBy>
  <cp:revision>22</cp:revision>
  <dcterms:modified xsi:type="dcterms:W3CDTF">2024-11-23T13:01:16Z</dcterms:modified>
</cp:coreProperties>
</file>